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3" r:id="rId4"/>
    <p:sldId id="327" r:id="rId5"/>
    <p:sldId id="264" r:id="rId6"/>
    <p:sldId id="329" r:id="rId7"/>
    <p:sldId id="331" r:id="rId8"/>
    <p:sldId id="326" r:id="rId9"/>
    <p:sldId id="332" r:id="rId10"/>
    <p:sldId id="333" r:id="rId11"/>
    <p:sldId id="32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losing Report" id="{7E367D55-C77A-3F4F-941C-92F6A234F7F7}">
          <p14:sldIdLst>
            <p14:sldId id="287"/>
            <p14:sldId id="323"/>
            <p14:sldId id="327"/>
            <p14:sldId id="264"/>
            <p14:sldId id="329"/>
            <p14:sldId id="331"/>
            <p14:sldId id="326"/>
            <p14:sldId id="332"/>
            <p14:sldId id="333"/>
            <p14:sldId id="325"/>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&lt;November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&lt;November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15-18-0582-01-010a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&lt;November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November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November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smtClean="0">
                <a:solidFill>
                  <a:schemeClr val="tx2"/>
                </a:solidFill>
                <a:latin typeface="Times New Roman" pitchFamily="18" charset="0"/>
                <a:ea typeface="ＭＳ Ｐゴシック" pitchFamily="-65" charset="-128"/>
                <a:cs typeface="+mn-cs"/>
              </a:rPr>
              <a:t>[</a:t>
            </a:r>
            <a:r>
              <a:rPr lang="es-ES" sz="1600" dirty="0" smtClean="0">
                <a:solidFill>
                  <a:srgbClr val="FF0000"/>
                </a:solidFill>
                <a:latin typeface="Times New Roman" pitchFamily="18" charset="0"/>
                <a:ea typeface="ＭＳ Ｐゴシック" pitchFamily="-65" charset="-128"/>
                <a:cs typeface="+mn-cs"/>
              </a:rPr>
              <a:t>2330 </a:t>
            </a:r>
            <a:r>
              <a:rPr lang="es-ES" sz="1600" dirty="0">
                <a:solidFill>
                  <a:srgbClr val="FF0000"/>
                </a:solidFill>
                <a:latin typeface="Times New Roman" pitchFamily="18" charset="0"/>
                <a:ea typeface="ＭＳ Ｐゴシック" pitchFamily="-65" charset="-128"/>
                <a:cs typeface="+mn-cs"/>
              </a:rPr>
              <a:t>Central </a:t>
            </a:r>
            <a:r>
              <a:rPr lang="es-ES" sz="1600" dirty="0" err="1" smtClean="0">
                <a:solidFill>
                  <a:srgbClr val="FF0000"/>
                </a:solidFill>
                <a:latin typeface="Times New Roman" pitchFamily="18" charset="0"/>
                <a:ea typeface="ＭＳ Ｐゴシック" pitchFamily="-65" charset="-128"/>
                <a:cs typeface="+mn-cs"/>
              </a:rPr>
              <a:t>Expresswayy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November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686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spcBef>
                <a:spcPts val="600"/>
              </a:spcBef>
              <a:spcAft>
                <a:spcPts val="1200"/>
              </a:spcAft>
              <a:buClr>
                <a:srgbClr val="FF0000"/>
              </a:buClr>
              <a:buFont typeface="Wingdings" charset="2"/>
              <a:buChar char="q"/>
            </a:pPr>
            <a:r>
              <a:rPr lang="en-US" sz="2800" b="1" dirty="0" smtClean="0"/>
              <a:t>Resolved all comments received to date for Sponsor Ballot</a:t>
            </a:r>
            <a:endParaRPr lang="en-US" sz="2800" b="1" dirty="0"/>
          </a:p>
          <a:p>
            <a:pPr marL="342900" indent="-342900">
              <a:spcBef>
                <a:spcPts val="600"/>
              </a:spcBef>
              <a:spcAft>
                <a:spcPts val="1200"/>
              </a:spcAft>
              <a:buClr>
                <a:srgbClr val="FF0000"/>
              </a:buClr>
              <a:buFont typeface="Wingdings" charset="2"/>
              <a:buChar char="q"/>
            </a:pPr>
            <a:r>
              <a:rPr lang="en-US" sz="2800" b="1" dirty="0" smtClean="0"/>
              <a:t>Ballot Resolution Committee (BRC) formation</a:t>
            </a:r>
            <a:endParaRPr lang="en-US" sz="2800" b="1" dirty="0"/>
          </a:p>
          <a:p>
            <a:pPr marL="342900" indent="-342900">
              <a:spcBef>
                <a:spcPts val="600"/>
              </a:spcBef>
              <a:spcAft>
                <a:spcPts val="1200"/>
              </a:spcAft>
              <a:buClr>
                <a:srgbClr val="FF0000"/>
              </a:buClr>
              <a:buFont typeface="Wingdings" charset="2"/>
              <a:buChar char="q"/>
            </a:pPr>
            <a:r>
              <a:rPr lang="en-US" sz="2800" b="1" dirty="0" smtClean="0"/>
              <a:t>Timeline reviewed and modified</a:t>
            </a:r>
          </a:p>
          <a:p>
            <a:pPr marL="342900" indent="-342900">
              <a:spcBef>
                <a:spcPts val="600"/>
              </a:spcBef>
              <a:spcAft>
                <a:spcPts val="1200"/>
              </a:spcAft>
              <a:buClr>
                <a:srgbClr val="FF0000"/>
              </a:buClr>
              <a:buFont typeface="Wingdings" charset="2"/>
              <a:buChar char="q"/>
            </a:pPr>
            <a:r>
              <a:rPr lang="en-US" sz="2800" b="1" dirty="0" smtClean="0"/>
              <a:t>Requested 2 meeting slots for January Interim</a:t>
            </a:r>
          </a:p>
          <a:p>
            <a:pPr marL="342900" indent="-342900">
              <a:spcBef>
                <a:spcPts val="600"/>
              </a:spcBef>
              <a:spcAft>
                <a:spcPts val="1200"/>
              </a:spcAft>
              <a:buClr>
                <a:srgbClr val="FF0000"/>
              </a:buClr>
              <a:buFont typeface="Wingdings" charset="2"/>
              <a:buChar char="q"/>
            </a:pPr>
            <a:r>
              <a:rPr lang="en-US" sz="2800" b="1" dirty="0" smtClean="0"/>
              <a:t>BRC teleconference scheduled</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86740" y="1524000"/>
            <a:ext cx="8077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meetings were held. </a:t>
            </a:r>
            <a:r>
              <a:rPr lang="en-US" sz="2400" dirty="0"/>
              <a:t>Wednesday AM1 meeting </a:t>
            </a:r>
            <a:r>
              <a:rPr lang="en-US" sz="2400" dirty="0" smtClean="0"/>
              <a:t>resolved all Sponsor Ballot comments received so far, and voted to form a BRC. Thursday AM2 meeting </a:t>
            </a:r>
            <a:r>
              <a:rPr lang="en-US" sz="2400" dirty="0"/>
              <a:t>was </a:t>
            </a:r>
            <a:r>
              <a:rPr lang="en-US" sz="2400" dirty="0" smtClean="0"/>
              <a:t>held for the purpose of approving BRC teleconference </a:t>
            </a:r>
            <a:r>
              <a:rPr lang="en-US" sz="2400" dirty="0"/>
              <a:t>for </a:t>
            </a:r>
            <a:r>
              <a:rPr lang="en-US" sz="2400" dirty="0" smtClean="0"/>
              <a:t>P802-15-10a_D03. Minutes </a:t>
            </a:r>
            <a:r>
              <a:rPr lang="en-US" sz="2400" dirty="0"/>
              <a:t>are available:  </a:t>
            </a:r>
            <a:r>
              <a:rPr lang="en-US" sz="2400"/>
              <a:t>DCN </a:t>
            </a:r>
            <a:r>
              <a:rPr lang="en-US" sz="2400" smtClean="0"/>
              <a:t>15-18-0598-00-010a</a:t>
            </a:r>
            <a:r>
              <a:rPr lang="en-US" sz="2400" dirty="0" smtClean="0"/>
              <a:t>.</a:t>
            </a:r>
          </a:p>
          <a:p>
            <a:pPr>
              <a:buClr>
                <a:srgbClr val="FF0000"/>
              </a:buClr>
            </a:pPr>
            <a:endParaRPr lang="en-US" sz="2400" dirty="0"/>
          </a:p>
          <a:p>
            <a:pPr marL="342900" indent="-342900">
              <a:buClr>
                <a:srgbClr val="FF0000"/>
              </a:buClr>
              <a:buFont typeface="Wingdings" charset="2"/>
              <a:buChar char="q"/>
            </a:pPr>
            <a:r>
              <a:rPr lang="en-US" sz="2400" b="1" dirty="0"/>
              <a:t>Wednesday </a:t>
            </a:r>
            <a:r>
              <a:rPr lang="en-US" sz="2400" b="1" dirty="0" smtClean="0"/>
              <a:t>14 November, AM1: </a:t>
            </a:r>
            <a:r>
              <a:rPr lang="en-US" sz="2400" dirty="0"/>
              <a:t>Opening report, Agenda (15-18-0576-01-010a),  </a:t>
            </a:r>
            <a:r>
              <a:rPr lang="en-US" sz="2400" dirty="0" smtClean="0"/>
              <a:t>Review </a:t>
            </a:r>
            <a:r>
              <a:rPr lang="en-US" sz="2400" dirty="0"/>
              <a:t>&amp; Status / </a:t>
            </a:r>
            <a:r>
              <a:rPr lang="en-US" sz="2400" dirty="0" smtClean="0"/>
              <a:t>Sponsor Ballot Comment </a:t>
            </a:r>
            <a:r>
              <a:rPr lang="en-US" sz="2400" dirty="0"/>
              <a:t>Resolution (</a:t>
            </a:r>
            <a:r>
              <a:rPr lang="en-US" sz="2400" dirty="0" smtClean="0"/>
              <a:t>15-18-0578-01-010a</a:t>
            </a:r>
            <a:r>
              <a:rPr lang="en-US" sz="2400" dirty="0"/>
              <a:t>), </a:t>
            </a:r>
            <a:r>
              <a:rPr lang="en-US" sz="2400" dirty="0" smtClean="0"/>
              <a:t> BRC formation</a:t>
            </a:r>
            <a:endParaRPr lang="en-US" sz="2400" dirty="0"/>
          </a:p>
          <a:p>
            <a:pPr marL="342900" indent="-342900">
              <a:spcBef>
                <a:spcPts val="1200"/>
              </a:spcBef>
              <a:buClr>
                <a:srgbClr val="FF0000"/>
              </a:buClr>
              <a:buFont typeface="Wingdings" charset="2"/>
              <a:buChar char="q"/>
            </a:pPr>
            <a:r>
              <a:rPr lang="en-US" sz="2400" b="1" dirty="0" smtClean="0"/>
              <a:t>Thursday 15 November, </a:t>
            </a:r>
            <a:r>
              <a:rPr lang="en-US" sz="2400" b="1" dirty="0"/>
              <a:t>AM1: </a:t>
            </a:r>
            <a:r>
              <a:rPr lang="en-US" sz="2400" dirty="0" smtClean="0"/>
              <a:t>Cancelled</a:t>
            </a:r>
          </a:p>
          <a:p>
            <a:pPr marL="342900" indent="-342900">
              <a:spcBef>
                <a:spcPts val="1200"/>
              </a:spcBef>
              <a:buClr>
                <a:srgbClr val="FF0000"/>
              </a:buClr>
              <a:buFont typeface="Wingdings" charset="2"/>
              <a:buChar char="q"/>
            </a:pPr>
            <a:r>
              <a:rPr lang="en-US" sz="2400" b="1" dirty="0" smtClean="0"/>
              <a:t>Thursday 15 November, AM2</a:t>
            </a:r>
            <a:r>
              <a:rPr lang="en-US" sz="2400" dirty="0"/>
              <a:t>: Timeline, </a:t>
            </a:r>
            <a:r>
              <a:rPr lang="en-US" sz="2400" dirty="0" smtClean="0"/>
              <a:t>AoB</a:t>
            </a:r>
            <a:r>
              <a:rPr lang="en-US" sz="2400" dirty="0"/>
              <a:t>, </a:t>
            </a:r>
            <a:r>
              <a:rPr lang="en-US" sz="2400" dirty="0" smtClean="0"/>
              <a:t>Adjourn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77200" cy="685800"/>
          </a:xfrm>
        </p:spPr>
        <p:txBody>
          <a:bodyPr/>
          <a:lstStyle/>
          <a:p>
            <a:r>
              <a:rPr lang="en-US" dirty="0"/>
              <a:t>WG Vote for BRC for P802-15-10a drafts </a:t>
            </a:r>
          </a:p>
        </p:txBody>
      </p:sp>
      <p:sp>
        <p:nvSpPr>
          <p:cNvPr id="3" name="Content Placeholder 2"/>
          <p:cNvSpPr>
            <a:spLocks noGrp="1"/>
          </p:cNvSpPr>
          <p:nvPr>
            <p:ph idx="1"/>
          </p:nvPr>
        </p:nvSpPr>
        <p:spPr>
          <a:xfrm>
            <a:off x="685800" y="1371600"/>
            <a:ext cx="7772400" cy="4800600"/>
          </a:xfrm>
        </p:spPr>
        <p:txBody>
          <a:bodyPr/>
          <a:lstStyle/>
          <a:p>
            <a:r>
              <a:rPr lang="en-US" sz="2000" i="1" dirty="0"/>
              <a:t>Move </a:t>
            </a:r>
            <a:r>
              <a:rPr lang="en-US" sz="2000" i="1" dirty="0" smtClean="0"/>
              <a:t>to request that the 802.15 </a:t>
            </a:r>
            <a:r>
              <a:rPr lang="en-US" sz="2000" i="1" dirty="0"/>
              <a:t>WG approve the formation of a Ballot Resolution Committee (BRC) for the </a:t>
            </a:r>
            <a:r>
              <a:rPr lang="en-US" sz="2000" i="1" dirty="0" smtClean="0"/>
              <a:t>Sponsor Ballot of </a:t>
            </a:r>
            <a:r>
              <a:rPr lang="en-US" sz="2000" i="1" dirty="0"/>
              <a:t>the </a:t>
            </a:r>
            <a:r>
              <a:rPr lang="en-US" sz="2000" i="1" dirty="0" smtClean="0"/>
              <a:t>P802.15.10a_D02 </a:t>
            </a:r>
            <a:r>
              <a:rPr lang="en-US" sz="2000" i="1" dirty="0"/>
              <a:t>with the following membership: </a:t>
            </a:r>
            <a:r>
              <a:rPr lang="en-US" sz="2000" i="1" dirty="0" smtClean="0"/>
              <a:t>Kiyoshi Fukui, </a:t>
            </a:r>
            <a:r>
              <a:rPr lang="en-US" sz="2000" i="1" dirty="0" err="1" smtClean="0"/>
              <a:t>Joerg</a:t>
            </a:r>
            <a:r>
              <a:rPr lang="en-US" sz="2000" i="1" dirty="0" smtClean="0"/>
              <a:t> Robert, Clint Powell, Tero Kivinen, </a:t>
            </a:r>
            <a:r>
              <a:rPr lang="en-US" sz="2000" i="1" dirty="0"/>
              <a:t>and </a:t>
            </a:r>
            <a:r>
              <a:rPr lang="en-US" sz="2000" i="1" dirty="0" smtClean="0"/>
              <a:t>Charlie Perkins (as chair).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sz="2000" i="1" dirty="0" smtClean="0"/>
              <a:t>P&amp;P.</a:t>
            </a:r>
            <a:r>
              <a:rPr lang="en-US" sz="2000" dirty="0" smtClean="0"/>
              <a:t> </a:t>
            </a:r>
          </a:p>
          <a:p>
            <a:pPr lvl="1"/>
            <a:r>
              <a:rPr lang="en-US" sz="2400" dirty="0"/>
              <a:t>Moved: Tero</a:t>
            </a:r>
          </a:p>
          <a:p>
            <a:pPr lvl="1"/>
            <a:r>
              <a:rPr lang="en-US" sz="2400" dirty="0"/>
              <a:t>Seconded: </a:t>
            </a:r>
            <a:r>
              <a:rPr lang="en-US" sz="2400" dirty="0" err="1"/>
              <a:t>Joerg</a:t>
            </a:r>
            <a:endParaRPr lang="en-US" sz="2400" dirty="0"/>
          </a:p>
          <a:p>
            <a:pPr lvl="1"/>
            <a:r>
              <a:rPr lang="en-US" sz="2400" dirty="0"/>
              <a:t>Vote Results</a:t>
            </a:r>
            <a:r>
              <a:rPr lang="en-US" sz="2400" dirty="0" smtClean="0"/>
              <a:t>: No objections, so motion is approved</a:t>
            </a:r>
            <a:endParaRPr lang="en-US" sz="2400"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1735632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762000"/>
          </a:xfrm>
        </p:spPr>
        <p:txBody>
          <a:bodyPr/>
          <a:lstStyle/>
          <a:p>
            <a:r>
              <a:rPr lang="en-US" dirty="0"/>
              <a:t>BRC formation for a Sponsor Ballot</a:t>
            </a:r>
          </a:p>
        </p:txBody>
      </p:sp>
      <p:sp>
        <p:nvSpPr>
          <p:cNvPr id="3" name="Content Placeholder 2"/>
          <p:cNvSpPr>
            <a:spLocks noGrp="1"/>
          </p:cNvSpPr>
          <p:nvPr>
            <p:ph idx="1"/>
          </p:nvPr>
        </p:nvSpPr>
        <p:spPr>
          <a:xfrm>
            <a:off x="685800" y="1524000"/>
            <a:ext cx="7772400" cy="4724400"/>
          </a:xfrm>
        </p:spPr>
        <p:txBody>
          <a:bodyPr/>
          <a:lstStyle/>
          <a:p>
            <a:r>
              <a:rPr lang="en-US" sz="2000" i="1" dirty="0"/>
              <a:t>Move that 802.15 WG approve the formation of a Ballot Resolution Committee (BRC) for the Sponsor Balloting of the </a:t>
            </a:r>
            <a:r>
              <a:rPr lang="en-US" sz="2000" i="1" dirty="0" smtClean="0"/>
              <a:t>P802.15.10a_D02, or latest draft, </a:t>
            </a:r>
            <a:r>
              <a:rPr lang="en-US" sz="2000" i="1" dirty="0"/>
              <a:t>with the following membership</a:t>
            </a:r>
            <a:r>
              <a:rPr lang="en-US" sz="2000" i="1" dirty="0" smtClean="0"/>
              <a:t>: </a:t>
            </a:r>
            <a:r>
              <a:rPr lang="en-US" sz="2000" i="1" dirty="0"/>
              <a:t>Kiyoshi Fukui, </a:t>
            </a:r>
            <a:r>
              <a:rPr lang="en-US" sz="2000" i="1" dirty="0" err="1"/>
              <a:t>Joerg</a:t>
            </a:r>
            <a:r>
              <a:rPr lang="en-US" sz="2000" i="1" dirty="0"/>
              <a:t> Robert, Clint Powell, Tero Kivinen, and Charlie </a:t>
            </a:r>
            <a:r>
              <a:rPr lang="en-US" sz="2000" i="1" dirty="0" smtClean="0"/>
              <a:t>Perkins (as chair). </a:t>
            </a:r>
            <a:r>
              <a:rPr lang="en-US" sz="2000" i="1" dirty="0"/>
              <a:t>The </a:t>
            </a:r>
            <a:r>
              <a:rPr lang="en-US" sz="2000" i="1" dirty="0" smtClean="0"/>
              <a:t>802.15.10a </a:t>
            </a:r>
            <a:r>
              <a:rPr lang="en-US" sz="2000" i="1" dirty="0"/>
              <a:t>BRC is authorized </a:t>
            </a:r>
            <a:r>
              <a:rPr lang="en-US" sz="2000" i="1" dirty="0" smtClean="0"/>
              <a:t>to </a:t>
            </a:r>
            <a:r>
              <a:rPr lang="en-US" sz="2000" i="1" dirty="0"/>
              <a:t>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dirty="0" smtClean="0"/>
          </a:p>
          <a:p>
            <a:pPr lvl="1"/>
            <a:r>
              <a:rPr lang="en-US" sz="2400" dirty="0" smtClean="0"/>
              <a:t>Moved: Charlie</a:t>
            </a:r>
          </a:p>
          <a:p>
            <a:pPr lvl="1"/>
            <a:r>
              <a:rPr lang="en-US" sz="2400" dirty="0" smtClean="0"/>
              <a:t>Seconded: Rick</a:t>
            </a:r>
          </a:p>
          <a:p>
            <a:pPr lvl="1"/>
            <a:r>
              <a:rPr lang="en-US" sz="2400" dirty="0" smtClean="0"/>
              <a:t>Vote Results: No objection</a:t>
            </a:r>
            <a:endParaRPr lang="en-US" sz="2400"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1005203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879497699"/>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solidFill>
                            <a:schemeClr val="tx1"/>
                          </a:solidFill>
                        </a:rPr>
                        <a:t>July</a:t>
                      </a:r>
                      <a:r>
                        <a:rPr lang="en-US" dirty="0" smtClean="0"/>
                        <a:t>,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solidFill>
                            <a:schemeClr val="tx1"/>
                          </a:solidFill>
                        </a:rPr>
                        <a:t>July</a:t>
                      </a:r>
                      <a:r>
                        <a:rPr lang="en-US" dirty="0" smtClean="0"/>
                        <a:t>,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WG Recirculation Ballot</a:t>
                      </a:r>
                      <a:endParaRPr lang="en-US" dirty="0"/>
                    </a:p>
                  </a:txBody>
                  <a:tcPr/>
                </a:tc>
                <a:tc>
                  <a:txBody>
                    <a:bodyPr/>
                    <a:lstStyle/>
                    <a:p>
                      <a:r>
                        <a:rPr lang="en-US" dirty="0" smtClean="0">
                          <a:solidFill>
                            <a:schemeClr val="tx1"/>
                          </a:solidFill>
                        </a:rPr>
                        <a:t>Sept 11</a:t>
                      </a:r>
                      <a:r>
                        <a:rPr lang="en-US" dirty="0" smtClean="0"/>
                        <a:t>, 2018</a:t>
                      </a:r>
                    </a:p>
                  </a:txBody>
                  <a:tcPr/>
                </a:tc>
                <a:tc>
                  <a:txBody>
                    <a:bodyPr/>
                    <a:lstStyle/>
                    <a:p>
                      <a:r>
                        <a:rPr lang="en-US" dirty="0" smtClean="0"/>
                        <a:t>Sept 27, 2018</a:t>
                      </a:r>
                      <a:endParaRPr lang="en-US" dirty="0"/>
                    </a:p>
                  </a:txBody>
                  <a:tcPr/>
                </a:tc>
              </a:tr>
              <a:tr h="398549">
                <a:tc>
                  <a:txBody>
                    <a:bodyPr/>
                    <a:lstStyle/>
                    <a:p>
                      <a:r>
                        <a:rPr lang="en-US" dirty="0" smtClean="0"/>
                        <a:t>BRC Conference</a:t>
                      </a:r>
                      <a:r>
                        <a:rPr lang="en-US" baseline="0" dirty="0" smtClean="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a:t>
                      </a:r>
                      <a:r>
                        <a:rPr lang="en-US" baseline="0" dirty="0" smtClean="0"/>
                        <a:t> 3</a:t>
                      </a:r>
                      <a:r>
                        <a:rPr lang="en-US" dirty="0" smtClean="0"/>
                        <a:t>,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 3, 2018</a:t>
                      </a:r>
                    </a:p>
                  </a:txBody>
                  <a:tcPr/>
                </a:tc>
              </a:tr>
            </a:tbl>
          </a:graphicData>
        </a:graphic>
      </p:graphicFrame>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344135326"/>
              </p:ext>
            </p:extLst>
          </p:nvPr>
        </p:nvGraphicFramePr>
        <p:xfrm>
          <a:off x="609600" y="1676400"/>
          <a:ext cx="7848600" cy="2789843"/>
        </p:xfrm>
        <a:graphic>
          <a:graphicData uri="http://schemas.openxmlformats.org/drawingml/2006/table">
            <a:tbl>
              <a:tblPr firstRow="1" bandRow="1">
                <a:tableStyleId>{5C22544A-7EE6-4342-B048-85BDC9FD1C3A}</a:tableStyleId>
              </a:tblPr>
              <a:tblGrid>
                <a:gridCol w="3733800"/>
                <a:gridCol w="1778000"/>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r>
                        <a:rPr lang="en-US" dirty="0" smtClean="0"/>
                        <a:t>EC Approval for Sponsor Ballot</a:t>
                      </a:r>
                      <a:endParaRPr lang="en-US" dirty="0"/>
                    </a:p>
                  </a:txBody>
                  <a:tcPr/>
                </a:tc>
                <a:tc>
                  <a:txBody>
                    <a:bodyPr/>
                    <a:lstStyle/>
                    <a:p>
                      <a:r>
                        <a:rPr lang="en-US" dirty="0" smtClean="0"/>
                        <a:t>Oct, 2018</a:t>
                      </a:r>
                    </a:p>
                  </a:txBody>
                  <a:tcPr/>
                </a:tc>
                <a:tc>
                  <a:txBody>
                    <a:bodyPr/>
                    <a:lstStyle/>
                    <a:p>
                      <a:r>
                        <a:rPr lang="en-US" dirty="0" smtClean="0"/>
                        <a:t>Oct,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solidFill>
                            <a:schemeClr val="tx1"/>
                          </a:solidFill>
                        </a:rPr>
                        <a:t>Oct</a:t>
                      </a:r>
                      <a:r>
                        <a:rPr lang="en-US" dirty="0" smtClean="0"/>
                        <a:t>, 2018</a:t>
                      </a:r>
                    </a:p>
                  </a:txBody>
                  <a:tcPr/>
                </a:tc>
                <a:tc>
                  <a:txBody>
                    <a:bodyPr/>
                    <a:lstStyle/>
                    <a:p>
                      <a:r>
                        <a:rPr lang="en-US" dirty="0" smtClean="0"/>
                        <a:t>Nov, 2018</a:t>
                      </a:r>
                      <a:endParaRPr lang="en-US" dirty="0"/>
                    </a:p>
                  </a:txBody>
                  <a:tcPr/>
                </a:tc>
              </a:tr>
              <a:tr h="398549">
                <a:tc>
                  <a:txBody>
                    <a:bodyPr/>
                    <a:lstStyle/>
                    <a:p>
                      <a:r>
                        <a:rPr lang="en-US" dirty="0" smtClean="0"/>
                        <a:t>Resolve</a:t>
                      </a:r>
                      <a:r>
                        <a:rPr lang="en-US" baseline="0" dirty="0" smtClean="0"/>
                        <a:t> Sponsor Ballot Comments</a:t>
                      </a:r>
                      <a:endParaRPr lang="en-US" dirty="0"/>
                    </a:p>
                  </a:txBody>
                  <a:tcPr/>
                </a:tc>
                <a:tc>
                  <a:txBody>
                    <a:bodyPr/>
                    <a:lstStyle/>
                    <a:p>
                      <a:r>
                        <a:rPr lang="en-US" dirty="0" smtClean="0"/>
                        <a:t>Nov, 2018</a:t>
                      </a:r>
                      <a:endParaRPr lang="en-US" dirty="0"/>
                    </a:p>
                  </a:txBody>
                  <a:tcPr/>
                </a:tc>
                <a:tc>
                  <a:txBody>
                    <a:bodyPr/>
                    <a:lstStyle/>
                    <a:p>
                      <a:r>
                        <a:rPr lang="en-US" dirty="0" smtClean="0"/>
                        <a:t>Nov, 2018</a:t>
                      </a:r>
                      <a:endParaRPr lang="en-US" dirty="0"/>
                    </a:p>
                  </a:txBody>
                  <a:tcPr/>
                </a:tc>
              </a:tr>
              <a:tr h="398549">
                <a:tc>
                  <a:txBody>
                    <a:bodyPr/>
                    <a:lstStyle/>
                    <a:p>
                      <a:r>
                        <a:rPr lang="en-US" dirty="0" smtClean="0"/>
                        <a:t>Sponsor Ballot Recirculation</a:t>
                      </a:r>
                      <a:endParaRPr lang="en-US" dirty="0"/>
                    </a:p>
                  </a:txBody>
                  <a:tcPr/>
                </a:tc>
                <a:tc>
                  <a:txBody>
                    <a:bodyPr/>
                    <a:lstStyle/>
                    <a:p>
                      <a:r>
                        <a:rPr lang="en-US" dirty="0" smtClean="0"/>
                        <a:t>Nov, 2018</a:t>
                      </a:r>
                      <a:endParaRPr lang="en-US" dirty="0"/>
                    </a:p>
                  </a:txBody>
                  <a:tcPr/>
                </a:tc>
                <a:tc>
                  <a:txBody>
                    <a:bodyPr/>
                    <a:lstStyle/>
                    <a:p>
                      <a:r>
                        <a:rPr lang="en-US" dirty="0" smtClean="0"/>
                        <a:t>Dec,</a:t>
                      </a:r>
                      <a:r>
                        <a:rPr lang="en-US" baseline="0" dirty="0" smtClean="0"/>
                        <a:t> 2018</a:t>
                      </a:r>
                      <a:endParaRPr lang="en-US" dirty="0"/>
                    </a:p>
                  </a:txBody>
                  <a:tcPr/>
                </a:tc>
              </a:tr>
              <a:tr h="398549">
                <a:tc>
                  <a:txBody>
                    <a:bodyPr/>
                    <a:lstStyle/>
                    <a:p>
                      <a:r>
                        <a:rPr lang="en-US" dirty="0" smtClean="0"/>
                        <a:t>RevCom / IEEE SASB Approval</a:t>
                      </a:r>
                      <a:endParaRPr lang="en-US" dirty="0"/>
                    </a:p>
                  </a:txBody>
                  <a:tcPr/>
                </a:tc>
                <a:tc>
                  <a:txBody>
                    <a:bodyPr/>
                    <a:lstStyle/>
                    <a:p>
                      <a:r>
                        <a:rPr lang="en-US" dirty="0" smtClean="0"/>
                        <a:t>Feb 8, 2019</a:t>
                      </a:r>
                      <a:endParaRPr lang="en-US" dirty="0"/>
                    </a:p>
                  </a:txBody>
                  <a:tcPr/>
                </a:tc>
                <a:tc>
                  <a:txBody>
                    <a:bodyPr/>
                    <a:lstStyle/>
                    <a:p>
                      <a:r>
                        <a:rPr lang="en-US" dirty="0" smtClean="0"/>
                        <a:t>March 21,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May, 2019</a:t>
                      </a:r>
                    </a:p>
                  </a:txBody>
                  <a:tcPr/>
                </a:tc>
                <a:tc>
                  <a:txBody>
                    <a:bodyPr/>
                    <a:lstStyle/>
                    <a:p>
                      <a:r>
                        <a:rPr lang="en-US" dirty="0" smtClean="0"/>
                        <a:t>July, 2019</a:t>
                      </a:r>
                    </a:p>
                  </a:txBody>
                  <a:tcPr/>
                </a:tc>
              </a:tr>
            </a:tbl>
          </a:graphicData>
        </a:graphic>
      </p:graphicFrame>
    </p:spTree>
    <p:extLst>
      <p:ext uri="{BB962C8B-B14F-4D97-AF65-F5344CB8AC3E}">
        <p14:creationId xmlns:p14="http://schemas.microsoft.com/office/powerpoint/2010/main" val="278679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Conference Call Schedule</a:t>
            </a:r>
            <a:endParaRPr lang="en-US" dirty="0"/>
          </a:p>
        </p:txBody>
      </p:sp>
      <p:sp>
        <p:nvSpPr>
          <p:cNvPr id="3" name="Content Placeholder 2"/>
          <p:cNvSpPr>
            <a:spLocks noGrp="1"/>
          </p:cNvSpPr>
          <p:nvPr>
            <p:ph idx="1"/>
          </p:nvPr>
        </p:nvSpPr>
        <p:spPr/>
        <p:txBody>
          <a:bodyPr/>
          <a:lstStyle/>
          <a:p>
            <a:r>
              <a:rPr lang="en-US" dirty="0" smtClean="0"/>
              <a:t>November 21, 7:30am Pacific Time</a:t>
            </a:r>
            <a:endParaRPr lang="en-US"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822025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110922</TotalTime>
  <Words>857</Words>
  <Application>Microsoft Office PowerPoint</Application>
  <PresentationFormat>On-screen Show (4:3)</PresentationFormat>
  <Paragraphs>160</Paragraphs>
  <Slides>10</Slides>
  <Notes>6</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TG10a (RMA) Officers</vt:lpstr>
      <vt:lpstr>Goal of TG10a</vt:lpstr>
      <vt:lpstr>TG10a Meeting Agenda/Goals</vt:lpstr>
      <vt:lpstr>WG Vote for BRC for P802-15-10a drafts </vt:lpstr>
      <vt:lpstr>BRC formation for a Sponsor Ballot</vt:lpstr>
      <vt:lpstr>Schedule</vt:lpstr>
      <vt:lpstr>Schedule, continued</vt:lpstr>
      <vt:lpstr>BRC Conference Call Schedule</vt:lpstr>
      <vt:lpstr>Meeting Accomplishments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1128</cp:revision>
  <cp:lastPrinted>2015-07-14T16:02:16Z</cp:lastPrinted>
  <dcterms:created xsi:type="dcterms:W3CDTF">2009-07-12T16:25:16Z</dcterms:created>
  <dcterms:modified xsi:type="dcterms:W3CDTF">2018-11-15T12:07:37Z</dcterms:modified>
</cp:coreProperties>
</file>