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1" r:id="rId2"/>
  </p:sldMasterIdLst>
  <p:notesMasterIdLst>
    <p:notesMasterId r:id="rId13"/>
  </p:notesMasterIdLst>
  <p:handoutMasterIdLst>
    <p:handoutMasterId r:id="rId14"/>
  </p:handoutMasterIdLst>
  <p:sldIdLst>
    <p:sldId id="287" r:id="rId3"/>
    <p:sldId id="323" r:id="rId4"/>
    <p:sldId id="327" r:id="rId5"/>
    <p:sldId id="264" r:id="rId6"/>
    <p:sldId id="329" r:id="rId7"/>
    <p:sldId id="331" r:id="rId8"/>
    <p:sldId id="326" r:id="rId9"/>
    <p:sldId id="332" r:id="rId10"/>
    <p:sldId id="333" r:id="rId11"/>
    <p:sldId id="325"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losing Report" id="{7E367D55-C77A-3F4F-941C-92F6A234F7F7}">
          <p14:sldIdLst>
            <p14:sldId id="287"/>
            <p14:sldId id="323"/>
            <p14:sldId id="327"/>
            <p14:sldId id="264"/>
            <p14:sldId id="329"/>
            <p14:sldId id="331"/>
            <p14:sldId id="326"/>
            <p14:sldId id="332"/>
            <p14:sldId id="333"/>
            <p14:sldId id="325"/>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22" autoAdjust="0"/>
    <p:restoredTop sz="99383" autoAdjust="0"/>
  </p:normalViewPr>
  <p:slideViewPr>
    <p:cSldViewPr>
      <p:cViewPr varScale="1">
        <p:scale>
          <a:sx n="62" d="100"/>
          <a:sy n="62" d="100"/>
        </p:scale>
        <p:origin x="-55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80" y="296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000500" y="8982075"/>
            <a:ext cx="2667000"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dirty="0" smtClean="0"/>
              <a:t>&lt;Charles Perkins&gt;, &lt;Futurewei&gt;</a:t>
            </a:r>
            <a:endParaRPr lang="en-US" dirty="0"/>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000500" y="8985250"/>
            <a:ext cx="25146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l" defTabSz="933450" eaLnBrk="0" hangingPunct="0">
              <a:defRPr>
                <a:latin typeface="Times New Roman" pitchFamily="18" charset="0"/>
                <a:ea typeface="ＭＳ Ｐゴシック" pitchFamily="-65" charset="-128"/>
                <a:cs typeface="+mn-cs"/>
              </a:defRPr>
            </a:lvl5pPr>
          </a:lstStyle>
          <a:p>
            <a:pPr lvl="4">
              <a:defRPr/>
            </a:pPr>
            <a:r>
              <a:rPr lang="en-US" smtClean="0"/>
              <a:t>&lt;Charles Perkins&gt;, &lt;Futurewei&gt;</a:t>
            </a:r>
            <a:endParaRPr lang="en-US" dirty="0"/>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&lt;November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&lt;May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&lt;May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2927321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&lt;May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2548274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&lt;May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7926157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&lt;May  2018&gt;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3517152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&lt;May  2018&gt;</a:t>
            </a:r>
            <a:endParaRPr lang="en-US" dirty="0"/>
          </a:p>
        </p:txBody>
      </p:sp>
      <p:sp>
        <p:nvSpPr>
          <p:cNvPr id="8" name="Footer Placeholder 7"/>
          <p:cNvSpPr>
            <a:spLocks noGrp="1"/>
          </p:cNvSpPr>
          <p:nvPr>
            <p:ph type="ftr" sz="quarter" idx="11"/>
          </p:nvPr>
        </p:nvSpPr>
        <p:spPr/>
        <p:txBody>
          <a:bodyPr/>
          <a:lstStyle/>
          <a:p>
            <a:r>
              <a:rPr lang="en-US" smtClean="0"/>
              <a:t>&lt;Charlie Perkins&gt;, &lt;Futurewei&gt;</a:t>
            </a:r>
            <a:endParaRPr lang="en-US"/>
          </a:p>
        </p:txBody>
      </p:sp>
      <p:sp>
        <p:nvSpPr>
          <p:cNvPr id="9" name="Slide Number Placeholder 8"/>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5169495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&lt;May  2018&gt;</a:t>
            </a:r>
            <a:endParaRPr lang="en-US" dirty="0"/>
          </a:p>
        </p:txBody>
      </p:sp>
      <p:sp>
        <p:nvSpPr>
          <p:cNvPr id="4" name="Footer Placeholder 3"/>
          <p:cNvSpPr>
            <a:spLocks noGrp="1"/>
          </p:cNvSpPr>
          <p:nvPr>
            <p:ph type="ftr" sz="quarter" idx="11"/>
          </p:nvPr>
        </p:nvSpPr>
        <p:spPr/>
        <p:txBody>
          <a:bodyPr/>
          <a:lstStyle/>
          <a:p>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40470280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&lt;May  2018&gt;</a:t>
            </a:r>
            <a:endParaRPr lang="en-US" dirty="0"/>
          </a:p>
        </p:txBody>
      </p:sp>
      <p:sp>
        <p:nvSpPr>
          <p:cNvPr id="3" name="Footer Placeholder 2"/>
          <p:cNvSpPr>
            <a:spLocks noGrp="1"/>
          </p:cNvSpPr>
          <p:nvPr>
            <p:ph type="ftr" sz="quarter" idx="11"/>
          </p:nvPr>
        </p:nvSpPr>
        <p:spPr/>
        <p:txBody>
          <a:bodyPr/>
          <a:lstStyle/>
          <a:p>
            <a:r>
              <a:rPr lang="en-US" smtClean="0"/>
              <a:t>&lt;Charlie Perkins&gt;, &lt;Futurewei&gt;</a:t>
            </a:r>
            <a:endParaRPr lang="en-US"/>
          </a:p>
        </p:txBody>
      </p:sp>
      <p:sp>
        <p:nvSpPr>
          <p:cNvPr id="4" name="Slide Number Placeholder 3"/>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876494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&lt;November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&lt;May  2018&gt;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6901789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&lt;May  2018&gt;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0950863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&lt;May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7719342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&lt;May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486433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dirty="0" smtClean="0"/>
              <a:t>&lt;November  2018&gt;</a:t>
            </a:r>
            <a:endParaRPr lang="en-US" dirty="0"/>
          </a:p>
        </p:txBody>
      </p:sp>
      <p:sp>
        <p:nvSpPr>
          <p:cNvPr id="4" name="Footer Placeholder 3"/>
          <p:cNvSpPr>
            <a:spLocks noGrp="1"/>
          </p:cNvSpPr>
          <p:nvPr>
            <p:ph type="ftr" sz="quarter" idx="11"/>
          </p:nvPr>
        </p:nvSpPr>
        <p:spPr/>
        <p:txBody>
          <a:bodyPr/>
          <a:lstStyle/>
          <a:p>
            <a:pPr>
              <a:defRPr/>
            </a:pPr>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AD8365B0-1DCB-374B-8D2E-32E02956BE58}" type="slidenum">
              <a:rPr lang="en-US" smtClean="0"/>
              <a:pPr>
                <a:defRPr/>
              </a:pPr>
              <a:t>‹#›</a:t>
            </a:fld>
            <a:endParaRPr lang="en-US"/>
          </a:p>
        </p:txBody>
      </p:sp>
    </p:spTree>
    <p:extLst>
      <p:ext uri="{BB962C8B-B14F-4D97-AF65-F5344CB8AC3E}">
        <p14:creationId xmlns:p14="http://schemas.microsoft.com/office/powerpoint/2010/main" val="3226544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&lt;November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&lt;November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&lt;November  2018&gt;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&lt;May  2018&gt;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&lt;May  2018&gt;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&lt;May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&lt;November  2018&gt;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smtClean="0"/>
              <a:t>&lt;Charlie Perkins&gt;, &lt;Futurewei&gt;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smtClean="0"/>
              <a:t>15-18-0582-01-010a</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&lt;November  2018&gt;</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&lt;Charlie Perkins&gt;, &lt;Futurewei&gt;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D7420C-4272-4DB2-8EFD-D13A12D898A1}" type="slidenum">
              <a:rPr lang="en-US" smtClean="0"/>
              <a:t>‹#›</a:t>
            </a:fld>
            <a:endParaRPr lang="en-US"/>
          </a:p>
        </p:txBody>
      </p:sp>
    </p:spTree>
    <p:extLst>
      <p:ext uri="{BB962C8B-B14F-4D97-AF65-F5344CB8AC3E}">
        <p14:creationId xmlns:p14="http://schemas.microsoft.com/office/powerpoint/2010/main" val="312371236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501675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TG10a RMA </a:t>
            </a:r>
            <a:r>
              <a:rPr lang="en-US" sz="1600" dirty="0">
                <a:solidFill>
                  <a:srgbClr val="FF0000"/>
                </a:solidFill>
                <a:latin typeface="Times New Roman" pitchFamily="18" charset="0"/>
                <a:ea typeface="ＭＳ Ｐゴシック" pitchFamily="-65" charset="-128"/>
                <a:cs typeface="+mn-cs"/>
              </a:rPr>
              <a:t>Closing Report for </a:t>
            </a:r>
            <a:r>
              <a:rPr lang="en-US" sz="1600" dirty="0" smtClean="0">
                <a:solidFill>
                  <a:srgbClr val="FF0000"/>
                </a:solidFill>
                <a:latin typeface="Times New Roman" pitchFamily="18" charset="0"/>
                <a:ea typeface="ＭＳ Ｐゴシック" pitchFamily="-65" charset="-128"/>
                <a:cs typeface="+mn-cs"/>
              </a:rPr>
              <a:t>November 2018 Plenary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15 November 2018</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Charlie Perkins</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Futurewei</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Address </a:t>
            </a:r>
            <a:r>
              <a:rPr lang="es-ES" sz="1600" dirty="0" smtClean="0">
                <a:solidFill>
                  <a:schemeClr val="tx2"/>
                </a:solidFill>
                <a:latin typeface="Times New Roman" pitchFamily="18" charset="0"/>
                <a:ea typeface="ＭＳ Ｐゴシック" pitchFamily="-65" charset="-128"/>
                <a:cs typeface="+mn-cs"/>
              </a:rPr>
              <a:t>[</a:t>
            </a:r>
            <a:r>
              <a:rPr lang="es-ES" sz="1600" dirty="0" smtClean="0">
                <a:solidFill>
                  <a:srgbClr val="FF0000"/>
                </a:solidFill>
                <a:latin typeface="Times New Roman" pitchFamily="18" charset="0"/>
                <a:ea typeface="ＭＳ Ｐゴシック" pitchFamily="-65" charset="-128"/>
                <a:cs typeface="+mn-cs"/>
              </a:rPr>
              <a:t>2330 </a:t>
            </a:r>
            <a:r>
              <a:rPr lang="es-ES" sz="1600" dirty="0">
                <a:solidFill>
                  <a:srgbClr val="FF0000"/>
                </a:solidFill>
                <a:latin typeface="Times New Roman" pitchFamily="18" charset="0"/>
                <a:ea typeface="ＭＳ Ｐゴシック" pitchFamily="-65" charset="-128"/>
                <a:cs typeface="+mn-cs"/>
              </a:rPr>
              <a:t>Central </a:t>
            </a:r>
            <a:r>
              <a:rPr lang="es-ES" sz="1600" dirty="0" err="1" smtClean="0">
                <a:solidFill>
                  <a:srgbClr val="FF0000"/>
                </a:solidFill>
                <a:latin typeface="Times New Roman" pitchFamily="18" charset="0"/>
                <a:ea typeface="ＭＳ Ｐゴシック" pitchFamily="-65" charset="-128"/>
                <a:cs typeface="+mn-cs"/>
              </a:rPr>
              <a:t>Expresswayy</a:t>
            </a:r>
            <a:r>
              <a:rPr lang="es-ES" sz="1600" dirty="0">
                <a:solidFill>
                  <a:srgbClr val="FF0000"/>
                </a:solidFill>
                <a:latin typeface="Times New Roman" pitchFamily="18" charset="0"/>
                <a:ea typeface="ＭＳ Ｐゴシック" pitchFamily="-65" charset="-128"/>
                <a:cs typeface="+mn-cs"/>
              </a:rPr>
              <a:t>, Santa Clara Ca, USA</a:t>
            </a:r>
            <a:r>
              <a:rPr lang="es-E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Voice</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1.408-330-4586</a:t>
            </a:r>
            <a:r>
              <a:rPr lang="en-U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E-Mail:[</a:t>
            </a:r>
            <a:r>
              <a:rPr lang="en-US" sz="1600" dirty="0">
                <a:solidFill>
                  <a:srgbClr val="FF0000"/>
                </a:solidFill>
                <a:latin typeface="Times New Roman" pitchFamily="18" charset="0"/>
                <a:ea typeface="ＭＳ Ｐゴシック" pitchFamily="-65" charset="-128"/>
                <a:cs typeface="+mn-cs"/>
              </a:rPr>
              <a:t>charlie.perkins@huawei.com</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[Closing </a:t>
            </a:r>
            <a:r>
              <a:rPr lang="en-US" sz="1600" dirty="0" smtClean="0">
                <a:solidFill>
                  <a:schemeClr val="tx2"/>
                </a:solidFill>
                <a:latin typeface="Times New Roman" pitchFamily="18" charset="0"/>
                <a:ea typeface="ＭＳ Ｐゴシック" pitchFamily="-65" charset="-128"/>
              </a:rPr>
              <a:t>report for TG10a </a:t>
            </a:r>
            <a:r>
              <a:rPr lang="en-US" sz="1600" dirty="0" smtClean="0">
                <a:latin typeface="Times New Roman" pitchFamily="18" charset="0"/>
                <a:ea typeface="ＭＳ Ｐゴシック" pitchFamily="-65" charset="-128"/>
                <a:cs typeface="+mn-cs"/>
              </a:rPr>
              <a:t>meeting November </a:t>
            </a:r>
            <a:r>
              <a:rPr lang="en-US" sz="1600" dirty="0">
                <a:latin typeface="Times New Roman" pitchFamily="18" charset="0"/>
                <a:ea typeface="ＭＳ Ｐゴシック" pitchFamily="-65" charset="-128"/>
                <a:cs typeface="+mn-cs"/>
              </a:rPr>
              <a:t>2018 </a:t>
            </a:r>
            <a:r>
              <a:rPr lang="en-US" sz="1600" dirty="0" smtClean="0">
                <a:latin typeface="Times New Roman" pitchFamily="18" charset="0"/>
                <a:ea typeface="ＭＳ Ｐゴシック" pitchFamily="-65" charset="-128"/>
                <a:cs typeface="+mn-cs"/>
              </a:rPr>
              <a:t>Plenary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TG10a </a:t>
            </a:r>
            <a:r>
              <a:rPr lang="en-US" sz="1600" dirty="0" smtClean="0">
                <a:solidFill>
                  <a:schemeClr val="tx2"/>
                </a:solidFill>
                <a:latin typeface="Times New Roman" pitchFamily="18" charset="0"/>
                <a:ea typeface="ＭＳ Ｐゴシック" pitchFamily="-65" charset="-128"/>
              </a:rPr>
              <a:t>Closing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November </a:t>
            </a:r>
            <a:r>
              <a:rPr lang="en-US" sz="1600" dirty="0">
                <a:latin typeface="Times New Roman" pitchFamily="18" charset="0"/>
                <a:ea typeface="ＭＳ Ｐゴシック" pitchFamily="-65" charset="-128"/>
                <a:cs typeface="+mn-cs"/>
              </a:rPr>
              <a:t>2018 </a:t>
            </a:r>
            <a:r>
              <a:rPr lang="en-US" sz="1600" dirty="0" smtClean="0">
                <a:latin typeface="Times New Roman" pitchFamily="18" charset="0"/>
                <a:ea typeface="ＭＳ Ｐゴシック" pitchFamily="-65" charset="-128"/>
                <a:cs typeface="+mn-cs"/>
              </a:rPr>
              <a:t>Plenary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[Provide overview of results of the  TG10a session at 802.15 meeting]</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&lt;November  2018&gt;</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&lt;November  2018&gt;</a:t>
            </a:r>
            <a:endParaRPr lang="en-US" sz="1400" dirty="0"/>
          </a:p>
        </p:txBody>
      </p:sp>
      <p:sp>
        <p:nvSpPr>
          <p:cNvPr id="21506"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&lt;Charles Perkins&gt;, &lt;Futurewei&gt;</a:t>
            </a:r>
            <a:endParaRPr lang="en-US" dirty="0"/>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685800" y="533400"/>
            <a:ext cx="7772400" cy="609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752600"/>
            <a:ext cx="86868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pPr marL="342900" indent="-342900">
              <a:spcBef>
                <a:spcPts val="600"/>
              </a:spcBef>
              <a:spcAft>
                <a:spcPts val="1200"/>
              </a:spcAft>
              <a:buClr>
                <a:srgbClr val="FF0000"/>
              </a:buClr>
              <a:buFont typeface="Wingdings" charset="2"/>
              <a:buChar char="q"/>
            </a:pPr>
            <a:r>
              <a:rPr lang="en-US" sz="2800" b="1" dirty="0" smtClean="0"/>
              <a:t>Resolved all comments received to date for Sponsor Ballot</a:t>
            </a:r>
            <a:endParaRPr lang="en-US" sz="2800" b="1" dirty="0"/>
          </a:p>
          <a:p>
            <a:pPr marL="342900" indent="-342900">
              <a:spcBef>
                <a:spcPts val="600"/>
              </a:spcBef>
              <a:spcAft>
                <a:spcPts val="1200"/>
              </a:spcAft>
              <a:buClr>
                <a:srgbClr val="FF0000"/>
              </a:buClr>
              <a:buFont typeface="Wingdings" charset="2"/>
              <a:buChar char="q"/>
            </a:pPr>
            <a:r>
              <a:rPr lang="en-US" sz="2800" b="1" dirty="0" smtClean="0"/>
              <a:t>Ballot Resolution Committee (BRC) formation</a:t>
            </a:r>
            <a:endParaRPr lang="en-US" sz="2800" b="1" dirty="0"/>
          </a:p>
          <a:p>
            <a:pPr marL="342900" indent="-342900">
              <a:spcBef>
                <a:spcPts val="600"/>
              </a:spcBef>
              <a:spcAft>
                <a:spcPts val="1200"/>
              </a:spcAft>
              <a:buClr>
                <a:srgbClr val="FF0000"/>
              </a:buClr>
              <a:buFont typeface="Wingdings" charset="2"/>
              <a:buChar char="q"/>
            </a:pPr>
            <a:r>
              <a:rPr lang="en-US" sz="2800" b="1" dirty="0" smtClean="0"/>
              <a:t>Timeline reviewed and modified</a:t>
            </a:r>
          </a:p>
          <a:p>
            <a:pPr marL="342900" indent="-342900">
              <a:spcBef>
                <a:spcPts val="600"/>
              </a:spcBef>
              <a:spcAft>
                <a:spcPts val="1200"/>
              </a:spcAft>
              <a:buClr>
                <a:srgbClr val="FF0000"/>
              </a:buClr>
              <a:buFont typeface="Wingdings" charset="2"/>
              <a:buChar char="q"/>
            </a:pPr>
            <a:r>
              <a:rPr lang="en-US" sz="2800" b="1" dirty="0" smtClean="0"/>
              <a:t>Requested 2 meeting slots for January Interim</a:t>
            </a:r>
          </a:p>
          <a:p>
            <a:pPr marL="342900" indent="-342900">
              <a:spcBef>
                <a:spcPts val="600"/>
              </a:spcBef>
              <a:spcAft>
                <a:spcPts val="1200"/>
              </a:spcAft>
              <a:buClr>
                <a:srgbClr val="FF0000"/>
              </a:buClr>
              <a:buFont typeface="Wingdings" charset="2"/>
              <a:buChar char="q"/>
            </a:pPr>
            <a:r>
              <a:rPr lang="en-US" sz="2800" b="1" dirty="0" smtClean="0"/>
              <a:t>BRC teleconference scheduled</a:t>
            </a:r>
          </a:p>
          <a:p>
            <a:pPr marL="342900" indent="-342900">
              <a:buClr>
                <a:srgbClr val="FF0000"/>
              </a:buClr>
              <a:buFont typeface="Wingdings" charset="2"/>
              <a:buChar char="q"/>
            </a:pPr>
            <a:endParaRPr lang="en-US" sz="2800" b="1" dirty="0"/>
          </a:p>
        </p:txBody>
      </p:sp>
    </p:spTree>
    <p:extLst>
      <p:ext uri="{BB962C8B-B14F-4D97-AF65-F5344CB8AC3E}">
        <p14:creationId xmlns:p14="http://schemas.microsoft.com/office/powerpoint/2010/main" val="1242099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&lt;November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TG10a (RMA)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smtClean="0"/>
              <a:t>Chair		Charlie Perkins</a:t>
            </a:r>
          </a:p>
          <a:p>
            <a:r>
              <a:rPr lang="en-US" sz="2000" dirty="0" smtClean="0"/>
              <a:t>Vice Chair	</a:t>
            </a:r>
            <a:r>
              <a:rPr lang="en-US" sz="2000" dirty="0" err="1" smtClean="0"/>
              <a:t>Joerg</a:t>
            </a:r>
            <a:r>
              <a:rPr lang="en-US" sz="2000" dirty="0" smtClean="0"/>
              <a:t> Robert</a:t>
            </a:r>
            <a:endParaRPr lang="en-US" sz="2000" dirty="0"/>
          </a:p>
        </p:txBody>
      </p:sp>
    </p:spTree>
    <p:extLst>
      <p:ext uri="{BB962C8B-B14F-4D97-AF65-F5344CB8AC3E}">
        <p14:creationId xmlns:p14="http://schemas.microsoft.com/office/powerpoint/2010/main" val="3127085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533400"/>
          </a:xfrm>
        </p:spPr>
        <p:txBody>
          <a:bodyPr/>
          <a:lstStyle/>
          <a:p>
            <a:r>
              <a:rPr lang="en-US" dirty="0" smtClean="0"/>
              <a:t>Goal of TG10a</a:t>
            </a:r>
            <a:endParaRPr lang="en-US" dirty="0"/>
          </a:p>
        </p:txBody>
      </p:sp>
      <p:sp>
        <p:nvSpPr>
          <p:cNvPr id="3" name="Content Placeholder 2"/>
          <p:cNvSpPr>
            <a:spLocks noGrp="1"/>
          </p:cNvSpPr>
          <p:nvPr>
            <p:ph idx="1"/>
          </p:nvPr>
        </p:nvSpPr>
        <p:spPr>
          <a:xfrm>
            <a:off x="838200" y="1295400"/>
            <a:ext cx="7772400" cy="5105400"/>
          </a:xfrm>
        </p:spPr>
        <p:txBody>
          <a:bodyPr/>
          <a:lstStyle/>
          <a:p>
            <a:pPr marL="0" indent="0">
              <a:buNone/>
            </a:pPr>
            <a:r>
              <a:rPr lang="en-US" sz="2800" dirty="0" smtClean="0"/>
              <a:t>Define </a:t>
            </a:r>
            <a:r>
              <a:rPr lang="en-US" sz="2800" dirty="0"/>
              <a:t>how the addressing and route </a:t>
            </a:r>
            <a:r>
              <a:rPr lang="en-US" sz="2800" dirty="0" smtClean="0"/>
              <a:t>information are </a:t>
            </a:r>
            <a:r>
              <a:rPr lang="en-US" sz="2800" dirty="0"/>
              <a:t>to </a:t>
            </a:r>
            <a:r>
              <a:rPr lang="en-US" sz="2800" dirty="0" smtClean="0"/>
              <a:t>be used </a:t>
            </a:r>
            <a:r>
              <a:rPr lang="en-US" sz="2800" dirty="0"/>
              <a:t>by the routing </a:t>
            </a:r>
            <a:r>
              <a:rPr lang="en-US" sz="2800" dirty="0" smtClean="0"/>
              <a:t>modes, </a:t>
            </a:r>
            <a:r>
              <a:rPr lang="en-US" sz="2800" dirty="0"/>
              <a:t>including at least the following:</a:t>
            </a:r>
          </a:p>
          <a:p>
            <a:r>
              <a:rPr lang="en-US" sz="2800" dirty="0" smtClean="0"/>
              <a:t>E2E </a:t>
            </a:r>
            <a:r>
              <a:rPr lang="en-US" sz="2800" dirty="0"/>
              <a:t>acknowledgement from mesh route in non-storing mode</a:t>
            </a:r>
          </a:p>
          <a:p>
            <a:r>
              <a:rPr lang="en-US" sz="2800" dirty="0" smtClean="0"/>
              <a:t>P2P </a:t>
            </a:r>
            <a:r>
              <a:rPr lang="en-US" sz="2800" dirty="0"/>
              <a:t>routing using a combination of up/down routing in non-storing mode</a:t>
            </a:r>
          </a:p>
          <a:p>
            <a:r>
              <a:rPr lang="en-US" sz="2800" dirty="0" smtClean="0"/>
              <a:t>On-demand </a:t>
            </a:r>
            <a:r>
              <a:rPr lang="en-US" sz="2800" dirty="0"/>
              <a:t>P2P routing for E2E acknowledgement in non-storing mode</a:t>
            </a:r>
          </a:p>
          <a:p>
            <a:r>
              <a:rPr lang="en-US" sz="2800" dirty="0" smtClean="0"/>
              <a:t>On-demand </a:t>
            </a:r>
            <a:r>
              <a:rPr lang="en-US" sz="2800" dirty="0"/>
              <a:t>path storing when sending unicast in non-storing mode</a:t>
            </a:r>
          </a:p>
        </p:txBody>
      </p:sp>
      <p:sp>
        <p:nvSpPr>
          <p:cNvPr id="4" name="Date Placeholder 3"/>
          <p:cNvSpPr>
            <a:spLocks noGrp="1"/>
          </p:cNvSpPr>
          <p:nvPr>
            <p:ph type="dt" sz="half" idx="10"/>
          </p:nvPr>
        </p:nvSpPr>
        <p:spPr/>
        <p:txBody>
          <a:bodyPr/>
          <a:lstStyle/>
          <a:p>
            <a:pPr>
              <a:defRPr/>
            </a:pPr>
            <a:r>
              <a:rPr lang="en-US" dirty="0" smtClean="0"/>
              <a:t>&lt;November  2018&gt;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extLst>
      <p:ext uri="{BB962C8B-B14F-4D97-AF65-F5344CB8AC3E}">
        <p14:creationId xmlns:p14="http://schemas.microsoft.com/office/powerpoint/2010/main" val="39139629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&lt;November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a:t>
            </a:fld>
            <a:endParaRPr lang="en-US"/>
          </a:p>
        </p:txBody>
      </p:sp>
      <p:sp>
        <p:nvSpPr>
          <p:cNvPr id="21509" name="Rectangle 2"/>
          <p:cNvSpPr>
            <a:spLocks noGrp="1" noChangeArrowheads="1"/>
          </p:cNvSpPr>
          <p:nvPr>
            <p:ph type="title" idx="4294967295"/>
          </p:nvPr>
        </p:nvSpPr>
        <p:spPr>
          <a:xfrm>
            <a:off x="457200" y="533400"/>
            <a:ext cx="8305800" cy="762000"/>
          </a:xfrm>
        </p:spPr>
        <p:txBody>
          <a:bodyPr/>
          <a:lstStyle/>
          <a:p>
            <a:r>
              <a:rPr lang="en-US" b="1" dirty="0" smtClean="0">
                <a:latin typeface="Times New Roman" charset="0"/>
                <a:ea typeface="ＭＳ Ｐゴシック" charset="0"/>
                <a:cs typeface="ＭＳ Ｐゴシック" charset="0"/>
              </a:rPr>
              <a:t>TG10a Meeting Agenda/Goals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586740" y="1524000"/>
            <a:ext cx="80772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buClr>
                <a:srgbClr val="FF0000"/>
              </a:buClr>
            </a:pPr>
            <a:r>
              <a:rPr lang="en-US" sz="2400" dirty="0" smtClean="0"/>
              <a:t>Two meetings were held. </a:t>
            </a:r>
            <a:r>
              <a:rPr lang="en-US" sz="2400" dirty="0"/>
              <a:t>Wednesday AM1 meeting </a:t>
            </a:r>
            <a:r>
              <a:rPr lang="en-US" sz="2400" dirty="0" smtClean="0"/>
              <a:t>resolved all Sponsor Ballot comments received so far, and voted to form a BRC. Thursday AM2 meeting </a:t>
            </a:r>
            <a:r>
              <a:rPr lang="en-US" sz="2400" dirty="0"/>
              <a:t>was </a:t>
            </a:r>
            <a:r>
              <a:rPr lang="en-US" sz="2400" dirty="0" smtClean="0"/>
              <a:t>held for the purpose of approving BRC teleconference </a:t>
            </a:r>
            <a:r>
              <a:rPr lang="en-US" sz="2400" dirty="0"/>
              <a:t>for </a:t>
            </a:r>
            <a:r>
              <a:rPr lang="en-US" sz="2400" dirty="0" smtClean="0"/>
              <a:t>P802-15-10a_D03. Minutes </a:t>
            </a:r>
            <a:r>
              <a:rPr lang="en-US" sz="2400" dirty="0"/>
              <a:t>are available:  </a:t>
            </a:r>
            <a:r>
              <a:rPr lang="en-US" sz="2400"/>
              <a:t>DCN </a:t>
            </a:r>
            <a:r>
              <a:rPr lang="en-US" sz="2400" smtClean="0"/>
              <a:t>15-18-0598-00-010a</a:t>
            </a:r>
            <a:r>
              <a:rPr lang="en-US" sz="2400" dirty="0" smtClean="0"/>
              <a:t>.</a:t>
            </a:r>
          </a:p>
          <a:p>
            <a:pPr>
              <a:buClr>
                <a:srgbClr val="FF0000"/>
              </a:buClr>
            </a:pPr>
            <a:endParaRPr lang="en-US" sz="2400" dirty="0"/>
          </a:p>
          <a:p>
            <a:pPr marL="342900" indent="-342900">
              <a:buClr>
                <a:srgbClr val="FF0000"/>
              </a:buClr>
              <a:buFont typeface="Wingdings" charset="2"/>
              <a:buChar char="q"/>
            </a:pPr>
            <a:r>
              <a:rPr lang="en-US" sz="2400" b="1" dirty="0"/>
              <a:t>Wednesday </a:t>
            </a:r>
            <a:r>
              <a:rPr lang="en-US" sz="2400" b="1" dirty="0" smtClean="0"/>
              <a:t>14 November, AM1: </a:t>
            </a:r>
            <a:r>
              <a:rPr lang="en-US" sz="2400" dirty="0"/>
              <a:t>Opening report, Agenda (15-18-0576-01-010a),  </a:t>
            </a:r>
            <a:r>
              <a:rPr lang="en-US" sz="2400" dirty="0" smtClean="0"/>
              <a:t>Review </a:t>
            </a:r>
            <a:r>
              <a:rPr lang="en-US" sz="2400" dirty="0"/>
              <a:t>&amp; Status / </a:t>
            </a:r>
            <a:r>
              <a:rPr lang="en-US" sz="2400" dirty="0" smtClean="0"/>
              <a:t>Sponsor Ballot Comment </a:t>
            </a:r>
            <a:r>
              <a:rPr lang="en-US" sz="2400" dirty="0"/>
              <a:t>Resolution (</a:t>
            </a:r>
            <a:r>
              <a:rPr lang="en-US" sz="2400" dirty="0" smtClean="0"/>
              <a:t>15-18-0578-01-010a</a:t>
            </a:r>
            <a:r>
              <a:rPr lang="en-US" sz="2400" dirty="0"/>
              <a:t>), </a:t>
            </a:r>
            <a:r>
              <a:rPr lang="en-US" sz="2400" dirty="0" smtClean="0"/>
              <a:t> BRC formation</a:t>
            </a:r>
            <a:endParaRPr lang="en-US" sz="2400" dirty="0"/>
          </a:p>
          <a:p>
            <a:pPr marL="342900" indent="-342900">
              <a:spcBef>
                <a:spcPts val="1200"/>
              </a:spcBef>
              <a:buClr>
                <a:srgbClr val="FF0000"/>
              </a:buClr>
              <a:buFont typeface="Wingdings" charset="2"/>
              <a:buChar char="q"/>
            </a:pPr>
            <a:r>
              <a:rPr lang="en-US" sz="2400" b="1" dirty="0" smtClean="0"/>
              <a:t>Thursday 15 November, </a:t>
            </a:r>
            <a:r>
              <a:rPr lang="en-US" sz="2400" b="1" dirty="0"/>
              <a:t>AM1: </a:t>
            </a:r>
            <a:r>
              <a:rPr lang="en-US" sz="2400" dirty="0" smtClean="0"/>
              <a:t>Cancelled</a:t>
            </a:r>
          </a:p>
          <a:p>
            <a:pPr marL="342900" indent="-342900">
              <a:spcBef>
                <a:spcPts val="1200"/>
              </a:spcBef>
              <a:buClr>
                <a:srgbClr val="FF0000"/>
              </a:buClr>
              <a:buFont typeface="Wingdings" charset="2"/>
              <a:buChar char="q"/>
            </a:pPr>
            <a:r>
              <a:rPr lang="en-US" sz="2400" b="1" dirty="0" smtClean="0"/>
              <a:t>Thursday 15 November, AM2</a:t>
            </a:r>
            <a:r>
              <a:rPr lang="en-US" sz="2400" dirty="0"/>
              <a:t>: Timeline, </a:t>
            </a:r>
            <a:r>
              <a:rPr lang="en-US" sz="2400" dirty="0" smtClean="0"/>
              <a:t>AoB</a:t>
            </a:r>
            <a:r>
              <a:rPr lang="en-US" sz="2400" dirty="0"/>
              <a:t>, </a:t>
            </a:r>
            <a:r>
              <a:rPr lang="en-US" sz="2400" dirty="0" smtClean="0"/>
              <a:t>Adjourn</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077200" cy="685800"/>
          </a:xfrm>
        </p:spPr>
        <p:txBody>
          <a:bodyPr/>
          <a:lstStyle/>
          <a:p>
            <a:r>
              <a:rPr lang="en-US" dirty="0"/>
              <a:t>WG Vote for BRC for P802-15-10a drafts </a:t>
            </a:r>
          </a:p>
        </p:txBody>
      </p:sp>
      <p:sp>
        <p:nvSpPr>
          <p:cNvPr id="3" name="Content Placeholder 2"/>
          <p:cNvSpPr>
            <a:spLocks noGrp="1"/>
          </p:cNvSpPr>
          <p:nvPr>
            <p:ph idx="1"/>
          </p:nvPr>
        </p:nvSpPr>
        <p:spPr>
          <a:xfrm>
            <a:off x="685800" y="1371600"/>
            <a:ext cx="7772400" cy="4800600"/>
          </a:xfrm>
        </p:spPr>
        <p:txBody>
          <a:bodyPr/>
          <a:lstStyle/>
          <a:p>
            <a:r>
              <a:rPr lang="en-US" sz="2000" i="1" dirty="0"/>
              <a:t>Move </a:t>
            </a:r>
            <a:r>
              <a:rPr lang="en-US" sz="2000" i="1" dirty="0" smtClean="0"/>
              <a:t>to request that the 802.15 </a:t>
            </a:r>
            <a:r>
              <a:rPr lang="en-US" sz="2000" i="1" dirty="0"/>
              <a:t>WG approve the formation of a Ballot Resolution Committee (BRC) for the </a:t>
            </a:r>
            <a:r>
              <a:rPr lang="en-US" sz="2000" i="1" dirty="0" smtClean="0"/>
              <a:t>Sponsor Ballot of </a:t>
            </a:r>
            <a:r>
              <a:rPr lang="en-US" sz="2000" i="1" dirty="0"/>
              <a:t>the </a:t>
            </a:r>
            <a:r>
              <a:rPr lang="en-US" sz="2000" i="1" dirty="0" smtClean="0"/>
              <a:t>P802.15.10a_D02 </a:t>
            </a:r>
            <a:r>
              <a:rPr lang="en-US" sz="2000" i="1" dirty="0"/>
              <a:t>with the following membership: </a:t>
            </a:r>
            <a:r>
              <a:rPr lang="en-US" sz="2000" i="1" dirty="0" smtClean="0"/>
              <a:t>Kiyoshi Fukui, </a:t>
            </a:r>
            <a:r>
              <a:rPr lang="en-US" sz="2000" i="1" dirty="0" err="1" smtClean="0"/>
              <a:t>Joerg</a:t>
            </a:r>
            <a:r>
              <a:rPr lang="en-US" sz="2000" i="1" dirty="0" smtClean="0"/>
              <a:t> Robert, Clint Powell, Tero Kivinen, </a:t>
            </a:r>
            <a:r>
              <a:rPr lang="en-US" sz="2000" i="1" dirty="0"/>
              <a:t>and </a:t>
            </a:r>
            <a:r>
              <a:rPr lang="en-US" sz="2000" i="1" dirty="0" smtClean="0"/>
              <a:t>Charlie Perkins (as chair). </a:t>
            </a:r>
            <a:r>
              <a:rPr lang="en-US" sz="2000" i="1" dirty="0"/>
              <a:t>The </a:t>
            </a:r>
            <a:r>
              <a:rPr lang="en-US" sz="2000" i="1" dirty="0" smtClean="0"/>
              <a:t>802.15.10a </a:t>
            </a:r>
            <a:r>
              <a:rPr lang="en-US" sz="2000" i="1" dirty="0"/>
              <a:t>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a:t>
            </a:r>
            <a:r>
              <a:rPr lang="en-US" sz="2000" i="1" dirty="0" smtClean="0"/>
              <a:t>P&amp;P.</a:t>
            </a:r>
            <a:r>
              <a:rPr lang="en-US" sz="2000" dirty="0" smtClean="0"/>
              <a:t> </a:t>
            </a:r>
          </a:p>
          <a:p>
            <a:pPr lvl="1"/>
            <a:r>
              <a:rPr lang="en-US" sz="2400" dirty="0"/>
              <a:t>Moved: Tero</a:t>
            </a:r>
          </a:p>
          <a:p>
            <a:pPr lvl="1"/>
            <a:r>
              <a:rPr lang="en-US" sz="2400" dirty="0"/>
              <a:t>Seconded: </a:t>
            </a:r>
            <a:r>
              <a:rPr lang="en-US" sz="2400" dirty="0" err="1"/>
              <a:t>Joerg</a:t>
            </a:r>
            <a:endParaRPr lang="en-US" sz="2400" dirty="0"/>
          </a:p>
          <a:p>
            <a:pPr lvl="1"/>
            <a:r>
              <a:rPr lang="en-US" sz="2400" dirty="0"/>
              <a:t>Vote Results</a:t>
            </a:r>
            <a:r>
              <a:rPr lang="en-US" sz="2400" dirty="0" smtClean="0"/>
              <a:t>: No objections, so motion is approved</a:t>
            </a:r>
            <a:endParaRPr lang="en-US" sz="2400" dirty="0"/>
          </a:p>
        </p:txBody>
      </p:sp>
      <p:sp>
        <p:nvSpPr>
          <p:cNvPr id="4" name="Date Placeholder 3"/>
          <p:cNvSpPr>
            <a:spLocks noGrp="1"/>
          </p:cNvSpPr>
          <p:nvPr>
            <p:ph type="dt" sz="half" idx="10"/>
          </p:nvPr>
        </p:nvSpPr>
        <p:spPr/>
        <p:txBody>
          <a:bodyPr/>
          <a:lstStyle/>
          <a:p>
            <a:pPr>
              <a:defRPr/>
            </a:pPr>
            <a:r>
              <a:rPr lang="en-US" dirty="0" smtClean="0"/>
              <a:t>&lt;November  2018&gt;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extLst>
      <p:ext uri="{BB962C8B-B14F-4D97-AF65-F5344CB8AC3E}">
        <p14:creationId xmlns:p14="http://schemas.microsoft.com/office/powerpoint/2010/main" val="17356322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762000"/>
          </a:xfrm>
        </p:spPr>
        <p:txBody>
          <a:bodyPr/>
          <a:lstStyle/>
          <a:p>
            <a:r>
              <a:rPr lang="en-US" dirty="0"/>
              <a:t>BRC formation for a Sponsor Ballot</a:t>
            </a:r>
          </a:p>
        </p:txBody>
      </p:sp>
      <p:sp>
        <p:nvSpPr>
          <p:cNvPr id="3" name="Content Placeholder 2"/>
          <p:cNvSpPr>
            <a:spLocks noGrp="1"/>
          </p:cNvSpPr>
          <p:nvPr>
            <p:ph idx="1"/>
          </p:nvPr>
        </p:nvSpPr>
        <p:spPr>
          <a:xfrm>
            <a:off x="685800" y="1524000"/>
            <a:ext cx="7772400" cy="4724400"/>
          </a:xfrm>
        </p:spPr>
        <p:txBody>
          <a:bodyPr/>
          <a:lstStyle/>
          <a:p>
            <a:r>
              <a:rPr lang="en-US" sz="2000" i="1" dirty="0"/>
              <a:t>Move that 802.15 WG approve the formation of a Ballot Resolution Committee (BRC) for the Sponsor Balloting of the </a:t>
            </a:r>
            <a:r>
              <a:rPr lang="en-US" sz="2000" i="1" dirty="0" smtClean="0"/>
              <a:t>P802.15.10a_D02, or latest draft, </a:t>
            </a:r>
            <a:r>
              <a:rPr lang="en-US" sz="2000" i="1" dirty="0"/>
              <a:t>with the following membership</a:t>
            </a:r>
            <a:r>
              <a:rPr lang="en-US" sz="2000" i="1" dirty="0" smtClean="0"/>
              <a:t>: </a:t>
            </a:r>
            <a:r>
              <a:rPr lang="en-US" sz="2000" i="1" dirty="0"/>
              <a:t>Kiyoshi Fukui, </a:t>
            </a:r>
            <a:r>
              <a:rPr lang="en-US" sz="2000" i="1" dirty="0" err="1"/>
              <a:t>Joerg</a:t>
            </a:r>
            <a:r>
              <a:rPr lang="en-US" sz="2000" i="1" dirty="0"/>
              <a:t> Robert, Clint Powell, Tero Kivinen, and Charlie </a:t>
            </a:r>
            <a:r>
              <a:rPr lang="en-US" sz="2000" i="1" dirty="0" smtClean="0"/>
              <a:t>Perkins (as chair). </a:t>
            </a:r>
            <a:r>
              <a:rPr lang="en-US" sz="2000" i="1" dirty="0"/>
              <a:t>The </a:t>
            </a:r>
            <a:r>
              <a:rPr lang="en-US" sz="2000" i="1" dirty="0" smtClean="0"/>
              <a:t>802.15.10a </a:t>
            </a:r>
            <a:r>
              <a:rPr lang="en-US" sz="2000" i="1" dirty="0"/>
              <a:t>BRC is authorized </a:t>
            </a:r>
            <a:r>
              <a:rPr lang="en-US" sz="2000" i="1" dirty="0" smtClean="0"/>
              <a:t>to </a:t>
            </a:r>
            <a:r>
              <a:rPr lang="en-US" sz="2000" i="1" dirty="0"/>
              <a:t>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2000" i="1" dirty="0" smtClean="0"/>
              <a:t>.</a:t>
            </a:r>
            <a:endParaRPr lang="en-US" dirty="0" smtClean="0"/>
          </a:p>
          <a:p>
            <a:pPr lvl="1"/>
            <a:r>
              <a:rPr lang="en-US" sz="2400" dirty="0" smtClean="0"/>
              <a:t>Moved: Charlie</a:t>
            </a:r>
          </a:p>
          <a:p>
            <a:pPr lvl="1"/>
            <a:r>
              <a:rPr lang="en-US" sz="2400" dirty="0" smtClean="0"/>
              <a:t>Seconded: Rick</a:t>
            </a:r>
          </a:p>
          <a:p>
            <a:pPr lvl="1"/>
            <a:r>
              <a:rPr lang="en-US" sz="2400" dirty="0" smtClean="0"/>
              <a:t>Vote Results: No objection</a:t>
            </a:r>
            <a:endParaRPr lang="en-US" sz="2400" dirty="0"/>
          </a:p>
        </p:txBody>
      </p:sp>
      <p:sp>
        <p:nvSpPr>
          <p:cNvPr id="4" name="Date Placeholder 3"/>
          <p:cNvSpPr>
            <a:spLocks noGrp="1"/>
          </p:cNvSpPr>
          <p:nvPr>
            <p:ph type="dt" sz="half" idx="10"/>
          </p:nvPr>
        </p:nvSpPr>
        <p:spPr/>
        <p:txBody>
          <a:bodyPr/>
          <a:lstStyle/>
          <a:p>
            <a:pPr>
              <a:defRPr/>
            </a:pPr>
            <a:r>
              <a:rPr lang="en-US" dirty="0" smtClean="0"/>
              <a:t>&lt;November  2018&gt;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extLst>
      <p:ext uri="{BB962C8B-B14F-4D97-AF65-F5344CB8AC3E}">
        <p14:creationId xmlns:p14="http://schemas.microsoft.com/office/powerpoint/2010/main" val="10052036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&lt;November  2018&gt;</a:t>
            </a:r>
            <a:endParaRPr lang="en-US" sz="1400" dirty="0"/>
          </a:p>
        </p:txBody>
      </p:sp>
      <p:sp>
        <p:nvSpPr>
          <p:cNvPr id="21506"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&lt;Charles Perkins&gt;, &lt;Futurewei&gt;</a:t>
            </a:r>
            <a:endParaRPr lang="en-US" dirty="0"/>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533400" y="609600"/>
            <a:ext cx="7772400" cy="609600"/>
          </a:xfrm>
        </p:spPr>
        <p:txBody>
          <a:bodyPr/>
          <a:lstStyle/>
          <a:p>
            <a:pPr lvl="2"/>
            <a:r>
              <a:rPr lang="en-US" sz="3200" b="1" dirty="0" smtClean="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1879497699"/>
              </p:ext>
            </p:extLst>
          </p:nvPr>
        </p:nvGraphicFramePr>
        <p:xfrm>
          <a:off x="609600" y="1676400"/>
          <a:ext cx="7848600" cy="3586941"/>
        </p:xfrm>
        <a:graphic>
          <a:graphicData uri="http://schemas.openxmlformats.org/drawingml/2006/table">
            <a:tbl>
              <a:tblPr firstRow="1" bandRow="1">
                <a:tableStyleId>{5C22544A-7EE6-4342-B048-85BDC9FD1C3A}</a:tableStyleId>
              </a:tblPr>
              <a:tblGrid>
                <a:gridCol w="3047999"/>
                <a:gridCol w="2463801"/>
                <a:gridCol w="2336800"/>
              </a:tblGrid>
              <a:tr h="398549">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TG10a</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Jan, 2018</a:t>
                      </a:r>
                    </a:p>
                  </a:txBody>
                  <a:tcPr/>
                </a:tc>
                <a:tc>
                  <a:txBody>
                    <a:bodyPr/>
                    <a:lstStyle/>
                    <a:p>
                      <a:r>
                        <a:rPr lang="en-US" b="1" dirty="0" smtClean="0"/>
                        <a:t>May,</a:t>
                      </a:r>
                      <a:r>
                        <a:rPr lang="en-US" b="1" baseline="0" dirty="0" smtClean="0"/>
                        <a:t> 2019</a:t>
                      </a:r>
                      <a:endParaRPr lang="en-US" b="1" dirty="0"/>
                    </a:p>
                  </a:txBody>
                  <a:tcPr/>
                </a:tc>
              </a:tr>
              <a:tr h="398549">
                <a:tc>
                  <a:txBody>
                    <a:bodyPr/>
                    <a:lstStyle/>
                    <a:p>
                      <a:r>
                        <a:rPr lang="en-US" dirty="0" smtClean="0"/>
                        <a:t>Problem Statement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Jan,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Jan, 2018</a:t>
                      </a:r>
                    </a:p>
                  </a:txBody>
                  <a:tcPr/>
                </a:tc>
              </a:tr>
              <a:tr h="398549">
                <a:tc>
                  <a:txBody>
                    <a:bodyPr/>
                    <a:lstStyle/>
                    <a:p>
                      <a:r>
                        <a:rPr lang="en-US" dirty="0" smtClean="0"/>
                        <a:t>Agree on solution approach</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Jan, 2018</a:t>
                      </a:r>
                    </a:p>
                  </a:txBody>
                  <a:tcPr/>
                </a:tc>
                <a:tc>
                  <a:txBody>
                    <a:bodyPr/>
                    <a:lstStyle/>
                    <a:p>
                      <a:r>
                        <a:rPr lang="en-US" dirty="0" smtClean="0"/>
                        <a:t>May, 2018</a:t>
                      </a:r>
                      <a:endParaRPr lang="en-US" dirty="0"/>
                    </a:p>
                  </a:txBody>
                  <a:tcPr/>
                </a:tc>
              </a:tr>
              <a:tr h="398549">
                <a:tc>
                  <a:txBody>
                    <a:bodyPr/>
                    <a:lstStyle/>
                    <a:p>
                      <a:r>
                        <a:rPr lang="en-US" dirty="0" smtClean="0"/>
                        <a:t>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2018</a:t>
                      </a:r>
                    </a:p>
                  </a:txBody>
                  <a:tcPr/>
                </a:tc>
              </a:tr>
              <a:tr h="398549">
                <a:tc>
                  <a:txBody>
                    <a:bodyPr/>
                    <a:lstStyle/>
                    <a:p>
                      <a:r>
                        <a:rPr lang="en-US" dirty="0" smtClean="0"/>
                        <a:t>TG Comment Collection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2018</a:t>
                      </a:r>
                    </a:p>
                  </a:txBody>
                  <a:tcPr/>
                </a:tc>
                <a:tc>
                  <a:txBody>
                    <a:bodyPr/>
                    <a:lstStyle/>
                    <a:p>
                      <a:r>
                        <a:rPr lang="en-US" dirty="0" smtClean="0">
                          <a:solidFill>
                            <a:schemeClr val="tx1"/>
                          </a:solidFill>
                        </a:rPr>
                        <a:t>July</a:t>
                      </a:r>
                      <a:r>
                        <a:rPr lang="en-US" dirty="0" smtClean="0"/>
                        <a:t>, 2018</a:t>
                      </a:r>
                      <a:endParaRPr lang="en-US" dirty="0"/>
                    </a:p>
                  </a:txBody>
                  <a:tcPr/>
                </a:tc>
              </a:tr>
              <a:tr h="398549">
                <a:tc>
                  <a:txBody>
                    <a:bodyPr/>
                    <a:lstStyle/>
                    <a:p>
                      <a:r>
                        <a:rPr lang="en-US" dirty="0" smtClean="0"/>
                        <a:t>WG Letter Ballot</a:t>
                      </a:r>
                      <a:endParaRPr lang="en-US" dirty="0"/>
                    </a:p>
                  </a:txBody>
                  <a:tcPr/>
                </a:tc>
                <a:tc>
                  <a:txBody>
                    <a:bodyPr/>
                    <a:lstStyle/>
                    <a:p>
                      <a:r>
                        <a:rPr lang="en-US" dirty="0" smtClean="0">
                          <a:solidFill>
                            <a:schemeClr val="tx1"/>
                          </a:solidFill>
                        </a:rPr>
                        <a:t>July</a:t>
                      </a:r>
                      <a:r>
                        <a:rPr lang="en-US" dirty="0" smtClean="0"/>
                        <a:t>, 2018</a:t>
                      </a:r>
                    </a:p>
                  </a:txBody>
                  <a:tcPr/>
                </a:tc>
                <a:tc>
                  <a:txBody>
                    <a:bodyPr/>
                    <a:lstStyle/>
                    <a:p>
                      <a:r>
                        <a:rPr lang="en-US" dirty="0" smtClean="0"/>
                        <a:t>Sept,</a:t>
                      </a:r>
                      <a:r>
                        <a:rPr lang="en-US" baseline="0" dirty="0" smtClean="0"/>
                        <a:t> 2018</a:t>
                      </a:r>
                      <a:endParaRPr lang="en-US" dirty="0"/>
                    </a:p>
                  </a:txBody>
                  <a:tcPr/>
                </a:tc>
              </a:tr>
              <a:tr h="398549">
                <a:tc>
                  <a:txBody>
                    <a:bodyPr/>
                    <a:lstStyle/>
                    <a:p>
                      <a:r>
                        <a:rPr lang="en-US" dirty="0" smtClean="0"/>
                        <a:t>WG Recirculation Ballot</a:t>
                      </a:r>
                      <a:endParaRPr lang="en-US" dirty="0"/>
                    </a:p>
                  </a:txBody>
                  <a:tcPr/>
                </a:tc>
                <a:tc>
                  <a:txBody>
                    <a:bodyPr/>
                    <a:lstStyle/>
                    <a:p>
                      <a:r>
                        <a:rPr lang="en-US" dirty="0" smtClean="0">
                          <a:solidFill>
                            <a:schemeClr val="tx1"/>
                          </a:solidFill>
                        </a:rPr>
                        <a:t>Sept 11</a:t>
                      </a:r>
                      <a:r>
                        <a:rPr lang="en-US" dirty="0" smtClean="0"/>
                        <a:t>, 2018</a:t>
                      </a:r>
                    </a:p>
                  </a:txBody>
                  <a:tcPr/>
                </a:tc>
                <a:tc>
                  <a:txBody>
                    <a:bodyPr/>
                    <a:lstStyle/>
                    <a:p>
                      <a:r>
                        <a:rPr lang="en-US" dirty="0" smtClean="0"/>
                        <a:t>Sept 27, 2018</a:t>
                      </a:r>
                      <a:endParaRPr lang="en-US" dirty="0"/>
                    </a:p>
                  </a:txBody>
                  <a:tcPr/>
                </a:tc>
              </a:tr>
              <a:tr h="398549">
                <a:tc>
                  <a:txBody>
                    <a:bodyPr/>
                    <a:lstStyle/>
                    <a:p>
                      <a:r>
                        <a:rPr lang="en-US" dirty="0" smtClean="0"/>
                        <a:t>BRC Conference</a:t>
                      </a:r>
                      <a:r>
                        <a:rPr lang="en-US" baseline="0" dirty="0" smtClean="0"/>
                        <a:t> Call</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Oct</a:t>
                      </a:r>
                      <a:r>
                        <a:rPr lang="en-US" baseline="0" dirty="0" smtClean="0"/>
                        <a:t> 3</a:t>
                      </a:r>
                      <a:r>
                        <a:rPr lang="en-US" dirty="0" smtClean="0"/>
                        <a:t>,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Oct 3, 2018</a:t>
                      </a:r>
                    </a:p>
                  </a:txBody>
                  <a:tcPr/>
                </a:tc>
              </a:tr>
            </a:tbl>
          </a:graphicData>
        </a:graphic>
      </p:graphicFrame>
    </p:spTree>
    <p:extLst>
      <p:ext uri="{BB962C8B-B14F-4D97-AF65-F5344CB8AC3E}">
        <p14:creationId xmlns:p14="http://schemas.microsoft.com/office/powerpoint/2010/main" val="36026403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&lt;November  2018&gt;</a:t>
            </a:r>
            <a:endParaRPr lang="en-US" sz="1400" dirty="0"/>
          </a:p>
        </p:txBody>
      </p:sp>
      <p:sp>
        <p:nvSpPr>
          <p:cNvPr id="21506"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&lt;Charles Perkins&gt;, &lt;Futurewei&gt;</a:t>
            </a:r>
            <a:endParaRPr lang="en-US" dirty="0"/>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533400" y="609600"/>
            <a:ext cx="7772400" cy="609600"/>
          </a:xfrm>
        </p:spPr>
        <p:txBody>
          <a:bodyPr/>
          <a:lstStyle/>
          <a:p>
            <a:pPr lvl="2"/>
            <a:r>
              <a:rPr lang="en-US" sz="3200" b="1" dirty="0" smtClean="0">
                <a:solidFill>
                  <a:srgbClr val="000000"/>
                </a:solidFill>
                <a:ea typeface="Lucida Grande"/>
                <a:cs typeface="Lucida Grande"/>
              </a:rPr>
              <a:t>Schedule, continued</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2344135326"/>
              </p:ext>
            </p:extLst>
          </p:nvPr>
        </p:nvGraphicFramePr>
        <p:xfrm>
          <a:off x="609600" y="1676400"/>
          <a:ext cx="7848600" cy="2789843"/>
        </p:xfrm>
        <a:graphic>
          <a:graphicData uri="http://schemas.openxmlformats.org/drawingml/2006/table">
            <a:tbl>
              <a:tblPr firstRow="1" bandRow="1">
                <a:tableStyleId>{5C22544A-7EE6-4342-B048-85BDC9FD1C3A}</a:tableStyleId>
              </a:tblPr>
              <a:tblGrid>
                <a:gridCol w="3733800"/>
                <a:gridCol w="1778000"/>
                <a:gridCol w="2336800"/>
              </a:tblGrid>
              <a:tr h="398549">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98549">
                <a:tc>
                  <a:txBody>
                    <a:bodyPr/>
                    <a:lstStyle/>
                    <a:p>
                      <a:r>
                        <a:rPr lang="en-US" dirty="0" smtClean="0"/>
                        <a:t>EC Approval for Sponsor Ballot</a:t>
                      </a:r>
                      <a:endParaRPr lang="en-US" dirty="0"/>
                    </a:p>
                  </a:txBody>
                  <a:tcPr/>
                </a:tc>
                <a:tc>
                  <a:txBody>
                    <a:bodyPr/>
                    <a:lstStyle/>
                    <a:p>
                      <a:r>
                        <a:rPr lang="en-US" dirty="0" smtClean="0"/>
                        <a:t>Oct, 2018</a:t>
                      </a:r>
                    </a:p>
                  </a:txBody>
                  <a:tcPr/>
                </a:tc>
                <a:tc>
                  <a:txBody>
                    <a:bodyPr/>
                    <a:lstStyle/>
                    <a:p>
                      <a:r>
                        <a:rPr lang="en-US" dirty="0" smtClean="0"/>
                        <a:t>Oct, 2018</a:t>
                      </a:r>
                      <a:endParaRPr lang="en-US" dirty="0"/>
                    </a:p>
                  </a:txBody>
                  <a:tcPr/>
                </a:tc>
              </a:tr>
              <a:tr h="398549">
                <a:tc>
                  <a:txBody>
                    <a:bodyPr/>
                    <a:lstStyle/>
                    <a:p>
                      <a:r>
                        <a:rPr lang="en-US" dirty="0" smtClean="0"/>
                        <a:t>Sponsor Ballot</a:t>
                      </a:r>
                      <a:endParaRPr lang="en-US" dirty="0"/>
                    </a:p>
                  </a:txBody>
                  <a:tcPr/>
                </a:tc>
                <a:tc>
                  <a:txBody>
                    <a:bodyPr/>
                    <a:lstStyle/>
                    <a:p>
                      <a:r>
                        <a:rPr lang="en-US" dirty="0" smtClean="0">
                          <a:solidFill>
                            <a:schemeClr val="tx1"/>
                          </a:solidFill>
                        </a:rPr>
                        <a:t>Oct</a:t>
                      </a:r>
                      <a:r>
                        <a:rPr lang="en-US" dirty="0" smtClean="0"/>
                        <a:t>, 2018</a:t>
                      </a:r>
                    </a:p>
                  </a:txBody>
                  <a:tcPr/>
                </a:tc>
                <a:tc>
                  <a:txBody>
                    <a:bodyPr/>
                    <a:lstStyle/>
                    <a:p>
                      <a:r>
                        <a:rPr lang="en-US" dirty="0" smtClean="0"/>
                        <a:t>Nov, 2018</a:t>
                      </a:r>
                      <a:endParaRPr lang="en-US" dirty="0"/>
                    </a:p>
                  </a:txBody>
                  <a:tcPr/>
                </a:tc>
              </a:tr>
              <a:tr h="398549">
                <a:tc>
                  <a:txBody>
                    <a:bodyPr/>
                    <a:lstStyle/>
                    <a:p>
                      <a:r>
                        <a:rPr lang="en-US" dirty="0" smtClean="0"/>
                        <a:t>Resolve</a:t>
                      </a:r>
                      <a:r>
                        <a:rPr lang="en-US" baseline="0" dirty="0" smtClean="0"/>
                        <a:t> Sponsor Ballot Comments</a:t>
                      </a:r>
                      <a:endParaRPr lang="en-US" dirty="0"/>
                    </a:p>
                  </a:txBody>
                  <a:tcPr/>
                </a:tc>
                <a:tc>
                  <a:txBody>
                    <a:bodyPr/>
                    <a:lstStyle/>
                    <a:p>
                      <a:r>
                        <a:rPr lang="en-US" dirty="0" smtClean="0"/>
                        <a:t>Nov, 2018</a:t>
                      </a:r>
                      <a:endParaRPr lang="en-US" dirty="0"/>
                    </a:p>
                  </a:txBody>
                  <a:tcPr/>
                </a:tc>
                <a:tc>
                  <a:txBody>
                    <a:bodyPr/>
                    <a:lstStyle/>
                    <a:p>
                      <a:r>
                        <a:rPr lang="en-US" dirty="0" smtClean="0"/>
                        <a:t>Nov, 2018</a:t>
                      </a:r>
                      <a:endParaRPr lang="en-US" dirty="0"/>
                    </a:p>
                  </a:txBody>
                  <a:tcPr/>
                </a:tc>
              </a:tr>
              <a:tr h="398549">
                <a:tc>
                  <a:txBody>
                    <a:bodyPr/>
                    <a:lstStyle/>
                    <a:p>
                      <a:r>
                        <a:rPr lang="en-US" dirty="0" smtClean="0"/>
                        <a:t>Sponsor Ballot Recirculation</a:t>
                      </a:r>
                      <a:endParaRPr lang="en-US" dirty="0"/>
                    </a:p>
                  </a:txBody>
                  <a:tcPr/>
                </a:tc>
                <a:tc>
                  <a:txBody>
                    <a:bodyPr/>
                    <a:lstStyle/>
                    <a:p>
                      <a:r>
                        <a:rPr lang="en-US" dirty="0" smtClean="0"/>
                        <a:t>Nov, 2018</a:t>
                      </a:r>
                      <a:endParaRPr lang="en-US" dirty="0"/>
                    </a:p>
                  </a:txBody>
                  <a:tcPr/>
                </a:tc>
                <a:tc>
                  <a:txBody>
                    <a:bodyPr/>
                    <a:lstStyle/>
                    <a:p>
                      <a:r>
                        <a:rPr lang="en-US" dirty="0" smtClean="0"/>
                        <a:t>Dec,</a:t>
                      </a:r>
                      <a:r>
                        <a:rPr lang="en-US" baseline="0" dirty="0" smtClean="0"/>
                        <a:t> 2018</a:t>
                      </a:r>
                      <a:endParaRPr lang="en-US" dirty="0"/>
                    </a:p>
                  </a:txBody>
                  <a:tcPr/>
                </a:tc>
              </a:tr>
              <a:tr h="398549">
                <a:tc>
                  <a:txBody>
                    <a:bodyPr/>
                    <a:lstStyle/>
                    <a:p>
                      <a:r>
                        <a:rPr lang="en-US" dirty="0" smtClean="0"/>
                        <a:t>RevCom / IEEE SASB Approval</a:t>
                      </a:r>
                      <a:endParaRPr lang="en-US" dirty="0"/>
                    </a:p>
                  </a:txBody>
                  <a:tcPr/>
                </a:tc>
                <a:tc>
                  <a:txBody>
                    <a:bodyPr/>
                    <a:lstStyle/>
                    <a:p>
                      <a:r>
                        <a:rPr lang="en-US" dirty="0" smtClean="0"/>
                        <a:t>Feb 8, 2019</a:t>
                      </a:r>
                      <a:endParaRPr lang="en-US" dirty="0"/>
                    </a:p>
                  </a:txBody>
                  <a:tcPr/>
                </a:tc>
                <a:tc>
                  <a:txBody>
                    <a:bodyPr/>
                    <a:lstStyle/>
                    <a:p>
                      <a:r>
                        <a:rPr lang="en-US" dirty="0" smtClean="0"/>
                        <a:t>March 21, 2019</a:t>
                      </a:r>
                      <a:endParaRPr lang="en-US" dirty="0"/>
                    </a:p>
                  </a:txBody>
                  <a:tcPr/>
                </a:tc>
              </a:tr>
              <a:tr h="398549">
                <a:tc>
                  <a:txBody>
                    <a:bodyPr/>
                    <a:lstStyle/>
                    <a:p>
                      <a:r>
                        <a:rPr lang="en-US" dirty="0" smtClean="0"/>
                        <a:t>IEEE-SA Publication</a:t>
                      </a:r>
                      <a:endParaRPr lang="en-US" dirty="0"/>
                    </a:p>
                  </a:txBody>
                  <a:tcPr/>
                </a:tc>
                <a:tc>
                  <a:txBody>
                    <a:bodyPr/>
                    <a:lstStyle/>
                    <a:p>
                      <a:r>
                        <a:rPr lang="en-US" dirty="0" smtClean="0"/>
                        <a:t>May, 2019</a:t>
                      </a:r>
                    </a:p>
                  </a:txBody>
                  <a:tcPr/>
                </a:tc>
                <a:tc>
                  <a:txBody>
                    <a:bodyPr/>
                    <a:lstStyle/>
                    <a:p>
                      <a:r>
                        <a:rPr lang="en-US" dirty="0" smtClean="0"/>
                        <a:t>July, 2019</a:t>
                      </a:r>
                    </a:p>
                  </a:txBody>
                  <a:tcPr/>
                </a:tc>
              </a:tr>
            </a:tbl>
          </a:graphicData>
        </a:graphic>
      </p:graphicFrame>
    </p:spTree>
    <p:extLst>
      <p:ext uri="{BB962C8B-B14F-4D97-AF65-F5344CB8AC3E}">
        <p14:creationId xmlns:p14="http://schemas.microsoft.com/office/powerpoint/2010/main" val="2786795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BRC Conference Call Schedule</a:t>
            </a:r>
            <a:endParaRPr lang="en-US" dirty="0"/>
          </a:p>
        </p:txBody>
      </p:sp>
      <p:sp>
        <p:nvSpPr>
          <p:cNvPr id="3" name="Content Placeholder 2"/>
          <p:cNvSpPr>
            <a:spLocks noGrp="1"/>
          </p:cNvSpPr>
          <p:nvPr>
            <p:ph idx="1"/>
          </p:nvPr>
        </p:nvSpPr>
        <p:spPr/>
        <p:txBody>
          <a:bodyPr/>
          <a:lstStyle/>
          <a:p>
            <a:r>
              <a:rPr lang="en-US" dirty="0" smtClean="0"/>
              <a:t>November 21, 7:30am Pacific Time</a:t>
            </a:r>
            <a:endParaRPr lang="en-US" dirty="0"/>
          </a:p>
        </p:txBody>
      </p:sp>
      <p:sp>
        <p:nvSpPr>
          <p:cNvPr id="4" name="Date Placeholder 3"/>
          <p:cNvSpPr>
            <a:spLocks noGrp="1"/>
          </p:cNvSpPr>
          <p:nvPr>
            <p:ph type="dt" sz="half" idx="10"/>
          </p:nvPr>
        </p:nvSpPr>
        <p:spPr/>
        <p:txBody>
          <a:bodyPr/>
          <a:lstStyle/>
          <a:p>
            <a:pPr>
              <a:defRPr/>
            </a:pPr>
            <a:r>
              <a:rPr lang="en-US" dirty="0" smtClean="0"/>
              <a:t>&lt;November  2018&gt;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9</a:t>
            </a:fld>
            <a:endParaRPr lang="en-US"/>
          </a:p>
        </p:txBody>
      </p:sp>
    </p:spTree>
    <p:extLst>
      <p:ext uri="{BB962C8B-B14F-4D97-AF65-F5344CB8AC3E}">
        <p14:creationId xmlns:p14="http://schemas.microsoft.com/office/powerpoint/2010/main" val="282202549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110922</TotalTime>
  <Words>857</Words>
  <Application>Microsoft Office PowerPoint</Application>
  <PresentationFormat>On-screen Show (4:3)</PresentationFormat>
  <Paragraphs>160</Paragraphs>
  <Slides>10</Slides>
  <Notes>6</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Default Design</vt:lpstr>
      <vt:lpstr>Custom Design</vt:lpstr>
      <vt:lpstr>PowerPoint Presentation</vt:lpstr>
      <vt:lpstr>TG10a (RMA) Officers</vt:lpstr>
      <vt:lpstr>Goal of TG10a</vt:lpstr>
      <vt:lpstr>TG10a Meeting Agenda/Goals</vt:lpstr>
      <vt:lpstr>WG Vote for BRC for P802-15-10a drafts </vt:lpstr>
      <vt:lpstr>BRC formation for a Sponsor Ballot</vt:lpstr>
      <vt:lpstr>Schedule</vt:lpstr>
      <vt:lpstr>Schedule, continued</vt:lpstr>
      <vt:lpstr>BRC Conference Call Schedule</vt:lpstr>
      <vt:lpstr>Meeting Accomplishments</vt:lpstr>
    </vt:vector>
  </TitlesOfParts>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Irvine</dc:title>
  <dc:subject>IEEE 802.15 &lt;TG12&gt;</dc:subject>
  <dc:creator>Pat Kinney</dc:creator>
  <dc:description>&lt;15-18-0012-00-0012&gt;</dc:description>
  <cp:lastModifiedBy>charliep</cp:lastModifiedBy>
  <cp:revision>1128</cp:revision>
  <cp:lastPrinted>2015-07-14T16:02:16Z</cp:lastPrinted>
  <dcterms:created xsi:type="dcterms:W3CDTF">2009-07-12T16:25:16Z</dcterms:created>
  <dcterms:modified xsi:type="dcterms:W3CDTF">2018-11-15T12:07:37Z</dcterms:modified>
</cp:coreProperties>
</file>