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1" r:id="rId2"/>
  </p:sldMasterIdLst>
  <p:notesMasterIdLst>
    <p:notesMasterId r:id="rId11"/>
  </p:notesMasterIdLst>
  <p:handoutMasterIdLst>
    <p:handoutMasterId r:id="rId12"/>
  </p:handoutMasterIdLst>
  <p:sldIdLst>
    <p:sldId id="287" r:id="rId3"/>
    <p:sldId id="323" r:id="rId4"/>
    <p:sldId id="311" r:id="rId5"/>
    <p:sldId id="312" r:id="rId6"/>
    <p:sldId id="313" r:id="rId7"/>
    <p:sldId id="314" r:id="rId8"/>
    <p:sldId id="264" r:id="rId9"/>
    <p:sldId id="324"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23"/>
            <p14:sldId id="311"/>
            <p14:sldId id="312"/>
            <p14:sldId id="313"/>
            <p14:sldId id="314"/>
            <p14:sldId id="264"/>
            <p14:sldId id="324"/>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22" autoAdjust="0"/>
    <p:restoredTop sz="99383" autoAdjust="0"/>
  </p:normalViewPr>
  <p:slideViewPr>
    <p:cSldViewPr>
      <p:cViewPr varScale="1">
        <p:scale>
          <a:sx n="62" d="100"/>
          <a:sy n="62" d="100"/>
        </p:scale>
        <p:origin x="-552"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40362"/>
            <a:ext cx="2693987"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smtClean="0"/>
              <a:t>doc.: IEEE 802.15-&lt;15-18-0577-00-010a&gt;</a:t>
            </a:r>
            <a:endParaRPr lang="en-US"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119737"/>
            <a:ext cx="2814638"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smtClean="0"/>
              <a:t>doc.: IEEE 802.15-&lt;15-18-0577-00-010a&gt;</a:t>
            </a:r>
            <a:endParaRPr lang="en-US"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doc.: IEEE 802.15-&lt;15-18-0577-00-010a&gt;</a:t>
            </a:r>
            <a:endParaRPr lang="en-US" sz="1400" dirty="0"/>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doc.: IEEE 802.15-&lt;15-18-0577-00-010a&gt;</a:t>
            </a:r>
            <a:endParaRPr lang="en-US" sz="1400" dirty="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3</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16816927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doc.: IEEE 802.15-&lt;15-18-0577-00-010a&gt;</a:t>
            </a:r>
            <a:endParaRPr lang="en-US" sz="1400" dirty="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3467100" y="-119737"/>
            <a:ext cx="2814638" cy="430887"/>
          </a:xfrm>
        </p:spPr>
        <p:txBody>
          <a:bodyPr/>
          <a:lstStyle/>
          <a:p>
            <a:pPr>
              <a:defRPr/>
            </a:pPr>
            <a:r>
              <a:rPr lang="en-US" dirty="0" smtClean="0"/>
              <a:t>doc.: IEEE 802.15-&lt;15-18-0577-00-010a&gt;</a:t>
            </a:r>
            <a:endParaRPr lang="en-US" dirty="0"/>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Slide Number Placeholder 5"/>
          <p:cNvSpPr>
            <a:spLocks noGrp="1"/>
          </p:cNvSpPr>
          <p:nvPr>
            <p:ph type="sldNum" sz="quarter" idx="12"/>
          </p:nvPr>
        </p:nvSpPr>
        <p:spPr/>
        <p:txBody>
          <a:bodyPr/>
          <a:lstStyle/>
          <a:p>
            <a:pPr>
              <a:defRPr/>
            </a:pPr>
            <a:r>
              <a:rPr lang="en-US" smtClean="0"/>
              <a:t>Page </a:t>
            </a:r>
            <a:fld id="{44150747-EEFC-F243-90C1-8A0124CC47EF}" type="slidenum">
              <a:rPr lang="en-US" smtClean="0"/>
              <a:pPr>
                <a:defRPr/>
              </a:pPr>
              <a:t>8</a:t>
            </a:fld>
            <a:endParaRPr lang="en-US"/>
          </a:p>
        </p:txBody>
      </p:sp>
    </p:spTree>
    <p:extLst>
      <p:ext uri="{BB962C8B-B14F-4D97-AF65-F5344CB8AC3E}">
        <p14:creationId xmlns:p14="http://schemas.microsoft.com/office/powerpoint/2010/main" val="1532609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&lt;November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&lt;November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&lt;November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&lt;November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&lt;November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29273219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&lt;November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2548274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&lt;November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7926157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dirty="0" smtClean="0"/>
              <a:t>&lt;November  2018&gt;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3517152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&lt;November  2018&gt;</a:t>
            </a:r>
            <a:endParaRPr lang="en-US" dirty="0"/>
          </a:p>
        </p:txBody>
      </p:sp>
      <p:sp>
        <p:nvSpPr>
          <p:cNvPr id="8" name="Footer Placeholder 7"/>
          <p:cNvSpPr>
            <a:spLocks noGrp="1"/>
          </p:cNvSpPr>
          <p:nvPr>
            <p:ph type="ftr" sz="quarter" idx="11"/>
          </p:nvPr>
        </p:nvSpPr>
        <p:spPr/>
        <p:txBody>
          <a:bodyPr/>
          <a:lstStyle/>
          <a:p>
            <a:r>
              <a:rPr lang="en-US" smtClean="0"/>
              <a:t>&lt;Charlie Perkins&gt;, &lt;Futurewei&gt;</a:t>
            </a:r>
            <a:endParaRPr lang="en-US"/>
          </a:p>
        </p:txBody>
      </p:sp>
      <p:sp>
        <p:nvSpPr>
          <p:cNvPr id="9" name="Slide Number Placeholder 8"/>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5169495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&lt;November  2018&gt;</a:t>
            </a:r>
            <a:endParaRPr lang="en-US" dirty="0"/>
          </a:p>
        </p:txBody>
      </p:sp>
      <p:sp>
        <p:nvSpPr>
          <p:cNvPr id="4" name="Footer Placeholder 3"/>
          <p:cNvSpPr>
            <a:spLocks noGrp="1"/>
          </p:cNvSpPr>
          <p:nvPr>
            <p:ph type="ftr" sz="quarter" idx="11"/>
          </p:nvPr>
        </p:nvSpPr>
        <p:spPr/>
        <p:txBody>
          <a:bodyPr/>
          <a:lstStyle/>
          <a:p>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40470280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&lt;November  2018&gt;</a:t>
            </a:r>
            <a:endParaRPr lang="en-US" dirty="0"/>
          </a:p>
        </p:txBody>
      </p:sp>
      <p:sp>
        <p:nvSpPr>
          <p:cNvPr id="3" name="Footer Placeholder 2"/>
          <p:cNvSpPr>
            <a:spLocks noGrp="1"/>
          </p:cNvSpPr>
          <p:nvPr>
            <p:ph type="ftr" sz="quarter" idx="11"/>
          </p:nvPr>
        </p:nvSpPr>
        <p:spPr/>
        <p:txBody>
          <a:bodyPr/>
          <a:lstStyle/>
          <a:p>
            <a:r>
              <a:rPr lang="en-US" smtClean="0"/>
              <a:t>&lt;Charlie Perkins&gt;, &lt;Futurewei&gt;</a:t>
            </a:r>
            <a:endParaRPr lang="en-US"/>
          </a:p>
        </p:txBody>
      </p:sp>
      <p:sp>
        <p:nvSpPr>
          <p:cNvPr id="4" name="Slide Number Placeholder 3"/>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876494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&lt;November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&lt;November  2018&gt;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6901789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&lt;November  2018&gt;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0950863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&lt;November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7719342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&lt;November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486433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dirty="0" smtClean="0"/>
              <a:t>&lt;November  2018&gt;</a:t>
            </a:r>
            <a:endParaRPr lang="en-US" dirty="0"/>
          </a:p>
        </p:txBody>
      </p:sp>
      <p:sp>
        <p:nvSpPr>
          <p:cNvPr id="4" name="Footer Placeholder 3"/>
          <p:cNvSpPr>
            <a:spLocks noGrp="1"/>
          </p:cNvSpPr>
          <p:nvPr>
            <p:ph type="ftr" sz="quarter" idx="11"/>
          </p:nvPr>
        </p:nvSpPr>
        <p:spPr/>
        <p:txBody>
          <a:bodyPr/>
          <a:lstStyle/>
          <a:p>
            <a:pPr>
              <a:defRPr/>
            </a:pPr>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AD8365B0-1DCB-374B-8D2E-32E02956BE58}" type="slidenum">
              <a:rPr lang="en-US" smtClean="0"/>
              <a:pPr>
                <a:defRPr/>
              </a:pPr>
              <a:t>‹#›</a:t>
            </a:fld>
            <a:endParaRPr lang="en-US"/>
          </a:p>
        </p:txBody>
      </p:sp>
    </p:spTree>
    <p:extLst>
      <p:ext uri="{BB962C8B-B14F-4D97-AF65-F5344CB8AC3E}">
        <p14:creationId xmlns:p14="http://schemas.microsoft.com/office/powerpoint/2010/main" val="3226544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&lt;November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&lt;November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&lt;November  2018&gt;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&lt;November  2018&gt;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&lt;November  2018&gt;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&lt;November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&lt;November  2018&gt;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smtClean="0"/>
              <a:t>&lt;Charlie Perkins&gt;, &lt;Futurewei&gt;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smtClean="0"/>
              <a:t>15-18-0577-00-010a</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&lt;November  2018&gt;</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&lt;Charlie Perkins&gt;, &lt;Futurewei&gt;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D7420C-4272-4DB2-8EFD-D13A12D898A1}" type="slidenum">
              <a:rPr lang="en-US" smtClean="0"/>
              <a:t>‹#›</a:t>
            </a:fld>
            <a:endParaRPr lang="en-US"/>
          </a:p>
        </p:txBody>
      </p:sp>
    </p:spTree>
    <p:extLst>
      <p:ext uri="{BB962C8B-B14F-4D97-AF65-F5344CB8AC3E}">
        <p14:creationId xmlns:p14="http://schemas.microsoft.com/office/powerpoint/2010/main" val="312371236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501675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TG10a RMA Opening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November 2018 Plenary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13 November 2018</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Charlie Perkins</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Futurewei</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Address </a:t>
            </a:r>
            <a:r>
              <a:rPr lang="es-ES" sz="1600" dirty="0">
                <a:solidFill>
                  <a:schemeClr val="tx2"/>
                </a:solidFill>
                <a:latin typeface="Times New Roman" pitchFamily="18" charset="0"/>
                <a:ea typeface="ＭＳ Ｐゴシック" pitchFamily="-65" charset="-128"/>
                <a:cs typeface="+mn-cs"/>
              </a:rPr>
              <a:t>[</a:t>
            </a:r>
            <a:r>
              <a:rPr lang="es-ES" sz="1600" dirty="0">
                <a:solidFill>
                  <a:srgbClr val="FF0000"/>
                </a:solidFill>
                <a:latin typeface="Times New Roman" pitchFamily="18" charset="0"/>
                <a:ea typeface="ＭＳ Ｐゴシック" pitchFamily="-65" charset="-128"/>
                <a:cs typeface="+mn-cs"/>
              </a:rPr>
              <a:t>2330 Central </a:t>
            </a:r>
            <a:r>
              <a:rPr lang="es-ES" sz="1600" dirty="0" err="1" smtClean="0">
                <a:solidFill>
                  <a:srgbClr val="FF0000"/>
                </a:solidFill>
                <a:latin typeface="Times New Roman" pitchFamily="18" charset="0"/>
                <a:ea typeface="ＭＳ Ｐゴシック" pitchFamily="-65" charset="-128"/>
                <a:cs typeface="+mn-cs"/>
              </a:rPr>
              <a:t>Expressway</a:t>
            </a:r>
            <a:r>
              <a:rPr lang="es-ES" sz="1600" dirty="0">
                <a:solidFill>
                  <a:srgbClr val="FF0000"/>
                </a:solidFill>
                <a:latin typeface="Times New Roman" pitchFamily="18" charset="0"/>
                <a:ea typeface="ＭＳ Ｐゴシック" pitchFamily="-65" charset="-128"/>
                <a:cs typeface="+mn-cs"/>
              </a:rPr>
              <a:t>, Santa Clara Ca, USA</a:t>
            </a:r>
            <a:r>
              <a:rPr lang="es-E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Voice</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1.408-330-4586</a:t>
            </a:r>
            <a:r>
              <a:rPr lang="en-U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E-Mail:[</a:t>
            </a:r>
            <a:r>
              <a:rPr lang="en-US" sz="1600" dirty="0">
                <a:solidFill>
                  <a:srgbClr val="FF0000"/>
                </a:solidFill>
                <a:latin typeface="Times New Roman" pitchFamily="18" charset="0"/>
                <a:ea typeface="ＭＳ Ｐゴシック" pitchFamily="-65" charset="-128"/>
                <a:cs typeface="+mn-cs"/>
              </a:rPr>
              <a:t>charlie.perkins@huawei.com</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[O</a:t>
            </a:r>
            <a:r>
              <a:rPr lang="en-US" sz="1600" dirty="0" smtClean="0">
                <a:solidFill>
                  <a:schemeClr val="tx2"/>
                </a:solidFill>
                <a:latin typeface="Times New Roman" pitchFamily="18" charset="0"/>
                <a:ea typeface="ＭＳ Ｐゴシック" pitchFamily="-65" charset="-128"/>
              </a:rPr>
              <a:t>pening  report for TG10a </a:t>
            </a:r>
            <a:r>
              <a:rPr lang="en-US" sz="1600" dirty="0" smtClean="0">
                <a:latin typeface="Times New Roman" pitchFamily="18" charset="0"/>
                <a:ea typeface="ＭＳ Ｐゴシック" pitchFamily="-65" charset="-128"/>
                <a:cs typeface="+mn-cs"/>
              </a:rPr>
              <a:t>meeting November </a:t>
            </a:r>
            <a:r>
              <a:rPr lang="en-US" sz="1600" dirty="0">
                <a:latin typeface="Times New Roman" pitchFamily="18" charset="0"/>
                <a:ea typeface="ＭＳ Ｐゴシック" pitchFamily="-65" charset="-128"/>
                <a:cs typeface="+mn-cs"/>
              </a:rPr>
              <a:t>2018 </a:t>
            </a:r>
            <a:r>
              <a:rPr lang="en-US" sz="1600" dirty="0" smtClean="0">
                <a:latin typeface="Times New Roman" pitchFamily="18" charset="0"/>
                <a:ea typeface="ＭＳ Ｐゴシック" pitchFamily="-65" charset="-128"/>
                <a:cs typeface="+mn-cs"/>
              </a:rPr>
              <a:t>Plenary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TG10a </a:t>
            </a:r>
            <a:r>
              <a:rPr lang="en-US" sz="1600" dirty="0">
                <a:solidFill>
                  <a:schemeClr val="tx2"/>
                </a:solidFill>
                <a:latin typeface="Times New Roman" pitchFamily="18" charset="0"/>
                <a:ea typeface="ＭＳ Ｐゴシック" pitchFamily="-65" charset="-128"/>
              </a:rPr>
              <a:t>Opening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November </a:t>
            </a:r>
            <a:r>
              <a:rPr lang="en-US" sz="1600" dirty="0">
                <a:latin typeface="Times New Roman" pitchFamily="18" charset="0"/>
                <a:ea typeface="ＭＳ Ｐゴシック" pitchFamily="-65" charset="-128"/>
                <a:cs typeface="+mn-cs"/>
              </a:rPr>
              <a:t>2018 </a:t>
            </a:r>
            <a:r>
              <a:rPr lang="en-US" sz="1600" dirty="0" smtClean="0">
                <a:latin typeface="Times New Roman" pitchFamily="18" charset="0"/>
                <a:ea typeface="ＭＳ Ｐゴシック" pitchFamily="-65" charset="-128"/>
                <a:cs typeface="+mn-cs"/>
              </a:rPr>
              <a:t>Plenary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[Provide status  information, etc. relevant to opening TG10a session at 802.15 meeting]</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a:t>
            </a:r>
            <a:r>
              <a:rPr lang="en-US" sz="1600" dirty="0" smtClean="0">
                <a:solidFill>
                  <a:schemeClr val="tx2"/>
                </a:solidFill>
                <a:latin typeface="Times New Roman" pitchFamily="18" charset="0"/>
                <a:ea typeface="ＭＳ Ｐゴシック" pitchFamily="-65" charset="-128"/>
                <a:cs typeface="+mn-cs"/>
              </a:rPr>
              <a:t>may be </a:t>
            </a:r>
            <a:r>
              <a:rPr lang="en-US" sz="1600" dirty="0">
                <a:solidFill>
                  <a:schemeClr val="tx2"/>
                </a:solidFill>
                <a:latin typeface="Times New Roman" pitchFamily="18" charset="0"/>
                <a:ea typeface="ＭＳ Ｐゴシック" pitchFamily="-65" charset="-128"/>
                <a:cs typeface="+mn-cs"/>
              </a:rPr>
              <a:t>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&lt;November  2018&gt;</a:t>
            </a:r>
            <a:endParaRPr 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&lt;November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TG10a (RMA)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Charlie Perkins</a:t>
            </a:r>
          </a:p>
          <a:p>
            <a:r>
              <a:rPr lang="en-US" sz="2000" dirty="0" smtClean="0"/>
              <a:t>Vice Chair	</a:t>
            </a:r>
            <a:r>
              <a:rPr lang="en-US" sz="2000" dirty="0"/>
              <a:t>Jörg </a:t>
            </a:r>
            <a:r>
              <a:rPr lang="en-US" sz="2000" dirty="0" smtClean="0"/>
              <a:t>Robert</a:t>
            </a:r>
            <a:endParaRPr lang="en-US" sz="2000" dirty="0"/>
          </a:p>
        </p:txBody>
      </p:sp>
    </p:spTree>
    <p:extLst>
      <p:ext uri="{BB962C8B-B14F-4D97-AF65-F5344CB8AC3E}">
        <p14:creationId xmlns:p14="http://schemas.microsoft.com/office/powerpoint/2010/main" val="3127085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a:t>
            </a:r>
            <a:r>
              <a:rPr lang="en-US" sz="1400" dirty="0" smtClean="0">
                <a:latin typeface="Arial" charset="0"/>
              </a:rPr>
              <a:t>may </a:t>
            </a:r>
            <a:r>
              <a:rPr lang="en-US" sz="1400" dirty="0">
                <a:latin typeface="Arial" charset="0"/>
              </a:rPr>
              <a:t>be essential for the use of standards under development is strongly encouraged; </a:t>
            </a:r>
          </a:p>
          <a:p>
            <a:pPr lvl="2">
              <a:lnSpc>
                <a:spcPct val="80000"/>
              </a:lnSpc>
              <a:buFont typeface="Arial" charset="0"/>
              <a:buChar char="•"/>
            </a:pPr>
            <a:r>
              <a:rPr lang="en-US" sz="1400" dirty="0">
                <a:latin typeface="Arial" charset="0"/>
              </a:rPr>
              <a:t>There </a:t>
            </a:r>
            <a:r>
              <a:rPr lang="en-US" sz="1400" dirty="0" smtClean="0">
                <a:latin typeface="Arial" charset="0"/>
              </a:rPr>
              <a:t>may </a:t>
            </a:r>
            <a:r>
              <a:rPr lang="en-US" sz="1400" dirty="0">
                <a:latin typeface="Arial" charset="0"/>
              </a:rPr>
              <a:t>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a:t>
            </a:r>
            <a:r>
              <a:rPr lang="en-US" sz="1400" dirty="0" smtClean="0">
                <a:latin typeface="Arial" charset="0"/>
              </a:rPr>
              <a:t>may </a:t>
            </a:r>
            <a:r>
              <a:rPr lang="en-US" sz="1400" dirty="0">
                <a:latin typeface="Arial" charset="0"/>
              </a:rPr>
              <a:t>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8600" y="1587"/>
            <a:ext cx="7772400" cy="609600"/>
          </a:xfrm>
        </p:spPr>
        <p:txBody>
          <a:bodyPr lIns="90487" tIns="44450" rIns="90487" bIns="44450"/>
          <a:lstStyle/>
          <a:p>
            <a:r>
              <a:rPr lang="en-US" sz="2800" u="sng" dirty="0">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dirty="0" smtClean="0"/>
              <a:t>&lt;November  2018&gt;</a:t>
            </a:r>
            <a:endParaRPr lang="en-US" dirty="0"/>
          </a:p>
        </p:txBody>
      </p:sp>
      <p:sp>
        <p:nvSpPr>
          <p:cNvPr id="3" name="Footer Placeholder 2"/>
          <p:cNvSpPr>
            <a:spLocks noGrp="1"/>
          </p:cNvSpPr>
          <p:nvPr>
            <p:ph type="ftr" sz="quarter" idx="11"/>
          </p:nvPr>
        </p:nvSpPr>
        <p:spPr/>
        <p:txBody>
          <a:bodyPr/>
          <a:lstStyle/>
          <a:p>
            <a:pPr>
              <a:defRPr/>
            </a:pPr>
            <a:r>
              <a:rPr lang="en-US" smtClean="0"/>
              <a:t>&lt;Charlie Perkins&gt;, &lt;Futurewei&gt;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dirty="0" smtClean="0"/>
              <a:t>&lt;November  2018&gt;</a:t>
            </a:r>
            <a:endParaRPr lang="en-US" dirty="0"/>
          </a:p>
        </p:txBody>
      </p:sp>
      <p:sp>
        <p:nvSpPr>
          <p:cNvPr id="3" name="Footer Placeholder 2"/>
          <p:cNvSpPr>
            <a:spLocks noGrp="1"/>
          </p:cNvSpPr>
          <p:nvPr>
            <p:ph type="ftr" sz="quarter" idx="11"/>
          </p:nvPr>
        </p:nvSpPr>
        <p:spPr/>
        <p:txBody>
          <a:bodyPr/>
          <a:lstStyle/>
          <a:p>
            <a:pPr>
              <a:defRPr/>
            </a:pPr>
            <a:r>
              <a:rPr lang="en-US" smtClean="0"/>
              <a:t>&lt;Charlie Perkins&gt;, &lt;Futurewei&gt;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dirty="0" smtClean="0"/>
              <a:t>&lt;November  2018&gt;</a:t>
            </a:r>
            <a:endParaRPr lang="en-US" dirty="0"/>
          </a:p>
        </p:txBody>
      </p:sp>
      <p:sp>
        <p:nvSpPr>
          <p:cNvPr id="3" name="Footer Placeholder 2"/>
          <p:cNvSpPr>
            <a:spLocks noGrp="1"/>
          </p:cNvSpPr>
          <p:nvPr>
            <p:ph type="ftr" sz="quarter" idx="11"/>
          </p:nvPr>
        </p:nvSpPr>
        <p:spPr/>
        <p:txBody>
          <a:bodyPr/>
          <a:lstStyle/>
          <a:p>
            <a:pPr>
              <a:defRPr/>
            </a:pPr>
            <a:r>
              <a:rPr lang="en-US" smtClean="0"/>
              <a:t>&lt;Charlie Perkins&gt;, &lt;Futurewei&gt;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09600" y="16764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dirty="0" smtClean="0"/>
              <a:t>&lt;November  2018&gt;</a:t>
            </a:r>
            <a:endParaRPr lang="en-US" dirty="0"/>
          </a:p>
        </p:txBody>
      </p:sp>
      <p:sp>
        <p:nvSpPr>
          <p:cNvPr id="3" name="Footer Placeholder 2"/>
          <p:cNvSpPr>
            <a:spLocks noGrp="1"/>
          </p:cNvSpPr>
          <p:nvPr>
            <p:ph type="ftr" sz="quarter" idx="11"/>
          </p:nvPr>
        </p:nvSpPr>
        <p:spPr/>
        <p:txBody>
          <a:bodyPr/>
          <a:lstStyle/>
          <a:p>
            <a:pPr>
              <a:defRPr/>
            </a:pPr>
            <a:r>
              <a:rPr lang="en-US" smtClean="0"/>
              <a:t>&lt;Charlie Perkins&gt;, &lt;Futurewei&gt;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&lt;November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457200" y="762000"/>
            <a:ext cx="8305800" cy="762000"/>
          </a:xfrm>
        </p:spPr>
        <p:txBody>
          <a:bodyPr/>
          <a:lstStyle/>
          <a:p>
            <a:r>
              <a:rPr lang="en-US" b="1" dirty="0" smtClean="0">
                <a:latin typeface="Times New Roman" charset="0"/>
                <a:ea typeface="ＭＳ Ｐゴシック" charset="0"/>
                <a:cs typeface="ＭＳ Ｐゴシック" charset="0"/>
              </a:rPr>
              <a:t>TG10a Meeting Agenda/Goals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752600"/>
            <a:ext cx="80772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spcBef>
                <a:spcPts val="1200"/>
              </a:spcBef>
              <a:spcAft>
                <a:spcPts val="1200"/>
              </a:spcAft>
              <a:buClr>
                <a:srgbClr val="FF0000"/>
              </a:buClr>
              <a:buFont typeface="Wingdings" charset="2"/>
              <a:buChar char="q"/>
            </a:pPr>
            <a:r>
              <a:rPr lang="en-US" sz="2400" b="1" dirty="0" smtClean="0"/>
              <a:t>Wednesday 14 November AM1 </a:t>
            </a:r>
            <a:r>
              <a:rPr lang="en-US" sz="2400" b="1" dirty="0"/>
              <a:t>– Opening report, </a:t>
            </a:r>
            <a:r>
              <a:rPr lang="en-US" sz="2400" b="1" dirty="0" smtClean="0"/>
              <a:t>Agenda, </a:t>
            </a:r>
            <a:r>
              <a:rPr lang="en-US" sz="2400" b="1" dirty="0"/>
              <a:t>Minutes Approval, Review &amp; Status / </a:t>
            </a:r>
            <a:r>
              <a:rPr lang="en-US" sz="2400" b="1" dirty="0" smtClean="0"/>
              <a:t>Comment </a:t>
            </a:r>
            <a:r>
              <a:rPr lang="en-US" sz="2400" b="1" dirty="0"/>
              <a:t>resolution (15-18-0576-00-010a)</a:t>
            </a:r>
            <a:endParaRPr lang="en-US" sz="2400" b="1" dirty="0" smtClean="0"/>
          </a:p>
          <a:p>
            <a:pPr marL="342900" indent="-342900">
              <a:spcBef>
                <a:spcPts val="1200"/>
              </a:spcBef>
              <a:spcAft>
                <a:spcPts val="1200"/>
              </a:spcAft>
              <a:buClr>
                <a:srgbClr val="FF0000"/>
              </a:buClr>
              <a:buFont typeface="Wingdings" charset="2"/>
              <a:buChar char="q"/>
            </a:pPr>
            <a:r>
              <a:rPr lang="en-US" sz="2400" b="1" dirty="0" smtClean="0"/>
              <a:t>Thursday 15 November AM1 </a:t>
            </a:r>
            <a:r>
              <a:rPr lang="en-US" sz="2400" b="1" dirty="0"/>
              <a:t>– Comment </a:t>
            </a:r>
            <a:r>
              <a:rPr lang="en-US" sz="2400" b="1" dirty="0" smtClean="0"/>
              <a:t>resolution</a:t>
            </a:r>
            <a:endParaRPr lang="en-US" sz="2400" b="1" dirty="0"/>
          </a:p>
          <a:p>
            <a:pPr marL="342900" indent="-342900">
              <a:spcBef>
                <a:spcPts val="1200"/>
              </a:spcBef>
              <a:spcAft>
                <a:spcPts val="1200"/>
              </a:spcAft>
              <a:buClr>
                <a:srgbClr val="FF0000"/>
              </a:buClr>
              <a:buFont typeface="Wingdings" charset="2"/>
              <a:buChar char="q"/>
            </a:pPr>
            <a:r>
              <a:rPr lang="en-US" sz="2400" b="1" dirty="0"/>
              <a:t>Thursday 15 November </a:t>
            </a:r>
            <a:r>
              <a:rPr lang="en-US" sz="2400" b="1" dirty="0" smtClean="0"/>
              <a:t>AM2 </a:t>
            </a:r>
            <a:r>
              <a:rPr lang="en-US" sz="2400" b="1" dirty="0"/>
              <a:t>– Comment resolution / Timeline / Vote for </a:t>
            </a:r>
            <a:r>
              <a:rPr lang="en-US" sz="2400" b="1" dirty="0" smtClean="0"/>
              <a:t>Ballot Resolution Committee </a:t>
            </a:r>
            <a:r>
              <a:rPr lang="en-US" sz="2400" b="1" dirty="0"/>
              <a:t>/ </a:t>
            </a:r>
            <a:r>
              <a:rPr lang="en-US" sz="2400" b="1" dirty="0" smtClean="0"/>
              <a:t>AOB</a:t>
            </a:r>
          </a:p>
          <a:p>
            <a:pPr>
              <a:buClr>
                <a:srgbClr val="FF0000"/>
              </a:buClr>
            </a:pPr>
            <a:endParaRPr lang="en-US" sz="2400" b="1" i="1"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Agenda &amp; minutes approval, status</a:t>
            </a:r>
            <a:endParaRPr lang="en-US" dirty="0"/>
          </a:p>
        </p:txBody>
      </p:sp>
      <p:sp>
        <p:nvSpPr>
          <p:cNvPr id="3" name="Content Placeholder 2"/>
          <p:cNvSpPr>
            <a:spLocks noGrp="1"/>
          </p:cNvSpPr>
          <p:nvPr>
            <p:ph idx="1"/>
          </p:nvPr>
        </p:nvSpPr>
        <p:spPr>
          <a:xfrm>
            <a:off x="685800" y="1600200"/>
            <a:ext cx="7772400" cy="3124200"/>
          </a:xfrm>
        </p:spPr>
        <p:txBody>
          <a:bodyPr/>
          <a:lstStyle/>
          <a:p>
            <a:r>
              <a:rPr lang="en-US" dirty="0"/>
              <a:t>Agenda approval </a:t>
            </a:r>
            <a:r>
              <a:rPr lang="en-US" sz="2800" dirty="0"/>
              <a:t>(</a:t>
            </a:r>
            <a:r>
              <a:rPr lang="en-US" sz="2800" dirty="0" smtClean="0"/>
              <a:t>15-18-0576-00-010a)</a:t>
            </a:r>
          </a:p>
          <a:p>
            <a:r>
              <a:rPr lang="en-US" dirty="0"/>
              <a:t>Minutes approval </a:t>
            </a:r>
            <a:r>
              <a:rPr lang="en-US" sz="2800" dirty="0" smtClean="0"/>
              <a:t>(15-18-0454-00-010a</a:t>
            </a:r>
            <a:r>
              <a:rPr lang="en-US" sz="2800" dirty="0"/>
              <a:t>)</a:t>
            </a:r>
            <a:endParaRPr lang="en-US" sz="2800" dirty="0" smtClean="0"/>
          </a:p>
          <a:p>
            <a:r>
              <a:rPr lang="en-US" dirty="0" smtClean="0"/>
              <a:t>Status: 6th meeting of 802.15.10a </a:t>
            </a:r>
            <a:r>
              <a:rPr lang="en-US" dirty="0" smtClean="0"/>
              <a:t>RMA</a:t>
            </a:r>
          </a:p>
          <a:p>
            <a:r>
              <a:rPr lang="en-US" dirty="0" smtClean="0"/>
              <a:t>Sponsor </a:t>
            </a:r>
            <a:r>
              <a:rPr lang="en-US" dirty="0" smtClean="0"/>
              <a:t>Ballot </a:t>
            </a:r>
            <a:r>
              <a:rPr lang="en-US" dirty="0" smtClean="0"/>
              <a:t>results </a:t>
            </a:r>
            <a:r>
              <a:rPr lang="en-US" dirty="0" smtClean="0"/>
              <a:t>so </a:t>
            </a:r>
            <a:r>
              <a:rPr lang="en-US" dirty="0" smtClean="0"/>
              <a:t>far (16 comments)</a:t>
            </a:r>
            <a:endParaRPr lang="en-US" dirty="0" smtClean="0"/>
          </a:p>
          <a:p>
            <a:pPr marL="457200" lvl="1" indent="0">
              <a:buNone/>
            </a:pPr>
            <a:endParaRPr lang="en-US" dirty="0"/>
          </a:p>
        </p:txBody>
      </p:sp>
      <p:sp>
        <p:nvSpPr>
          <p:cNvPr id="4" name="Date Placeholder 3"/>
          <p:cNvSpPr>
            <a:spLocks noGrp="1"/>
          </p:cNvSpPr>
          <p:nvPr>
            <p:ph type="dt" sz="half" idx="10"/>
          </p:nvPr>
        </p:nvSpPr>
        <p:spPr/>
        <p:txBody>
          <a:bodyPr/>
          <a:lstStyle/>
          <a:p>
            <a:pPr>
              <a:defRPr/>
            </a:pPr>
            <a:r>
              <a:rPr lang="en-US" dirty="0" smtClean="0"/>
              <a:t>&lt;November  2018&gt;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8</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2733463771"/>
              </p:ext>
            </p:extLst>
          </p:nvPr>
        </p:nvGraphicFramePr>
        <p:xfrm>
          <a:off x="4800600" y="4038600"/>
          <a:ext cx="3276600" cy="2286000"/>
        </p:xfrm>
        <a:graphic>
          <a:graphicData uri="http://schemas.openxmlformats.org/drawingml/2006/table">
            <a:tbl>
              <a:tblPr firstRow="1" firstCol="1" bandRow="1">
                <a:tableStyleId>{5C22544A-7EE6-4342-B048-85BDC9FD1C3A}</a:tableStyleId>
              </a:tblPr>
              <a:tblGrid>
                <a:gridCol w="1864585"/>
                <a:gridCol w="1412015"/>
              </a:tblGrid>
              <a:tr h="295434">
                <a:tc>
                  <a:txBody>
                    <a:bodyPr/>
                    <a:lstStyle/>
                    <a:p>
                      <a:pPr marL="0" marR="0" algn="r">
                        <a:lnSpc>
                          <a:spcPct val="115000"/>
                        </a:lnSpc>
                        <a:spcBef>
                          <a:spcPts val="0"/>
                        </a:spcBef>
                        <a:spcAft>
                          <a:spcPts val="0"/>
                        </a:spcAft>
                      </a:pPr>
                      <a:r>
                        <a:rPr lang="en-US" sz="1400" dirty="0">
                          <a:effectLst/>
                        </a:rPr>
                        <a:t>VOTERS</a:t>
                      </a:r>
                      <a:endParaRPr lang="en-US" sz="18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a:effectLst/>
                        </a:rPr>
                        <a:t>75</a:t>
                      </a:r>
                      <a:endParaRPr lang="en-US" sz="1800">
                        <a:effectLst/>
                        <a:latin typeface="Calibri"/>
                        <a:ea typeface="Calibri"/>
                        <a:cs typeface="Times New Roman"/>
                      </a:endParaRPr>
                    </a:p>
                  </a:txBody>
                  <a:tcPr marL="68580" marR="68580" marT="0" marB="0" anchor="b"/>
                </a:tc>
              </a:tr>
              <a:tr h="295434">
                <a:tc>
                  <a:txBody>
                    <a:bodyPr/>
                    <a:lstStyle/>
                    <a:p>
                      <a:pPr marL="0" marR="0" algn="r">
                        <a:lnSpc>
                          <a:spcPct val="115000"/>
                        </a:lnSpc>
                        <a:spcBef>
                          <a:spcPts val="0"/>
                        </a:spcBef>
                        <a:spcAft>
                          <a:spcPts val="0"/>
                        </a:spcAft>
                      </a:pPr>
                      <a:r>
                        <a:rPr lang="en-US" sz="1400">
                          <a:effectLst/>
                        </a:rPr>
                        <a:t>VOTED</a:t>
                      </a:r>
                      <a:endParaRPr lang="en-US" sz="18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dirty="0" smtClean="0">
                          <a:effectLst/>
                        </a:rPr>
                        <a:t>55</a:t>
                      </a:r>
                      <a:endParaRPr lang="en-US" sz="1800" dirty="0">
                        <a:effectLst/>
                        <a:latin typeface="Calibri"/>
                        <a:ea typeface="Calibri"/>
                        <a:cs typeface="Times New Roman"/>
                      </a:endParaRPr>
                    </a:p>
                  </a:txBody>
                  <a:tcPr marL="68580" marR="68580" marT="0" marB="0" anchor="b"/>
                </a:tc>
              </a:tr>
              <a:tr h="282522">
                <a:tc>
                  <a:txBody>
                    <a:bodyPr/>
                    <a:lstStyle/>
                    <a:p>
                      <a:pPr marL="0" marR="0" algn="r">
                        <a:lnSpc>
                          <a:spcPct val="115000"/>
                        </a:lnSpc>
                        <a:spcBef>
                          <a:spcPts val="0"/>
                        </a:spcBef>
                        <a:spcAft>
                          <a:spcPts val="0"/>
                        </a:spcAft>
                      </a:pPr>
                      <a:r>
                        <a:rPr lang="en-US" sz="1400">
                          <a:effectLst/>
                        </a:rPr>
                        <a:t>YES</a:t>
                      </a:r>
                      <a:endParaRPr lang="en-US" sz="18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dirty="0" smtClean="0">
                          <a:effectLst/>
                        </a:rPr>
                        <a:t>51</a:t>
                      </a:r>
                      <a:endParaRPr lang="en-US" sz="1800" dirty="0">
                        <a:effectLst/>
                        <a:latin typeface="Calibri"/>
                        <a:ea typeface="Calibri"/>
                        <a:cs typeface="Times New Roman"/>
                      </a:endParaRPr>
                    </a:p>
                  </a:txBody>
                  <a:tcPr marL="68580" marR="68580" marT="0" marB="0" anchor="b"/>
                </a:tc>
              </a:tr>
              <a:tr h="282522">
                <a:tc>
                  <a:txBody>
                    <a:bodyPr/>
                    <a:lstStyle/>
                    <a:p>
                      <a:pPr marL="0" marR="0" algn="r">
                        <a:lnSpc>
                          <a:spcPct val="115000"/>
                        </a:lnSpc>
                        <a:spcBef>
                          <a:spcPts val="0"/>
                        </a:spcBef>
                        <a:spcAft>
                          <a:spcPts val="0"/>
                        </a:spcAft>
                      </a:pPr>
                      <a:r>
                        <a:rPr lang="en-US" sz="1400">
                          <a:effectLst/>
                        </a:rPr>
                        <a:t>ABSTAIN</a:t>
                      </a:r>
                      <a:endParaRPr lang="en-US" sz="18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dirty="0" smtClean="0">
                          <a:effectLst/>
                        </a:rPr>
                        <a:t>3</a:t>
                      </a:r>
                      <a:endParaRPr lang="en-US" sz="1800" dirty="0">
                        <a:effectLst/>
                        <a:latin typeface="Calibri"/>
                        <a:ea typeface="Calibri"/>
                        <a:cs typeface="Times New Roman"/>
                      </a:endParaRPr>
                    </a:p>
                  </a:txBody>
                  <a:tcPr marL="68580" marR="68580" marT="0" marB="0" anchor="b"/>
                </a:tc>
              </a:tr>
              <a:tr h="282522">
                <a:tc>
                  <a:txBody>
                    <a:bodyPr/>
                    <a:lstStyle/>
                    <a:p>
                      <a:pPr marL="0" marR="0" algn="r">
                        <a:lnSpc>
                          <a:spcPct val="115000"/>
                        </a:lnSpc>
                        <a:spcBef>
                          <a:spcPts val="0"/>
                        </a:spcBef>
                        <a:spcAft>
                          <a:spcPts val="0"/>
                        </a:spcAft>
                      </a:pPr>
                      <a:r>
                        <a:rPr lang="en-US" sz="1400">
                          <a:effectLst/>
                        </a:rPr>
                        <a:t>NO</a:t>
                      </a:r>
                      <a:endParaRPr lang="en-US" sz="18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a:effectLst/>
                        </a:rPr>
                        <a:t>1</a:t>
                      </a:r>
                      <a:endParaRPr lang="en-US" sz="1800">
                        <a:effectLst/>
                        <a:latin typeface="Calibri"/>
                        <a:ea typeface="Calibri"/>
                        <a:cs typeface="Times New Roman"/>
                      </a:endParaRPr>
                    </a:p>
                  </a:txBody>
                  <a:tcPr marL="68580" marR="68580" marT="0" marB="0" anchor="b"/>
                </a:tc>
              </a:tr>
              <a:tr h="282522">
                <a:tc>
                  <a:txBody>
                    <a:bodyPr/>
                    <a:lstStyle/>
                    <a:p>
                      <a:pPr marL="0" marR="0" algn="r">
                        <a:lnSpc>
                          <a:spcPct val="115000"/>
                        </a:lnSpc>
                        <a:spcBef>
                          <a:spcPts val="0"/>
                        </a:spcBef>
                        <a:spcAft>
                          <a:spcPts val="0"/>
                        </a:spcAft>
                      </a:pPr>
                      <a:r>
                        <a:rPr lang="en-US" sz="1400">
                          <a:effectLst/>
                        </a:rPr>
                        <a:t>% VOTERS</a:t>
                      </a:r>
                      <a:endParaRPr lang="en-US" sz="18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dirty="0" smtClean="0">
                          <a:effectLst/>
                        </a:rPr>
                        <a:t>73%</a:t>
                      </a:r>
                      <a:endParaRPr lang="en-US" sz="1800" dirty="0">
                        <a:effectLst/>
                        <a:latin typeface="Calibri"/>
                        <a:ea typeface="Calibri"/>
                        <a:cs typeface="Times New Roman"/>
                      </a:endParaRPr>
                    </a:p>
                  </a:txBody>
                  <a:tcPr marL="68580" marR="68580" marT="0" marB="0" anchor="b"/>
                </a:tc>
              </a:tr>
              <a:tr h="282522">
                <a:tc>
                  <a:txBody>
                    <a:bodyPr/>
                    <a:lstStyle/>
                    <a:p>
                      <a:pPr marL="0" marR="0" algn="r">
                        <a:lnSpc>
                          <a:spcPct val="115000"/>
                        </a:lnSpc>
                        <a:spcBef>
                          <a:spcPts val="0"/>
                        </a:spcBef>
                        <a:spcAft>
                          <a:spcPts val="0"/>
                        </a:spcAft>
                      </a:pPr>
                      <a:r>
                        <a:rPr lang="en-US" sz="1400">
                          <a:effectLst/>
                        </a:rPr>
                        <a:t>% YES</a:t>
                      </a:r>
                      <a:endParaRPr lang="en-US" sz="18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a:effectLst/>
                        </a:rPr>
                        <a:t>98%</a:t>
                      </a:r>
                      <a:endParaRPr lang="en-US" sz="1800">
                        <a:effectLst/>
                        <a:latin typeface="Calibri"/>
                        <a:ea typeface="Calibri"/>
                        <a:cs typeface="Times New Roman"/>
                      </a:endParaRPr>
                    </a:p>
                  </a:txBody>
                  <a:tcPr marL="68580" marR="68580" marT="0" marB="0" anchor="b"/>
                </a:tc>
              </a:tr>
              <a:tr h="282522">
                <a:tc>
                  <a:txBody>
                    <a:bodyPr/>
                    <a:lstStyle/>
                    <a:p>
                      <a:pPr marL="0" marR="0" algn="r">
                        <a:lnSpc>
                          <a:spcPct val="115000"/>
                        </a:lnSpc>
                        <a:spcBef>
                          <a:spcPts val="0"/>
                        </a:spcBef>
                        <a:spcAft>
                          <a:spcPts val="0"/>
                        </a:spcAft>
                      </a:pPr>
                      <a:r>
                        <a:rPr lang="en-US" sz="1400">
                          <a:effectLst/>
                        </a:rPr>
                        <a:t>% ABSTAIN</a:t>
                      </a:r>
                      <a:endParaRPr lang="en-US" sz="18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dirty="0" smtClean="0">
                          <a:effectLst/>
                        </a:rPr>
                        <a:t>5%</a:t>
                      </a:r>
                      <a:endParaRPr lang="en-US" sz="1800" dirty="0">
                        <a:effectLst/>
                        <a:latin typeface="Calibri"/>
                        <a:ea typeface="Calibri"/>
                        <a:cs typeface="Times New Roman"/>
                      </a:endParaRPr>
                    </a:p>
                  </a:txBody>
                  <a:tcPr marL="68580" marR="68580" marT="0" marB="0" anchor="b"/>
                </a:tc>
              </a:tr>
            </a:tbl>
          </a:graphicData>
        </a:graphic>
      </p:graphicFrame>
    </p:spTree>
    <p:extLst>
      <p:ext uri="{BB962C8B-B14F-4D97-AF65-F5344CB8AC3E}">
        <p14:creationId xmlns:p14="http://schemas.microsoft.com/office/powerpoint/2010/main" val="3603647982"/>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109217</TotalTime>
  <Words>640</Words>
  <Application>Microsoft Office PowerPoint</Application>
  <PresentationFormat>On-screen Show (4:3)</PresentationFormat>
  <Paragraphs>129</Paragraphs>
  <Slides>8</Slides>
  <Notes>5</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Default Design</vt:lpstr>
      <vt:lpstr>Custom Design</vt:lpstr>
      <vt:lpstr>PowerPoint Presentation</vt:lpstr>
      <vt:lpstr>TG10a (RMA) Officers</vt:lpstr>
      <vt:lpstr>Instructions for the WG Chair</vt:lpstr>
      <vt:lpstr>Participants, Patents, and Duty to Inform</vt:lpstr>
      <vt:lpstr>Patent Related Links</vt:lpstr>
      <vt:lpstr>Call for Potentially Essential Patents</vt:lpstr>
      <vt:lpstr>TG10a Meeting Agenda/Goals</vt:lpstr>
      <vt:lpstr>Agenda &amp; minutes approval, status</vt:lpstr>
    </vt:vector>
  </TitlesOfParts>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Irvine</dc:title>
  <dc:subject>IEEE 802.15 &lt;TG12&gt;</dc:subject>
  <dc:creator>Pat Kinney</dc:creator>
  <dc:description>&lt;15-18-0012-00-0012&gt;</dc:description>
  <cp:lastModifiedBy>charliep</cp:lastModifiedBy>
  <cp:revision>1050</cp:revision>
  <cp:lastPrinted>2015-07-14T16:02:16Z</cp:lastPrinted>
  <dcterms:created xsi:type="dcterms:W3CDTF">2009-07-12T16:25:16Z</dcterms:created>
  <dcterms:modified xsi:type="dcterms:W3CDTF">2018-11-14T01:29:37Z</dcterms:modified>
</cp:coreProperties>
</file>