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10" r:id="rId4"/>
    <p:sldId id="309"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9834" autoAdjust="0"/>
    <p:restoredTop sz="96159" autoAdjust="0"/>
  </p:normalViewPr>
  <p:slideViewPr>
    <p:cSldViewPr>
      <p:cViewPr varScale="1">
        <p:scale>
          <a:sx n="91" d="100"/>
          <a:sy n="91" d="100"/>
        </p:scale>
        <p:origin x="1032" y="5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11/13/2018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11/13/2018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11/13/2018</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2018</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15-18-0573-00-0vat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11/13/2018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11/13/2018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15-18-0573-00-0vat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11/13/2018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11/13/2018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11/13/2018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11/13/2018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11/13/2018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11/13/2018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11/13/2018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11/13/2018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6001643"/>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a:t>
            </a:r>
            <a:r>
              <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rPr>
              <a:t>LiFi/CamCom Link for Secured </a:t>
            </a:r>
            <a:r>
              <a:rPr lang="en-US" altLang="ko-KR" sz="1600" dirty="0">
                <a:latin typeface="Times New Roman" panose="02020603050405020304" pitchFamily="18" charset="0"/>
                <a:ea typeface="굴림" panose="020B0600000101010101" pitchFamily="50" charset="-127"/>
                <a:cs typeface="Times New Roman" panose="02020603050405020304" pitchFamily="18" charset="0"/>
              </a:rPr>
              <a:t>Military Aircrafts </a:t>
            </a:r>
            <a:r>
              <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rPr>
              <a:t>Communication</a:t>
            </a:r>
            <a:endParaRPr lang="en-US" altLang="ko-KR" sz="1600" dirty="0">
              <a:latin typeface="Times New Roman" panose="02020603050405020304" pitchFamily="18" charset="0"/>
              <a:ea typeface="굴림" panose="020B0600000101010101" pitchFamily="50" charset="-127"/>
              <a:cs typeface="Times New Roman" panose="02020603050405020304" pitchFamily="18" charset="0"/>
            </a:endParaRPr>
          </a:p>
          <a:p>
            <a:pPr marL="228600"/>
            <a:endParaRPr lang="en-US" sz="1600"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November 2018</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Cha (SNUST), </a:t>
            </a:r>
            <a:r>
              <a:rPr lang="en-US" sz="1600" dirty="0" err="1">
                <a:latin typeface="Times New Roman" pitchFamily="18" charset="0"/>
                <a:cs typeface="Times New Roman" pitchFamily="18" charset="0"/>
              </a:rPr>
              <a:t>Kaewon</a:t>
            </a:r>
            <a:r>
              <a:rPr lang="en-US" sz="1600" dirty="0">
                <a:latin typeface="Times New Roman" pitchFamily="18" charset="0"/>
                <a:cs typeface="Times New Roman" pitchFamily="18" charset="0"/>
              </a:rPr>
              <a:t> Choi (</a:t>
            </a:r>
            <a:r>
              <a:rPr lang="en-US" sz="1600" dirty="0" err="1">
                <a:latin typeface="Times New Roman" pitchFamily="18" charset="0"/>
                <a:cs typeface="Times New Roman" pitchFamily="18" charset="0"/>
              </a:rPr>
              <a:t>Sungkyunkwan</a:t>
            </a:r>
            <a:r>
              <a:rPr lang="en-US" sz="1600" dirty="0">
                <a:latin typeface="Times New Roman" pitchFamily="18" charset="0"/>
                <a:cs typeface="Times New Roman" pitchFamily="18" charset="0"/>
              </a:rPr>
              <a:t> Univ.), </a:t>
            </a:r>
            <a:r>
              <a:rPr lang="en-US" sz="1600" dirty="0" err="1">
                <a:latin typeface="Times New Roman" pitchFamily="18" charset="0"/>
                <a:cs typeface="Times New Roman" pitchFamily="18" charset="0"/>
              </a:rPr>
              <a:t>Sangwoon</a:t>
            </a:r>
            <a:r>
              <a:rPr lang="en-US" sz="1600" dirty="0">
                <a:latin typeface="Times New Roman" pitchFamily="18" charset="0"/>
                <a:cs typeface="Times New Roman" pitchFamily="18" charset="0"/>
              </a:rPr>
              <a:t> Lee (Namseoul Univ.), </a:t>
            </a:r>
            <a:r>
              <a:rPr lang="en-US" sz="1600" dirty="0" err="1">
                <a:latin typeface="Times New Roman" pitchFamily="18" charset="0"/>
                <a:cs typeface="Times New Roman" pitchFamily="18" charset="0"/>
              </a:rPr>
              <a:t>Jinyoung</a:t>
            </a:r>
            <a:r>
              <a:rPr lang="en-US" sz="1600" dirty="0">
                <a:latin typeface="Times New Roman" pitchFamily="18" charset="0"/>
                <a:cs typeface="Times New Roman" pitchFamily="18" charset="0"/>
              </a:rPr>
              <a:t> Kim (</a:t>
            </a:r>
            <a:r>
              <a:rPr lang="en-US" sz="1600" dirty="0" err="1">
                <a:latin typeface="Times New Roman" pitchFamily="18" charset="0"/>
                <a:cs typeface="Times New Roman" pitchFamily="18" charset="0"/>
              </a:rPr>
              <a:t>Kwangwoon</a:t>
            </a:r>
            <a:r>
              <a:rPr lang="en-US" sz="1600" dirty="0">
                <a:latin typeface="Times New Roman" pitchFamily="18" charset="0"/>
                <a:cs typeface="Times New Roman" pitchFamily="18" charset="0"/>
              </a:rPr>
              <a:t> Univ.), Jeonggon Kim (Korea Polytechnic Univ.), </a:t>
            </a:r>
            <a:r>
              <a:rPr lang="en-US" sz="1600" dirty="0" err="1">
                <a:latin typeface="Times New Roman" pitchFamily="18" charset="0"/>
                <a:cs typeface="Times New Roman" pitchFamily="18" charset="0"/>
              </a:rPr>
              <a:t>Chanhyeong</a:t>
            </a:r>
            <a:r>
              <a:rPr lang="en-US" sz="1600" dirty="0">
                <a:latin typeface="Times New Roman" pitchFamily="18" charset="0"/>
                <a:cs typeface="Times New Roman" pitchFamily="18" charset="0"/>
              </a:rPr>
              <a:t> Jeong (RAPA), </a:t>
            </a:r>
            <a:r>
              <a:rPr lang="en-US" sz="1600" dirty="0" err="1">
                <a:latin typeface="Times New Roman" pitchFamily="18" charset="0"/>
                <a:cs typeface="Times New Roman" pitchFamily="18" charset="0"/>
              </a:rPr>
              <a:t>Sooyoung</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Chang (</a:t>
            </a:r>
            <a:r>
              <a:rPr lang="en-US" sz="1600" dirty="0">
                <a:latin typeface="Times New Roman" pitchFamily="18" charset="0"/>
                <a:cs typeface="Times New Roman" pitchFamily="18" charset="0"/>
              </a:rPr>
              <a:t>SYCA), Vinayagam </a:t>
            </a:r>
            <a:r>
              <a:rPr lang="en-US" sz="1600" dirty="0" smtClean="0">
                <a:latin typeface="Times New Roman" pitchFamily="18" charset="0"/>
                <a:cs typeface="Times New Roman" pitchFamily="18" charset="0"/>
              </a:rPr>
              <a:t>Mariappan (</a:t>
            </a:r>
            <a:r>
              <a:rPr lang="en-US" sz="1600" dirty="0">
                <a:latin typeface="Times New Roman" pitchFamily="18" charset="0"/>
                <a:cs typeface="Times New Roman" pitchFamily="18" charset="0"/>
              </a:rPr>
              <a:t>SNUST</a:t>
            </a:r>
            <a:r>
              <a:rPr lang="en-US" sz="1600" dirty="0" smtClean="0">
                <a:latin typeface="Times New Roman" pitchFamily="18" charset="0"/>
                <a:cs typeface="Times New Roman" pitchFamily="18" charset="0"/>
              </a:rPr>
              <a:t>)</a:t>
            </a: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chajs@seoultech.ac.kr </a:t>
            </a: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a:t>
            </a:r>
            <a:r>
              <a:rPr lang="en-US" altLang="ko-KR" sz="1600" dirty="0" smtClean="0">
                <a:latin typeface="Times New Roman" pitchFamily="18" charset="0"/>
                <a:cs typeface="Times New Roman" pitchFamily="18" charset="0"/>
              </a:rPr>
              <a:t>V2V LiFi/CamCom Link </a:t>
            </a:r>
            <a:r>
              <a:rPr lang="en-US" altLang="ko-KR" sz="1600" dirty="0">
                <a:latin typeface="Times New Roman" pitchFamily="18" charset="0"/>
                <a:cs typeface="Times New Roman" pitchFamily="18" charset="0"/>
              </a:rPr>
              <a:t>design consideration for VAT. </a:t>
            </a:r>
            <a:r>
              <a:rPr lang="en-US" altLang="ko-KR" sz="1600" dirty="0" smtClean="0">
                <a:latin typeface="Times New Roman" pitchFamily="18" charset="0"/>
                <a:cs typeface="Times New Roman" pitchFamily="18" charset="0"/>
              </a:rPr>
              <a:t>This proposed LiFi/CamCom for secured communication </a:t>
            </a:r>
            <a:r>
              <a:rPr lang="en-US" altLang="ko-KR" sz="1600" dirty="0">
                <a:latin typeface="Times New Roman" pitchFamily="18" charset="0"/>
                <a:cs typeface="Times New Roman" pitchFamily="18" charset="0"/>
              </a:rPr>
              <a:t>between </a:t>
            </a:r>
            <a:r>
              <a:rPr lang="en-US" altLang="ko-KR" sz="1600" dirty="0" smtClean="0">
                <a:latin typeface="Times New Roman" pitchFamily="18" charset="0"/>
                <a:cs typeface="Times New Roman" pitchFamily="18" charset="0"/>
              </a:rPr>
              <a:t>military aircrafts. This VAT  </a:t>
            </a:r>
            <a:r>
              <a:rPr lang="en-US" altLang="ko-KR" sz="1600" dirty="0">
                <a:latin typeface="Times New Roman" pitchFamily="18" charset="0"/>
                <a:cs typeface="Times New Roman" pitchFamily="18" charset="0"/>
              </a:rPr>
              <a:t>to operate on the application services like ITS, ADAS</a:t>
            </a:r>
            <a:r>
              <a:rPr lang="en-US" altLang="ko-KR" sz="1600" dirty="0" smtClean="0">
                <a:latin typeface="Times New Roman" pitchFamily="18" charset="0"/>
                <a:cs typeface="Times New Roman" pitchFamily="18" charset="0"/>
              </a:rPr>
              <a:t>, IoT/IoL, etc. </a:t>
            </a:r>
            <a:r>
              <a:rPr lang="en-US" altLang="ko-KR" sz="1600" dirty="0">
                <a:latin typeface="Times New Roman" pitchFamily="18" charset="0"/>
                <a:cs typeface="Times New Roman" pitchFamily="18" charset="0"/>
              </a:rPr>
              <a:t>on road </a:t>
            </a:r>
            <a:r>
              <a:rPr lang="en-US" altLang="ko-KR" sz="1600" dirty="0" smtClean="0">
                <a:latin typeface="Times New Roman" pitchFamily="18" charset="0"/>
                <a:cs typeface="Times New Roman" pitchFamily="18" charset="0"/>
              </a:rPr>
              <a:t>condition. Also </a:t>
            </a:r>
            <a:r>
              <a:rPr lang="en-US" altLang="ko-KR" sz="1600" dirty="0">
                <a:latin typeface="Times New Roman" pitchFamily="18" charset="0"/>
                <a:cs typeface="Times New Roman" pitchFamily="18" charset="0"/>
              </a:rPr>
              <a:t>this can be used for </a:t>
            </a:r>
            <a:r>
              <a:rPr lang="en-US" altLang="ko-KR" sz="1600" dirty="0" smtClean="0">
                <a:latin typeface="Times New Roman" pitchFamily="18" charset="0"/>
                <a:cs typeface="Times New Roman" pitchFamily="18" charset="0"/>
              </a:rPr>
              <a:t>LEDIT</a:t>
            </a:r>
            <a:r>
              <a:rPr lang="en-US" altLang="ko-KR" sz="1600" dirty="0">
                <a:latin typeface="Times New Roman" pitchFamily="18" charset="0"/>
                <a:cs typeface="Times New Roman" pitchFamily="18" charset="0"/>
              </a:rPr>
              <a:t>, Digital Signage </a:t>
            </a:r>
            <a:r>
              <a:rPr lang="en-US" altLang="ko-KR" sz="1600" dirty="0" smtClean="0">
                <a:latin typeface="Times New Roman" pitchFamily="18" charset="0"/>
                <a:cs typeface="Times New Roman" pitchFamily="18" charset="0"/>
              </a:rPr>
              <a:t>with connected information services </a:t>
            </a:r>
            <a:r>
              <a:rPr lang="en-US" altLang="ko-KR" sz="1600" dirty="0">
                <a:latin typeface="Times New Roman" pitchFamily="18" charset="0"/>
                <a:cs typeface="Times New Roman" pitchFamily="18" charset="0"/>
              </a:rPr>
              <a:t>etc</a:t>
            </a:r>
            <a:r>
              <a:rPr lang="en-US" altLang="ko-KR" sz="1600" dirty="0" smtClean="0">
                <a:latin typeface="Times New Roman" pitchFamily="18" charset="0"/>
                <a:cs typeface="Times New Roman" pitchFamily="18" charset="0"/>
              </a:rPr>
              <a:t>.</a:t>
            </a:r>
          </a:p>
          <a:p>
            <a:pPr marL="228600" algn="just">
              <a:spcBef>
                <a:spcPts val="600"/>
              </a:spcBef>
              <a:spcAft>
                <a:spcPts val="600"/>
              </a:spcAft>
            </a:pPr>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p</a:t>
            </a:r>
            <a:r>
              <a:rPr lang="en-US" sz="1600" dirty="0" smtClean="0">
                <a:latin typeface="Times New Roman" pitchFamily="18" charset="0"/>
                <a:cs typeface="Times New Roman" pitchFamily="18" charset="0"/>
              </a:rPr>
              <a:t>rovided concept </a:t>
            </a:r>
            <a:r>
              <a:rPr lang="en-US" sz="1600" dirty="0">
                <a:latin typeface="Times New Roman" pitchFamily="18" charset="0"/>
                <a:cs typeface="Times New Roman" pitchFamily="18" charset="0"/>
              </a:rPr>
              <a:t>models of </a:t>
            </a:r>
            <a:r>
              <a:rPr lang="en-US" sz="1600" dirty="0" smtClean="0">
                <a:latin typeface="Times New Roman" pitchFamily="18" charset="0"/>
                <a:cs typeface="Times New Roman" pitchFamily="18" charset="0"/>
              </a:rPr>
              <a:t> Light Communication based LiFi/CamCom solution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spcBef>
                <a:spcPts val="600"/>
              </a:spcBef>
              <a:spcAft>
                <a:spcPts val="600"/>
              </a:spcAft>
            </a:pPr>
            <a:r>
              <a:rPr lang="en-US" sz="1600" b="1" dirty="0" smtClean="0">
                <a:latin typeface="Times New Roman" pitchFamily="18" charset="0"/>
                <a:cs typeface="Times New Roman" pitchFamily="18" charset="0"/>
              </a:rPr>
              <a:t>Notice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648700" cy="23860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Secured Military Aircrafts Communication</a:t>
            </a:r>
          </a:p>
          <a:p>
            <a:pPr algn="l">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endParaRPr lang="ru-RU"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LiFi / CamCom Link for Secured Military Aircrafts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Communication</a:t>
            </a: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upload.wikimedia.org/wikipedia/commons/1/13/Jet-liner%27s_lights_1_N.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3772" y="3693768"/>
            <a:ext cx="1812228" cy="2609609"/>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9" name="Content Placeholder 2"/>
          <p:cNvSpPr txBox="1">
            <a:spLocks/>
          </p:cNvSpPr>
          <p:nvPr/>
        </p:nvSpPr>
        <p:spPr>
          <a:xfrm>
            <a:off x="5199682" y="1522072"/>
            <a:ext cx="3702300" cy="4597341"/>
          </a:xfrm>
          <a:prstGeom prst="rect">
            <a:avLst/>
          </a:prstGeom>
          <a:ln>
            <a:solidFill>
              <a:schemeClr val="bg1"/>
            </a:solid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buFont typeface="Arial" panose="020B0604020202020204" pitchFamily="34" charset="0"/>
              <a:buChar char="–"/>
              <a:tabLst>
                <a:tab pos="2417763" algn="l"/>
              </a:tabLst>
            </a:pPr>
            <a:r>
              <a:rPr lang="en-US" sz="1200" dirty="0" smtClean="0">
                <a:solidFill>
                  <a:schemeClr val="tx1"/>
                </a:solidFill>
                <a:latin typeface="Times New Roman" panose="02020603050405020304" pitchFamily="18" charset="0"/>
                <a:cs typeface="Times New Roman" panose="02020603050405020304" pitchFamily="18" charset="0"/>
              </a:rPr>
              <a:t>Military aircraft uses the Light Signaling and RF based communication methods that is an effective way for aircraft to communicate</a:t>
            </a:r>
          </a:p>
          <a:p>
            <a:pPr marL="628650" lvl="1" indent="-171450" algn="just">
              <a:buFont typeface="Arial" panose="020B0604020202020204" pitchFamily="34" charset="0"/>
              <a:buChar char="–"/>
              <a:tabLst>
                <a:tab pos="2417763" algn="l"/>
              </a:tabLst>
            </a:pPr>
            <a:r>
              <a:rPr lang="en-US" sz="1200" dirty="0" smtClean="0">
                <a:solidFill>
                  <a:schemeClr val="tx1"/>
                </a:solidFill>
                <a:latin typeface="Times New Roman" panose="02020603050405020304" pitchFamily="18" charset="0"/>
                <a:cs typeface="Times New Roman" panose="02020603050405020304" pitchFamily="18" charset="0"/>
              </a:rPr>
              <a:t>Military aircrafts communication includes command, control, intelligence communication</a:t>
            </a:r>
          </a:p>
          <a:p>
            <a:pPr marL="628650" lvl="1" indent="-171450" algn="just">
              <a:buFont typeface="Arial" panose="020B0604020202020204" pitchFamily="34" charset="0"/>
              <a:buChar char="–"/>
              <a:tabLst>
                <a:tab pos="2417763" algn="l"/>
              </a:tabLst>
            </a:pPr>
            <a:r>
              <a:rPr lang="en-US" sz="1200" dirty="0" smtClean="0">
                <a:solidFill>
                  <a:schemeClr val="tx1"/>
                </a:solidFill>
                <a:latin typeface="Times New Roman" panose="02020603050405020304" pitchFamily="18" charset="0"/>
                <a:cs typeface="Times New Roman" panose="02020603050405020304" pitchFamily="18" charset="0"/>
              </a:rPr>
              <a:t>Military aircrafts  and VIP persons air vehicles needs to communicate with escort airplanes secretly without interpreting by others</a:t>
            </a:r>
          </a:p>
          <a:p>
            <a:pPr marL="628650" lvl="1" indent="-171450" algn="just">
              <a:buFont typeface="Arial" panose="020B0604020202020204" pitchFamily="34" charset="0"/>
              <a:buChar char="–"/>
              <a:tabLst>
                <a:tab pos="2417763" algn="l"/>
              </a:tabLst>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to communicate secured manner</a:t>
            </a:r>
            <a:endParaRPr lang="en-US" sz="1200" dirty="0" smtClean="0">
              <a:solidFill>
                <a:schemeClr val="tx1"/>
              </a:solidFill>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tabLst>
                <a:tab pos="2417763" algn="l"/>
              </a:tabLst>
            </a:pPr>
            <a:r>
              <a:rPr lang="en-US" sz="1200" b="1" dirty="0" smtClean="0">
                <a:solidFill>
                  <a:schemeClr val="tx1"/>
                </a:solidFill>
                <a:latin typeface="Times New Roman" panose="02020603050405020304" pitchFamily="18" charset="0"/>
                <a:cs typeface="Times New Roman" panose="02020603050405020304" pitchFamily="18" charset="0"/>
              </a:rPr>
              <a:t> </a:t>
            </a:r>
            <a:r>
              <a:rPr lang="en-US" sz="1400" b="1" dirty="0" smtClean="0">
                <a:solidFill>
                  <a:schemeClr val="tx1"/>
                </a:solidFill>
                <a:latin typeface="Times New Roman" panose="02020603050405020304" pitchFamily="18" charset="0"/>
                <a:cs typeface="Times New Roman" panose="02020603050405020304" pitchFamily="18" charset="0"/>
              </a:rPr>
              <a:t>Basic Concept</a:t>
            </a:r>
            <a:r>
              <a:rPr lang="en-US" sz="1200" b="1" dirty="0" smtClean="0">
                <a:solidFill>
                  <a:schemeClr val="tx1"/>
                </a:solidFill>
                <a:latin typeface="Times New Roman" panose="02020603050405020304" pitchFamily="18" charset="0"/>
                <a:cs typeface="Times New Roman" panose="02020603050405020304" pitchFamily="18" charset="0"/>
              </a:rPr>
              <a:t> </a:t>
            </a:r>
          </a:p>
          <a:p>
            <a:pPr marL="628650" lvl="1" indent="-171450" algn="just">
              <a:buFont typeface="Arial" panose="020B0604020202020204" pitchFamily="34" charset="0"/>
              <a:buChar char="–"/>
              <a:tabLst>
                <a:tab pos="2417763" algn="l"/>
              </a:tabLst>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Lighting System and the Camera Connected on aircrafts to enable LiFi/CamCom Link for communication</a:t>
            </a:r>
          </a:p>
          <a:p>
            <a:pPr marL="1085850" lvl="2" indent="-171450" algn="just">
              <a:buFont typeface="Arial" panose="020B0604020202020204" pitchFamily="34" charset="0"/>
              <a:buChar char="▫"/>
              <a:tabLst>
                <a:tab pos="2417763" algn="l"/>
              </a:tabLst>
            </a:pPr>
            <a:r>
              <a:rPr lang="en-US" altLang="ko-KR" sz="1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Lighting on the wings of aircraft   or on the tail of plane</a:t>
            </a:r>
          </a:p>
          <a:p>
            <a:pPr marL="1085850" lvl="2" indent="-171450" algn="just">
              <a:buFont typeface="Arial" panose="020B0604020202020204" pitchFamily="34" charset="0"/>
              <a:buChar char="▫"/>
              <a:tabLst>
                <a:tab pos="2417763" algn="l"/>
              </a:tabLst>
            </a:pPr>
            <a:r>
              <a:rPr lang="en-US" altLang="ko-KR" sz="1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Navigation </a:t>
            </a:r>
            <a:r>
              <a:rPr lang="en-US" altLang="ko-KR" sz="1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lights </a:t>
            </a:r>
            <a:r>
              <a:rPr lang="en-US" altLang="ko-KR" sz="1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Aft </a:t>
            </a:r>
            <a:r>
              <a:rPr lang="en-US" altLang="ko-KR" sz="1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light </a:t>
            </a:r>
            <a:r>
              <a:rPr lang="en-US" altLang="ko-KR" sz="1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Anti-collision </a:t>
            </a:r>
            <a:r>
              <a:rPr lang="en-US" altLang="ko-KR" sz="1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strobe </a:t>
            </a:r>
            <a:r>
              <a:rPr lang="en-US" altLang="ko-KR" sz="1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lights, Logo </a:t>
            </a:r>
            <a:r>
              <a:rPr lang="en-US" altLang="ko-KR" sz="1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light</a:t>
            </a:r>
            <a:endParaRPr lang="en-US" altLang="ko-KR" sz="1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buFont typeface="Arial" panose="020B0604020202020204" pitchFamily="34" charset="0"/>
              <a:buChar char="–"/>
              <a:tabLst>
                <a:tab pos="2417763" algn="l"/>
              </a:tabLst>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LiFi / CamCom Links avoids any communication interferences and provides more secure and safety communication between military aircrafts</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grpSp>
        <p:nvGrpSpPr>
          <p:cNvPr id="2" name="Group 1"/>
          <p:cNvGrpSpPr/>
          <p:nvPr/>
        </p:nvGrpSpPr>
        <p:grpSpPr>
          <a:xfrm>
            <a:off x="978636" y="1611774"/>
            <a:ext cx="4291165" cy="2348681"/>
            <a:chOff x="738035" y="1562581"/>
            <a:chExt cx="5554201" cy="2348681"/>
          </a:xfrm>
        </p:grpSpPr>
        <p:pic>
          <p:nvPicPr>
            <p:cNvPr id="3" name="Picture 3" descr="C:\Users\Vadim\Desktop\mobile_net.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05000" y="2920662"/>
              <a:ext cx="1447800" cy="9906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38035" y="1562581"/>
              <a:ext cx="3581400" cy="1154575"/>
            </a:xfrm>
            <a:prstGeom prst="rect">
              <a:avLst/>
            </a:prstGeom>
          </p:spPr>
        </p:pic>
        <p:pic>
          <p:nvPicPr>
            <p:cNvPr id="10" name="Picture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700132" y="1592770"/>
              <a:ext cx="1592104" cy="648068"/>
            </a:xfrm>
            <a:prstGeom prst="rect">
              <a:avLst/>
            </a:prstGeom>
          </p:spPr>
        </p:pic>
        <p:pic>
          <p:nvPicPr>
            <p:cNvPr id="14" name="Picture 1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253047">
              <a:off x="4700132" y="2480743"/>
              <a:ext cx="1592104" cy="914400"/>
            </a:xfrm>
            <a:prstGeom prst="rect">
              <a:avLst/>
            </a:prstGeom>
          </p:spPr>
        </p:pic>
        <p:pic>
          <p:nvPicPr>
            <p:cNvPr id="1029" name="Picture 5" descr="C:\Users\Vadim\Desktop\radio-wave-png-8.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11820710">
              <a:off x="3948527" y="2444844"/>
              <a:ext cx="788948" cy="330489"/>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5" descr="C:\Users\Vadim\Desktop\radio-wave-png-8.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rot="10191872">
              <a:off x="3924665" y="1871273"/>
              <a:ext cx="789541" cy="246060"/>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Straight Arrow Connector 11"/>
            <p:cNvCxnSpPr/>
            <p:nvPr/>
          </p:nvCxnSpPr>
          <p:spPr>
            <a:xfrm flipV="1">
              <a:off x="3171371" y="2610088"/>
              <a:ext cx="435395" cy="38244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13" name="Content Placeholder 2"/>
          <p:cNvSpPr txBox="1">
            <a:spLocks/>
          </p:cNvSpPr>
          <p:nvPr/>
        </p:nvSpPr>
        <p:spPr>
          <a:xfrm>
            <a:off x="1756506" y="3936513"/>
            <a:ext cx="3669601" cy="270093"/>
          </a:xfrm>
          <a:prstGeom prst="rect">
            <a:avLst/>
          </a:prstGeom>
          <a:ln>
            <a:solidFill>
              <a:schemeClr val="bg1"/>
            </a:solid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tabLst>
                <a:tab pos="2417763" algn="l"/>
              </a:tabLst>
            </a:pPr>
            <a:r>
              <a:rPr lang="en-US" sz="1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&lt; Military Aircrafts Communication Using RF &gt;</a:t>
            </a:r>
            <a:endParaRPr lang="en-US" sz="1000" dirty="0">
              <a:solidFill>
                <a:schemeClr val="tx1"/>
              </a:solidFill>
              <a:latin typeface="Times New Roman" panose="02020603050405020304" pitchFamily="18" charset="0"/>
              <a:cs typeface="Times New Roman" panose="02020603050405020304" pitchFamily="18" charset="0"/>
            </a:endParaRPr>
          </a:p>
        </p:txBody>
      </p:sp>
      <p:sp>
        <p:nvSpPr>
          <p:cNvPr id="6" name="Title 1"/>
          <p:cNvSpPr txBox="1">
            <a:spLocks/>
          </p:cNvSpPr>
          <p:nvPr/>
        </p:nvSpPr>
        <p:spPr>
          <a:xfrm>
            <a:off x="0" y="533400"/>
            <a:ext cx="9144000" cy="98867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ea typeface="굴림" panose="020B0600000101010101" pitchFamily="50" charset="-127"/>
              </a:rPr>
              <a:t>Needs for Secured </a:t>
            </a:r>
            <a:r>
              <a:rPr lang="en-US" altLang="ko-KR" sz="3200" b="1" dirty="0" smtClean="0">
                <a:ea typeface="굴림" panose="020B0600000101010101" pitchFamily="50" charset="-127"/>
              </a:rPr>
              <a:t>Military Aircrafts Communication</a:t>
            </a:r>
            <a:endParaRPr lang="en-US" sz="3200" b="1" dirty="0"/>
          </a:p>
        </p:txBody>
      </p:sp>
      <p:grpSp>
        <p:nvGrpSpPr>
          <p:cNvPr id="4" name="Group 3"/>
          <p:cNvGrpSpPr/>
          <p:nvPr/>
        </p:nvGrpSpPr>
        <p:grpSpPr>
          <a:xfrm>
            <a:off x="1801969" y="5078236"/>
            <a:ext cx="2693831" cy="560564"/>
            <a:chOff x="1764973" y="5324785"/>
            <a:chExt cx="2693831" cy="560564"/>
          </a:xfrm>
        </p:grpSpPr>
        <p:sp>
          <p:nvSpPr>
            <p:cNvPr id="15" name="Content Placeholder 2"/>
            <p:cNvSpPr txBox="1">
              <a:spLocks/>
            </p:cNvSpPr>
            <p:nvPr/>
          </p:nvSpPr>
          <p:spPr>
            <a:xfrm>
              <a:off x="2044602" y="5517421"/>
              <a:ext cx="2235807" cy="367928"/>
            </a:xfrm>
            <a:prstGeom prst="rect">
              <a:avLst/>
            </a:prstGeom>
            <a:ln>
              <a:solidFill>
                <a:schemeClr val="bg1"/>
              </a:solid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28600" indent="-228600">
                <a:buAutoNum type="arabicParenR"/>
                <a:tabLst>
                  <a:tab pos="2417763" algn="l"/>
                </a:tabLst>
              </a:pPr>
              <a:r>
                <a:rPr lang="en-US" sz="8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Navigation Lights 2) AFT Light </a:t>
              </a:r>
            </a:p>
            <a:p>
              <a:pPr>
                <a:tabLst>
                  <a:tab pos="2417763" algn="l"/>
                </a:tabLst>
              </a:pPr>
              <a:r>
                <a:rPr lang="en-US" sz="8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3) Anti-Collision Strobe Lights  4)  Logo Light </a:t>
              </a:r>
              <a:endParaRPr lang="en-US" sz="800" dirty="0">
                <a:solidFill>
                  <a:schemeClr val="tx1"/>
                </a:solidFill>
                <a:latin typeface="Times New Roman" panose="02020603050405020304" pitchFamily="18" charset="0"/>
                <a:cs typeface="Times New Roman" panose="02020603050405020304" pitchFamily="18" charset="0"/>
              </a:endParaRPr>
            </a:p>
          </p:txBody>
        </p:sp>
        <p:sp>
          <p:nvSpPr>
            <p:cNvPr id="17" name="Content Placeholder 2"/>
            <p:cNvSpPr txBox="1">
              <a:spLocks/>
            </p:cNvSpPr>
            <p:nvPr/>
          </p:nvSpPr>
          <p:spPr>
            <a:xfrm>
              <a:off x="1764973" y="5324785"/>
              <a:ext cx="2693831" cy="234064"/>
            </a:xfrm>
            <a:prstGeom prst="rect">
              <a:avLst/>
            </a:prstGeom>
            <a:ln>
              <a:solidFill>
                <a:schemeClr val="bg1"/>
              </a:solid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tabLst>
                  <a:tab pos="2417763" algn="l"/>
                </a:tabLst>
              </a:pPr>
              <a:r>
                <a:rPr lang="en-US" sz="1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&lt; Aircrafts Lightings &gt;</a:t>
              </a:r>
            </a:p>
          </p:txBody>
        </p:sp>
      </p:grpSp>
      <p:sp>
        <p:nvSpPr>
          <p:cNvPr id="18" name="Rectangle 17"/>
          <p:cNvSpPr/>
          <p:nvPr/>
        </p:nvSpPr>
        <p:spPr>
          <a:xfrm>
            <a:off x="381000" y="6119413"/>
            <a:ext cx="557380" cy="215444"/>
          </a:xfrm>
          <a:prstGeom prst="rect">
            <a:avLst/>
          </a:prstGeom>
        </p:spPr>
        <p:txBody>
          <a:bodyPr wrap="square">
            <a:spAutoFit/>
          </a:bodyPr>
          <a:lstStyle/>
          <a:p>
            <a:pPr algn="r"/>
            <a:r>
              <a:rPr lang="en-US" sz="800" dirty="0"/>
              <a:t>GOOGLE</a:t>
            </a:r>
          </a:p>
        </p:txBody>
      </p:sp>
    </p:spTree>
    <p:extLst>
      <p:ext uri="{BB962C8B-B14F-4D97-AF65-F5344CB8AC3E}">
        <p14:creationId xmlns:p14="http://schemas.microsoft.com/office/powerpoint/2010/main" val="23347672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657525"/>
            <a:ext cx="9144000"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2600" b="1" dirty="0"/>
              <a:t>LiFi / CamCom Link for Secured </a:t>
            </a:r>
            <a:r>
              <a:rPr lang="en-US" altLang="ko-KR" sz="2600" b="1" dirty="0" smtClean="0"/>
              <a:t>Military Aircrafts Communication</a:t>
            </a:r>
            <a:endParaRPr lang="en-US" altLang="ko-KR" sz="2600" b="1" dirty="0"/>
          </a:p>
        </p:txBody>
      </p:sp>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grpSp>
        <p:nvGrpSpPr>
          <p:cNvPr id="7" name="Group 6"/>
          <p:cNvGrpSpPr/>
          <p:nvPr/>
        </p:nvGrpSpPr>
        <p:grpSpPr>
          <a:xfrm>
            <a:off x="67733" y="2426002"/>
            <a:ext cx="4419600" cy="1913057"/>
            <a:chOff x="76200" y="2201333"/>
            <a:chExt cx="4419600" cy="1913057"/>
          </a:xfrm>
        </p:grpSpPr>
        <p:pic>
          <p:nvPicPr>
            <p:cNvPr id="32" name="Picture 3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29959">
              <a:off x="76200" y="2512797"/>
              <a:ext cx="2560097" cy="1154575"/>
            </a:xfrm>
            <a:prstGeom prst="rect">
              <a:avLst/>
            </a:prstGeom>
          </p:spPr>
        </p:pic>
        <p:sp>
          <p:nvSpPr>
            <p:cNvPr id="54" name="Isosceles Triangle 53"/>
            <p:cNvSpPr/>
            <p:nvPr/>
          </p:nvSpPr>
          <p:spPr>
            <a:xfrm rot="4877818">
              <a:off x="2875756" y="2058134"/>
              <a:ext cx="649270" cy="1783929"/>
            </a:xfrm>
            <a:prstGeom prst="triangle">
              <a:avLst>
                <a:gd name="adj" fmla="val 50915"/>
              </a:avLst>
            </a:prstGeom>
            <a:solidFill>
              <a:srgbClr val="FFFF00">
                <a:alpha val="32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0" name="Straight Arrow Connector 69"/>
            <p:cNvCxnSpPr/>
            <p:nvPr/>
          </p:nvCxnSpPr>
          <p:spPr>
            <a:xfrm flipH="1" flipV="1">
              <a:off x="3413810" y="3611089"/>
              <a:ext cx="92600" cy="37701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30" name="Picture 2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57714" y="2235551"/>
              <a:ext cx="1138086" cy="648068"/>
            </a:xfrm>
            <a:prstGeom prst="rect">
              <a:avLst/>
            </a:prstGeom>
          </p:spPr>
        </p:pic>
        <p:pic>
          <p:nvPicPr>
            <p:cNvPr id="31" name="Picture 3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36595" y="3199990"/>
              <a:ext cx="1138086" cy="914400"/>
            </a:xfrm>
            <a:prstGeom prst="rect">
              <a:avLst/>
            </a:prstGeom>
          </p:spPr>
        </p:pic>
        <p:sp>
          <p:nvSpPr>
            <p:cNvPr id="51" name="Isosceles Triangle 50"/>
            <p:cNvSpPr/>
            <p:nvPr/>
          </p:nvSpPr>
          <p:spPr>
            <a:xfrm rot="16200000">
              <a:off x="2271840" y="2500391"/>
              <a:ext cx="1141535" cy="1079858"/>
            </a:xfrm>
            <a:prstGeom prst="triangle">
              <a:avLst>
                <a:gd name="adj" fmla="val 62818"/>
              </a:avLst>
            </a:prstGeom>
            <a:solidFill>
              <a:srgbClr val="FFFF00">
                <a:alpha val="32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p:cNvSpPr/>
            <p:nvPr/>
          </p:nvSpPr>
          <p:spPr>
            <a:xfrm>
              <a:off x="3397470" y="3553752"/>
              <a:ext cx="32681"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3392928" y="2482387"/>
              <a:ext cx="32681"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p:cNvSpPr/>
            <p:nvPr/>
          </p:nvSpPr>
          <p:spPr>
            <a:xfrm>
              <a:off x="2233114" y="3238224"/>
              <a:ext cx="67955" cy="6998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9" name="Straight Arrow Connector 38"/>
            <p:cNvCxnSpPr/>
            <p:nvPr/>
          </p:nvCxnSpPr>
          <p:spPr>
            <a:xfrm flipH="1">
              <a:off x="3413810" y="2286000"/>
              <a:ext cx="129276" cy="18355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1656478" y="3326761"/>
              <a:ext cx="695634" cy="215444"/>
            </a:xfrm>
            <a:prstGeom prst="rect">
              <a:avLst/>
            </a:prstGeom>
            <a:noFill/>
          </p:spPr>
          <p:txBody>
            <a:bodyPr wrap="square" rtlCol="0">
              <a:spAutoFit/>
            </a:bodyPr>
            <a:lstStyle/>
            <a:p>
              <a:pPr algn="ctr"/>
              <a:r>
                <a:rPr lang="en-US" sz="800" dirty="0" smtClean="0"/>
                <a:t>360 Camera</a:t>
              </a:r>
              <a:endParaRPr lang="en-US" sz="800" dirty="0"/>
            </a:p>
          </p:txBody>
        </p:sp>
        <p:sp>
          <p:nvSpPr>
            <p:cNvPr id="45" name="TextBox 44"/>
            <p:cNvSpPr txBox="1"/>
            <p:nvPr/>
          </p:nvSpPr>
          <p:spPr>
            <a:xfrm>
              <a:off x="3425608" y="2201333"/>
              <a:ext cx="746241" cy="215444"/>
            </a:xfrm>
            <a:prstGeom prst="rect">
              <a:avLst/>
            </a:prstGeom>
            <a:noFill/>
          </p:spPr>
          <p:txBody>
            <a:bodyPr wrap="square" rtlCol="0">
              <a:spAutoFit/>
            </a:bodyPr>
            <a:lstStyle/>
            <a:p>
              <a:pPr algn="ctr"/>
              <a:r>
                <a:rPr lang="en-US" sz="800" dirty="0" smtClean="0"/>
                <a:t>360 Camera</a:t>
              </a:r>
              <a:endParaRPr lang="en-US" sz="800" dirty="0"/>
            </a:p>
          </p:txBody>
        </p:sp>
        <p:sp>
          <p:nvSpPr>
            <p:cNvPr id="46" name="TextBox 45"/>
            <p:cNvSpPr txBox="1"/>
            <p:nvPr/>
          </p:nvSpPr>
          <p:spPr>
            <a:xfrm>
              <a:off x="3352218" y="3886200"/>
              <a:ext cx="762582" cy="215444"/>
            </a:xfrm>
            <a:prstGeom prst="rect">
              <a:avLst/>
            </a:prstGeom>
            <a:noFill/>
          </p:spPr>
          <p:txBody>
            <a:bodyPr wrap="square" rtlCol="0">
              <a:spAutoFit/>
            </a:bodyPr>
            <a:lstStyle/>
            <a:p>
              <a:pPr algn="ctr"/>
              <a:r>
                <a:rPr lang="en-US" sz="800" dirty="0" smtClean="0"/>
                <a:t>360 Camera</a:t>
              </a:r>
              <a:endParaRPr lang="en-US" sz="800" dirty="0"/>
            </a:p>
          </p:txBody>
        </p:sp>
        <p:sp>
          <p:nvSpPr>
            <p:cNvPr id="53" name="Isosceles Triangle 52"/>
            <p:cNvSpPr/>
            <p:nvPr/>
          </p:nvSpPr>
          <p:spPr>
            <a:xfrm rot="5785342">
              <a:off x="2855230" y="2817425"/>
              <a:ext cx="649270" cy="1727749"/>
            </a:xfrm>
            <a:prstGeom prst="triangle">
              <a:avLst>
                <a:gd name="adj" fmla="val 62818"/>
              </a:avLst>
            </a:prstGeom>
            <a:solidFill>
              <a:srgbClr val="FFFF00">
                <a:alpha val="32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TextBox 53"/>
          <p:cNvSpPr txBox="1">
            <a:spLocks noChangeArrowheads="1"/>
          </p:cNvSpPr>
          <p:nvPr/>
        </p:nvSpPr>
        <p:spPr bwMode="auto">
          <a:xfrm>
            <a:off x="174713" y="4401979"/>
            <a:ext cx="41678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Military Aircrafts Communication Using LiFi/CamCom Link &gt;  </a:t>
            </a:r>
          </a:p>
        </p:txBody>
      </p:sp>
      <p:sp>
        <p:nvSpPr>
          <p:cNvPr id="24" name="Content Placeholder 2"/>
          <p:cNvSpPr txBox="1">
            <a:spLocks/>
          </p:cNvSpPr>
          <p:nvPr/>
        </p:nvSpPr>
        <p:spPr>
          <a:xfrm>
            <a:off x="5117660" y="1678821"/>
            <a:ext cx="3639444" cy="3638124"/>
          </a:xfrm>
          <a:prstGeom prst="rect">
            <a:avLst/>
          </a:prstGeom>
        </p:spPr>
        <p:txBody>
          <a:bodyPr vert="horz" lIns="91440" tIns="45720" rIns="91440" bIns="45720" rtlCol="0">
            <a:normAutofit fontScale="62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Light Communication Based </a:t>
            </a:r>
            <a:r>
              <a:rPr lang="en-US" altLang="ko-KR" sz="2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LiFi/CamCom </a:t>
            </a:r>
            <a:r>
              <a:rPr lang="en-US" altLang="ko-KR" sz="2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Link </a:t>
            </a:r>
            <a:r>
              <a:rPr lang="en-US" altLang="ko-KR" sz="2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Secured Military Aircrafts Communication</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Military Aircrafts Lighting Device</a:t>
            </a:r>
            <a:endPar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PD / </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CMOS Image Sensor</a:t>
            </a:r>
            <a:endPar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p>
          <a:p>
            <a:pPr marL="1200150" lvl="2" indent="-285750" algn="just">
              <a:lnSpc>
                <a:spcPct val="150000"/>
              </a:lnSpc>
              <a:buFont typeface="Arial" panose="020B0604020202020204" pitchFamily="34" charset="0"/>
              <a:buChar char="▫"/>
            </a:pP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 VPPM, Offset-VPWM, Multilevel PPM, Inverted PPM, Subcarrier PPM, DSSS SIK etc.</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2m ~ 200m</a:t>
            </a:r>
            <a:endPar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34" name="직사각형 31"/>
          <p:cNvSpPr/>
          <p:nvPr/>
        </p:nvSpPr>
        <p:spPr>
          <a:xfrm>
            <a:off x="450422" y="5181600"/>
            <a:ext cx="8236377" cy="1061829"/>
          </a:xfrm>
          <a:prstGeom prst="rect">
            <a:avLst/>
          </a:prstGeom>
        </p:spPr>
        <p:txBody>
          <a:bodyPr wrap="square">
            <a:spAutoFit/>
          </a:bodyPr>
          <a:lstStyle/>
          <a:p>
            <a:pPr algn="just">
              <a:lnSpc>
                <a:spcPct val="150000"/>
              </a:lnSpc>
            </a:pPr>
            <a:r>
              <a:rPr lang="en-US" altLang="ko-KR" sz="1400" b="1" dirty="0" smtClean="0">
                <a:latin typeface="Times New Roman" panose="02020603050405020304" pitchFamily="18" charset="0"/>
                <a:ea typeface="굴림" panose="020B0600000101010101" pitchFamily="50" charset="-127"/>
                <a:cs typeface="Times New Roman" panose="02020603050405020304" pitchFamily="18" charset="0"/>
              </a:rPr>
              <a:t>※ This LiFi/CamCom technology can be used in Military </a:t>
            </a: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aircrafts </a:t>
            </a:r>
            <a:r>
              <a:rPr lang="en-US" altLang="ko-KR" sz="1400" b="1" dirty="0" smtClean="0">
                <a:latin typeface="Times New Roman" panose="02020603050405020304" pitchFamily="18" charset="0"/>
                <a:ea typeface="굴림" panose="020B0600000101010101" pitchFamily="50" charset="-127"/>
                <a:cs typeface="Times New Roman" panose="02020603050405020304" pitchFamily="18" charset="0"/>
              </a:rPr>
              <a:t>communication system for secured information sharing between military aircrafts that </a:t>
            </a: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includes command, control, intelligence </a:t>
            </a:r>
            <a:r>
              <a:rPr lang="en-US" altLang="ko-KR" sz="1400" b="1" dirty="0" smtClean="0">
                <a:latin typeface="Times New Roman" panose="02020603050405020304" pitchFamily="18" charset="0"/>
                <a:ea typeface="굴림" panose="020B0600000101010101" pitchFamily="50" charset="-127"/>
                <a:cs typeface="Times New Roman" panose="02020603050405020304" pitchFamily="18" charset="0"/>
              </a:rPr>
              <a:t>communication through aircraft signaling lights.</a:t>
            </a:r>
            <a:endParaRPr lang="ko-KR" altLang="en-US" sz="1400" b="1" dirty="0">
              <a:latin typeface="Times New Roman" panose="02020603050405020304" pitchFamily="18" charset="0"/>
              <a:ea typeface="굴림" panose="020B0600000101010101" pitchFamily="50" charset="-127"/>
              <a:cs typeface="Times New Roman" panose="02020603050405020304" pitchFamily="18" charset="0"/>
            </a:endParaRPr>
          </a:p>
        </p:txBody>
      </p:sp>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976876"/>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381000" y="1828800"/>
            <a:ext cx="8458200" cy="40386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Secured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Military Aircrafts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Communication method using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LiFi/CamCom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Technology</a:t>
            </a:r>
          </a:p>
          <a:p>
            <a:pPr marL="285750" indent="-285750" algn="just">
              <a:lnSpc>
                <a:spcPct val="150000"/>
              </a:lnSpc>
              <a:buFont typeface="Arial" panose="020B0604020202020204" pitchFamily="34"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system uses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Lighting System and the Camera connected on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wings of aircraft   or on the tail of plane to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enable LiFi/CamCom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Link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communication between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military aircrafts to make secure communication.</a:t>
            </a:r>
          </a:p>
          <a:p>
            <a:pPr marL="285750" indent="-285750" algn="just">
              <a:lnSpc>
                <a:spcPct val="150000"/>
              </a:lnSpc>
              <a:buFont typeface="Arial" panose="020B0604020202020204" pitchFamily="34"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Used to send high speed command</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control, intelligence communication through aircraft signaling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lights which is not interpretable by third party or hackers </a:t>
            </a:r>
            <a:endParaRPr lang="en-US" altLang="ko-KR" sz="2000" dirty="0">
              <a:solidFill>
                <a:srgbClr val="FF0000"/>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smtClean="0">
                <a:latin typeface="Times New Roman" pitchFamily="18" charset="0"/>
                <a:cs typeface="Times New Roman" pitchFamily="18" charset="0"/>
              </a:rPr>
              <a:t>Slide 5</a:t>
            </a:r>
            <a:endParaRPr lang="en-US" sz="1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10613</TotalTime>
  <Words>415</Words>
  <Application>Microsoft Office PowerPoint</Application>
  <PresentationFormat>On-screen Show (4:3)</PresentationFormat>
  <Paragraphs>73</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굴림</vt:lpstr>
      <vt:lpstr>맑은 고딕</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503</cp:revision>
  <cp:lastPrinted>2017-05-07T15:48:38Z</cp:lastPrinted>
  <dcterms:created xsi:type="dcterms:W3CDTF">2010-05-15T17:50:32Z</dcterms:created>
  <dcterms:modified xsi:type="dcterms:W3CDTF">2018-11-13T08:22:10Z</dcterms:modified>
</cp:coreProperties>
</file>