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4" autoAdjust="0"/>
    <p:restoredTop sz="95972" autoAdjust="0"/>
  </p:normalViewPr>
  <p:slideViewPr>
    <p:cSldViewPr>
      <p:cViewPr varScale="1">
        <p:scale>
          <a:sx n="86" d="100"/>
          <a:sy n="86" d="100"/>
        </p:scale>
        <p:origin x="1167"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11/13/2018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11/13/2018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11/13/2018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15-18-0572-00-0vat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15-18-0572-00-0vat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11/13/2018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11/13/2018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11/13/2018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11/13/2018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10174"/>
            <a:ext cx="9144000" cy="6001643"/>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Vehicle Tracking / Navigation S</a:t>
            </a:r>
            <a:r>
              <a:rPr lang="en-US" altLang="ko-KR" sz="1600" dirty="0" smtClean="0">
                <a:latin typeface="Times New Roman" pitchFamily="18" charset="0"/>
                <a:cs typeface="Times New Roman" pitchFamily="18" charset="0"/>
              </a:rPr>
              <a:t>olution </a:t>
            </a:r>
            <a:r>
              <a:rPr lang="en-US" altLang="ko-KR" sz="1600" dirty="0">
                <a:latin typeface="Times New Roman" pitchFamily="18" charset="0"/>
                <a:cs typeface="Times New Roman" pitchFamily="18" charset="0"/>
              </a:rPr>
              <a:t>for ITS Service using </a:t>
            </a:r>
            <a:r>
              <a:rPr lang="en-US" sz="1600" dirty="0">
                <a:latin typeface="Times New Roman" pitchFamily="18" charset="0"/>
                <a:cs typeface="Times New Roman" pitchFamily="18" charset="0"/>
              </a:rPr>
              <a:t>IoT/I</a:t>
            </a:r>
            <a:r>
              <a:rPr lang="en-US" altLang="ko-KR" sz="1600" dirty="0">
                <a:latin typeface="Times New Roman" pitchFamily="18" charset="0"/>
                <a:cs typeface="Times New Roman" pitchFamily="18" charset="0"/>
              </a:rPr>
              <a:t>oL Technology </a:t>
            </a: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November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Jaesang Cha (</a:t>
            </a:r>
            <a:r>
              <a:rPr lang="en-US" altLang="ko-KR" sz="1600" dirty="0">
                <a:latin typeface="Times New Roman" pitchFamily="18" charset="0"/>
                <a:cs typeface="Times New Roman" pitchFamily="18" charset="0"/>
              </a:rPr>
              <a:t>SNUST), </a:t>
            </a:r>
            <a:r>
              <a:rPr lang="en-US" altLang="ko-KR" sz="1600" dirty="0" err="1">
                <a:latin typeface="Times New Roman" pitchFamily="18" charset="0"/>
                <a:cs typeface="Times New Roman" pitchFamily="18" charset="0"/>
              </a:rPr>
              <a:t>Juphil</a:t>
            </a:r>
            <a:r>
              <a:rPr lang="en-US" altLang="ko-KR" sz="1600" dirty="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Cho (</a:t>
            </a:r>
            <a:r>
              <a:rPr lang="en-US" altLang="ko-KR" sz="1600" dirty="0" err="1">
                <a:latin typeface="Times New Roman" pitchFamily="18" charset="0"/>
                <a:cs typeface="Times New Roman" pitchFamily="18" charset="0"/>
              </a:rPr>
              <a:t>Kunsan</a:t>
            </a:r>
            <a:r>
              <a:rPr lang="en-US" altLang="ko-KR" sz="1600" dirty="0">
                <a:latin typeface="Times New Roman" pitchFamily="18" charset="0"/>
                <a:cs typeface="Times New Roman" pitchFamily="18" charset="0"/>
              </a:rPr>
              <a:t> Univ.), </a:t>
            </a:r>
            <a:r>
              <a:rPr lang="en-US" altLang="ko-KR" sz="1600" dirty="0" err="1">
                <a:latin typeface="Times New Roman" pitchFamily="18" charset="0"/>
                <a:cs typeface="Times New Roman" pitchFamily="18" charset="0"/>
              </a:rPr>
              <a:t>Sangwoon</a:t>
            </a:r>
            <a:r>
              <a:rPr lang="en-US" altLang="ko-KR" sz="1600" dirty="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Lee (</a:t>
            </a:r>
            <a:r>
              <a:rPr lang="en-US" altLang="ko-KR" sz="1600" dirty="0">
                <a:latin typeface="Times New Roman" pitchFamily="18" charset="0"/>
                <a:cs typeface="Times New Roman" pitchFamily="18" charset="0"/>
              </a:rPr>
              <a:t>Namseoul Univ.), </a:t>
            </a:r>
            <a:r>
              <a:rPr lang="en-US" altLang="ko-KR" sz="1600" dirty="0" err="1">
                <a:latin typeface="Times New Roman" pitchFamily="18" charset="0"/>
                <a:cs typeface="Times New Roman" pitchFamily="18" charset="0"/>
              </a:rPr>
              <a:t>Kiyun</a:t>
            </a:r>
            <a:r>
              <a:rPr lang="en-US" altLang="ko-KR" sz="1600" dirty="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Kim (</a:t>
            </a:r>
            <a:r>
              <a:rPr lang="en-US" altLang="ko-KR" sz="1600" dirty="0" err="1">
                <a:latin typeface="Times New Roman" pitchFamily="18" charset="0"/>
                <a:cs typeface="Times New Roman" pitchFamily="18" charset="0"/>
              </a:rPr>
              <a:t>Myongji</a:t>
            </a:r>
            <a:r>
              <a:rPr lang="en-US" altLang="ko-KR" sz="1600" dirty="0">
                <a:latin typeface="Times New Roman" pitchFamily="18" charset="0"/>
                <a:cs typeface="Times New Roman" pitchFamily="18" charset="0"/>
              </a:rPr>
              <a:t> College), </a:t>
            </a:r>
            <a:r>
              <a:rPr lang="en-US" altLang="ko-KR" sz="1600" dirty="0" err="1">
                <a:latin typeface="Times New Roman" pitchFamily="18" charset="0"/>
                <a:cs typeface="Times New Roman" pitchFamily="18" charset="0"/>
              </a:rPr>
              <a:t>Yongkyu</a:t>
            </a:r>
            <a:r>
              <a:rPr lang="en-US" altLang="ko-KR" sz="1600" dirty="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Yoon (</a:t>
            </a:r>
            <a:r>
              <a:rPr lang="en-US" altLang="ko-KR" sz="1600" dirty="0">
                <a:latin typeface="Times New Roman" pitchFamily="18" charset="0"/>
                <a:cs typeface="Times New Roman" pitchFamily="18" charset="0"/>
              </a:rPr>
              <a:t>University of Florida), </a:t>
            </a:r>
            <a:r>
              <a:rPr lang="en-US" altLang="ko-KR" sz="1600" dirty="0" err="1">
                <a:latin typeface="Times New Roman" pitchFamily="18" charset="0"/>
                <a:cs typeface="Times New Roman" pitchFamily="18" charset="0"/>
              </a:rPr>
              <a:t>Jonghyeok</a:t>
            </a:r>
            <a:r>
              <a:rPr lang="en-US" altLang="ko-KR" sz="1600" dirty="0">
                <a:latin typeface="Times New Roman" pitchFamily="18" charset="0"/>
                <a:cs typeface="Times New Roman" pitchFamily="18" charset="0"/>
              </a:rPr>
              <a:t> Lee (SNUST), </a:t>
            </a:r>
            <a:r>
              <a:rPr lang="en-US" altLang="ko-KR" sz="1600" dirty="0" err="1">
                <a:latin typeface="Times New Roman" pitchFamily="18" charset="0"/>
                <a:cs typeface="Times New Roman" pitchFamily="18" charset="0"/>
              </a:rPr>
              <a:t>Youngmin</a:t>
            </a:r>
            <a:r>
              <a:rPr lang="en-US" altLang="ko-KR" sz="1600" dirty="0">
                <a:latin typeface="Times New Roman" pitchFamily="18" charset="0"/>
                <a:cs typeface="Times New Roman" pitchFamily="18" charset="0"/>
              </a:rPr>
              <a:t> Kim (Ire front Co., Ltd.), </a:t>
            </a:r>
            <a:r>
              <a:rPr lang="en-US" altLang="ko-KR" sz="1600" dirty="0" err="1">
                <a:latin typeface="Times New Roman" pitchFamily="18" charset="0"/>
                <a:cs typeface="Times New Roman" pitchFamily="18" charset="0"/>
              </a:rPr>
              <a:t>Sooyoung</a:t>
            </a:r>
            <a:r>
              <a:rPr lang="en-US" altLang="ko-KR" sz="1600" dirty="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Chang (</a:t>
            </a:r>
            <a:r>
              <a:rPr lang="en-US" altLang="ko-KR" sz="1600" dirty="0">
                <a:latin typeface="Times New Roman" pitchFamily="18" charset="0"/>
                <a:cs typeface="Times New Roman" pitchFamily="18" charset="0"/>
              </a:rPr>
              <a:t>SYCA), </a:t>
            </a:r>
            <a:r>
              <a:rPr lang="en-US" altLang="ko-KR" sz="1600" dirty="0" err="1">
                <a:latin typeface="Times New Roman" pitchFamily="18" charset="0"/>
                <a:cs typeface="Times New Roman" pitchFamily="18" charset="0"/>
              </a:rPr>
              <a:t>Jintae</a:t>
            </a:r>
            <a:r>
              <a:rPr lang="en-US" altLang="ko-KR" sz="1600" dirty="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Kim (</a:t>
            </a:r>
            <a:r>
              <a:rPr lang="en-US" altLang="ko-KR" sz="1600" dirty="0">
                <a:latin typeface="Times New Roman" pitchFamily="18" charset="0"/>
                <a:cs typeface="Times New Roman" pitchFamily="18" charset="0"/>
              </a:rPr>
              <a:t>Fivetek Co., Ltd.), </a:t>
            </a:r>
            <a:r>
              <a:rPr lang="en-US" altLang="ko-KR" sz="1600" dirty="0" err="1">
                <a:latin typeface="Times New Roman" pitchFamily="18" charset="0"/>
                <a:cs typeface="Times New Roman" pitchFamily="18" charset="0"/>
              </a:rPr>
              <a:t>Kirak</a:t>
            </a:r>
            <a:r>
              <a:rPr lang="en-US" altLang="ko-KR" sz="1600" dirty="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Jung (</a:t>
            </a:r>
            <a:r>
              <a:rPr lang="en-US" altLang="ko-KR" sz="1600" dirty="0" err="1">
                <a:latin typeface="Times New Roman" pitchFamily="18" charset="0"/>
                <a:cs typeface="Times New Roman" pitchFamily="18" charset="0"/>
              </a:rPr>
              <a:t>Namuga</a:t>
            </a:r>
            <a:r>
              <a:rPr lang="en-US" altLang="ko-KR" sz="1600" dirty="0">
                <a:latin typeface="Times New Roman" pitchFamily="18" charset="0"/>
                <a:cs typeface="Times New Roman" pitchFamily="18" charset="0"/>
              </a:rPr>
              <a:t> Co. Ltd.), Vinayagam </a:t>
            </a:r>
            <a:r>
              <a:rPr lang="en-US" altLang="ko-KR" sz="1600" dirty="0" smtClean="0">
                <a:latin typeface="Times New Roman" pitchFamily="18" charset="0"/>
                <a:cs typeface="Times New Roman" pitchFamily="18" charset="0"/>
              </a:rPr>
              <a:t>Mariappan (</a:t>
            </a:r>
            <a:r>
              <a:rPr lang="en-US" altLang="ko-KR" sz="1600" dirty="0">
                <a:latin typeface="Times New Roman" pitchFamily="18" charset="0"/>
                <a:cs typeface="Times New Roman" pitchFamily="18" charset="0"/>
              </a:rPr>
              <a:t>SNUST)</a:t>
            </a:r>
            <a:endParaRPr lang="en-US" altLang="ko-KR" sz="1600" dirty="0" smtClean="0">
              <a:latin typeface="Times New Roman" pitchFamily="18" charset="0"/>
              <a:cs typeface="Times New Roman" pitchFamily="18" charset="0"/>
            </a:endParaRPr>
          </a:p>
          <a:p>
            <a:pPr marL="228600" algn="just"/>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a:t>
            </a:r>
            <a:r>
              <a:rPr lang="en-US" altLang="ko-KR" sz="1600" dirty="0" smtClean="0">
                <a:latin typeface="Times New Roman" pitchFamily="18" charset="0"/>
                <a:cs typeface="Times New Roman" pitchFamily="18" charset="0"/>
              </a:rPr>
              <a:t>V2X IoT/IoL Link </a:t>
            </a:r>
            <a:r>
              <a:rPr lang="en-US" altLang="ko-KR" sz="1600" dirty="0">
                <a:latin typeface="Times New Roman" pitchFamily="18" charset="0"/>
                <a:cs typeface="Times New Roman" pitchFamily="18" charset="0"/>
              </a:rPr>
              <a:t>design consideration for VAT. </a:t>
            </a:r>
            <a:r>
              <a:rPr lang="en-US" altLang="ko-KR" sz="1600" dirty="0" smtClean="0">
                <a:latin typeface="Times New Roman" pitchFamily="18" charset="0"/>
                <a:cs typeface="Times New Roman" pitchFamily="18" charset="0"/>
              </a:rPr>
              <a:t>This proposed IoT/IoL Technology </a:t>
            </a:r>
            <a:r>
              <a:rPr lang="en-US" altLang="ko-KR" sz="1600" dirty="0">
                <a:latin typeface="Times New Roman" pitchFamily="18" charset="0"/>
                <a:cs typeface="Times New Roman" pitchFamily="18" charset="0"/>
              </a:rPr>
              <a:t>used for Vehicle Tracking / Navigation </a:t>
            </a:r>
            <a:r>
              <a:rPr lang="en-US" altLang="ko-KR" sz="1600" dirty="0" smtClean="0">
                <a:latin typeface="Times New Roman" pitchFamily="18" charset="0"/>
                <a:cs typeface="Times New Roman" pitchFamily="18" charset="0"/>
              </a:rPr>
              <a:t>in ITS Service. This VAT  </a:t>
            </a:r>
            <a:r>
              <a:rPr lang="en-US" altLang="ko-KR" sz="1600" dirty="0">
                <a:latin typeface="Times New Roman" pitchFamily="18" charset="0"/>
                <a:cs typeface="Times New Roman" pitchFamily="18" charset="0"/>
              </a:rPr>
              <a:t>to operate on the application services like ITS, ADAS</a:t>
            </a:r>
            <a:r>
              <a:rPr lang="en-US" altLang="ko-KR" sz="1600" dirty="0" smtClean="0">
                <a:latin typeface="Times New Roman" pitchFamily="18" charset="0"/>
                <a:cs typeface="Times New Roman" pitchFamily="18" charset="0"/>
              </a:rPr>
              <a:t>, IoT/IoL, etc. </a:t>
            </a:r>
            <a:r>
              <a:rPr lang="en-US" altLang="ko-KR" sz="1600" dirty="0">
                <a:latin typeface="Times New Roman" pitchFamily="18" charset="0"/>
                <a:cs typeface="Times New Roman" pitchFamily="18" charset="0"/>
              </a:rPr>
              <a:t>on road </a:t>
            </a:r>
            <a:r>
              <a:rPr lang="en-US" altLang="ko-KR" sz="1600" dirty="0" smtClean="0">
                <a:latin typeface="Times New Roman" pitchFamily="18" charset="0"/>
                <a:cs typeface="Times New Roman" pitchFamily="18" charset="0"/>
              </a:rPr>
              <a:t>condition. Also </a:t>
            </a:r>
            <a:r>
              <a:rPr lang="en-US" altLang="ko-KR" sz="1600" dirty="0">
                <a:latin typeface="Times New Roman" pitchFamily="18" charset="0"/>
                <a:cs typeface="Times New Roman" pitchFamily="18" charset="0"/>
              </a:rPr>
              <a:t>this can be used for </a:t>
            </a:r>
            <a:r>
              <a:rPr lang="en-US" altLang="ko-KR" sz="1600" dirty="0" smtClean="0">
                <a:latin typeface="Times New Roman" pitchFamily="18" charset="0"/>
                <a:cs typeface="Times New Roman" pitchFamily="18" charset="0"/>
              </a:rPr>
              <a:t>LEDIT</a:t>
            </a:r>
            <a:r>
              <a:rPr lang="en-US" altLang="ko-KR" sz="1600" dirty="0">
                <a:latin typeface="Times New Roman" pitchFamily="18" charset="0"/>
                <a:cs typeface="Times New Roman" pitchFamily="18" charset="0"/>
              </a:rPr>
              <a:t>, Digital Signage </a:t>
            </a:r>
            <a:r>
              <a:rPr lang="en-US" altLang="ko-KR" sz="1600" dirty="0" smtClean="0">
                <a:latin typeface="Times New Roman" pitchFamily="18" charset="0"/>
                <a:cs typeface="Times New Roman" pitchFamily="18" charset="0"/>
              </a:rPr>
              <a:t>with connected information services </a:t>
            </a:r>
            <a:r>
              <a:rPr lang="en-US" altLang="ko-KR" sz="1600" dirty="0">
                <a:latin typeface="Times New Roman" pitchFamily="18" charset="0"/>
                <a:cs typeface="Times New Roman" pitchFamily="18" charset="0"/>
              </a:rPr>
              <a:t>etc</a:t>
            </a:r>
            <a:r>
              <a:rPr lang="en-US" altLang="ko-KR" sz="1600" dirty="0" smtClean="0">
                <a:latin typeface="Times New Roman" pitchFamily="18" charset="0"/>
                <a:cs typeface="Times New Roman" pitchFamily="18" charset="0"/>
              </a:rPr>
              <a:t>.</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provided concept models of  light communication based IoT/IoL solution for </a:t>
            </a:r>
            <a:r>
              <a:rPr lang="en-US" altLang="en-US" sz="1600" dirty="0">
                <a:latin typeface="Times New Roman" panose="02020603050405020304" pitchFamily="18" charset="0"/>
                <a:cs typeface="Times New Roman" panose="02020603050405020304" pitchFamily="18" charset="0"/>
              </a:rPr>
              <a:t>Vehicular Assistant Technology (VAT) Interest </a:t>
            </a:r>
            <a:r>
              <a:rPr lang="en-US" altLang="en-US" sz="1600" dirty="0" smtClean="0">
                <a:latin typeface="Times New Roman" panose="02020603050405020304" pitchFamily="18" charset="0"/>
                <a:cs typeface="Times New Roman" panose="02020603050405020304" pitchFamily="18" charset="0"/>
              </a:rPr>
              <a:t>Group</a:t>
            </a:r>
            <a:r>
              <a:rPr lang="en-US" sz="1600" b="1"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2336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for Vehicle Tracking / Navigation Solution</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Link for Vehicle Tracking / Navigation Solution</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a:p>
            <a:pPr marL="342900" indent="-342900" algn="l">
              <a:buFont typeface="Arial" panose="020B0604020202020204" pitchFamily="34" charset="0"/>
              <a:buChar char="•"/>
              <a:tabLst>
                <a:tab pos="2417763" algn="l"/>
              </a:tabLst>
            </a:pP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04018"/>
            <a:ext cx="91440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sz="3200" b="1" dirty="0"/>
              <a:t>Need for Vehicle Tracking / Navigation Solution</a:t>
            </a: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7" name="Content Placeholder 2"/>
          <p:cNvSpPr txBox="1">
            <a:spLocks/>
          </p:cNvSpPr>
          <p:nvPr/>
        </p:nvSpPr>
        <p:spPr>
          <a:xfrm>
            <a:off x="4648200" y="1568902"/>
            <a:ext cx="4343400" cy="446526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6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GPS based vehicle tracking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system provides the location of the object,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that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allows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trace in detail the entire route of the vehicle and control of numerous other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parameters.</a:t>
            </a:r>
          </a:p>
          <a:p>
            <a:pPr marL="628650" lvl="1" indent="-171450" algn="just">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Signal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of Satellite n</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avigation system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under certain conditions may not reach the receiver or arrive with significant delays and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distortions.</a:t>
            </a:r>
          </a:p>
          <a:p>
            <a:pPr marL="1085850" lvl="2" indent="-171450" algn="just">
              <a:buFont typeface="Arial" panose="020B0604020202020204" pitchFamily="34" charset="0"/>
              <a:buChar char="▫"/>
            </a:pP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a:t>
            </a: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 </a:t>
            </a: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apartment located in a concrete building, tunnel or basement, it is almost impossible to determine the exact location.</a:t>
            </a:r>
          </a:p>
          <a:p>
            <a:pPr marL="285750" indent="-285750" algn="just">
              <a:lnSpc>
                <a:spcPct val="150000"/>
              </a:lnSpc>
              <a:buFont typeface="Arial" panose="020B0604020202020204" pitchFamily="34" charset="0"/>
              <a:buChar char="•"/>
            </a:pPr>
            <a:r>
              <a:rPr lang="en-US" altLang="ko-KR" sz="16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buFont typeface="Times New Roman" panose="02020603050405020304" pitchFamily="18" charset="0"/>
              <a:buChar char="˗"/>
            </a:pP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a:t>
            </a:r>
            <a:r>
              <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treet lighting system used as an </a:t>
            </a: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access point which transmits the data between vehicle and operator or server</a:t>
            </a:r>
          </a:p>
          <a:p>
            <a:pPr marL="628650" lvl="1" indent="-171450" algn="just">
              <a:buFont typeface="Times New Roman" panose="02020603050405020304" pitchFamily="18" charset="0"/>
              <a:buChar char="˗"/>
            </a:pPr>
            <a:r>
              <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Vehicle receives </a:t>
            </a: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through </a:t>
            </a:r>
            <a:r>
              <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Photo Detector </a:t>
            </a: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or </a:t>
            </a:r>
            <a:r>
              <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Camera </a:t>
            </a: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updates the location information of vehicle.</a:t>
            </a:r>
          </a:p>
          <a:p>
            <a:pPr marL="628650" lvl="1" indent="-171450" algn="just">
              <a:buFont typeface="Times New Roman" panose="02020603050405020304" pitchFamily="18" charset="0"/>
              <a:buChar char="˗"/>
            </a:pPr>
            <a:r>
              <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Can be used </a:t>
            </a: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under any weather conditions, any location (tunnel, underground, etc</a:t>
            </a:r>
            <a:r>
              <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628650" lvl="1" indent="-171450" algn="just">
              <a:buFont typeface="Times New Roman" panose="02020603050405020304" pitchFamily="18" charset="0"/>
              <a:buChar char="˗"/>
            </a:pPr>
            <a:r>
              <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No </a:t>
            </a: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interference from other radio </a:t>
            </a:r>
            <a:r>
              <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source</a:t>
            </a:r>
          </a:p>
          <a:p>
            <a:pPr marL="628650" lvl="1" indent="-171450" algn="just">
              <a:buFont typeface="Times New Roman" panose="02020603050405020304" pitchFamily="18" charset="0"/>
              <a:buChar char="˗"/>
            </a:pPr>
            <a:r>
              <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No </a:t>
            </a: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additional connection with operator</a:t>
            </a:r>
          </a:p>
        </p:txBody>
      </p:sp>
      <p:sp>
        <p:nvSpPr>
          <p:cNvPr id="8" name="TextBox 53"/>
          <p:cNvSpPr txBox="1">
            <a:spLocks noChangeArrowheads="1"/>
          </p:cNvSpPr>
          <p:nvPr/>
        </p:nvSpPr>
        <p:spPr bwMode="auto">
          <a:xfrm>
            <a:off x="685800" y="3886200"/>
            <a:ext cx="358561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Vehicle Tracking System </a:t>
            </a:r>
            <a:r>
              <a:rPr kumimoji="0" lang="en-US" altLang="ko-KR" sz="1000" b="1" dirty="0" smtClean="0">
                <a:cs typeface="Times New Roman" panose="02020603050405020304" pitchFamily="18" charset="0"/>
              </a:rPr>
              <a:t>&gt;</a:t>
            </a:r>
          </a:p>
        </p:txBody>
      </p:sp>
      <p:grpSp>
        <p:nvGrpSpPr>
          <p:cNvPr id="5" name="Group 4"/>
          <p:cNvGrpSpPr/>
          <p:nvPr/>
        </p:nvGrpSpPr>
        <p:grpSpPr>
          <a:xfrm>
            <a:off x="72878" y="1524000"/>
            <a:ext cx="4624888" cy="2410153"/>
            <a:chOff x="23312" y="1600200"/>
            <a:chExt cx="4624888" cy="2410153"/>
          </a:xfrm>
        </p:grpSpPr>
        <p:pic>
          <p:nvPicPr>
            <p:cNvPr id="3" name="Picture 2"/>
            <p:cNvPicPr>
              <a:picLocks noChangeAspect="1"/>
            </p:cNvPicPr>
            <p:nvPr/>
          </p:nvPicPr>
          <p:blipFill>
            <a:blip r:embed="rId3"/>
            <a:stretch>
              <a:fillRect/>
            </a:stretch>
          </p:blipFill>
          <p:spPr>
            <a:xfrm>
              <a:off x="23312" y="1600200"/>
              <a:ext cx="4624888" cy="2410153"/>
            </a:xfrm>
            <a:prstGeom prst="rect">
              <a:avLst/>
            </a:prstGeom>
          </p:spPr>
        </p:pic>
        <p:pic>
          <p:nvPicPr>
            <p:cNvPr id="4" name="Picture 3"/>
            <p:cNvPicPr>
              <a:picLocks noChangeAspect="1"/>
            </p:cNvPicPr>
            <p:nvPr/>
          </p:nvPicPr>
          <p:blipFill>
            <a:blip r:embed="rId4"/>
            <a:stretch>
              <a:fillRect/>
            </a:stretch>
          </p:blipFill>
          <p:spPr>
            <a:xfrm>
              <a:off x="1931695" y="1824089"/>
              <a:ext cx="445941" cy="488751"/>
            </a:xfrm>
            <a:prstGeom prst="rect">
              <a:avLst/>
            </a:prstGeom>
          </p:spPr>
        </p:pic>
      </p:grpSp>
      <p:pic>
        <p:nvPicPr>
          <p:cNvPr id="10" name="Picture 9"/>
          <p:cNvPicPr>
            <a:picLocks noChangeAspect="1"/>
          </p:cNvPicPr>
          <p:nvPr/>
        </p:nvPicPr>
        <p:blipFill>
          <a:blip r:embed="rId5"/>
          <a:stretch>
            <a:fillRect/>
          </a:stretch>
        </p:blipFill>
        <p:spPr>
          <a:xfrm>
            <a:off x="1219200" y="4180771"/>
            <a:ext cx="2819400" cy="1819275"/>
          </a:xfrm>
          <a:prstGeom prst="rect">
            <a:avLst/>
          </a:prstGeom>
        </p:spPr>
      </p:pic>
      <p:sp>
        <p:nvSpPr>
          <p:cNvPr id="12" name="TextBox 53"/>
          <p:cNvSpPr txBox="1">
            <a:spLocks noChangeArrowheads="1"/>
          </p:cNvSpPr>
          <p:nvPr/>
        </p:nvSpPr>
        <p:spPr bwMode="auto">
          <a:xfrm>
            <a:off x="836091" y="5952723"/>
            <a:ext cx="358561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Vehicle Navigation System </a:t>
            </a:r>
            <a:r>
              <a:rPr kumimoji="0" lang="en-US" altLang="ko-KR" sz="1000" b="1" dirty="0" smtClean="0">
                <a:cs typeface="Times New Roman" panose="02020603050405020304" pitchFamily="18" charset="0"/>
              </a:rPr>
              <a:t>&gt;</a:t>
            </a:r>
          </a:p>
        </p:txBody>
      </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85800"/>
            <a:ext cx="9143999" cy="685800"/>
          </a:xfrm>
          <a:prstGeom prst="rect">
            <a:avLst/>
          </a:prstGeom>
        </p:spPr>
        <p:txBody>
          <a:bodyPr vert="horz" lIns="91440" tIns="45720" rIns="91440" bIns="45720" rtlCol="0" anchor="ctr">
            <a:normAutofit/>
          </a:bodyPr>
          <a:lstStyle>
            <a:defPPr>
              <a:defRPr lang="en-US"/>
            </a:defPPr>
            <a:lvl1pPr algn="ctr">
              <a:spcBef>
                <a:spcPct val="0"/>
              </a:spcBef>
              <a:buNone/>
              <a:tabLst>
                <a:tab pos="2417763" algn="l"/>
              </a:tabLst>
              <a:defRPr sz="3200" b="1">
                <a:latin typeface="+mj-lt"/>
                <a:ea typeface="+mj-ea"/>
                <a:cs typeface="+mj-cs"/>
              </a:defRPr>
            </a:lvl1pPr>
          </a:lstStyle>
          <a:p>
            <a:r>
              <a:rPr lang="en-US" dirty="0"/>
              <a:t>IoT/IoL Link for Vehicle Tracking/Navigation Solution</a:t>
            </a:r>
          </a:p>
        </p:txBody>
      </p:sp>
      <p:sp>
        <p:nvSpPr>
          <p:cNvPr id="55" name="TextBox 5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57" name="Content Placeholder 2"/>
          <p:cNvSpPr txBox="1">
            <a:spLocks/>
          </p:cNvSpPr>
          <p:nvPr/>
        </p:nvSpPr>
        <p:spPr>
          <a:xfrm>
            <a:off x="4931424" y="1922958"/>
            <a:ext cx="4212576" cy="417304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sz="16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Vehicle Tracking / Navigation </a:t>
            </a:r>
            <a:r>
              <a:rPr lang="en-US" sz="16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Solution </a:t>
            </a:r>
            <a:r>
              <a:rPr lang="en-US" sz="16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Using IoT / IoL Link</a:t>
            </a:r>
            <a:endParaRPr lang="en-US" sz="16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70000"/>
              </a:lnSpc>
              <a:buFont typeface="Times New Roman" panose="02020603050405020304" pitchFamily="18" charset="0"/>
              <a:buChar char="˗"/>
            </a:pPr>
            <a:r>
              <a:rPr lang="en-US" altLang="ko-KR" sz="1100" dirty="0" err="1">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a:t>
            </a: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 </a:t>
            </a: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Street Lamp</a:t>
            </a:r>
            <a:endPar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70000"/>
              </a:lnSpc>
              <a:buFont typeface="Times New Roman" panose="02020603050405020304" pitchFamily="18" charset="0"/>
              <a:buChar char="˗"/>
            </a:pP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a:t>
            </a: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Photo Detector / Image Sensor</a:t>
            </a:r>
            <a:endPar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70000"/>
              </a:lnSpc>
              <a:buFont typeface="Times New Roman" panose="02020603050405020304" pitchFamily="18" charset="0"/>
              <a:buChar char="˗"/>
            </a:pP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70000"/>
              </a:lnSpc>
              <a:buFont typeface="Times New Roman" panose="02020603050405020304" pitchFamily="18" charset="0"/>
              <a:buChar char="˗"/>
            </a:pP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a:t>
            </a:r>
            <a:endPar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1200150" lvl="2" indent="-285750" algn="just">
              <a:lnSpc>
                <a:spcPct val="170000"/>
              </a:lnSpc>
              <a:buFont typeface="Arial" panose="020B0604020202020204" pitchFamily="34" charset="0"/>
              <a:buChar char="▫"/>
            </a:pP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VTASC, SS2DC, OOK, VPPM, Offset-VPWM, Multilevel PPM, Inverted PPM, Subcarrier PPM, DSSS SIK etc.</a:t>
            </a:r>
          </a:p>
          <a:p>
            <a:pPr marL="628650" lvl="1" indent="-171450" algn="just">
              <a:lnSpc>
                <a:spcPct val="170000"/>
              </a:lnSpc>
              <a:buFont typeface="Times New Roman" panose="02020603050405020304" pitchFamily="18" charset="0"/>
              <a:buChar char="˗"/>
            </a:pP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70000"/>
              </a:lnSpc>
              <a:buFont typeface="Times New Roman" panose="02020603050405020304" pitchFamily="18" charset="0"/>
              <a:buChar char="˗"/>
            </a:pP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a:t>
            </a:r>
            <a:r>
              <a:rPr lang="en-US" altLang="ko-KR" sz="1100" dirty="0" err="1">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LoS</a:t>
            </a: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(Line of Sight)</a:t>
            </a:r>
          </a:p>
          <a:p>
            <a:pPr marL="628650" lvl="1" indent="-171450" algn="just">
              <a:lnSpc>
                <a:spcPct val="170000"/>
              </a:lnSpc>
              <a:buFont typeface="Times New Roman" panose="02020603050405020304" pitchFamily="18" charset="0"/>
              <a:buChar char="˗"/>
            </a:pP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2m ~ 200m</a:t>
            </a:r>
          </a:p>
        </p:txBody>
      </p:sp>
      <p:grpSp>
        <p:nvGrpSpPr>
          <p:cNvPr id="3" name="그룹 2"/>
          <p:cNvGrpSpPr/>
          <p:nvPr/>
        </p:nvGrpSpPr>
        <p:grpSpPr>
          <a:xfrm>
            <a:off x="170234" y="1664791"/>
            <a:ext cx="4632575" cy="3364409"/>
            <a:chOff x="304800" y="1464868"/>
            <a:chExt cx="5257800" cy="3903950"/>
          </a:xfrm>
        </p:grpSpPr>
        <p:pic>
          <p:nvPicPr>
            <p:cNvPr id="2" name="그림 1"/>
            <p:cNvPicPr>
              <a:picLocks noChangeAspect="1"/>
            </p:cNvPicPr>
            <p:nvPr/>
          </p:nvPicPr>
          <p:blipFill rotWithShape="1">
            <a:blip r:embed="rId3"/>
            <a:srcRect r="33446"/>
            <a:stretch/>
          </p:blipFill>
          <p:spPr>
            <a:xfrm>
              <a:off x="304800" y="1696535"/>
              <a:ext cx="5257800" cy="3672283"/>
            </a:xfrm>
            <a:prstGeom prst="rect">
              <a:avLst/>
            </a:prstGeom>
          </p:spPr>
        </p:pic>
        <p:cxnSp>
          <p:nvCxnSpPr>
            <p:cNvPr id="4" name="직선 화살표 연결선 3"/>
            <p:cNvCxnSpPr/>
            <p:nvPr/>
          </p:nvCxnSpPr>
          <p:spPr>
            <a:xfrm>
              <a:off x="3352800" y="1905000"/>
              <a:ext cx="762000" cy="3048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타원 10"/>
            <p:cNvSpPr/>
            <p:nvPr/>
          </p:nvSpPr>
          <p:spPr>
            <a:xfrm>
              <a:off x="2414573" y="1510934"/>
              <a:ext cx="1156384" cy="43815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ln w="0"/>
                <a:solidFill>
                  <a:schemeClr val="tx1"/>
                </a:solidFill>
                <a:effectLst>
                  <a:outerShdw blurRad="38100" dist="19050" dir="2700000" algn="tl" rotWithShape="0">
                    <a:schemeClr val="dk1">
                      <a:alpha val="40000"/>
                    </a:schemeClr>
                  </a:outerShdw>
                </a:effectLst>
              </a:endParaRPr>
            </a:p>
          </p:txBody>
        </p:sp>
        <p:sp>
          <p:nvSpPr>
            <p:cNvPr id="12" name="TextBox 11"/>
            <p:cNvSpPr txBox="1"/>
            <p:nvPr/>
          </p:nvSpPr>
          <p:spPr>
            <a:xfrm>
              <a:off x="2558651" y="1464868"/>
              <a:ext cx="938227" cy="535701"/>
            </a:xfrm>
            <a:prstGeom prst="rect">
              <a:avLst/>
            </a:prstGeom>
            <a:noFill/>
          </p:spPr>
          <p:txBody>
            <a:bodyPr wrap="square" rtlCol="0">
              <a:spAutoFit/>
            </a:bodyPr>
            <a:lstStyle/>
            <a:p>
              <a:pPr algn="ctr"/>
              <a:r>
                <a:rPr lang="en-US" sz="1200" b="1" dirty="0" smtClean="0"/>
                <a:t>Access Point</a:t>
              </a:r>
              <a:endParaRPr lang="ru-RU" sz="1200" b="1" dirty="0"/>
            </a:p>
          </p:txBody>
        </p:sp>
        <p:cxnSp>
          <p:nvCxnSpPr>
            <p:cNvPr id="26" name="직선 화살표 연결선 25"/>
            <p:cNvCxnSpPr/>
            <p:nvPr/>
          </p:nvCxnSpPr>
          <p:spPr>
            <a:xfrm flipH="1">
              <a:off x="1800498" y="1841643"/>
              <a:ext cx="700559" cy="36815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3" name="TextBox 53"/>
          <p:cNvSpPr txBox="1">
            <a:spLocks noChangeArrowheads="1"/>
          </p:cNvSpPr>
          <p:nvPr/>
        </p:nvSpPr>
        <p:spPr bwMode="auto">
          <a:xfrm>
            <a:off x="149514" y="4751034"/>
            <a:ext cx="462185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V2X </a:t>
            </a:r>
            <a:r>
              <a:rPr lang="en-US" altLang="ko-KR" sz="1000" b="1" dirty="0" smtClean="0">
                <a:cs typeface="Times New Roman" panose="02020603050405020304" pitchFamily="18" charset="0"/>
              </a:rPr>
              <a:t>IoT/IoL Link </a:t>
            </a:r>
            <a:r>
              <a:rPr lang="en-US" altLang="ko-KR" sz="1000" b="1" dirty="0">
                <a:cs typeface="Times New Roman" panose="02020603050405020304" pitchFamily="18" charset="0"/>
              </a:rPr>
              <a:t>for Vehicle </a:t>
            </a:r>
            <a:r>
              <a:rPr lang="en-US" altLang="ko-KR" sz="1000" b="1" dirty="0" smtClean="0">
                <a:cs typeface="Times New Roman" panose="02020603050405020304" pitchFamily="18" charset="0"/>
              </a:rPr>
              <a:t>Tracking / Navigation </a:t>
            </a:r>
            <a:r>
              <a:rPr lang="en-US" altLang="ko-KR" sz="1000" b="1" dirty="0">
                <a:cs typeface="Times New Roman" panose="02020603050405020304" pitchFamily="18" charset="0"/>
              </a:rPr>
              <a:t>Solution </a:t>
            </a:r>
            <a:r>
              <a:rPr lang="en-US" altLang="ko-KR" sz="1000" b="1" dirty="0" smtClean="0">
                <a:cs typeface="Times New Roman" panose="02020603050405020304" pitchFamily="18" charset="0"/>
              </a:rPr>
              <a:t>&gt;</a:t>
            </a:r>
            <a:endParaRPr kumimoji="0" lang="en-US" altLang="ko-KR" sz="1000" b="1" dirty="0" smtClean="0">
              <a:cs typeface="Times New Roman" panose="02020603050405020304" pitchFamily="18" charset="0"/>
            </a:endParaRPr>
          </a:p>
        </p:txBody>
      </p:sp>
      <p:sp>
        <p:nvSpPr>
          <p:cNvPr id="14" name="Content Placeholder 2"/>
          <p:cNvSpPr txBox="1">
            <a:spLocks/>
          </p:cNvSpPr>
          <p:nvPr/>
        </p:nvSpPr>
        <p:spPr>
          <a:xfrm>
            <a:off x="450353" y="5070568"/>
            <a:ext cx="4484773" cy="117783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Navigation information based </a:t>
            </a: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on </a:t>
            </a: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connectivity </a:t>
            </a: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 which allows to </a:t>
            </a: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receive accurate location information</a:t>
            </a:r>
            <a:endPar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Vehicle Navigation system can </a:t>
            </a: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get </a:t>
            </a: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position </a:t>
            </a: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and other additional information </a:t>
            </a: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services</a:t>
            </a:r>
            <a:endPar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976876"/>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449802" y="1905000"/>
            <a:ext cx="8236998" cy="3962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lnSpc>
                <a:spcPct val="200000"/>
              </a:lnSpc>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
            </a:r>
            <a:r>
              <a:rPr lang="en-US" altLang="ko-KR" sz="2000" dirty="0" smtClean="0">
                <a:solidFill>
                  <a:schemeClr val="tx1"/>
                </a:solidFill>
                <a:latin typeface="Times New Roman" panose="02020603050405020304" pitchFamily="18" charset="0"/>
                <a:cs typeface="Times New Roman" panose="02020603050405020304" pitchFamily="18" charset="0"/>
              </a:rPr>
              <a:t>roposed the </a:t>
            </a:r>
            <a:r>
              <a:rPr lang="en-US" altLang="ko-KR" sz="2000" dirty="0">
                <a:solidFill>
                  <a:schemeClr val="tx1"/>
                </a:solidFill>
                <a:latin typeface="Times New Roman" panose="02020603050405020304" pitchFamily="18" charset="0"/>
                <a:cs typeface="Times New Roman" panose="02020603050405020304" pitchFamily="18" charset="0"/>
              </a:rPr>
              <a:t>Vehicle Tracking / Navigation Solution for ITS Service using IoT/IoL Technology.</a:t>
            </a:r>
            <a:endParaRPr lang="en-US" altLang="ko-KR" sz="2000" dirty="0" smtClean="0">
              <a:solidFill>
                <a:schemeClr val="tx1"/>
              </a:solidFill>
              <a:latin typeface="Times New Roman" panose="02020603050405020304" pitchFamily="18" charset="0"/>
              <a:cs typeface="Times New Roman" panose="02020603050405020304" pitchFamily="18" charset="0"/>
            </a:endParaRPr>
          </a:p>
          <a:p>
            <a:pPr marL="342900" indent="-342900" algn="just">
              <a:lnSpc>
                <a:spcPct val="200000"/>
              </a:lnSpc>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cs typeface="Times New Roman" panose="02020603050405020304" pitchFamily="18" charset="0"/>
              </a:rPr>
              <a:t>IoT/IoL navigation </a:t>
            </a:r>
            <a:r>
              <a:rPr lang="en-US" altLang="ko-KR" sz="2000" dirty="0" smtClean="0">
                <a:solidFill>
                  <a:schemeClr val="tx1"/>
                </a:solidFill>
                <a:latin typeface="Times New Roman" panose="02020603050405020304" pitchFamily="18" charset="0"/>
                <a:cs typeface="Times New Roman" panose="02020603050405020304" pitchFamily="18" charset="0"/>
              </a:rPr>
              <a:t>system is weather independent and allows to track the vehicle </a:t>
            </a:r>
            <a:r>
              <a:rPr lang="en-US" sz="2000" dirty="0">
                <a:solidFill>
                  <a:schemeClr val="tx1"/>
                </a:solidFill>
                <a:latin typeface="Times New Roman" panose="02020603050405020304" pitchFamily="18" charset="0"/>
                <a:cs typeface="Times New Roman" panose="02020603050405020304" pitchFamily="18" charset="0"/>
              </a:rPr>
              <a:t>in a concrete building, tunnel or </a:t>
            </a:r>
            <a:r>
              <a:rPr lang="en-US" sz="2000" dirty="0" smtClean="0">
                <a:solidFill>
                  <a:schemeClr val="tx1"/>
                </a:solidFill>
                <a:latin typeface="Times New Roman" panose="02020603050405020304" pitchFamily="18" charset="0"/>
                <a:cs typeface="Times New Roman" panose="02020603050405020304" pitchFamily="18" charset="0"/>
              </a:rPr>
              <a:t>basement</a:t>
            </a:r>
            <a:r>
              <a:rPr lang="en-US" altLang="ko-KR" sz="2000" dirty="0" smtClean="0">
                <a:solidFill>
                  <a:schemeClr val="tx1"/>
                </a:solidFill>
                <a:latin typeface="Times New Roman" panose="02020603050405020304" pitchFamily="18" charset="0"/>
                <a:cs typeface="Times New Roman" panose="02020603050405020304" pitchFamily="18" charset="0"/>
              </a:rPr>
              <a:t>.</a:t>
            </a:r>
          </a:p>
          <a:p>
            <a:pPr marL="342900" indent="-342900" algn="just">
              <a:lnSpc>
                <a:spcPct val="200000"/>
              </a:lnSpc>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No need install additional communication channel between vehicle and operator or server.</a:t>
            </a:r>
            <a:endParaRPr lang="en-US" altLang="ko-KR" sz="2000" dirty="0">
              <a:solidFill>
                <a:schemeClr val="tx1"/>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11914</TotalTime>
  <Words>399</Words>
  <Application>Microsoft Office PowerPoint</Application>
  <PresentationFormat>On-screen Show (4:3)</PresentationFormat>
  <Paragraphs>68</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490</cp:revision>
  <cp:lastPrinted>2017-05-07T15:48:38Z</cp:lastPrinted>
  <dcterms:created xsi:type="dcterms:W3CDTF">2010-05-15T17:50:32Z</dcterms:created>
  <dcterms:modified xsi:type="dcterms:W3CDTF">2018-11-13T08:19:19Z</dcterms:modified>
</cp:coreProperties>
</file>