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34" autoAdjust="0"/>
    <p:restoredTop sz="95972" autoAdjust="0"/>
  </p:normalViewPr>
  <p:slideViewPr>
    <p:cSldViewPr>
      <p:cViewPr varScale="1">
        <p:scale>
          <a:sx n="86" d="100"/>
          <a:sy n="86" d="100"/>
        </p:scale>
        <p:origin x="1167"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11/13/2018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11/13/2018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11/13/2018</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2018</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15-18-0571-00-0vat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11/13/2018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11/13/2018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15-18-0571-00-0vat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11/13/2018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11/13/2018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11/13/2018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11/13/2018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11/13/2018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11/13/2018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11/13/2018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11/13/2018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10174"/>
            <a:ext cx="9144000" cy="6001643"/>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Object Features Based Automatic Drone </a:t>
            </a:r>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Navigation S</a:t>
            </a:r>
            <a:r>
              <a:rPr lang="en-US" altLang="ko-KR" sz="1600" dirty="0" smtClean="0">
                <a:latin typeface="Times New Roman" pitchFamily="18" charset="0"/>
                <a:cs typeface="Times New Roman" pitchFamily="18" charset="0"/>
              </a:rPr>
              <a:t>olution for  Moving Object Tracking using </a:t>
            </a:r>
            <a:r>
              <a:rPr lang="en-US" sz="1600" dirty="0" smtClean="0">
                <a:latin typeface="Times New Roman" pitchFamily="18" charset="0"/>
                <a:cs typeface="Times New Roman" pitchFamily="18" charset="0"/>
              </a:rPr>
              <a:t>IoT/I</a:t>
            </a:r>
            <a:r>
              <a:rPr lang="en-US" altLang="ko-KR" sz="1600" dirty="0" smtClean="0">
                <a:latin typeface="Times New Roman" pitchFamily="18" charset="0"/>
                <a:cs typeface="Times New Roman" pitchFamily="18" charset="0"/>
              </a:rPr>
              <a:t>oL Communication Link </a:t>
            </a:r>
            <a:endParaRPr lang="en-US" altLang="ko-KR" sz="1600" dirty="0">
              <a:latin typeface="Times New Roman" pitchFamily="18" charset="0"/>
              <a:cs typeface="Times New Roman" pitchFamily="18" charset="0"/>
            </a:endParaRPr>
          </a:p>
          <a:p>
            <a:pPr marL="228600"/>
            <a:endParaRPr lang="en-US" sz="1600"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November 2018</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a:t>
            </a:r>
            <a:r>
              <a:rPr lang="en-US" altLang="ko-KR" sz="1600" dirty="0">
                <a:latin typeface="Times New Roman" pitchFamily="18" charset="0"/>
                <a:cs typeface="Times New Roman" pitchFamily="18" charset="0"/>
              </a:rPr>
              <a:t>Jaesang Cha (SNUST), </a:t>
            </a:r>
            <a:r>
              <a:rPr lang="en-US" altLang="ko-KR" sz="1600" dirty="0" err="1">
                <a:latin typeface="Times New Roman" pitchFamily="18" charset="0"/>
                <a:cs typeface="Times New Roman" pitchFamily="18" charset="0"/>
              </a:rPr>
              <a:t>Kwanjong</a:t>
            </a:r>
            <a:r>
              <a:rPr lang="en-US" altLang="ko-KR" sz="1600" dirty="0">
                <a:latin typeface="Times New Roman" pitchFamily="18" charset="0"/>
                <a:cs typeface="Times New Roman" pitchFamily="18" charset="0"/>
              </a:rPr>
              <a:t> Jang(</a:t>
            </a:r>
            <a:r>
              <a:rPr lang="en-US" altLang="ko-KR" sz="1600" dirty="0" err="1">
                <a:latin typeface="Times New Roman" pitchFamily="18" charset="0"/>
                <a:cs typeface="Times New Roman" pitchFamily="18" charset="0"/>
              </a:rPr>
              <a:t>Daejeon</a:t>
            </a:r>
            <a:r>
              <a:rPr lang="en-US" altLang="ko-KR" sz="1600" dirty="0">
                <a:latin typeface="Times New Roman" pitchFamily="18" charset="0"/>
                <a:cs typeface="Times New Roman" pitchFamily="18" charset="0"/>
              </a:rPr>
              <a:t> </a:t>
            </a:r>
            <a:r>
              <a:rPr lang="en-US" altLang="ko-KR" sz="1600" dirty="0" err="1">
                <a:latin typeface="Times New Roman" pitchFamily="18" charset="0"/>
                <a:cs typeface="Times New Roman" pitchFamily="18" charset="0"/>
              </a:rPr>
              <a:t>Dongbu</a:t>
            </a:r>
            <a:r>
              <a:rPr lang="en-US" altLang="ko-KR" sz="1600" dirty="0">
                <a:latin typeface="Times New Roman" pitchFamily="18" charset="0"/>
                <a:cs typeface="Times New Roman" pitchFamily="18" charset="0"/>
              </a:rPr>
              <a:t> Police Station</a:t>
            </a:r>
            <a:r>
              <a:rPr lang="en-US" altLang="ko-KR" sz="1600" dirty="0" smtClean="0">
                <a:latin typeface="Times New Roman" pitchFamily="18" charset="0"/>
                <a:cs typeface="Times New Roman" pitchFamily="18" charset="0"/>
              </a:rPr>
              <a:t>), Minwoo Lee (SNUST), Sooyoung </a:t>
            </a:r>
            <a:r>
              <a:rPr lang="en-US" altLang="ko-KR" sz="1600" dirty="0">
                <a:latin typeface="Times New Roman" pitchFamily="18" charset="0"/>
                <a:cs typeface="Times New Roman" pitchFamily="18" charset="0"/>
              </a:rPr>
              <a:t>Chang (SYCA), Mariappan Vinayagam (SNUST</a:t>
            </a:r>
            <a:r>
              <a:rPr lang="en-US" altLang="ko-KR" sz="1600" dirty="0" smtClean="0">
                <a:latin typeface="Times New Roman" pitchFamily="18" charset="0"/>
                <a:cs typeface="Times New Roman" pitchFamily="18" charset="0"/>
              </a:rPr>
              <a:t>)</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a:t>
            </a:r>
            <a:r>
              <a:rPr lang="en-US" altLang="ko-KR" sz="1600" dirty="0" smtClean="0">
                <a:latin typeface="Times New Roman" pitchFamily="18" charset="0"/>
                <a:cs typeface="Times New Roman" pitchFamily="18" charset="0"/>
              </a:rPr>
              <a:t>V2V IoT/IoL communication Link </a:t>
            </a:r>
            <a:r>
              <a:rPr lang="en-US" altLang="ko-KR" sz="1600" dirty="0">
                <a:latin typeface="Times New Roman" pitchFamily="18" charset="0"/>
                <a:cs typeface="Times New Roman" pitchFamily="18" charset="0"/>
              </a:rPr>
              <a:t>design consideration for VAT. </a:t>
            </a:r>
            <a:r>
              <a:rPr lang="en-US" altLang="ko-KR" sz="1600" dirty="0" smtClean="0">
                <a:latin typeface="Times New Roman" pitchFamily="18" charset="0"/>
                <a:cs typeface="Times New Roman" pitchFamily="18" charset="0"/>
              </a:rPr>
              <a:t>This proposed IoT/IoL communication Technology </a:t>
            </a:r>
            <a:r>
              <a:rPr lang="en-US" altLang="ko-KR" sz="1600" dirty="0">
                <a:latin typeface="Times New Roman" pitchFamily="18" charset="0"/>
                <a:cs typeface="Times New Roman" pitchFamily="18" charset="0"/>
              </a:rPr>
              <a:t>used for </a:t>
            </a:r>
            <a:r>
              <a:rPr lang="en-US" altLang="ko-KR" sz="1600" dirty="0" smtClean="0">
                <a:latin typeface="Times New Roman" pitchFamily="18" charset="0"/>
                <a:cs typeface="Times New Roman" pitchFamily="18" charset="0"/>
              </a:rPr>
              <a:t>Moving Object Tracking using Drones in security services. This VAT  </a:t>
            </a:r>
            <a:r>
              <a:rPr lang="en-US" altLang="ko-KR" sz="1600" dirty="0">
                <a:latin typeface="Times New Roman" pitchFamily="18" charset="0"/>
                <a:cs typeface="Times New Roman" pitchFamily="18" charset="0"/>
              </a:rPr>
              <a:t>to operate on the application services like ITS, ADAS</a:t>
            </a:r>
            <a:r>
              <a:rPr lang="en-US" altLang="ko-KR" sz="1600" dirty="0" smtClean="0">
                <a:latin typeface="Times New Roman" pitchFamily="18" charset="0"/>
                <a:cs typeface="Times New Roman" pitchFamily="18" charset="0"/>
              </a:rPr>
              <a:t>, IoT/IoL, etc. </a:t>
            </a:r>
            <a:r>
              <a:rPr lang="en-US" altLang="ko-KR" sz="1600" dirty="0">
                <a:latin typeface="Times New Roman" pitchFamily="18" charset="0"/>
                <a:cs typeface="Times New Roman" pitchFamily="18" charset="0"/>
              </a:rPr>
              <a:t>on road </a:t>
            </a:r>
            <a:r>
              <a:rPr lang="en-US" altLang="ko-KR" sz="1600" dirty="0" smtClean="0">
                <a:latin typeface="Times New Roman" pitchFamily="18" charset="0"/>
                <a:cs typeface="Times New Roman" pitchFamily="18" charset="0"/>
              </a:rPr>
              <a:t>condition. Also </a:t>
            </a:r>
            <a:r>
              <a:rPr lang="en-US" altLang="ko-KR" sz="1600" dirty="0">
                <a:latin typeface="Times New Roman" pitchFamily="18" charset="0"/>
                <a:cs typeface="Times New Roman" pitchFamily="18" charset="0"/>
              </a:rPr>
              <a:t>this can be used for </a:t>
            </a:r>
            <a:r>
              <a:rPr lang="en-US" altLang="ko-KR" sz="1600" dirty="0" smtClean="0">
                <a:latin typeface="Times New Roman" pitchFamily="18" charset="0"/>
                <a:cs typeface="Times New Roman" pitchFamily="18" charset="0"/>
              </a:rPr>
              <a:t>LEDIT</a:t>
            </a:r>
            <a:r>
              <a:rPr lang="en-US" altLang="ko-KR" sz="1600" dirty="0">
                <a:latin typeface="Times New Roman" pitchFamily="18" charset="0"/>
                <a:cs typeface="Times New Roman" pitchFamily="18" charset="0"/>
              </a:rPr>
              <a:t>, Digital Signage </a:t>
            </a:r>
            <a:r>
              <a:rPr lang="en-US" altLang="ko-KR" sz="1600" dirty="0" smtClean="0">
                <a:latin typeface="Times New Roman" pitchFamily="18" charset="0"/>
                <a:cs typeface="Times New Roman" pitchFamily="18" charset="0"/>
              </a:rPr>
              <a:t>with connected information services </a:t>
            </a:r>
            <a:r>
              <a:rPr lang="en-US" altLang="ko-KR" sz="1600" dirty="0">
                <a:latin typeface="Times New Roman" pitchFamily="18" charset="0"/>
                <a:cs typeface="Times New Roman" pitchFamily="18" charset="0"/>
              </a:rPr>
              <a:t>etc</a:t>
            </a:r>
            <a:r>
              <a:rPr lang="en-US" altLang="ko-KR" sz="1600" dirty="0" smtClean="0">
                <a:latin typeface="Times New Roman" pitchFamily="18" charset="0"/>
                <a:cs typeface="Times New Roman" pitchFamily="18" charset="0"/>
              </a:rPr>
              <a:t>.</a:t>
            </a: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provided concept models of  light communication based IoT/IoL solution for </a:t>
            </a:r>
            <a:r>
              <a:rPr lang="en-US" altLang="en-US" sz="1600" dirty="0">
                <a:latin typeface="Times New Roman" panose="02020603050405020304" pitchFamily="18" charset="0"/>
                <a:cs typeface="Times New Roman" panose="02020603050405020304" pitchFamily="18" charset="0"/>
              </a:rPr>
              <a:t>Vehicular Assistant Technology (VAT) Interest </a:t>
            </a:r>
            <a:r>
              <a:rPr lang="en-US" altLang="en-US" sz="1600" dirty="0" smtClean="0">
                <a:latin typeface="Times New Roman" panose="02020603050405020304" pitchFamily="18" charset="0"/>
                <a:cs typeface="Times New Roman" panose="02020603050405020304" pitchFamily="18" charset="0"/>
              </a:rPr>
              <a:t>Group</a:t>
            </a:r>
            <a:r>
              <a:rPr lang="en-US" sz="1600" b="1" dirty="0" smtClean="0">
                <a:latin typeface="Times New Roman" pitchFamily="18" charset="0"/>
                <a:cs typeface="Times New Roman" pitchFamily="18" charset="0"/>
              </a:rPr>
              <a:t>.</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spcBef>
                <a:spcPts val="600"/>
              </a:spcBef>
              <a:spcAft>
                <a:spcPts val="600"/>
              </a:spcAft>
            </a:pPr>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153400" cy="22336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 for Drone Based Moving Object Tracking Solution</a:t>
            </a: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IoT/IoL Link for Object Feature based Object Tracking Using Drones</a:t>
            </a: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p>
          <a:p>
            <a:pPr marL="342900" indent="-342900" algn="l">
              <a:buFont typeface="Arial" panose="020B0604020202020204" pitchFamily="34" charset="0"/>
              <a:buChar char="•"/>
              <a:tabLst>
                <a:tab pos="2417763" algn="l"/>
              </a:tabLst>
            </a:pP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604018"/>
            <a:ext cx="9144000" cy="685800"/>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sz="3200" b="1" dirty="0"/>
              <a:t>Need for Drone Based Moving Object Tracking Solution</a:t>
            </a:r>
          </a:p>
        </p:txBody>
      </p:sp>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7" name="Content Placeholder 2"/>
          <p:cNvSpPr txBox="1">
            <a:spLocks/>
          </p:cNvSpPr>
          <p:nvPr/>
        </p:nvSpPr>
        <p:spPr>
          <a:xfrm>
            <a:off x="4539205" y="1445056"/>
            <a:ext cx="4343400" cy="486819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6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Object Identification and Tracking is critical issue nowadays for public safety and security in common living areas</a:t>
            </a:r>
          </a:p>
          <a:p>
            <a:pPr marL="628650" lvl="1" indent="-171450" algn="just">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WatchGuard Security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Service, Police and Army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different methods to identify and track the object or person.  </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Very hard to identify and track objects in crowded condition, streets, building areas, deep trees grown areas since the possibility of occlusion is very high.</a:t>
            </a:r>
          </a:p>
          <a:p>
            <a:pPr marL="628650" lvl="1" indent="-171450" algn="just">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Drones based object identification and tracking can resolve this problem</a:t>
            </a:r>
            <a:r>
              <a:rPr lang="en-US" altLang="ko-KR" sz="1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endParaRPr lang="en-US" altLang="ko-KR" sz="1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ko-KR" sz="16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p>
          <a:p>
            <a:pPr marL="628650" lvl="1" indent="-171450" algn="just">
              <a:buFont typeface="Times New Roman" panose="02020603050405020304" pitchFamily="18" charset="0"/>
              <a:buChar char="˗"/>
            </a:pPr>
            <a:r>
              <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Drones can  self organize a </a:t>
            </a:r>
            <a:r>
              <a:rPr lang="en-US"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dynamic tracking </a:t>
            </a:r>
            <a:r>
              <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network without dependence on the location and duration of battery life</a:t>
            </a:r>
          </a:p>
          <a:p>
            <a:pPr marL="628650" lvl="1" indent="-171450" algn="just">
              <a:buFont typeface="Times New Roman" panose="02020603050405020304" pitchFamily="18" charset="0"/>
              <a:buChar char="˗"/>
            </a:pPr>
            <a:r>
              <a:rPr lang="en-US"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Drone front and back LED lights as a Transmitter and  Camera connected on Drone as a receiver to get Object and navigation informations between Drones in Lighting Network.</a:t>
            </a:r>
            <a:endPar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buFont typeface="Times New Roman" panose="02020603050405020304" pitchFamily="18" charset="0"/>
              <a:buChar char="˗"/>
            </a:pPr>
            <a:r>
              <a:rPr lang="en-US"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No </a:t>
            </a:r>
            <a:r>
              <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 additional </a:t>
            </a:r>
            <a:r>
              <a:rPr lang="en-US"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infrastructure required to form Done Object Tracking network</a:t>
            </a:r>
            <a:endPar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12" name="TextBox 53"/>
          <p:cNvSpPr txBox="1">
            <a:spLocks noChangeArrowheads="1"/>
          </p:cNvSpPr>
          <p:nvPr/>
        </p:nvSpPr>
        <p:spPr bwMode="auto">
          <a:xfrm>
            <a:off x="454865" y="5338816"/>
            <a:ext cx="358561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Object </a:t>
            </a:r>
            <a:r>
              <a:rPr lang="en-US" altLang="ko-KR" sz="1000" b="1" dirty="0" smtClean="0">
                <a:cs typeface="Times New Roman" panose="02020603050405020304" pitchFamily="18" charset="0"/>
              </a:rPr>
              <a:t>Identification and Tracking Service Usage Scenario </a:t>
            </a:r>
            <a:r>
              <a:rPr kumimoji="0" lang="en-US" altLang="ko-KR" sz="1000" b="1" dirty="0" smtClean="0">
                <a:cs typeface="Times New Roman" panose="02020603050405020304" pitchFamily="18" charset="0"/>
              </a:rPr>
              <a:t>&gt;</a:t>
            </a:r>
          </a:p>
        </p:txBody>
      </p:sp>
      <p:grpSp>
        <p:nvGrpSpPr>
          <p:cNvPr id="6" name="Group 5"/>
          <p:cNvGrpSpPr/>
          <p:nvPr/>
        </p:nvGrpSpPr>
        <p:grpSpPr>
          <a:xfrm>
            <a:off x="431690" y="2233666"/>
            <a:ext cx="3965876" cy="3100334"/>
            <a:chOff x="431690" y="2233666"/>
            <a:chExt cx="3965876" cy="3100334"/>
          </a:xfrm>
        </p:grpSpPr>
        <p:grpSp>
          <p:nvGrpSpPr>
            <p:cNvPr id="2" name="Group 1"/>
            <p:cNvGrpSpPr/>
            <p:nvPr/>
          </p:nvGrpSpPr>
          <p:grpSpPr>
            <a:xfrm>
              <a:off x="431690" y="2233666"/>
              <a:ext cx="3810000" cy="3032690"/>
              <a:chOff x="440568" y="2038350"/>
              <a:chExt cx="3810000" cy="3032690"/>
            </a:xfrm>
          </p:grpSpPr>
          <p:pic>
            <p:nvPicPr>
              <p:cNvPr id="11" name="Picture 10" descr="A US air force officer points to a head up display with which he operates a Predator unmanned aircraft system over Kandahar, Afghanistan, from a ground control station at Creech air force base in Indian Springs, Nevada."/>
              <p:cNvPicPr>
                <a:picLocks noChangeAspect="1" noChangeArrowheads="1"/>
              </p:cNvPicPr>
              <p:nvPr/>
            </p:nvPicPr>
            <p:blipFill rotWithShape="1">
              <a:blip r:embed="rId3">
                <a:extLst>
                  <a:ext uri="{28A0092B-C50C-407E-A947-70E740481C1C}">
                    <a14:useLocalDpi xmlns:a14="http://schemas.microsoft.com/office/drawing/2010/main" val="0"/>
                  </a:ext>
                </a:extLst>
              </a:blip>
              <a:srcRect l="30628" r="8333"/>
              <a:stretch/>
            </p:blipFill>
            <p:spPr bwMode="auto">
              <a:xfrm>
                <a:off x="2497968" y="3356540"/>
                <a:ext cx="1744179" cy="171450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Video of Colonie police using a drone to track a suspected car thie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0568" y="3429000"/>
                <a:ext cx="2189387" cy="164204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Image result for Tracking service using Drone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025600" y="2038350"/>
                <a:ext cx="2224968" cy="144402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8" descr="https://dronewarsuk.files.wordpress.com/2014/03/mq-1_predator_controls_2007-08-07.jpg?w=441&amp;h=28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1877" y="2038350"/>
                <a:ext cx="2188078" cy="1444020"/>
              </a:xfrm>
              <a:prstGeom prst="rect">
                <a:avLst/>
              </a:prstGeom>
              <a:noFill/>
              <a:extLst>
                <a:ext uri="{909E8E84-426E-40DD-AFC4-6F175D3DCCD1}">
                  <a14:hiddenFill xmlns:a14="http://schemas.microsoft.com/office/drawing/2010/main">
                    <a:solidFill>
                      <a:srgbClr val="FFFFFF"/>
                    </a:solidFill>
                  </a14:hiddenFill>
                </a:ext>
              </a:extLst>
            </p:spPr>
          </p:pic>
        </p:grpSp>
        <p:sp>
          <p:nvSpPr>
            <p:cNvPr id="16" name="Rectangle 15"/>
            <p:cNvSpPr/>
            <p:nvPr/>
          </p:nvSpPr>
          <p:spPr>
            <a:xfrm rot="5400000">
              <a:off x="4011154" y="4947588"/>
              <a:ext cx="557380" cy="215444"/>
            </a:xfrm>
            <a:prstGeom prst="rect">
              <a:avLst/>
            </a:prstGeom>
          </p:spPr>
          <p:txBody>
            <a:bodyPr wrap="square">
              <a:spAutoFit/>
            </a:bodyPr>
            <a:lstStyle/>
            <a:p>
              <a:pPr algn="r"/>
              <a:r>
                <a:rPr lang="en-US" sz="800" dirty="0"/>
                <a:t>GOOGLE</a:t>
              </a:r>
            </a:p>
          </p:txBody>
        </p:sp>
      </p:grpSp>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685800"/>
            <a:ext cx="9143999" cy="685800"/>
          </a:xfrm>
          <a:prstGeom prst="rect">
            <a:avLst/>
          </a:prstGeom>
        </p:spPr>
        <p:txBody>
          <a:bodyPr vert="horz" lIns="91440" tIns="45720" rIns="91440" bIns="45720" rtlCol="0" anchor="ctr">
            <a:normAutofit fontScale="77500" lnSpcReduction="20000"/>
          </a:bodyPr>
          <a:lstStyle>
            <a:defPPr>
              <a:defRPr lang="en-US"/>
            </a:defPPr>
            <a:lvl1pPr algn="ctr">
              <a:spcBef>
                <a:spcPct val="0"/>
              </a:spcBef>
              <a:buNone/>
              <a:tabLst>
                <a:tab pos="2417763" algn="l"/>
              </a:tabLst>
              <a:defRPr sz="3200" b="1">
                <a:latin typeface="+mj-lt"/>
                <a:ea typeface="+mj-ea"/>
                <a:cs typeface="+mj-cs"/>
              </a:defRPr>
            </a:lvl1pPr>
          </a:lstStyle>
          <a:p>
            <a:r>
              <a:rPr lang="en-US" dirty="0"/>
              <a:t>IoT/IoL Link for Object Feature based Object Tracking Using Drones</a:t>
            </a:r>
          </a:p>
        </p:txBody>
      </p:sp>
      <p:sp>
        <p:nvSpPr>
          <p:cNvPr id="55" name="TextBox 5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sp>
        <p:nvSpPr>
          <p:cNvPr id="57" name="Content Placeholder 2"/>
          <p:cNvSpPr txBox="1">
            <a:spLocks/>
          </p:cNvSpPr>
          <p:nvPr/>
        </p:nvSpPr>
        <p:spPr>
          <a:xfrm>
            <a:off x="5083824" y="1922958"/>
            <a:ext cx="3907776" cy="4020642"/>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Moving Object Tracking based Drone Navigation </a:t>
            </a:r>
            <a:r>
              <a:rPr lang="en-US"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Solution </a:t>
            </a:r>
            <a:r>
              <a:rPr lang="en-US"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Using IoT / IoL Link</a:t>
            </a:r>
            <a:endParaRPr lang="en-US"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7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Drone Front and Back Lights </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7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Drone Connected Image Sensor</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7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7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1200150" lvl="2" indent="-285750" algn="just">
              <a:lnSpc>
                <a:spcPct val="170000"/>
              </a:lnSpc>
              <a:buFont typeface="Arial" panose="020B0604020202020204" pitchFamily="34" charset="0"/>
              <a:buChar char="▫"/>
            </a:pPr>
            <a:r>
              <a:rPr lang="en-US" altLang="ko-KR" sz="1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a:t>
            </a:r>
            <a:r>
              <a:rPr lang="en-US" altLang="ko-KR" sz="1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VPPM, Offset-VPWM, Multilevel PPM, Inverted PPM, Subcarrier PPM, DSSS SIK etc.</a:t>
            </a:r>
          </a:p>
          <a:p>
            <a:pPr marL="628650" lvl="1" indent="-171450" algn="just">
              <a:lnSpc>
                <a:spcPct val="17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7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just">
              <a:lnSpc>
                <a:spcPct val="17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2m ~ 200m</a:t>
            </a:r>
          </a:p>
        </p:txBody>
      </p:sp>
      <p:sp>
        <p:nvSpPr>
          <p:cNvPr id="13" name="TextBox 53"/>
          <p:cNvSpPr txBox="1">
            <a:spLocks noChangeArrowheads="1"/>
          </p:cNvSpPr>
          <p:nvPr/>
        </p:nvSpPr>
        <p:spPr bwMode="auto">
          <a:xfrm>
            <a:off x="188214" y="4022360"/>
            <a:ext cx="462185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V2V </a:t>
            </a:r>
            <a:r>
              <a:rPr lang="en-US" altLang="ko-KR" sz="1000" b="1" dirty="0" smtClean="0">
                <a:cs typeface="Times New Roman" panose="02020603050405020304" pitchFamily="18" charset="0"/>
              </a:rPr>
              <a:t>IoT/IoL Link </a:t>
            </a:r>
            <a:r>
              <a:rPr lang="en-US" altLang="ko-KR" sz="1000" b="1" dirty="0">
                <a:cs typeface="Times New Roman" panose="02020603050405020304" pitchFamily="18" charset="0"/>
              </a:rPr>
              <a:t>for </a:t>
            </a:r>
            <a:r>
              <a:rPr lang="en-US" altLang="ko-KR" sz="1000" b="1" dirty="0" smtClean="0">
                <a:cs typeface="Times New Roman" panose="02020603050405020304" pitchFamily="18" charset="0"/>
              </a:rPr>
              <a:t>Object Tracking based Drone Navigation </a:t>
            </a:r>
            <a:r>
              <a:rPr lang="en-US" altLang="ko-KR" sz="1000" b="1" dirty="0">
                <a:cs typeface="Times New Roman" panose="02020603050405020304" pitchFamily="18" charset="0"/>
              </a:rPr>
              <a:t>Solution </a:t>
            </a:r>
            <a:r>
              <a:rPr lang="en-US" altLang="ko-KR" sz="1000" b="1" dirty="0" smtClean="0">
                <a:cs typeface="Times New Roman" panose="02020603050405020304" pitchFamily="18" charset="0"/>
              </a:rPr>
              <a:t>&gt;</a:t>
            </a:r>
            <a:endParaRPr kumimoji="0" lang="en-US" altLang="ko-KR" sz="1000" b="1" dirty="0" smtClean="0">
              <a:cs typeface="Times New Roman" panose="02020603050405020304" pitchFamily="18" charset="0"/>
            </a:endParaRPr>
          </a:p>
        </p:txBody>
      </p:sp>
      <p:sp>
        <p:nvSpPr>
          <p:cNvPr id="14" name="Content Placeholder 2"/>
          <p:cNvSpPr txBox="1">
            <a:spLocks/>
          </p:cNvSpPr>
          <p:nvPr/>
        </p:nvSpPr>
        <p:spPr>
          <a:xfrm>
            <a:off x="468227" y="4268580"/>
            <a:ext cx="4484773" cy="204466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Object Features and Drone Navigation Information Transmitted through IoT/IoL communication link </a:t>
            </a:r>
            <a:r>
              <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which allows </a:t>
            </a: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track the moving object dynamically without  missing by occlusion</a:t>
            </a:r>
            <a:endPar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Allows </a:t>
            </a:r>
            <a:r>
              <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instantly identify object </a:t>
            </a: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by received object features and required navigation informations</a:t>
            </a:r>
          </a:p>
          <a:p>
            <a:pPr marL="285750" indent="-285750" algn="just">
              <a:lnSpc>
                <a:spcPct val="150000"/>
              </a:lnSpc>
              <a:buFont typeface="Arial" panose="020B0604020202020204" pitchFamily="34" charset="0"/>
              <a:buChar char="•"/>
            </a:pP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Improves the moving object tracking accuracy</a:t>
            </a:r>
            <a:endPar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pic>
        <p:nvPicPr>
          <p:cNvPr id="1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988" y="1981200"/>
            <a:ext cx="4931424" cy="19933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55247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768083"/>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457200" y="1294253"/>
            <a:ext cx="8305800" cy="51054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lnSpc>
                <a:spcPct val="200000"/>
              </a:lnSpc>
              <a:buFont typeface="Arial" panose="020B0604020202020204" pitchFamily="34" charset="0"/>
              <a:buChar char="•"/>
              <a:tabLst>
                <a:tab pos="2417763" algn="l"/>
              </a:tabLst>
            </a:pPr>
            <a:r>
              <a:rPr lang="en-US" altLang="ko-KR" sz="18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a:t>
            </a:r>
            <a:r>
              <a:rPr lang="en-US" altLang="ko-KR" sz="1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Object Features Based Automatic Drone Navigation Solution for  Moving Object Tracking using IoT/IoL Communication </a:t>
            </a:r>
            <a:r>
              <a:rPr lang="en-US" altLang="ko-KR" sz="18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Link.</a:t>
            </a:r>
            <a:endParaRPr lang="en-US" altLang="ko-KR" sz="1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lnSpc>
                <a:spcPct val="200000"/>
              </a:lnSpc>
              <a:buFont typeface="Arial" panose="020B0604020202020204" pitchFamily="34" charset="0"/>
              <a:buChar char="•"/>
              <a:tabLst>
                <a:tab pos="2417763" algn="l"/>
              </a:tabLst>
            </a:pPr>
            <a:r>
              <a:rPr lang="en-US" altLang="ko-KR" sz="1800" dirty="0">
                <a:solidFill>
                  <a:schemeClr val="tx1"/>
                </a:solidFill>
                <a:latin typeface="Times New Roman" panose="02020603050405020304" pitchFamily="18" charset="0"/>
                <a:cs typeface="Times New Roman" panose="02020603050405020304" pitchFamily="18" charset="0"/>
              </a:rPr>
              <a:t>Uses the Drone front and back LED lights as a Transmitter and  Camera connected on Drone as a receiver</a:t>
            </a:r>
          </a:p>
          <a:p>
            <a:pPr marL="342900" indent="-342900" algn="just">
              <a:lnSpc>
                <a:spcPct val="200000"/>
              </a:lnSpc>
              <a:buFont typeface="Arial" panose="020B0604020202020204" pitchFamily="34" charset="0"/>
              <a:buChar char="•"/>
              <a:tabLst>
                <a:tab pos="2417763" algn="l"/>
              </a:tabLst>
            </a:pPr>
            <a:r>
              <a:rPr lang="en-US" altLang="ko-KR" sz="1800" dirty="0">
                <a:solidFill>
                  <a:schemeClr val="tx1"/>
                </a:solidFill>
                <a:latin typeface="Times New Roman" panose="02020603050405020304" pitchFamily="18" charset="0"/>
                <a:cs typeface="Times New Roman" panose="02020603050405020304" pitchFamily="18" charset="0"/>
              </a:rPr>
              <a:t>Object Features and Drone Navigation Information Transmitted through IoT/IoL communication link which allows to </a:t>
            </a:r>
            <a:r>
              <a:rPr lang="en-US" altLang="ko-KR" sz="1800" dirty="0" smtClean="0">
                <a:solidFill>
                  <a:schemeClr val="tx1"/>
                </a:solidFill>
                <a:latin typeface="Times New Roman" panose="02020603050405020304" pitchFamily="18" charset="0"/>
                <a:cs typeface="Times New Roman" panose="02020603050405020304" pitchFamily="18" charset="0"/>
              </a:rPr>
              <a:t>track the moving </a:t>
            </a:r>
            <a:r>
              <a:rPr lang="en-US" altLang="ko-KR" sz="1800" dirty="0">
                <a:solidFill>
                  <a:schemeClr val="tx1"/>
                </a:solidFill>
                <a:latin typeface="Times New Roman" panose="02020603050405020304" pitchFamily="18" charset="0"/>
                <a:cs typeface="Times New Roman" panose="02020603050405020304" pitchFamily="18" charset="0"/>
              </a:rPr>
              <a:t>object without  missing by </a:t>
            </a:r>
            <a:r>
              <a:rPr lang="en-US" altLang="ko-KR" sz="1800" dirty="0" smtClean="0">
                <a:solidFill>
                  <a:schemeClr val="tx1"/>
                </a:solidFill>
                <a:latin typeface="Times New Roman" panose="02020603050405020304" pitchFamily="18" charset="0"/>
                <a:cs typeface="Times New Roman" panose="02020603050405020304" pitchFamily="18" charset="0"/>
              </a:rPr>
              <a:t>occlusion.</a:t>
            </a:r>
            <a:endParaRPr lang="en-US" altLang="ko-KR" sz="1800" dirty="0">
              <a:solidFill>
                <a:schemeClr val="tx1"/>
              </a:solidFill>
              <a:latin typeface="Times New Roman" panose="02020603050405020304" pitchFamily="18" charset="0"/>
              <a:cs typeface="Times New Roman" panose="02020603050405020304" pitchFamily="18" charset="0"/>
            </a:endParaRPr>
          </a:p>
          <a:p>
            <a:pPr marL="342900" indent="-342900" algn="just">
              <a:lnSpc>
                <a:spcPct val="200000"/>
              </a:lnSpc>
              <a:buFont typeface="Arial" panose="020B0604020202020204" pitchFamily="34" charset="0"/>
              <a:buChar char="•"/>
              <a:tabLst>
                <a:tab pos="2417763" algn="l"/>
              </a:tabLst>
            </a:pPr>
            <a:r>
              <a:rPr lang="en-US" altLang="ko-KR" sz="1800" dirty="0" smtClean="0">
                <a:solidFill>
                  <a:schemeClr val="tx1"/>
                </a:solidFill>
                <a:latin typeface="Times New Roman" panose="02020603050405020304" pitchFamily="18" charset="0"/>
                <a:cs typeface="Times New Roman" panose="02020603050405020304" pitchFamily="18" charset="0"/>
              </a:rPr>
              <a:t>No need OF any additional infrastructure drone based object tracking network using IoT/IoL link.</a:t>
            </a:r>
            <a:endParaRPr lang="en-US" altLang="ko-KR" sz="1800" dirty="0">
              <a:solidFill>
                <a:schemeClr val="tx1"/>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12031</TotalTime>
  <Words>451</Words>
  <Application>Microsoft Office PowerPoint</Application>
  <PresentationFormat>On-screen Show (4:3)</PresentationFormat>
  <Paragraphs>69</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굴림</vt:lpstr>
      <vt:lpstr>맑은 고딕</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505</cp:revision>
  <cp:lastPrinted>2017-05-07T15:48:38Z</cp:lastPrinted>
  <dcterms:created xsi:type="dcterms:W3CDTF">2010-05-15T17:50:32Z</dcterms:created>
  <dcterms:modified xsi:type="dcterms:W3CDTF">2018-11-13T08:15:58Z</dcterms:modified>
</cp:coreProperties>
</file>