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86" d="100"/>
          <a:sy n="86" d="100"/>
        </p:scale>
        <p:origin x="116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11/14/2018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11/14/2018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11/14/2018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15-18-0570-01-0vat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15-18-0570-01-0vat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IoT </a:t>
            </a:r>
            <a:r>
              <a:rPr lang="en-US" altLang="ko-KR" sz="1600" dirty="0" smtClean="0">
                <a:latin typeface="Times New Roman" pitchFamily="18" charset="0"/>
                <a:cs typeface="Times New Roman" pitchFamily="18" charset="0"/>
              </a:rPr>
              <a:t>Street Lighting System </a:t>
            </a:r>
            <a:r>
              <a:rPr lang="en-US" altLang="ko-KR" sz="1600" dirty="0">
                <a:latin typeface="Times New Roman" pitchFamily="18" charset="0"/>
                <a:cs typeface="Times New Roman" pitchFamily="18" charset="0"/>
              </a:rPr>
              <a:t>based </a:t>
            </a:r>
            <a:r>
              <a:rPr lang="en-US" altLang="ko-KR" sz="1600" dirty="0" smtClean="0">
                <a:latin typeface="Times New Roman" pitchFamily="18" charset="0"/>
                <a:cs typeface="Times New Roman" pitchFamily="18" charset="0"/>
              </a:rPr>
              <a:t>LiFi/OCC </a:t>
            </a:r>
            <a:r>
              <a:rPr lang="en-US" altLang="ko-KR" sz="1600" dirty="0">
                <a:latin typeface="Times New Roman" pitchFamily="18" charset="0"/>
                <a:cs typeface="Times New Roman" pitchFamily="18" charset="0"/>
              </a:rPr>
              <a:t>Link for </a:t>
            </a:r>
            <a:r>
              <a:rPr lang="en-US" altLang="ko-KR" sz="1600" dirty="0" smtClean="0">
                <a:latin typeface="Times New Roman" pitchFamily="18" charset="0"/>
                <a:cs typeface="Times New Roman" pitchFamily="18" charset="0"/>
              </a:rPr>
              <a:t>Auto Navigation of Solution Drone Patrol </a:t>
            </a:r>
            <a:r>
              <a:rPr lang="en-US" altLang="ko-KR" sz="1600" dirty="0">
                <a:latin typeface="Times New Roman" pitchFamily="18" charset="0"/>
                <a:cs typeface="Times New Roman" pitchFamily="18" charset="0"/>
              </a:rPr>
              <a:t>Service</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Donghoon</a:t>
            </a:r>
            <a:r>
              <a:rPr lang="en-US" sz="1600" dirty="0">
                <a:latin typeface="Times New Roman" pitchFamily="18" charset="0"/>
                <a:cs typeface="Times New Roman" pitchFamily="18" charset="0"/>
              </a:rPr>
              <a:t> Hyun (Korea Polytechnic Univ.), </a:t>
            </a:r>
            <a:r>
              <a:rPr lang="en-US" sz="1600" dirty="0" err="1">
                <a:latin typeface="Times New Roman" pitchFamily="18" charset="0"/>
                <a:cs typeface="Times New Roman" pitchFamily="18" charset="0"/>
              </a:rPr>
              <a:t>Kiyun</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Myongji</a:t>
            </a:r>
            <a:r>
              <a:rPr lang="en-US" sz="1600" dirty="0">
                <a:latin typeface="Times New Roman" pitchFamily="18" charset="0"/>
                <a:cs typeface="Times New Roman" pitchFamily="18" charset="0"/>
              </a:rPr>
              <a:t> College), </a:t>
            </a:r>
            <a:r>
              <a:rPr lang="en-US" sz="1600" dirty="0" err="1">
                <a:latin typeface="Times New Roman" pitchFamily="18" charset="0"/>
                <a:cs typeface="Times New Roman" pitchFamily="18" charset="0"/>
              </a:rPr>
              <a:t>Yongkyu</a:t>
            </a:r>
            <a:r>
              <a:rPr lang="en-US" sz="1600" dirty="0">
                <a:latin typeface="Times New Roman" pitchFamily="18" charset="0"/>
                <a:cs typeface="Times New Roman" pitchFamily="18" charset="0"/>
              </a:rPr>
              <a:t> Yoon (University of Florida), Hyeongho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(Netvision Telecom Inc., Korea Univ.), </a:t>
            </a:r>
            <a:r>
              <a:rPr lang="en-US" sz="1600" dirty="0" err="1">
                <a:latin typeface="Times New Roman" pitchFamily="18" charset="0"/>
                <a:cs typeface="Times New Roman" pitchFamily="18" charset="0"/>
              </a:rPr>
              <a:t>Yoonkwan</a:t>
            </a:r>
            <a:r>
              <a:rPr lang="en-US" sz="1600" dirty="0">
                <a:latin typeface="Times New Roman" pitchFamily="18" charset="0"/>
                <a:cs typeface="Times New Roman" pitchFamily="18" charset="0"/>
              </a:rPr>
              <a:t> Kim (The Catholic Univ.), </a:t>
            </a:r>
            <a:r>
              <a:rPr lang="en-US" sz="1600" dirty="0" err="1">
                <a:latin typeface="Times New Roman" pitchFamily="18" charset="0"/>
                <a:cs typeface="Times New Roman" pitchFamily="18" charset="0"/>
              </a:rPr>
              <a:t>Minseok</a:t>
            </a:r>
            <a:r>
              <a:rPr lang="en-US" sz="1600" dirty="0">
                <a:latin typeface="Times New Roman" pitchFamily="18" charset="0"/>
                <a:cs typeface="Times New Roman" pitchFamily="18" charset="0"/>
              </a:rPr>
              <a:t> Oh (</a:t>
            </a:r>
            <a:r>
              <a:rPr lang="en-US" sz="1600" dirty="0" err="1">
                <a:latin typeface="Times New Roman" pitchFamily="18" charset="0"/>
                <a:cs typeface="Times New Roman" pitchFamily="18" charset="0"/>
              </a:rPr>
              <a:t>Kyonggi</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Lee (L&amp;S LED Co., Ltd.), Vinayagam Mariappan (SNUST</a:t>
            </a:r>
            <a:r>
              <a:rPr lang="en-US" sz="1600" dirty="0" smtClean="0">
                <a:latin typeface="Times New Roman" pitchFamily="18" charset="0"/>
                <a:cs typeface="Times New Roman" pitchFamily="18" charset="0"/>
              </a:rPr>
              <a:t>)</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LiFi/OCC </a:t>
            </a:r>
            <a:r>
              <a:rPr lang="en-US" altLang="ko-KR" sz="1600" dirty="0">
                <a:latin typeface="Times New Roman" pitchFamily="18" charset="0"/>
                <a:cs typeface="Times New Roman" pitchFamily="18" charset="0"/>
              </a:rPr>
              <a:t>Link design consideration for VAT. This proposed </a:t>
            </a:r>
            <a:r>
              <a:rPr lang="en-US" altLang="ko-KR" sz="1600" dirty="0" smtClean="0">
                <a:latin typeface="Times New Roman" pitchFamily="18" charset="0"/>
                <a:cs typeface="Times New Roman" pitchFamily="18" charset="0"/>
              </a:rPr>
              <a:t>LiFi/OCC technology used </a:t>
            </a:r>
            <a:r>
              <a:rPr lang="en-US" sz="1600" dirty="0" smtClean="0">
                <a:latin typeface="Times New Roman" pitchFamily="18" charset="0"/>
                <a:cs typeface="Times New Roman" pitchFamily="18" charset="0"/>
              </a:rPr>
              <a:t>for </a:t>
            </a:r>
            <a:r>
              <a:rPr lang="en-US" altLang="ko-KR" sz="1600" dirty="0">
                <a:latin typeface="Times New Roman" pitchFamily="18" charset="0"/>
                <a:cs typeface="Times New Roman" pitchFamily="18" charset="0"/>
              </a:rPr>
              <a:t>drone patrolling </a:t>
            </a:r>
            <a:r>
              <a:rPr lang="en-US" altLang="ko-KR" sz="1600" dirty="0" smtClean="0">
                <a:latin typeface="Times New Roman" pitchFamily="18" charset="0"/>
                <a:cs typeface="Times New Roman" pitchFamily="18" charset="0"/>
              </a:rPr>
              <a:t>service </a:t>
            </a:r>
            <a:r>
              <a:rPr lang="en-US" altLang="ko-KR" sz="1600" dirty="0">
                <a:latin typeface="Times New Roman" pitchFamily="18" charset="0"/>
                <a:cs typeface="Times New Roman" pitchFamily="18" charset="0"/>
              </a:rPr>
              <a:t>using LED street lamps </a:t>
            </a:r>
            <a:r>
              <a:rPr lang="en-US" altLang="ko-KR" sz="1600" dirty="0" smtClean="0">
                <a:latin typeface="Times New Roman" pitchFamily="18" charset="0"/>
                <a:cs typeface="Times New Roman" pitchFamily="18" charset="0"/>
              </a:rPr>
              <a:t>.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a:t>
            </a:r>
            <a:r>
              <a:rPr lang="en-US" altLang="ko-KR" sz="1600" dirty="0">
                <a:latin typeface="Times New Roman" pitchFamily="18" charset="0"/>
                <a:cs typeface="Times New Roman" pitchFamily="18" charset="0"/>
              </a:rPr>
              <a:t>drone 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Light Communication based LiFi/OCC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915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Auto Navigation of WatchGuard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Security Services</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Street Lighting based LiFi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Drone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5199682" y="1522072"/>
            <a:ext cx="3702300" cy="4597341"/>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Nowadays police officials </a:t>
            </a:r>
            <a:r>
              <a:rPr lang="en-US" sz="1200" dirty="0">
                <a:solidFill>
                  <a:schemeClr val="tx1"/>
                </a:solidFill>
                <a:latin typeface="Times New Roman" panose="02020603050405020304" pitchFamily="18" charset="0"/>
                <a:cs typeface="Times New Roman" panose="02020603050405020304" pitchFamily="18" charset="0"/>
              </a:rPr>
              <a:t>and army troopers are successfully </a:t>
            </a:r>
            <a:r>
              <a:rPr lang="en-US" sz="1200" dirty="0" smtClean="0">
                <a:solidFill>
                  <a:schemeClr val="tx1"/>
                </a:solidFill>
                <a:latin typeface="Times New Roman" panose="02020603050405020304" pitchFamily="18" charset="0"/>
                <a:cs typeface="Times New Roman" panose="02020603050405020304" pitchFamily="18" charset="0"/>
              </a:rPr>
              <a:t>uses the </a:t>
            </a:r>
            <a:r>
              <a:rPr lang="en-US" sz="1200" dirty="0">
                <a:solidFill>
                  <a:schemeClr val="tx1"/>
                </a:solidFill>
                <a:latin typeface="Times New Roman" panose="02020603050405020304" pitchFamily="18" charset="0"/>
                <a:cs typeface="Times New Roman" panose="02020603050405020304" pitchFamily="18" charset="0"/>
              </a:rPr>
              <a:t>drone services for the WatchGuard </a:t>
            </a:r>
            <a:r>
              <a:rPr lang="en-US" sz="1200" dirty="0" smtClean="0">
                <a:solidFill>
                  <a:schemeClr val="tx1"/>
                </a:solidFill>
                <a:latin typeface="Times New Roman" panose="02020603050405020304" pitchFamily="18" charset="0"/>
                <a:cs typeface="Times New Roman" panose="02020603050405020304" pitchFamily="18" charset="0"/>
              </a:rPr>
              <a:t>security services in different </a:t>
            </a:r>
            <a:r>
              <a:rPr lang="en-US" sz="1200" dirty="0">
                <a:solidFill>
                  <a:schemeClr val="tx1"/>
                </a:solidFill>
                <a:latin typeface="Times New Roman" panose="02020603050405020304" pitchFamily="18" charset="0"/>
                <a:cs typeface="Times New Roman" panose="02020603050405020304" pitchFamily="18" charset="0"/>
              </a:rPr>
              <a:t>situations.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Navigation </a:t>
            </a:r>
            <a:r>
              <a:rPr lang="en-US" sz="1200" dirty="0">
                <a:solidFill>
                  <a:schemeClr val="tx1"/>
                </a:solidFill>
                <a:latin typeface="Times New Roman" panose="02020603050405020304" pitchFamily="18" charset="0"/>
                <a:cs typeface="Times New Roman" panose="02020603050405020304" pitchFamily="18" charset="0"/>
              </a:rPr>
              <a:t>of security drone is always need full control of operator</a:t>
            </a:r>
            <a:r>
              <a:rPr lang="en-US" sz="1200" dirty="0" smtClean="0">
                <a:solidFill>
                  <a:schemeClr val="tx1"/>
                </a:solidFill>
                <a:latin typeface="Times New Roman" panose="02020603050405020304" pitchFamily="18" charset="0"/>
                <a:cs typeface="Times New Roman" panose="02020603050405020304" pitchFamily="18" charset="0"/>
              </a:rPr>
              <a:t>.</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Auto </a:t>
            </a:r>
            <a:r>
              <a:rPr lang="en-US" sz="1200" dirty="0">
                <a:solidFill>
                  <a:schemeClr val="tx1"/>
                </a:solidFill>
                <a:latin typeface="Times New Roman" panose="02020603050405020304" pitchFamily="18" charset="0"/>
                <a:cs typeface="Times New Roman" panose="02020603050405020304" pitchFamily="18" charset="0"/>
              </a:rPr>
              <a:t>navigation system for the patrol drones is needed, to make watch service officers work more </a:t>
            </a:r>
            <a:r>
              <a:rPr lang="en-US" sz="1200" dirty="0" smtClean="0">
                <a:solidFill>
                  <a:schemeClr val="tx1"/>
                </a:solidFill>
                <a:latin typeface="Times New Roman" panose="02020603050405020304" pitchFamily="18" charset="0"/>
                <a:cs typeface="Times New Roman" panose="02020603050405020304" pitchFamily="18" charset="0"/>
              </a:rPr>
              <a:t>effective since they </a:t>
            </a:r>
            <a:r>
              <a:rPr lang="en-US" sz="1200" dirty="0">
                <a:solidFill>
                  <a:schemeClr val="tx1"/>
                </a:solidFill>
                <a:latin typeface="Times New Roman" panose="02020603050405020304" pitchFamily="18" charset="0"/>
                <a:cs typeface="Times New Roman" panose="02020603050405020304" pitchFamily="18" charset="0"/>
              </a:rPr>
              <a:t>can control more drones at the same time in case of  </a:t>
            </a:r>
            <a:r>
              <a:rPr lang="en-US" sz="1200" dirty="0" smtClean="0">
                <a:solidFill>
                  <a:schemeClr val="tx1"/>
                </a:solidFill>
                <a:latin typeface="Times New Roman" panose="02020603050405020304" pitchFamily="18" charset="0"/>
                <a:cs typeface="Times New Roman" panose="02020603050405020304" pitchFamily="18" charset="0"/>
              </a:rPr>
              <a:t>emergency </a:t>
            </a:r>
            <a:r>
              <a:rPr lang="en-US" sz="1200" dirty="0">
                <a:solidFill>
                  <a:schemeClr val="tx1"/>
                </a:solidFill>
                <a:latin typeface="Times New Roman" panose="02020603050405020304" pitchFamily="18" charset="0"/>
                <a:cs typeface="Times New Roman" panose="02020603050405020304" pitchFamily="18" charset="0"/>
              </a:rPr>
              <a:t>situations</a:t>
            </a:r>
            <a:r>
              <a:rPr lang="en-US" sz="1200" dirty="0" smtClean="0">
                <a:solidFill>
                  <a:schemeClr val="tx1"/>
                </a:solidFill>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 Basic Concept</a:t>
            </a:r>
            <a:r>
              <a:rPr lang="en-US" sz="12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Street Lighting System and the Camera Connected on Drone to enable LiFi / OCC Link for communication to get navigation informations</a:t>
            </a:r>
          </a:p>
          <a:p>
            <a:pPr marL="628650" lvl="1" indent="-171450" algn="just">
              <a:buFont typeface="Arial" panose="020B0604020202020204" pitchFamily="34" charset="0"/>
              <a:buChar char="–"/>
              <a:tabLst>
                <a:tab pos="2417763" algn="l"/>
              </a:tabLst>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Street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public lighting system provides the navigation, and location information for drone based patrol service</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LiFi / OCC Links avoids any communication interferences and provides secure and precise location Information</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Content Placeholder 2"/>
          <p:cNvSpPr txBox="1">
            <a:spLocks/>
          </p:cNvSpPr>
          <p:nvPr/>
        </p:nvSpPr>
        <p:spPr>
          <a:xfrm>
            <a:off x="993822" y="5121412"/>
            <a:ext cx="3246070"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t>
            </a:r>
            <a:r>
              <a:rPr lang="en-US" sz="1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a:t>
            </a: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WatchGuard </a:t>
            </a:r>
            <a:r>
              <a:rPr lang="en-US" sz="1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Security </a:t>
            </a: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Services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ea typeface="굴림" panose="020B0600000101010101" pitchFamily="50" charset="-127"/>
              </a:rPr>
              <a:t>Needs for </a:t>
            </a:r>
            <a:r>
              <a:rPr lang="en-US" altLang="ko-KR" sz="2800" b="1" dirty="0" smtClean="0">
                <a:ea typeface="굴림" panose="020B0600000101010101" pitchFamily="50" charset="-127"/>
              </a:rPr>
              <a:t>Auto Navigation of WatchGuard </a:t>
            </a:r>
            <a:r>
              <a:rPr lang="en-US" altLang="ko-KR" sz="2800" b="1" dirty="0">
                <a:ea typeface="굴림" panose="020B0600000101010101" pitchFamily="50" charset="-127"/>
              </a:rPr>
              <a:t>Security Services</a:t>
            </a:r>
            <a:endParaRPr lang="en-US" sz="2800" b="1" dirty="0"/>
          </a:p>
        </p:txBody>
      </p:sp>
      <p:grpSp>
        <p:nvGrpSpPr>
          <p:cNvPr id="7" name="Group 6"/>
          <p:cNvGrpSpPr/>
          <p:nvPr/>
        </p:nvGrpSpPr>
        <p:grpSpPr>
          <a:xfrm>
            <a:off x="993822" y="1953899"/>
            <a:ext cx="3461514" cy="3096472"/>
            <a:chOff x="993822" y="1953899"/>
            <a:chExt cx="3461514" cy="3096472"/>
          </a:xfrm>
        </p:grpSpPr>
        <p:sp>
          <p:nvSpPr>
            <p:cNvPr id="18" name="Rectangle 17"/>
            <p:cNvSpPr/>
            <p:nvPr/>
          </p:nvSpPr>
          <p:spPr>
            <a:xfrm rot="5400000">
              <a:off x="4068924" y="4663959"/>
              <a:ext cx="557380" cy="215444"/>
            </a:xfrm>
            <a:prstGeom prst="rect">
              <a:avLst/>
            </a:prstGeom>
          </p:spPr>
          <p:txBody>
            <a:bodyPr wrap="square">
              <a:spAutoFit/>
            </a:bodyPr>
            <a:lstStyle/>
            <a:p>
              <a:pPr algn="r"/>
              <a:r>
                <a:rPr lang="en-US" sz="800" dirty="0"/>
                <a:t>GOOGLE</a:t>
              </a:r>
            </a:p>
          </p:txBody>
        </p:sp>
        <p:pic>
          <p:nvPicPr>
            <p:cNvPr id="19" name="Picture 2"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16760" r="13074"/>
            <a:stretch/>
          </p:blipFill>
          <p:spPr bwMode="auto">
            <a:xfrm>
              <a:off x="993822" y="1953899"/>
              <a:ext cx="3246070" cy="309499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IoT Street Lighting based LiFi / OCC Link for Drone Patrol Service</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439555" y="6067025"/>
            <a:ext cx="41678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Street Light based LiFi/OCC Link for Patrol Service &gt;  </a:t>
            </a:r>
          </a:p>
        </p:txBody>
      </p:sp>
      <p:sp>
        <p:nvSpPr>
          <p:cNvPr id="24" name="Content Placeholder 2"/>
          <p:cNvSpPr txBox="1">
            <a:spLocks/>
          </p:cNvSpPr>
          <p:nvPr/>
        </p:nvSpPr>
        <p:spPr>
          <a:xfrm>
            <a:off x="4793931" y="1561333"/>
            <a:ext cx="3962400" cy="3229821"/>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Street Lighting System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LiFi/OCC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Patrol Service Using Drone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Street Lighting System</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PD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Image Sensor</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100m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951" y="4523529"/>
            <a:ext cx="4645980" cy="1586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a:stretch>
            <a:fillRect/>
          </a:stretch>
        </p:blipFill>
        <p:spPr>
          <a:xfrm>
            <a:off x="762000" y="1570779"/>
            <a:ext cx="1495425" cy="2952750"/>
          </a:xfrm>
          <a:prstGeom prst="rect">
            <a:avLst/>
          </a:prstGeom>
        </p:spPr>
      </p:pic>
      <p:sp>
        <p:nvSpPr>
          <p:cNvPr id="27" name="Content Placeholder 2"/>
          <p:cNvSpPr txBox="1">
            <a:spLocks/>
          </p:cNvSpPr>
          <p:nvPr/>
        </p:nvSpPr>
        <p:spPr>
          <a:xfrm>
            <a:off x="4724400" y="4544034"/>
            <a:ext cx="3999598" cy="174737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current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Routing path selection</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742950" lvl="1" indent="-285750" algn="just">
              <a:lnSpc>
                <a:spcPct val="150000"/>
              </a:lnSpc>
              <a:buFont typeface="Arial" panose="020B0604020202020204" pitchFamily="34"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remaining distance till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next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controlling point</a:t>
            </a:r>
          </a:p>
          <a:p>
            <a:pPr marL="742950" lvl="1" indent="-285750" algn="just">
              <a:lnSpc>
                <a:spcPct val="150000"/>
              </a:lnSpc>
              <a:buFont typeface="Arial" panose="020B0604020202020204" pitchFamily="34"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 loading command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for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activities if n</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ext traveling point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available/reachable or not</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9" y="1755227"/>
            <a:ext cx="8262151" cy="4343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Auto Navigation of Solution Drone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Service using IoT Street Lighting System based LiFi/OCC Technology</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system 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Street Lighting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 and the Camera connected 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Drone 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LiFi/CamCom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to get navigation informations to move on automatically.</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for automatic navigation, locate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position of security service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WatchGuard drone and create optimized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routes for the security service WatchGuard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area.</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Also used 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preload the list of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activities for WatchGuard Security Services</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10700</TotalTime>
  <Words>430</Words>
  <Application>Microsoft Office PowerPoint</Application>
  <PresentationFormat>On-screen Show (4:3)</PresentationFormat>
  <Paragraphs>66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525</cp:revision>
  <cp:lastPrinted>2017-05-07T15:48:38Z</cp:lastPrinted>
  <dcterms:created xsi:type="dcterms:W3CDTF">2010-05-15T17:50:32Z</dcterms:created>
  <dcterms:modified xsi:type="dcterms:W3CDTF">2018-11-14T03:56:32Z</dcterms:modified>
</cp:coreProperties>
</file>