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handoutMasterIdLst>
    <p:handoutMasterId r:id="rId8"/>
  </p:handoutMasterIdLst>
  <p:sldIdLst>
    <p:sldId id="280" r:id="rId2"/>
    <p:sldId id="304" r:id="rId3"/>
    <p:sldId id="309" r:id="rId4"/>
    <p:sldId id="310" r:id="rId5"/>
    <p:sldId id="306" r:id="rId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p:restoredLeft sz="9834" autoAdjust="0"/>
    <p:restoredTop sz="95972" autoAdjust="0"/>
  </p:normalViewPr>
  <p:slideViewPr>
    <p:cSldViewPr>
      <p:cViewPr varScale="1">
        <p:scale>
          <a:sx n="91" d="100"/>
          <a:sy n="91" d="100"/>
        </p:scale>
        <p:origin x="1032" y="51"/>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7" d="100"/>
          <a:sy n="67" d="100"/>
        </p:scale>
        <p:origin x="2583" y="5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smtClean="0"/>
              <a:t>March 2017</a:t>
            </a: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11/13/2018</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2018</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11/13/2018</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smtClean="0"/>
              <a:t>Submission</a:t>
            </a: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1</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42426403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2</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16433718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3</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1368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5234A02-7D3B-CD49-A0E0-CACF1D6BF2B3}" type="slidenum">
              <a:rPr lang="en-US" smtClean="0"/>
              <a:t>4</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251956098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15234A02-7D3B-CD49-A0E0-CACF1D6BF2B3}" type="slidenum">
              <a:rPr lang="en-US" smtClean="0"/>
              <a:t>5</a:t>
            </a:fld>
            <a:endParaRPr lang="en-US"/>
          </a:p>
        </p:txBody>
      </p:sp>
      <p:sp>
        <p:nvSpPr>
          <p:cNvPr id="5" name="Footer Placeholder 4"/>
          <p:cNvSpPr>
            <a:spLocks noGrp="1"/>
          </p:cNvSpPr>
          <p:nvPr>
            <p:ph type="ftr" sz="quarter" idx="11"/>
          </p:nvPr>
        </p:nvSpPr>
        <p:spPr/>
        <p:txBody>
          <a:bodyPr/>
          <a:lstStyle/>
          <a:p>
            <a:r>
              <a:rPr lang="en-US" smtClean="0"/>
              <a:t>Submission</a:t>
            </a:r>
            <a:endParaRPr lang="en-US"/>
          </a:p>
        </p:txBody>
      </p:sp>
      <p:sp>
        <p:nvSpPr>
          <p:cNvPr id="6" name="Header Placeholder 5"/>
          <p:cNvSpPr>
            <a:spLocks noGrp="1"/>
          </p:cNvSpPr>
          <p:nvPr>
            <p:ph type="hdr" sz="quarter" idx="12"/>
          </p:nvPr>
        </p:nvSpPr>
        <p:spPr/>
        <p:txBody>
          <a:bodyPr/>
          <a:lstStyle/>
          <a:p>
            <a:r>
              <a:rPr lang="en-US" smtClean="0"/>
              <a:t>March 2017</a:t>
            </a:r>
            <a:endParaRPr lang="en-US"/>
          </a:p>
        </p:txBody>
      </p:sp>
    </p:spTree>
    <p:extLst>
      <p:ext uri="{BB962C8B-B14F-4D97-AF65-F5344CB8AC3E}">
        <p14:creationId xmlns:p14="http://schemas.microsoft.com/office/powerpoint/2010/main" val="34977007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7761A-F4E6-294D-9AFB-521E0AC40CDA}" type="datetime1">
              <a:rPr lang="en-US" smtClean="0"/>
              <a:t>11/13/2018</a:t>
            </a:fld>
            <a:endParaRPr lang="en-US"/>
          </a:p>
        </p:txBody>
      </p:sp>
      <p:sp>
        <p:nvSpPr>
          <p:cNvPr id="5" name="Footer Placeholder 4"/>
          <p:cNvSpPr>
            <a:spLocks noGrp="1"/>
          </p:cNvSpPr>
          <p:nvPr>
            <p:ph type="ftr" sz="quarter" idx="11"/>
          </p:nvPr>
        </p:nvSpPr>
        <p:spPr/>
        <p:txBody>
          <a:bodyPr/>
          <a:lstStyle/>
          <a:p>
            <a:endParaRPr lang="en-US" dirty="0" smtClean="0"/>
          </a:p>
          <a:p>
            <a:endParaRPr lang="en-US" dirty="0"/>
          </a:p>
        </p:txBody>
      </p:sp>
      <p:sp>
        <p:nvSpPr>
          <p:cNvPr id="6" name="Slide Number Placeholder 5"/>
          <p:cNvSpPr>
            <a:spLocks noGrp="1"/>
          </p:cNvSpPr>
          <p:nvPr>
            <p:ph type="sldNum" sz="quarter" idx="12"/>
          </p:nvPr>
        </p:nvSpPr>
        <p:spPr>
          <a:xfrm>
            <a:off x="6324600" y="6356350"/>
            <a:ext cx="2362200" cy="365125"/>
          </a:xfrm>
        </p:spPr>
        <p:txBody>
          <a:bodyPr/>
          <a:lstStyle/>
          <a:p>
            <a:fld id="{1613948B-9904-4F55-AB85-19EFE6CFA19B}" type="slidenum">
              <a:rPr lang="en-US" smtClean="0"/>
              <a:pPr/>
              <a:t>‹#›</a:t>
            </a:fld>
            <a:endParaRPr lang="en-US" dirty="0"/>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3810000" y="6324600"/>
            <a:ext cx="4876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November 2018</a:t>
            </a:r>
            <a:endParaRPr lang="en-US" sz="1400" b="1" dirty="0">
              <a:latin typeface="Times New Roman" pitchFamily="18" charset="0"/>
              <a:cs typeface="Times New Roman" pitchFamily="18" charset="0"/>
            </a:endParaRPr>
          </a:p>
        </p:txBody>
      </p:sp>
      <p:sp>
        <p:nvSpPr>
          <p:cNvPr id="13" name="TextBox 12"/>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doc.: IEEE </a:t>
            </a:r>
            <a:r>
              <a:rPr lang="en-US" sz="1400" b="1" dirty="0" smtClean="0">
                <a:solidFill>
                  <a:schemeClr val="tx1"/>
                </a:solidFill>
                <a:latin typeface="Times New Roman" pitchFamily="18" charset="0"/>
                <a:cs typeface="Times New Roman" pitchFamily="18" charset="0"/>
              </a:rPr>
              <a:t>15-18-0569-00-0vat</a:t>
            </a:r>
            <a:endParaRPr lang="en-US" sz="1400" b="1" dirty="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8935-F7C2-2943-A84E-BC9132FE84FE}" type="datetime1">
              <a:rPr lang="en-US" smtClean="0"/>
              <a:t>11/13/2018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A8EE152-3E99-7342-B6D8-9F040714AC7D}" type="datetime1">
              <a:rPr lang="en-US" smtClean="0"/>
              <a:t>11/13/2018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7526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November 2018</a:t>
            </a:r>
            <a:endParaRPr lang="en-US" sz="1400" b="1" dirty="0">
              <a:latin typeface="Times New Roman" pitchFamily="18" charset="0"/>
              <a:cs typeface="Times New Roman" pitchFamily="18" charset="0"/>
            </a:endParaRPr>
          </a:p>
        </p:txBody>
      </p:sp>
      <p:sp>
        <p:nvSpPr>
          <p:cNvPr id="12" name="TextBox 11"/>
          <p:cNvSpPr txBox="1"/>
          <p:nvPr userDrawn="1"/>
        </p:nvSpPr>
        <p:spPr>
          <a:xfrm>
            <a:off x="5410200" y="152400"/>
            <a:ext cx="3276600" cy="307777"/>
          </a:xfrm>
          <a:prstGeom prst="rect">
            <a:avLst/>
          </a:prstGeom>
          <a:noFill/>
        </p:spPr>
        <p:txBody>
          <a:bodyPr wrap="square" rtlCol="0">
            <a:spAutoFit/>
          </a:bodyPr>
          <a:lstStyle/>
          <a:p>
            <a:pPr algn="r"/>
            <a:r>
              <a:rPr lang="en-US" sz="1400" b="1" dirty="0" smtClean="0">
                <a:latin typeface="Times New Roman" pitchFamily="18" charset="0"/>
                <a:cs typeface="Times New Roman" pitchFamily="18" charset="0"/>
              </a:rPr>
              <a:t>doc.: IEEE </a:t>
            </a:r>
            <a:r>
              <a:rPr lang="en-US" sz="1400" b="1" dirty="0" smtClean="0">
                <a:latin typeface="Times New Roman" pitchFamily="18" charset="0"/>
                <a:cs typeface="Times New Roman" pitchFamily="18" charset="0"/>
              </a:rPr>
              <a:t>15-18-0569-00-0vat</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Submission</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4191000" y="6324600"/>
            <a:ext cx="44958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schemeClr val="tx1"/>
                </a:solidFill>
                <a:effectLst/>
                <a:uLnTx/>
                <a:uFillTx/>
                <a:latin typeface="Times New Roman" pitchFamily="18" charset="0"/>
                <a:ea typeface="+mn-ea"/>
                <a:cs typeface="Times New Roman" pitchFamily="18" charset="0"/>
              </a:rPr>
              <a:t>Jaesang Cha, SNUST</a:t>
            </a: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25A640E-46A6-FE4D-ABF4-0D518D60FBB9}" type="datetime1">
              <a:rPr lang="en-US" smtClean="0"/>
              <a:t>11/13/2018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12879A4-D9B4-F64D-A058-EF37CC0DC8FD}" type="datetime1">
              <a:rPr lang="en-US" smtClean="0"/>
              <a:t>11/13/2018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62B5D2A-4D6C-8143-8602-4163F4B50C71}" type="datetime1">
              <a:rPr lang="en-US" smtClean="0"/>
              <a:t>11/13/2018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83D3F40-E048-474A-9262-361127BB8570}" type="datetime1">
              <a:rPr lang="en-US" smtClean="0"/>
              <a:t>11/13/2018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854423-2E0A-6547-B4E9-1F109BABAE57}" type="datetime1">
              <a:rPr lang="en-US" smtClean="0"/>
              <a:t>11/13/2018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2580BF7-1EF4-924D-A091-E1142F83A0ED}" type="datetime1">
              <a:rPr lang="en-US" smtClean="0"/>
              <a:t>11/13/2018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A8B32AF-F286-2345-A16E-116F901FEE7B}" type="datetime1">
              <a:rPr lang="en-US" smtClean="0"/>
              <a:t>11/13/2018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13948B-9904-4F55-AB85-19EFE6CFA19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6D8D05-7B36-9540-8C07-B77D58EE1E8F}" type="datetime1">
              <a:rPr lang="en-US" smtClean="0"/>
              <a:t>11/13/2018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13948B-9904-4F55-AB85-19EFE6CFA19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microsoft.com/office/2007/relationships/hdphoto" Target="../media/hdphoto1.wdp"/><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0" y="410174"/>
            <a:ext cx="9144000" cy="6001643"/>
          </a:xfrm>
          <a:prstGeom prst="rect">
            <a:avLst/>
          </a:prstGeom>
          <a:noFill/>
          <a:ln w="12700">
            <a:noFill/>
            <a:miter lim="800000"/>
            <a:headEnd type="none" w="sm" len="sm"/>
            <a:tailEnd type="none" w="sm" len="sm"/>
          </a:ln>
          <a:effectLst/>
        </p:spPr>
        <p:txBody>
          <a:bodyPr wrap="square">
            <a:spAutoFit/>
          </a:bodyPr>
          <a:lstStyle/>
          <a:p>
            <a:pPr algn="ctr"/>
            <a:r>
              <a:rPr lang="en-US" sz="1800" b="1" u="sng" dirty="0">
                <a:effectLst>
                  <a:outerShdw blurRad="38100" dist="38100" dir="2700000" algn="tl">
                    <a:srgbClr val="C0C0C0"/>
                  </a:outerShdw>
                </a:effectLst>
                <a:latin typeface="Times New Roman" pitchFamily="18" charset="0"/>
                <a:cs typeface="Times New Roman" pitchFamily="18" charset="0"/>
              </a:rPr>
              <a:t>Project: IEEE P802.15 Working Group for Wireless Personal Area Networks (WPANs)</a:t>
            </a:r>
            <a:endParaRPr lang="en-US" sz="1600" b="1" dirty="0">
              <a:latin typeface="Times New Roman" pitchFamily="18" charset="0"/>
              <a:cs typeface="Times New Roman" pitchFamily="18" charset="0"/>
            </a:endParaRPr>
          </a:p>
          <a:p>
            <a:pPr marL="228600"/>
            <a:endParaRPr lang="en-US" sz="1600" b="1" dirty="0" smtClean="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Submission Title:</a:t>
            </a:r>
            <a:r>
              <a:rPr lang="en-US" sz="1600" dirty="0" smtClean="0">
                <a:latin typeface="Times New Roman" pitchFamily="18" charset="0"/>
                <a:cs typeface="Times New Roman" pitchFamily="18" charset="0"/>
              </a:rPr>
              <a:t> Checkpoints </a:t>
            </a:r>
            <a:r>
              <a:rPr lang="en-US" sz="1600" dirty="0">
                <a:latin typeface="Times New Roman" pitchFamily="18" charset="0"/>
                <a:cs typeface="Times New Roman" pitchFamily="18" charset="0"/>
              </a:rPr>
              <a:t>Reporting Using IoT/I</a:t>
            </a:r>
            <a:r>
              <a:rPr lang="en-US" altLang="ko-KR" sz="1600" dirty="0">
                <a:latin typeface="Times New Roman" pitchFamily="18" charset="0"/>
                <a:cs typeface="Times New Roman" pitchFamily="18" charset="0"/>
              </a:rPr>
              <a:t>oL </a:t>
            </a:r>
            <a:r>
              <a:rPr lang="en-US" altLang="ko-KR" sz="1600" dirty="0" smtClean="0">
                <a:latin typeface="Times New Roman" pitchFamily="18" charset="0"/>
                <a:cs typeface="Times New Roman" pitchFamily="18" charset="0"/>
              </a:rPr>
              <a:t>Technology for </a:t>
            </a:r>
            <a:r>
              <a:rPr lang="en-US" sz="1600" dirty="0" smtClean="0">
                <a:latin typeface="Times New Roman" pitchFamily="18" charset="0"/>
                <a:cs typeface="Times New Roman" pitchFamily="18" charset="0"/>
              </a:rPr>
              <a:t>Drone </a:t>
            </a:r>
            <a:r>
              <a:rPr lang="en-US" sz="1600" dirty="0">
                <a:latin typeface="Times New Roman" pitchFamily="18" charset="0"/>
                <a:cs typeface="Times New Roman" pitchFamily="18" charset="0"/>
              </a:rPr>
              <a:t>based Guard Tour </a:t>
            </a:r>
            <a:r>
              <a:rPr lang="en-US" sz="1600" dirty="0" smtClean="0">
                <a:latin typeface="Times New Roman" pitchFamily="18" charset="0"/>
                <a:cs typeface="Times New Roman" pitchFamily="18" charset="0"/>
              </a:rPr>
              <a:t>Solution</a:t>
            </a:r>
            <a:endParaRPr lang="en-US" altLang="ko-KR" sz="1600" dirty="0" smtClean="0">
              <a:latin typeface="Times New Roman" pitchFamily="18" charset="0"/>
              <a:cs typeface="Times New Roman" pitchFamily="18" charset="0"/>
            </a:endParaRPr>
          </a:p>
          <a:p>
            <a:pPr marL="228600"/>
            <a:endParaRPr lang="en-US" sz="1600" dirty="0">
              <a:latin typeface="Times New Roman" pitchFamily="18" charset="0"/>
              <a:cs typeface="Times New Roman" pitchFamily="18" charset="0"/>
            </a:endParaRPr>
          </a:p>
          <a:p>
            <a:pPr marL="228600"/>
            <a:r>
              <a:rPr lang="en-US" sz="1600" b="1" dirty="0" smtClean="0">
                <a:latin typeface="Times New Roman" pitchFamily="18" charset="0"/>
                <a:cs typeface="Times New Roman" pitchFamily="18" charset="0"/>
              </a:rPr>
              <a:t>Date </a:t>
            </a:r>
            <a:r>
              <a:rPr lang="en-US" sz="1600" b="1" dirty="0">
                <a:latin typeface="Times New Roman" pitchFamily="18" charset="0"/>
                <a:cs typeface="Times New Roman" pitchFamily="18" charset="0"/>
              </a:rPr>
              <a:t>Submitted: </a:t>
            </a:r>
            <a:r>
              <a:rPr lang="en-US" sz="1600" dirty="0" smtClean="0">
                <a:latin typeface="Times New Roman" pitchFamily="18" charset="0"/>
                <a:cs typeface="Times New Roman" pitchFamily="18" charset="0"/>
              </a:rPr>
              <a:t>November 2018</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Source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a:t>
            </a:r>
            <a:r>
              <a:rPr lang="en-US" altLang="ko-KR" sz="1600" dirty="0">
                <a:latin typeface="Times New Roman" pitchFamily="18" charset="0"/>
                <a:cs typeface="Times New Roman" pitchFamily="18" charset="0"/>
              </a:rPr>
              <a:t>Jaesang Cha (SNUST), </a:t>
            </a:r>
            <a:r>
              <a:rPr lang="en-US" altLang="ko-KR" sz="1600" dirty="0" err="1">
                <a:latin typeface="Times New Roman" pitchFamily="18" charset="0"/>
                <a:cs typeface="Times New Roman" pitchFamily="18" charset="0"/>
              </a:rPr>
              <a:t>Kwanjong</a:t>
            </a:r>
            <a:r>
              <a:rPr lang="en-US" altLang="ko-KR" sz="1600" dirty="0">
                <a:latin typeface="Times New Roman" pitchFamily="18" charset="0"/>
                <a:cs typeface="Times New Roman" pitchFamily="18" charset="0"/>
              </a:rPr>
              <a:t> Jang(</a:t>
            </a:r>
            <a:r>
              <a:rPr lang="en-US" altLang="ko-KR" sz="1600" dirty="0" err="1">
                <a:latin typeface="Times New Roman" pitchFamily="18" charset="0"/>
                <a:cs typeface="Times New Roman" pitchFamily="18" charset="0"/>
              </a:rPr>
              <a:t>Daejeon</a:t>
            </a:r>
            <a:r>
              <a:rPr lang="en-US" altLang="ko-KR" sz="1600" dirty="0">
                <a:latin typeface="Times New Roman" pitchFamily="18" charset="0"/>
                <a:cs typeface="Times New Roman" pitchFamily="18" charset="0"/>
              </a:rPr>
              <a:t> </a:t>
            </a:r>
            <a:r>
              <a:rPr lang="en-US" altLang="ko-KR" sz="1600" dirty="0" err="1">
                <a:latin typeface="Times New Roman" pitchFamily="18" charset="0"/>
                <a:cs typeface="Times New Roman" pitchFamily="18" charset="0"/>
              </a:rPr>
              <a:t>Dongbu</a:t>
            </a:r>
            <a:r>
              <a:rPr lang="en-US" altLang="ko-KR" sz="1600" dirty="0">
                <a:latin typeface="Times New Roman" pitchFamily="18" charset="0"/>
                <a:cs typeface="Times New Roman" pitchFamily="18" charset="0"/>
              </a:rPr>
              <a:t> Police Station</a:t>
            </a:r>
            <a:r>
              <a:rPr lang="en-US" altLang="ko-KR" sz="1600" dirty="0" smtClean="0">
                <a:latin typeface="Times New Roman" pitchFamily="18" charset="0"/>
                <a:cs typeface="Times New Roman" pitchFamily="18" charset="0"/>
              </a:rPr>
              <a:t>), Minwoo Lee</a:t>
            </a:r>
            <a:r>
              <a:rPr lang="en-US" altLang="ko-KR" sz="1600" dirty="0">
                <a:latin typeface="Times New Roman" pitchFamily="18" charset="0"/>
                <a:cs typeface="Times New Roman" pitchFamily="18" charset="0"/>
              </a:rPr>
              <a:t>(SNUST)</a:t>
            </a:r>
            <a:r>
              <a:rPr lang="en-US" altLang="ko-KR" sz="1600" dirty="0" smtClean="0">
                <a:latin typeface="Times New Roman" pitchFamily="18" charset="0"/>
                <a:cs typeface="Times New Roman" pitchFamily="18" charset="0"/>
              </a:rPr>
              <a:t>, </a:t>
            </a:r>
            <a:r>
              <a:rPr lang="en-US" altLang="ko-KR" sz="1600" dirty="0" err="1">
                <a:latin typeface="Times New Roman" pitchFamily="18" charset="0"/>
                <a:cs typeface="Times New Roman" pitchFamily="18" charset="0"/>
              </a:rPr>
              <a:t>Beomhee</a:t>
            </a:r>
            <a:r>
              <a:rPr lang="en-US" altLang="ko-KR" sz="1600" dirty="0">
                <a:latin typeface="Times New Roman" pitchFamily="18" charset="0"/>
                <a:cs typeface="Times New Roman" pitchFamily="18" charset="0"/>
              </a:rPr>
              <a:t> Lee </a:t>
            </a:r>
            <a:r>
              <a:rPr lang="en-US" altLang="ko-KR" sz="1600" dirty="0" smtClean="0">
                <a:latin typeface="Times New Roman" pitchFamily="18" charset="0"/>
                <a:cs typeface="Times New Roman" pitchFamily="18" charset="0"/>
              </a:rPr>
              <a:t>(SNUST), Sooyoung </a:t>
            </a:r>
            <a:r>
              <a:rPr lang="en-US" altLang="ko-KR" sz="1600" dirty="0">
                <a:latin typeface="Times New Roman" pitchFamily="18" charset="0"/>
                <a:cs typeface="Times New Roman" pitchFamily="18" charset="0"/>
              </a:rPr>
              <a:t>Chang (SYCA), Mariappan Vinayagam (SNUST</a:t>
            </a:r>
            <a:r>
              <a:rPr lang="en-US" altLang="ko-KR" sz="1600" dirty="0" smtClean="0">
                <a:latin typeface="Times New Roman" pitchFamily="18" charset="0"/>
                <a:cs typeface="Times New Roman" pitchFamily="18" charset="0"/>
              </a:rPr>
              <a:t>)</a:t>
            </a:r>
            <a:endParaRPr lang="en-US" sz="1600" dirty="0" smtClean="0">
              <a:latin typeface="Times New Roman" pitchFamily="18" charset="0"/>
              <a:cs typeface="Times New Roman" pitchFamily="18" charset="0"/>
            </a:endParaRPr>
          </a:p>
          <a:p>
            <a:pPr marL="228600" algn="just"/>
            <a:r>
              <a:rPr lang="en-US" sz="1600" b="1" dirty="0" smtClean="0">
                <a:latin typeface="Times New Roman" pitchFamily="18" charset="0"/>
                <a:cs typeface="Times New Roman" pitchFamily="18" charset="0"/>
              </a:rPr>
              <a:t>Address: </a:t>
            </a:r>
            <a:r>
              <a:rPr lang="en-US" sz="1600" dirty="0" smtClean="0">
                <a:latin typeface="Times New Roman" pitchFamily="18" charset="0"/>
                <a:cs typeface="Times New Roman" pitchFamily="18" charset="0"/>
              </a:rPr>
              <a:t>Contact Information: +82-2-970-6431, FAX: +82-2-970-6123, E-Mail: chajs@seoultech.ac.kr </a:t>
            </a:r>
          </a:p>
          <a:p>
            <a:pPr marL="228600" algn="just"/>
            <a:r>
              <a:rPr lang="en-US" sz="1600" b="1" dirty="0" smtClean="0">
                <a:latin typeface="Times New Roman" pitchFamily="18" charset="0"/>
                <a:cs typeface="Times New Roman" pitchFamily="18" charset="0"/>
              </a:rPr>
              <a:t>Re:</a:t>
            </a:r>
          </a:p>
          <a:p>
            <a:pPr marL="228600" algn="just">
              <a:spcBef>
                <a:spcPts val="600"/>
              </a:spcBef>
              <a:spcAft>
                <a:spcPts val="600"/>
              </a:spcAft>
            </a:pPr>
            <a:r>
              <a:rPr lang="en-US" sz="1600" b="1" dirty="0" smtClean="0">
                <a:latin typeface="Times New Roman" pitchFamily="18" charset="0"/>
                <a:cs typeface="Times New Roman" pitchFamily="18" charset="0"/>
              </a:rPr>
              <a:t>Abstract: </a:t>
            </a:r>
            <a:r>
              <a:rPr lang="en-US" altLang="ko-KR" sz="1600" dirty="0">
                <a:latin typeface="Times New Roman" pitchFamily="18" charset="0"/>
                <a:cs typeface="Times New Roman" pitchFamily="18" charset="0"/>
              </a:rPr>
              <a:t>This documents introduce the </a:t>
            </a:r>
            <a:r>
              <a:rPr lang="en-US" altLang="ko-KR" sz="1600" dirty="0" smtClean="0">
                <a:latin typeface="Times New Roman" pitchFamily="18" charset="0"/>
                <a:cs typeface="Times New Roman" pitchFamily="18" charset="0"/>
              </a:rPr>
              <a:t>V2I IoT/IoL Connectivity Link </a:t>
            </a:r>
            <a:r>
              <a:rPr lang="en-US" altLang="ko-KR" sz="1600" dirty="0">
                <a:latin typeface="Times New Roman" pitchFamily="18" charset="0"/>
                <a:cs typeface="Times New Roman" pitchFamily="18" charset="0"/>
              </a:rPr>
              <a:t>design consideration for VAT. </a:t>
            </a:r>
            <a:r>
              <a:rPr lang="en-US" altLang="ko-KR" sz="1600" dirty="0" smtClean="0">
                <a:latin typeface="Times New Roman" pitchFamily="18" charset="0"/>
                <a:cs typeface="Times New Roman" pitchFamily="18" charset="0"/>
              </a:rPr>
              <a:t>This proposed IoT/IoL Connectivity Technology </a:t>
            </a:r>
            <a:r>
              <a:rPr lang="en-US" altLang="ko-KR" sz="1600" dirty="0">
                <a:latin typeface="Times New Roman" pitchFamily="18" charset="0"/>
                <a:cs typeface="Times New Roman" pitchFamily="18" charset="0"/>
              </a:rPr>
              <a:t>used for </a:t>
            </a:r>
            <a:r>
              <a:rPr lang="en-US" altLang="ko-KR" sz="1600" dirty="0" smtClean="0">
                <a:latin typeface="Times New Roman" pitchFamily="18" charset="0"/>
                <a:cs typeface="Times New Roman" pitchFamily="18" charset="0"/>
              </a:rPr>
              <a:t>checkpoints reporting of Drone based Guard Tour System. This VAT  </a:t>
            </a:r>
            <a:r>
              <a:rPr lang="en-US" altLang="ko-KR" sz="1600" dirty="0">
                <a:latin typeface="Times New Roman" pitchFamily="18" charset="0"/>
                <a:cs typeface="Times New Roman" pitchFamily="18" charset="0"/>
              </a:rPr>
              <a:t>to operate on the application services like ITS, ADAS</a:t>
            </a:r>
            <a:r>
              <a:rPr lang="en-US" altLang="ko-KR" sz="1600" dirty="0" smtClean="0">
                <a:latin typeface="Times New Roman" pitchFamily="18" charset="0"/>
                <a:cs typeface="Times New Roman" pitchFamily="18" charset="0"/>
              </a:rPr>
              <a:t>, IoT/IoL, etc. </a:t>
            </a:r>
            <a:r>
              <a:rPr lang="en-US" altLang="ko-KR" sz="1600" dirty="0">
                <a:latin typeface="Times New Roman" pitchFamily="18" charset="0"/>
                <a:cs typeface="Times New Roman" pitchFamily="18" charset="0"/>
              </a:rPr>
              <a:t>on road </a:t>
            </a:r>
            <a:r>
              <a:rPr lang="en-US" altLang="ko-KR" sz="1600" dirty="0" smtClean="0">
                <a:latin typeface="Times New Roman" pitchFamily="18" charset="0"/>
                <a:cs typeface="Times New Roman" pitchFamily="18" charset="0"/>
              </a:rPr>
              <a:t>condition. Also </a:t>
            </a:r>
            <a:r>
              <a:rPr lang="en-US" altLang="ko-KR" sz="1600" dirty="0">
                <a:latin typeface="Times New Roman" pitchFamily="18" charset="0"/>
                <a:cs typeface="Times New Roman" pitchFamily="18" charset="0"/>
              </a:rPr>
              <a:t>this can be used for </a:t>
            </a:r>
            <a:r>
              <a:rPr lang="en-US" altLang="ko-KR" sz="1600" dirty="0" smtClean="0">
                <a:latin typeface="Times New Roman" pitchFamily="18" charset="0"/>
                <a:cs typeface="Times New Roman" pitchFamily="18" charset="0"/>
              </a:rPr>
              <a:t>LEDIT</a:t>
            </a:r>
            <a:r>
              <a:rPr lang="en-US" altLang="ko-KR" sz="1600" dirty="0">
                <a:latin typeface="Times New Roman" pitchFamily="18" charset="0"/>
                <a:cs typeface="Times New Roman" pitchFamily="18" charset="0"/>
              </a:rPr>
              <a:t>, Digital Signage </a:t>
            </a:r>
            <a:r>
              <a:rPr lang="en-US" altLang="ko-KR" sz="1600" dirty="0" smtClean="0">
                <a:latin typeface="Times New Roman" pitchFamily="18" charset="0"/>
                <a:cs typeface="Times New Roman" pitchFamily="18" charset="0"/>
              </a:rPr>
              <a:t>with connected information services </a:t>
            </a:r>
            <a:r>
              <a:rPr lang="en-US" altLang="ko-KR" sz="1600" dirty="0">
                <a:latin typeface="Times New Roman" pitchFamily="18" charset="0"/>
                <a:cs typeface="Times New Roman" pitchFamily="18" charset="0"/>
              </a:rPr>
              <a:t>etc</a:t>
            </a:r>
            <a:r>
              <a:rPr lang="en-US" altLang="ko-KR" sz="1600" dirty="0" smtClean="0">
                <a:latin typeface="Times New Roman" pitchFamily="18" charset="0"/>
                <a:cs typeface="Times New Roman" pitchFamily="18" charset="0"/>
              </a:rPr>
              <a:t>.</a:t>
            </a:r>
          </a:p>
          <a:p>
            <a:pPr marL="228600" algn="just">
              <a:spcBef>
                <a:spcPts val="600"/>
              </a:spcBef>
              <a:spcAft>
                <a:spcPts val="600"/>
              </a:spcAft>
            </a:pPr>
            <a:r>
              <a:rPr lang="en-US" sz="1600" b="1" dirty="0" smtClean="0">
                <a:latin typeface="Times New Roman" pitchFamily="18" charset="0"/>
                <a:cs typeface="Times New Roman" pitchFamily="18" charset="0"/>
              </a:rPr>
              <a:t>Purpose</a:t>
            </a:r>
            <a:r>
              <a:rPr lang="en-US" sz="1600" b="1" dirty="0">
                <a:latin typeface="Times New Roman" pitchFamily="18" charset="0"/>
                <a:cs typeface="Times New Roman" pitchFamily="18" charset="0"/>
              </a:rPr>
              <a:t>: </a:t>
            </a:r>
            <a:r>
              <a:rPr lang="en-US" sz="1600" dirty="0">
                <a:latin typeface="Times New Roman" pitchFamily="18" charset="0"/>
                <a:cs typeface="Times New Roman" pitchFamily="18" charset="0"/>
              </a:rPr>
              <a:t>To provided concept models of  light communication based IoT/IoL solution for </a:t>
            </a:r>
            <a:r>
              <a:rPr lang="en-US" altLang="en-US" sz="1600" dirty="0">
                <a:latin typeface="Times New Roman" panose="02020603050405020304" pitchFamily="18" charset="0"/>
                <a:cs typeface="Times New Roman" panose="02020603050405020304" pitchFamily="18" charset="0"/>
              </a:rPr>
              <a:t>Vehicular Assistant Technology (VAT) Interest </a:t>
            </a:r>
            <a:r>
              <a:rPr lang="en-US" altLang="en-US" sz="1600" dirty="0" smtClean="0">
                <a:latin typeface="Times New Roman" panose="02020603050405020304" pitchFamily="18" charset="0"/>
                <a:cs typeface="Times New Roman" panose="02020603050405020304" pitchFamily="18" charset="0"/>
              </a:rPr>
              <a:t>Group</a:t>
            </a:r>
            <a:r>
              <a:rPr lang="en-US" sz="1600" b="1" dirty="0" smtClean="0">
                <a:latin typeface="Times New Roman" pitchFamily="18" charset="0"/>
                <a:cs typeface="Times New Roman" pitchFamily="18" charset="0"/>
              </a:rPr>
              <a:t>.</a:t>
            </a:r>
            <a:r>
              <a:rPr lang="en-US" sz="1600" dirty="0">
                <a:latin typeface="Times New Roman" pitchFamily="18" charset="0"/>
                <a:cs typeface="Times New Roman" pitchFamily="18" charset="0"/>
              </a:rPr>
              <a:t>	</a:t>
            </a:r>
            <a:endParaRPr lang="en-US" sz="1600" dirty="0" smtClean="0">
              <a:latin typeface="Times New Roman" pitchFamily="18" charset="0"/>
              <a:cs typeface="Times New Roman" pitchFamily="18" charset="0"/>
            </a:endParaRPr>
          </a:p>
          <a:p>
            <a:pPr marL="228600" algn="just">
              <a:spcBef>
                <a:spcPts val="600"/>
              </a:spcBef>
              <a:spcAft>
                <a:spcPts val="600"/>
              </a:spcAft>
            </a:pPr>
            <a:r>
              <a:rPr lang="en-US" sz="1600" b="1" dirty="0" smtClean="0">
                <a:latin typeface="Times New Roman" pitchFamily="18" charset="0"/>
                <a:cs typeface="Times New Roman" pitchFamily="18" charset="0"/>
              </a:rPr>
              <a:t>Notice</a:t>
            </a:r>
            <a:r>
              <a:rPr lang="en-US" sz="1600" b="1" dirty="0">
                <a:latin typeface="Times New Roman" pitchFamily="18" charset="0"/>
                <a:cs typeface="Times New Roman" pitchFamily="18" charset="0"/>
              </a:rPr>
              <a:t>:</a:t>
            </a:r>
            <a:r>
              <a:rPr lang="en-US" sz="1600" dirty="0">
                <a:latin typeface="Times New Roman" pitchFamily="18" charset="0"/>
                <a:cs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228600" algn="just"/>
            <a:r>
              <a:rPr lang="en-US" sz="1600" b="1" dirty="0" smtClean="0">
                <a:latin typeface="Times New Roman" pitchFamily="18" charset="0"/>
                <a:cs typeface="Times New Roman" pitchFamily="18" charset="0"/>
              </a:rPr>
              <a:t>Release:</a:t>
            </a:r>
            <a:r>
              <a:rPr lang="en-US" sz="1600" dirty="0">
                <a:latin typeface="Times New Roman" pitchFamily="18" charset="0"/>
                <a:cs typeface="Times New Roman" pitchFamily="18" charset="0"/>
              </a:rPr>
              <a:t> </a:t>
            </a:r>
            <a:r>
              <a:rPr lang="en-US" sz="1600" dirty="0" smtClean="0">
                <a:latin typeface="Times New Roman" pitchFamily="18" charset="0"/>
                <a:cs typeface="Times New Roman" pitchFamily="18" charset="0"/>
              </a:rPr>
              <a:t>The </a:t>
            </a:r>
            <a:r>
              <a:rPr lang="en-US" sz="1600" dirty="0">
                <a:latin typeface="Times New Roman" pitchFamily="18" charset="0"/>
                <a:cs typeface="Times New Roman" pitchFamily="18" charset="0"/>
              </a:rPr>
              <a:t>contributor acknowledges and accepts that this contribution becomes the property of IEEE and may be made publicly available by P802.15.	</a:t>
            </a:r>
          </a:p>
        </p:txBody>
      </p:sp>
      <p:sp>
        <p:nvSpPr>
          <p:cNvPr id="5" name="TextBox 4"/>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1</a:t>
            </a:r>
            <a:endParaRPr lang="en-US" sz="1400"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457200" y="762000"/>
            <a:ext cx="82296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smtClean="0">
                <a:ea typeface="굴림" panose="020B0600000101010101" pitchFamily="50" charset="-127"/>
              </a:rPr>
              <a:t>Contents</a:t>
            </a:r>
            <a:endParaRPr lang="en-US" sz="3200" b="1" dirty="0"/>
          </a:p>
        </p:txBody>
      </p:sp>
      <p:sp>
        <p:nvSpPr>
          <p:cNvPr id="7" name="Content Placeholder 2"/>
          <p:cNvSpPr txBox="1">
            <a:spLocks/>
          </p:cNvSpPr>
          <p:nvPr/>
        </p:nvSpPr>
        <p:spPr>
          <a:xfrm>
            <a:off x="495300" y="2033587"/>
            <a:ext cx="8343900" cy="223361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l">
              <a:buFont typeface="Arial" panose="020B0604020202020204" pitchFamily="34" charset="0"/>
              <a:buChar char="•"/>
              <a:tabLst>
                <a:tab pos="2417763" algn="l"/>
              </a:tabLst>
            </a:pPr>
            <a:r>
              <a:rPr lang="en-US"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 for Drone Based Guard Tour Patrol Solution</a:t>
            </a: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Checkpoints Reporting IoT/IoL </a:t>
            </a:r>
            <a:r>
              <a:rPr lang="en-US"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Link for Drone based Guard Tour Solution</a:t>
            </a:r>
          </a:p>
          <a:p>
            <a:pPr marL="342900" indent="-342900" algn="l">
              <a:buFont typeface="Arial" panose="020B0604020202020204" pitchFamily="34" charset="0"/>
              <a:buChar char="•"/>
              <a:tabLst>
                <a:tab pos="2417763" algn="l"/>
              </a:tabLst>
            </a:pPr>
            <a:endPar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342900" indent="-342900" algn="l">
              <a:buFont typeface="Arial" panose="020B0604020202020204" pitchFamily="34" charset="0"/>
              <a:buChar char="•"/>
              <a:tabLst>
                <a:tab pos="2417763" algn="l"/>
              </a:tabLst>
            </a:pPr>
            <a:r>
              <a:rPr lang="en-US" altLang="ko-KR" sz="2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Conclusion</a:t>
            </a:r>
          </a:p>
          <a:p>
            <a:pPr marL="342900" indent="-342900" algn="l">
              <a:buFont typeface="Arial" panose="020B0604020202020204" pitchFamily="34" charset="0"/>
              <a:buChar char="•"/>
              <a:tabLst>
                <a:tab pos="2417763" algn="l"/>
              </a:tabLst>
            </a:pPr>
            <a:endParaRPr lang="en-US" sz="2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2</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0352842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604018"/>
            <a:ext cx="9144000" cy="6858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tabLst>
                <a:tab pos="2417763" algn="l"/>
              </a:tabLst>
            </a:pPr>
            <a:r>
              <a:rPr lang="en-US" sz="3200" b="1" dirty="0"/>
              <a:t>Need for Drone Based Guard Tour Patrol Solution</a:t>
            </a:r>
          </a:p>
        </p:txBody>
      </p:sp>
      <p:sp>
        <p:nvSpPr>
          <p:cNvPr id="22" name="TextBox 21"/>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3</a:t>
            </a:r>
            <a:endParaRPr lang="en-US" sz="1400" dirty="0">
              <a:latin typeface="Times New Roman" pitchFamily="18" charset="0"/>
              <a:cs typeface="Times New Roman" pitchFamily="18" charset="0"/>
            </a:endParaRPr>
          </a:p>
        </p:txBody>
      </p:sp>
      <p:sp>
        <p:nvSpPr>
          <p:cNvPr id="7" name="Content Placeholder 2"/>
          <p:cNvSpPr txBox="1">
            <a:spLocks/>
          </p:cNvSpPr>
          <p:nvPr/>
        </p:nvSpPr>
        <p:spPr>
          <a:xfrm>
            <a:off x="4539205" y="1367437"/>
            <a:ext cx="4343400" cy="486819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6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Needs</a:t>
            </a:r>
          </a:p>
          <a:p>
            <a:pPr marL="628650" lvl="1" indent="-171450" algn="just">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Human Guards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patrol creates on environment of calm and order, as it discourages criminal activity.</a:t>
            </a:r>
          </a:p>
          <a:p>
            <a:pPr marL="628650" lvl="1" indent="-171450" algn="just">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Used for security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guards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patrolling,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technicians monitoring climate-controlled environments, and correctional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officers</a:t>
            </a:r>
          </a:p>
          <a:p>
            <a:pPr marL="628650" lvl="1" indent="-171450" algn="just">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Guard Tour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patrol system is a system for logging the rounds of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guards employees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 a variety of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situations.</a:t>
            </a:r>
          </a:p>
          <a:p>
            <a:pPr marL="628650" lvl="1" indent="-171450" algn="just">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three kind of technology GPS, GPRS,RFID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for check points reporting</a:t>
            </a:r>
          </a:p>
          <a:p>
            <a:pPr marL="628650" lvl="1" indent="-171450" algn="just">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Human Guards limits vigilant the scheduled patrols by touring on defined </a:t>
            </a: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route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and does not record visual data</a:t>
            </a:r>
          </a:p>
          <a:p>
            <a:pPr marL="628650" lvl="1" indent="-171450" algn="just">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Also vigilant on raining, snowing , windy time is difficult and  not efficient</a:t>
            </a:r>
          </a:p>
          <a:p>
            <a:pPr marL="285750" indent="-285750" algn="just">
              <a:lnSpc>
                <a:spcPct val="150000"/>
              </a:lnSpc>
              <a:buFont typeface="Arial" panose="020B0604020202020204" pitchFamily="34" charset="0"/>
              <a:buChar char="•"/>
            </a:pPr>
            <a:r>
              <a:rPr lang="en-US" altLang="ko-KR" sz="16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Basic </a:t>
            </a:r>
            <a:r>
              <a:rPr lang="en-US" altLang="ko-KR" sz="16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Concept</a:t>
            </a:r>
          </a:p>
          <a:p>
            <a:pPr marL="628650" lvl="1" indent="-171450" algn="just">
              <a:buFont typeface="Times New Roman" panose="02020603050405020304" pitchFamily="18" charset="0"/>
              <a:buChar char="˗"/>
            </a:pPr>
            <a:r>
              <a:rPr lang="en-US"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Drones </a:t>
            </a:r>
            <a:r>
              <a:rPr lang="en-US"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based schedule autonomous patrol will provide more efficient surveillance than human guard based vigilant.</a:t>
            </a:r>
          </a:p>
          <a:p>
            <a:pPr marL="628650" lvl="1" indent="-171450" algn="just">
              <a:buFont typeface="Times New Roman" panose="02020603050405020304" pitchFamily="18" charset="0"/>
              <a:buChar char="˗"/>
            </a:pPr>
            <a:r>
              <a:rPr lang="en-US"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Uses the Drone front and back LED lights as a Transmitter and  Photo detector or CCTV Camera based receiver at check points to reporting tour patrol.</a:t>
            </a:r>
            <a:endParaRPr lang="en-US"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
        <p:nvSpPr>
          <p:cNvPr id="12" name="TextBox 53"/>
          <p:cNvSpPr txBox="1">
            <a:spLocks noChangeArrowheads="1"/>
          </p:cNvSpPr>
          <p:nvPr/>
        </p:nvSpPr>
        <p:spPr bwMode="auto">
          <a:xfrm>
            <a:off x="304800" y="4139372"/>
            <a:ext cx="38100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Security Guard </a:t>
            </a:r>
            <a:r>
              <a:rPr lang="en-US" altLang="ko-KR" sz="1000" b="1" dirty="0" smtClean="0">
                <a:cs typeface="Times New Roman" panose="02020603050405020304" pitchFamily="18" charset="0"/>
              </a:rPr>
              <a:t> Tour Patrol Checkpoints Reporting Scenario </a:t>
            </a:r>
            <a:r>
              <a:rPr kumimoji="0" lang="en-US" altLang="ko-KR" sz="1000" b="1" dirty="0" smtClean="0">
                <a:cs typeface="Times New Roman" panose="02020603050405020304" pitchFamily="18" charset="0"/>
              </a:rPr>
              <a:t>&gt;</a:t>
            </a:r>
          </a:p>
        </p:txBody>
      </p:sp>
      <p:pic>
        <p:nvPicPr>
          <p:cNvPr id="1026" name="Picture 2" descr="Image result for Guard tour patrol system"/>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04800" y="1600199"/>
            <a:ext cx="3810000" cy="2531775"/>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p:cNvPicPr>
            <a:picLocks noChangeAspect="1"/>
          </p:cNvPicPr>
          <p:nvPr/>
        </p:nvPicPr>
        <p:blipFill>
          <a:blip r:embed="rId4"/>
          <a:stretch>
            <a:fillRect/>
          </a:stretch>
        </p:blipFill>
        <p:spPr>
          <a:xfrm>
            <a:off x="418730" y="4467508"/>
            <a:ext cx="1582208" cy="1314450"/>
          </a:xfrm>
          <a:prstGeom prst="rect">
            <a:avLst/>
          </a:prstGeom>
        </p:spPr>
      </p:pic>
      <p:pic>
        <p:nvPicPr>
          <p:cNvPr id="4" name="Picture 3"/>
          <p:cNvPicPr>
            <a:picLocks noChangeAspect="1"/>
          </p:cNvPicPr>
          <p:nvPr/>
        </p:nvPicPr>
        <p:blipFill>
          <a:blip r:embed="rId5"/>
          <a:stretch>
            <a:fillRect/>
          </a:stretch>
        </p:blipFill>
        <p:spPr>
          <a:xfrm>
            <a:off x="2425343" y="4577463"/>
            <a:ext cx="1370496" cy="1245905"/>
          </a:xfrm>
          <a:prstGeom prst="rect">
            <a:avLst/>
          </a:prstGeom>
        </p:spPr>
      </p:pic>
      <p:sp>
        <p:nvSpPr>
          <p:cNvPr id="17" name="TextBox 53"/>
          <p:cNvSpPr txBox="1">
            <a:spLocks noChangeArrowheads="1"/>
          </p:cNvSpPr>
          <p:nvPr/>
        </p:nvSpPr>
        <p:spPr bwMode="auto">
          <a:xfrm>
            <a:off x="304800" y="5892127"/>
            <a:ext cx="38100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Security Guard </a:t>
            </a:r>
            <a:r>
              <a:rPr lang="en-US" altLang="ko-KR" sz="1000" b="1" dirty="0" smtClean="0">
                <a:cs typeface="Times New Roman" panose="02020603050405020304" pitchFamily="18" charset="0"/>
              </a:rPr>
              <a:t> Tour Patrol Checkpoints RFID Tag </a:t>
            </a:r>
            <a:r>
              <a:rPr kumimoji="0" lang="en-US" altLang="ko-KR" sz="1000" b="1" dirty="0" smtClean="0">
                <a:cs typeface="Times New Roman" panose="02020603050405020304" pitchFamily="18" charset="0"/>
              </a:rPr>
              <a:t>&gt;</a:t>
            </a:r>
          </a:p>
        </p:txBody>
      </p:sp>
    </p:spTree>
    <p:extLst>
      <p:ext uri="{BB962C8B-B14F-4D97-AF65-F5344CB8AC3E}">
        <p14:creationId xmlns:p14="http://schemas.microsoft.com/office/powerpoint/2010/main" val="25066353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a:xfrm>
            <a:off x="0" y="579150"/>
            <a:ext cx="9143999" cy="844964"/>
          </a:xfrm>
          <a:prstGeom prst="rect">
            <a:avLst/>
          </a:prstGeom>
        </p:spPr>
        <p:txBody>
          <a:bodyPr vert="horz" lIns="91440" tIns="45720" rIns="91440" bIns="45720" rtlCol="0" anchor="ctr">
            <a:noAutofit/>
          </a:bodyPr>
          <a:lstStyle>
            <a:defPPr>
              <a:defRPr lang="en-US"/>
            </a:defPPr>
            <a:lvl1pPr algn="ctr">
              <a:spcBef>
                <a:spcPct val="0"/>
              </a:spcBef>
              <a:buNone/>
              <a:tabLst>
                <a:tab pos="2417763" algn="l"/>
              </a:tabLst>
              <a:defRPr sz="3200" b="1">
                <a:latin typeface="+mj-lt"/>
                <a:ea typeface="+mj-ea"/>
                <a:cs typeface="+mj-cs"/>
              </a:defRPr>
            </a:lvl1pPr>
          </a:lstStyle>
          <a:p>
            <a:r>
              <a:rPr lang="en-US" dirty="0"/>
              <a:t>Checkpoints Reporting IoT/IoL Link for Drone </a:t>
            </a:r>
            <a:endParaRPr lang="en-US" dirty="0" smtClean="0"/>
          </a:p>
          <a:p>
            <a:r>
              <a:rPr lang="en-US" dirty="0" smtClean="0"/>
              <a:t>Based </a:t>
            </a:r>
            <a:r>
              <a:rPr lang="en-US" dirty="0"/>
              <a:t>Guard Tour Solution</a:t>
            </a:r>
          </a:p>
        </p:txBody>
      </p:sp>
      <p:sp>
        <p:nvSpPr>
          <p:cNvPr id="55" name="TextBox 54"/>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4</a:t>
            </a:r>
            <a:endParaRPr lang="en-US" sz="1400" dirty="0">
              <a:latin typeface="Times New Roman" pitchFamily="18" charset="0"/>
              <a:cs typeface="Times New Roman" pitchFamily="18" charset="0"/>
            </a:endParaRPr>
          </a:p>
        </p:txBody>
      </p:sp>
      <p:sp>
        <p:nvSpPr>
          <p:cNvPr id="57" name="Content Placeholder 2"/>
          <p:cNvSpPr txBox="1">
            <a:spLocks/>
          </p:cNvSpPr>
          <p:nvPr/>
        </p:nvSpPr>
        <p:spPr>
          <a:xfrm>
            <a:off x="5029200" y="1676400"/>
            <a:ext cx="3907776" cy="4020642"/>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sz="14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Checkpoints Reporting for Drone Based Guard Tour Solution Using IoT / IoL Link</a:t>
            </a:r>
            <a:endParaRPr lang="en-US" sz="14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7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Tx :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Drone Front and Back Lights </a:t>
            </a:r>
            <a:endPar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7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Rx : </a:t>
            </a: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PD / CCTV Image Sensor in Patrol Region</a:t>
            </a:r>
            <a:endPar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628650" lvl="1" indent="-171450" algn="just">
              <a:lnSpc>
                <a:spcPct val="17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Day-Night Communication Mode </a:t>
            </a:r>
          </a:p>
          <a:p>
            <a:pPr marL="628650" lvl="1" indent="-171450" algn="just">
              <a:lnSpc>
                <a:spcPct val="170000"/>
              </a:lnSpc>
              <a:buFont typeface="Times New Roman" panose="02020603050405020304" pitchFamily="18" charset="0"/>
              <a:buChar char="˗"/>
            </a:pPr>
            <a:r>
              <a:rPr lang="en-US" altLang="ko-KR" sz="12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Modulations</a:t>
            </a:r>
            <a:endPar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a:p>
            <a:pPr marL="1200150" lvl="2" indent="-285750" algn="just">
              <a:lnSpc>
                <a:spcPct val="170000"/>
              </a:lnSpc>
              <a:buFont typeface="Arial" panose="020B0604020202020204" pitchFamily="34" charset="0"/>
              <a:buChar char="▫"/>
            </a:pPr>
            <a:r>
              <a:rPr lang="en-US" altLang="ko-KR" sz="10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OOK</a:t>
            </a:r>
            <a:r>
              <a:rPr lang="en-US" altLang="ko-KR" sz="10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 VPPM, Offset-VPWM, Multilevel PPM, Inverted PPM, Subcarrier PPM, DSSS SIK etc.</a:t>
            </a:r>
          </a:p>
          <a:p>
            <a:pPr marL="628650" lvl="1" indent="-171450" algn="just">
              <a:lnSpc>
                <a:spcPct val="17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Data Rate : 1K ~ 1Mb/s</a:t>
            </a:r>
          </a:p>
          <a:p>
            <a:pPr marL="628650" lvl="1" indent="-171450" algn="just">
              <a:lnSpc>
                <a:spcPct val="17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Supported LoS (Line of Sight)</a:t>
            </a:r>
          </a:p>
          <a:p>
            <a:pPr marL="628650" lvl="1" indent="-171450" algn="just">
              <a:lnSpc>
                <a:spcPct val="170000"/>
              </a:lnSpc>
              <a:buFont typeface="Times New Roman" panose="02020603050405020304" pitchFamily="18" charset="0"/>
              <a:buChar char="˗"/>
            </a:pPr>
            <a:r>
              <a:rPr lang="en-US" altLang="ko-KR" sz="12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Available Distance : 2m ~ 200m</a:t>
            </a:r>
          </a:p>
        </p:txBody>
      </p:sp>
      <p:sp>
        <p:nvSpPr>
          <p:cNvPr id="13" name="TextBox 53"/>
          <p:cNvSpPr txBox="1">
            <a:spLocks noChangeArrowheads="1"/>
          </p:cNvSpPr>
          <p:nvPr/>
        </p:nvSpPr>
        <p:spPr bwMode="auto">
          <a:xfrm>
            <a:off x="0" y="4349316"/>
            <a:ext cx="4953000"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342900" indent="-342900">
              <a:spcBef>
                <a:spcPct val="20000"/>
              </a:spcBef>
              <a:buChar char="•"/>
              <a:defRPr sz="3200">
                <a:solidFill>
                  <a:schemeClr val="tx1"/>
                </a:solidFill>
                <a:latin typeface="Times New Roman" panose="02020603050405020304" pitchFamily="18" charset="0"/>
              </a:defRPr>
            </a:lvl1pPr>
            <a:lvl2pPr marL="638175" indent="-285750">
              <a:spcBef>
                <a:spcPct val="20000"/>
              </a:spcBef>
              <a:buChar char="–"/>
              <a:defRPr sz="2800">
                <a:solidFill>
                  <a:schemeClr val="tx1"/>
                </a:solidFill>
                <a:latin typeface="Times New Roman" panose="02020603050405020304" pitchFamily="18" charset="0"/>
              </a:defRPr>
            </a:lvl2pPr>
            <a:lvl3pPr marL="1143000" indent="-228600">
              <a:spcBef>
                <a:spcPct val="20000"/>
              </a:spcBef>
              <a:buChar char="•"/>
              <a:defRPr sz="2400">
                <a:solidFill>
                  <a:schemeClr val="tx1"/>
                </a:solidFill>
                <a:latin typeface="Times New Roman" panose="02020603050405020304" pitchFamily="18" charset="0"/>
              </a:defRPr>
            </a:lvl3pPr>
            <a:lvl4pPr marL="1600200" indent="-228600">
              <a:spcBef>
                <a:spcPct val="20000"/>
              </a:spcBef>
              <a:buChar char="–"/>
              <a:defRPr sz="2000">
                <a:solidFill>
                  <a:schemeClr val="tx1"/>
                </a:solidFill>
                <a:latin typeface="Times New Roman" panose="02020603050405020304" pitchFamily="18" charset="0"/>
              </a:defRPr>
            </a:lvl4pPr>
            <a:lvl5pPr marL="2057400" indent="-228600">
              <a:spcBef>
                <a:spcPct val="20000"/>
              </a:spcBef>
              <a:buChar char="•"/>
              <a:defRPr sz="20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defRPr>
            </a:lvl9pPr>
          </a:lstStyle>
          <a:p>
            <a:pPr marL="0" lvl="1" indent="0" algn="ctr" latinLnBrk="1">
              <a:buNone/>
            </a:pPr>
            <a:r>
              <a:rPr kumimoji="0" lang="en-US" altLang="ko-KR" sz="1000" b="1" dirty="0" smtClean="0">
                <a:cs typeface="Times New Roman" panose="02020603050405020304" pitchFamily="18" charset="0"/>
              </a:rPr>
              <a:t>&lt; V2I </a:t>
            </a:r>
            <a:r>
              <a:rPr lang="en-US" altLang="ko-KR" sz="1000" b="1" dirty="0" smtClean="0">
                <a:cs typeface="Times New Roman" panose="02020603050405020304" pitchFamily="18" charset="0"/>
              </a:rPr>
              <a:t>IoT/IoL Link </a:t>
            </a:r>
            <a:r>
              <a:rPr lang="en-US" altLang="ko-KR" sz="1000" b="1" dirty="0">
                <a:cs typeface="Times New Roman" panose="02020603050405020304" pitchFamily="18" charset="0"/>
              </a:rPr>
              <a:t>for </a:t>
            </a:r>
            <a:r>
              <a:rPr lang="en-US" altLang="ko-KR" sz="1000" b="1" dirty="0" smtClean="0">
                <a:cs typeface="Times New Roman" panose="02020603050405020304" pitchFamily="18" charset="0"/>
              </a:rPr>
              <a:t>Checkpoints Reporting of Drone Based Guard Tour Solution &gt;</a:t>
            </a:r>
            <a:endParaRPr kumimoji="0" lang="en-US" altLang="ko-KR" sz="1000" b="1" dirty="0" smtClean="0">
              <a:cs typeface="Times New Roman" panose="02020603050405020304" pitchFamily="18" charset="0"/>
            </a:endParaRPr>
          </a:p>
        </p:txBody>
      </p:sp>
      <p:sp>
        <p:nvSpPr>
          <p:cNvPr id="14" name="Content Placeholder 2"/>
          <p:cNvSpPr txBox="1">
            <a:spLocks/>
          </p:cNvSpPr>
          <p:nvPr/>
        </p:nvSpPr>
        <p:spPr>
          <a:xfrm>
            <a:off x="451282" y="4627921"/>
            <a:ext cx="4495800" cy="165005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Integrating Drone based guard </a:t>
            </a:r>
            <a:r>
              <a:rPr lang="en-US" altLang="ko-KR" sz="1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with a computerized security system, security is made even more </a:t>
            </a:r>
            <a:r>
              <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vigilant.</a:t>
            </a:r>
          </a:p>
          <a:p>
            <a:pPr marL="285750" indent="-285750" algn="just">
              <a:lnSpc>
                <a:spcPct val="150000"/>
              </a:lnSpc>
              <a:buFont typeface="Arial" panose="020B0604020202020204" pitchFamily="34" charset="0"/>
              <a:buChar char="•"/>
            </a:pPr>
            <a:r>
              <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Drone guard </a:t>
            </a:r>
            <a:r>
              <a:rPr lang="en-US" altLang="ko-KR" sz="1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tour patrol system is a system for logging the rounds of </a:t>
            </a:r>
            <a:r>
              <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tour </a:t>
            </a:r>
            <a:r>
              <a:rPr lang="en-US" altLang="ko-KR" sz="1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 a variety of situations such as security guards patrolling property, technicians monitoring climate-controlled </a:t>
            </a:r>
            <a:r>
              <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environments.</a:t>
            </a:r>
            <a:endParaRPr lang="en-US" altLang="ko-KR" sz="1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grpSp>
        <p:nvGrpSpPr>
          <p:cNvPr id="8" name="Group 7"/>
          <p:cNvGrpSpPr/>
          <p:nvPr/>
        </p:nvGrpSpPr>
        <p:grpSpPr>
          <a:xfrm>
            <a:off x="206776" y="1600200"/>
            <a:ext cx="4572000" cy="2667000"/>
            <a:chOff x="533400" y="2209800"/>
            <a:chExt cx="5485214" cy="3505200"/>
          </a:xfrm>
        </p:grpSpPr>
        <p:pic>
          <p:nvPicPr>
            <p:cNvPr id="10" name="Picture 9"/>
            <p:cNvPicPr>
              <a:picLocks noChangeAspect="1"/>
            </p:cNvPicPr>
            <p:nvPr/>
          </p:nvPicPr>
          <p:blipFill>
            <a:blip r:embed="rId3"/>
            <a:stretch>
              <a:fillRect/>
            </a:stretch>
          </p:blipFill>
          <p:spPr>
            <a:xfrm>
              <a:off x="533400" y="2209800"/>
              <a:ext cx="5485214" cy="3505200"/>
            </a:xfrm>
            <a:prstGeom prst="rect">
              <a:avLst/>
            </a:prstGeom>
          </p:spPr>
        </p:pic>
        <p:pic>
          <p:nvPicPr>
            <p:cNvPr id="11" name="Picture 2" descr="Related image"/>
            <p:cNvPicPr>
              <a:picLocks noChangeAspect="1" noChangeArrowheads="1"/>
            </p:cNvPicPr>
            <p:nvPr/>
          </p:nvPicPr>
          <p:blipFill>
            <a:blip r:embed="rId4" cstate="print">
              <a:extLst>
                <a:ext uri="{BEBA8EAE-BF5A-486C-A8C5-ECC9F3942E4B}">
                  <a14:imgProps xmlns:a14="http://schemas.microsoft.com/office/drawing/2010/main">
                    <a14:imgLayer r:embed="rId5">
                      <a14:imgEffect>
                        <a14:backgroundRemoval t="10000" b="90000" l="4000" r="92333">
                          <a14:foregroundMark x1="4333" y1="32333" x2="19667" y2="25333"/>
                          <a14:foregroundMark x1="7667" y1="28000" x2="11333" y2="26333"/>
                          <a14:foregroundMark x1="92000" y1="42333" x2="92333" y2="57333"/>
                        </a14:backgroundRemoval>
                      </a14:imgEffect>
                    </a14:imgLayer>
                  </a14:imgProps>
                </a:ext>
                <a:ext uri="{28A0092B-C50C-407E-A947-70E740481C1C}">
                  <a14:useLocalDpi xmlns:a14="http://schemas.microsoft.com/office/drawing/2010/main" val="0"/>
                </a:ext>
              </a:extLst>
            </a:blip>
            <a:srcRect/>
            <a:stretch>
              <a:fillRect/>
            </a:stretch>
          </p:blipFill>
          <p:spPr bwMode="auto">
            <a:xfrm rot="10800000">
              <a:off x="3013903" y="2381503"/>
              <a:ext cx="228139" cy="228139"/>
            </a:xfrm>
            <a:prstGeom prst="rect">
              <a:avLst/>
            </a:prstGeom>
            <a:noFill/>
            <a:extLst>
              <a:ext uri="{909E8E84-426E-40DD-AFC4-6F175D3DCCD1}">
                <a14:hiddenFill xmlns:a14="http://schemas.microsoft.com/office/drawing/2010/main">
                  <a:solidFill>
                    <a:srgbClr val="FFFFFF"/>
                  </a:solidFill>
                </a14:hiddenFill>
              </a:ext>
            </a:extLst>
          </p:spPr>
        </p:pic>
        <p:sp>
          <p:nvSpPr>
            <p:cNvPr id="12" name="Flowchart: Extract 11"/>
            <p:cNvSpPr/>
            <p:nvPr/>
          </p:nvSpPr>
          <p:spPr>
            <a:xfrm rot="16464025">
              <a:off x="2628236" y="1894771"/>
              <a:ext cx="379959" cy="1219512"/>
            </a:xfrm>
            <a:prstGeom prst="flowChartExtract">
              <a:avLst/>
            </a:prstGeom>
            <a:gradFill>
              <a:gsLst>
                <a:gs pos="94000">
                  <a:schemeClr val="accent1">
                    <a:lumMod val="5000"/>
                    <a:lumOff val="95000"/>
                    <a:alpha val="27000"/>
                  </a:schemeClr>
                </a:gs>
                <a:gs pos="0">
                  <a:srgbClr val="FFFF00"/>
                </a:gs>
                <a:gs pos="41000">
                  <a:srgbClr val="FFFF00"/>
                </a:gs>
                <a:gs pos="0">
                  <a:srgbClr val="FFFF00"/>
                </a:gs>
              </a:gsLst>
              <a:lin ang="5400000" scaled="1"/>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Content Placeholder 2"/>
          <p:cNvSpPr txBox="1">
            <a:spLocks/>
          </p:cNvSpPr>
          <p:nvPr/>
        </p:nvSpPr>
        <p:spPr>
          <a:xfrm>
            <a:off x="5023282" y="5410200"/>
            <a:ext cx="3663518" cy="867774"/>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285750" indent="-285750" algn="just">
              <a:lnSpc>
                <a:spcPct val="150000"/>
              </a:lnSpc>
              <a:buFont typeface="Arial" panose="020B0604020202020204" pitchFamily="34" charset="0"/>
              <a:buChar char="•"/>
            </a:pPr>
            <a:r>
              <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Possible to record the </a:t>
            </a:r>
            <a:r>
              <a:rPr lang="en-US" altLang="ko-KR" sz="1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scheduled </a:t>
            </a:r>
            <a:r>
              <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patrols visual history for </a:t>
            </a:r>
            <a:r>
              <a:rPr lang="en-US" altLang="ko-KR" sz="1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defined route </a:t>
            </a:r>
            <a:r>
              <a:rPr lang="en-US" altLang="ko-KR" sz="1200" b="1"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in addition to guard tour</a:t>
            </a:r>
            <a:endParaRPr lang="en-US" altLang="ko-KR" sz="1200" b="1" dirty="0">
              <a:solidFill>
                <a:schemeClr val="tx1"/>
              </a:solidFill>
              <a:latin typeface="Times New Roman" panose="02020603050405020304" pitchFamily="18" charset="0"/>
              <a:ea typeface="굴림" panose="020B0600000101010101" pitchFamily="50" charset="-127"/>
              <a:cs typeface="Times New Roman" panose="02020603050405020304" pitchFamily="18" charset="0"/>
            </a:endParaRPr>
          </a:p>
        </p:txBody>
      </p:sp>
    </p:spTree>
    <p:extLst>
      <p:ext uri="{BB962C8B-B14F-4D97-AF65-F5344CB8AC3E}">
        <p14:creationId xmlns:p14="http://schemas.microsoft.com/office/powerpoint/2010/main" val="115524747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p:cNvSpPr txBox="1">
            <a:spLocks/>
          </p:cNvSpPr>
          <p:nvPr/>
        </p:nvSpPr>
        <p:spPr>
          <a:xfrm>
            <a:off x="0" y="768083"/>
            <a:ext cx="9144000" cy="609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ko-KR" sz="3200" b="1" dirty="0"/>
              <a:t>Conclusion</a:t>
            </a:r>
            <a:endParaRPr lang="en-US" sz="3200" b="1" dirty="0"/>
          </a:p>
        </p:txBody>
      </p:sp>
      <p:sp>
        <p:nvSpPr>
          <p:cNvPr id="7" name="Content Placeholder 2"/>
          <p:cNvSpPr txBox="1">
            <a:spLocks/>
          </p:cNvSpPr>
          <p:nvPr/>
        </p:nvSpPr>
        <p:spPr>
          <a:xfrm>
            <a:off x="457200" y="1267619"/>
            <a:ext cx="8305800" cy="510540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marL="342900" indent="-342900" algn="just">
              <a:lnSpc>
                <a:spcPct val="200000"/>
              </a:lnSpc>
              <a:buFont typeface="Arial" panose="020B0604020202020204" pitchFamily="34" charset="0"/>
              <a:buChar char="•"/>
              <a:tabLst>
                <a:tab pos="2417763" algn="l"/>
              </a:tabLst>
            </a:pPr>
            <a:r>
              <a:rPr lang="en-US" altLang="ko-KR" sz="18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Proposed </a:t>
            </a:r>
            <a:r>
              <a:rPr lang="en-US" altLang="ko-KR" sz="1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the Checkpoints Reporting Using IoT/IoL Technology for Drone based Guard Tour Solution.</a:t>
            </a:r>
          </a:p>
          <a:p>
            <a:pPr marL="342900" indent="-342900" algn="just">
              <a:lnSpc>
                <a:spcPct val="200000"/>
              </a:lnSpc>
              <a:buFont typeface="Arial" panose="020B0604020202020204" pitchFamily="34" charset="0"/>
              <a:buChar char="•"/>
              <a:tabLst>
                <a:tab pos="2417763" algn="l"/>
              </a:tabLst>
            </a:pPr>
            <a:r>
              <a:rPr lang="en-US" altLang="ko-KR" sz="1800" dirty="0">
                <a:solidFill>
                  <a:schemeClr val="tx1"/>
                </a:solidFill>
                <a:latin typeface="Times New Roman" panose="02020603050405020304" pitchFamily="18" charset="0"/>
                <a:cs typeface="Times New Roman" panose="02020603050405020304" pitchFamily="18" charset="0"/>
              </a:rPr>
              <a:t>Uses the Drone front and back LED lights as a Transmitter and  </a:t>
            </a:r>
            <a:r>
              <a:rPr lang="en-US" altLang="ko-KR" sz="1800" dirty="0" smtClean="0">
                <a:solidFill>
                  <a:schemeClr val="tx1"/>
                </a:solidFill>
                <a:latin typeface="Times New Roman" panose="02020603050405020304" pitchFamily="18" charset="0"/>
                <a:cs typeface="Times New Roman" panose="02020603050405020304" pitchFamily="18" charset="0"/>
              </a:rPr>
              <a:t>PD or CCTV Camera </a:t>
            </a:r>
            <a:r>
              <a:rPr lang="en-US" altLang="ko-KR" sz="1800" dirty="0">
                <a:solidFill>
                  <a:schemeClr val="tx1"/>
                </a:solidFill>
                <a:latin typeface="Times New Roman" panose="02020603050405020304" pitchFamily="18" charset="0"/>
                <a:cs typeface="Times New Roman" panose="02020603050405020304" pitchFamily="18" charset="0"/>
              </a:rPr>
              <a:t>connected </a:t>
            </a:r>
            <a:r>
              <a:rPr lang="en-US" altLang="ko-KR" sz="1800" dirty="0" smtClean="0">
                <a:solidFill>
                  <a:schemeClr val="tx1"/>
                </a:solidFill>
                <a:latin typeface="Times New Roman" panose="02020603050405020304" pitchFamily="18" charset="0"/>
                <a:cs typeface="Times New Roman" panose="02020603050405020304" pitchFamily="18" charset="0"/>
              </a:rPr>
              <a:t>in </a:t>
            </a:r>
            <a:r>
              <a:rPr lang="en-US" altLang="ko-KR" sz="1800" dirty="0">
                <a:solidFill>
                  <a:schemeClr val="tx1"/>
                </a:solidFill>
                <a:latin typeface="Times New Roman" panose="02020603050405020304" pitchFamily="18" charset="0"/>
                <a:cs typeface="Times New Roman" panose="02020603050405020304" pitchFamily="18" charset="0"/>
              </a:rPr>
              <a:t>Guard </a:t>
            </a:r>
            <a:r>
              <a:rPr lang="en-US" altLang="ko-KR" sz="1800" dirty="0" smtClean="0">
                <a:solidFill>
                  <a:schemeClr val="tx1"/>
                </a:solidFill>
                <a:latin typeface="Times New Roman" panose="02020603050405020304" pitchFamily="18" charset="0"/>
                <a:cs typeface="Times New Roman" panose="02020603050405020304" pitchFamily="18" charset="0"/>
              </a:rPr>
              <a:t>Tour check points</a:t>
            </a:r>
            <a:endParaRPr lang="en-US" altLang="ko-KR" sz="1800" dirty="0">
              <a:solidFill>
                <a:schemeClr val="tx1"/>
              </a:solidFill>
              <a:latin typeface="Times New Roman" panose="02020603050405020304" pitchFamily="18" charset="0"/>
              <a:cs typeface="Times New Roman" panose="02020603050405020304" pitchFamily="18" charset="0"/>
            </a:endParaRPr>
          </a:p>
          <a:p>
            <a:pPr marL="342900" indent="-342900" algn="just">
              <a:lnSpc>
                <a:spcPct val="200000"/>
              </a:lnSpc>
              <a:buFont typeface="Arial" panose="020B0604020202020204" pitchFamily="34" charset="0"/>
              <a:buChar char="•"/>
              <a:tabLst>
                <a:tab pos="2417763" algn="l"/>
              </a:tabLst>
            </a:pPr>
            <a:r>
              <a:rPr lang="en-US" altLang="ko-KR" sz="1800" dirty="0">
                <a:solidFill>
                  <a:schemeClr val="tx1"/>
                </a:solidFill>
                <a:latin typeface="Times New Roman" panose="02020603050405020304" pitchFamily="18" charset="0"/>
                <a:cs typeface="Times New Roman" panose="02020603050405020304" pitchFamily="18" charset="0"/>
              </a:rPr>
              <a:t>Drone guard tour patrol system is a system for logging the rounds of tour in a variety of situations such as security guards patrolling property, technicians monitoring climate-controlled </a:t>
            </a:r>
            <a:r>
              <a:rPr lang="en-US" altLang="ko-KR" sz="1800" dirty="0" smtClean="0">
                <a:solidFill>
                  <a:schemeClr val="tx1"/>
                </a:solidFill>
                <a:latin typeface="Times New Roman" panose="02020603050405020304" pitchFamily="18" charset="0"/>
                <a:cs typeface="Times New Roman" panose="02020603050405020304" pitchFamily="18" charset="0"/>
              </a:rPr>
              <a:t>environments and store the guard tour visual record.</a:t>
            </a:r>
            <a:endParaRPr lang="en-US" altLang="ko-KR" sz="1800" dirty="0">
              <a:solidFill>
                <a:schemeClr val="tx1"/>
              </a:solidFill>
              <a:latin typeface="Times New Roman" panose="02020603050405020304" pitchFamily="18" charset="0"/>
              <a:cs typeface="Times New Roman" panose="02020603050405020304" pitchFamily="18" charset="0"/>
            </a:endParaRPr>
          </a:p>
          <a:p>
            <a:pPr marL="342900" indent="-342900" algn="just">
              <a:lnSpc>
                <a:spcPct val="200000"/>
              </a:lnSpc>
              <a:buFont typeface="Arial" panose="020B0604020202020204" pitchFamily="34" charset="0"/>
              <a:buChar char="•"/>
              <a:tabLst>
                <a:tab pos="2417763" algn="l"/>
              </a:tabLst>
            </a:pPr>
            <a:r>
              <a:rPr lang="en-US" altLang="ko-KR" sz="1800" dirty="0" smtClean="0">
                <a:solidFill>
                  <a:schemeClr val="tx1"/>
                </a:solidFill>
                <a:latin typeface="Times New Roman" panose="02020603050405020304" pitchFamily="18" charset="0"/>
                <a:cs typeface="Times New Roman" panose="02020603050405020304" pitchFamily="18" charset="0"/>
              </a:rPr>
              <a:t>No need of any additional infrastructure drone based </a:t>
            </a:r>
            <a:r>
              <a:rPr lang="en-US" altLang="ko-KR" sz="1800" dirty="0">
                <a:solidFill>
                  <a:schemeClr val="tx1"/>
                </a:solidFill>
                <a:latin typeface="Times New Roman" panose="02020603050405020304" pitchFamily="18" charset="0"/>
                <a:ea typeface="굴림" panose="020B0600000101010101" pitchFamily="50" charset="-127"/>
                <a:cs typeface="Times New Roman" panose="02020603050405020304" pitchFamily="18" charset="0"/>
              </a:rPr>
              <a:t>Guard Tour </a:t>
            </a:r>
            <a:r>
              <a:rPr lang="en-US" altLang="ko-KR" sz="1800" dirty="0" smtClean="0">
                <a:solidFill>
                  <a:schemeClr val="tx1"/>
                </a:solidFill>
                <a:latin typeface="Times New Roman" panose="02020603050405020304" pitchFamily="18" charset="0"/>
                <a:ea typeface="굴림" panose="020B0600000101010101" pitchFamily="50" charset="-127"/>
                <a:cs typeface="Times New Roman" panose="02020603050405020304" pitchFamily="18" charset="0"/>
              </a:rPr>
              <a:t>Solution </a:t>
            </a:r>
            <a:r>
              <a:rPr lang="en-US" altLang="ko-KR" sz="1800" dirty="0" smtClean="0">
                <a:solidFill>
                  <a:schemeClr val="tx1"/>
                </a:solidFill>
                <a:latin typeface="Times New Roman" panose="02020603050405020304" pitchFamily="18" charset="0"/>
                <a:cs typeface="Times New Roman" panose="02020603050405020304" pitchFamily="18" charset="0"/>
              </a:rPr>
              <a:t>using IoT/IoL link.</a:t>
            </a:r>
            <a:endParaRPr lang="en-US" altLang="ko-KR" sz="1800" dirty="0">
              <a:solidFill>
                <a:schemeClr val="tx1"/>
              </a:solidFill>
              <a:latin typeface="Times New Roman" panose="02020603050405020304" pitchFamily="18" charset="0"/>
              <a:cs typeface="Times New Roman" panose="02020603050405020304" pitchFamily="18" charset="0"/>
            </a:endParaRPr>
          </a:p>
        </p:txBody>
      </p:sp>
      <p:sp>
        <p:nvSpPr>
          <p:cNvPr id="8" name="TextBox 7"/>
          <p:cNvSpPr txBox="1"/>
          <p:nvPr/>
        </p:nvSpPr>
        <p:spPr>
          <a:xfrm>
            <a:off x="4114800" y="6313246"/>
            <a:ext cx="688009"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 5</a:t>
            </a:r>
            <a:endParaRPr lang="en-US" sz="1400" dirty="0">
              <a:latin typeface="Times New Roman" pitchFamily="18" charset="0"/>
              <a:cs typeface="Times New Roman" pitchFamily="18" charset="0"/>
            </a:endParaRPr>
          </a:p>
        </p:txBody>
      </p:sp>
    </p:spTree>
    <p:extLst>
      <p:ext uri="{BB962C8B-B14F-4D97-AF65-F5344CB8AC3E}">
        <p14:creationId xmlns:p14="http://schemas.microsoft.com/office/powerpoint/2010/main" val="277462770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12449</TotalTime>
  <Words>501</Words>
  <Application>Microsoft Office PowerPoint</Application>
  <PresentationFormat>On-screen Show (4:3)</PresentationFormat>
  <Paragraphs>71</Paragraphs>
  <Slides>5</Slides>
  <Notes>5</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vt:i4>
      </vt:variant>
    </vt:vector>
  </HeadingPairs>
  <TitlesOfParts>
    <vt:vector size="11" baseType="lpstr">
      <vt:lpstr>굴림</vt:lpstr>
      <vt:lpstr>맑은 고딕</vt:lpstr>
      <vt:lpstr>Arial</vt:lpstr>
      <vt:lpstr>Calibri</vt:lpstr>
      <vt:lpstr>Times New Roman</vt:lpstr>
      <vt:lpstr>Office Theme</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VINA</cp:lastModifiedBy>
  <cp:revision>524</cp:revision>
  <cp:lastPrinted>2017-05-07T15:48:38Z</cp:lastPrinted>
  <dcterms:created xsi:type="dcterms:W3CDTF">2010-05-15T17:50:32Z</dcterms:created>
  <dcterms:modified xsi:type="dcterms:W3CDTF">2018-11-13T08:09:12Z</dcterms:modified>
</cp:coreProperties>
</file>