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80" r:id="rId2"/>
    <p:sldId id="304" r:id="rId3"/>
    <p:sldId id="309" r:id="rId4"/>
    <p:sldId id="310" r:id="rId5"/>
    <p:sldId id="306"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4" autoAdjust="0"/>
    <p:restoredTop sz="95972" autoAdjust="0"/>
  </p:normalViewPr>
  <p:slideViewPr>
    <p:cSldViewPr>
      <p:cViewPr varScale="1">
        <p:scale>
          <a:sx n="86" d="100"/>
          <a:sy n="86" d="100"/>
        </p:scale>
        <p:origin x="116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2583"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11/13/2018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January  2018</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11/13/2018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164337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3</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13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234A02-7D3B-CD49-A0E0-CACF1D6BF2B3}" type="slidenum">
              <a:rPr lang="en-US" smtClean="0"/>
              <a:t>4</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251956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349770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11/13/2018</a:t>
            </a:fld>
            <a:endParaRPr lang="en-US"/>
          </a:p>
        </p:txBody>
      </p:sp>
      <p:sp>
        <p:nvSpPr>
          <p:cNvPr id="5" name="Footer Placeholder 4"/>
          <p:cNvSpPr>
            <a:spLocks noGrp="1"/>
          </p:cNvSpPr>
          <p:nvPr>
            <p:ph type="ftr" sz="quarter" idx="11"/>
          </p:nvPr>
        </p:nvSpPr>
        <p:spPr/>
        <p:txBody>
          <a:bodyPr/>
          <a:lstStyle/>
          <a:p>
            <a:endParaRPr lang="en-US" dirty="0" smtClean="0"/>
          </a:p>
          <a:p>
            <a:endParaRPr lang="en-US" dirty="0"/>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3810000" y="6324600"/>
            <a:ext cx="4876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November 2018</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schemeClr val="tx1"/>
                </a:solidFill>
                <a:latin typeface="Times New Roman" pitchFamily="18" charset="0"/>
                <a:cs typeface="Times New Roman" pitchFamily="18" charset="0"/>
              </a:rPr>
              <a:t>doc.: IEEE </a:t>
            </a:r>
            <a:r>
              <a:rPr lang="en-US" sz="1400" b="1" dirty="0" smtClean="0">
                <a:solidFill>
                  <a:schemeClr val="tx1"/>
                </a:solidFill>
                <a:latin typeface="Times New Roman" pitchFamily="18" charset="0"/>
                <a:cs typeface="Times New Roman" pitchFamily="18" charset="0"/>
              </a:rPr>
              <a:t>15-18-0568-00-0vat</a:t>
            </a:r>
            <a:endParaRPr lang="en-US"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7526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November 2018</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latin typeface="Times New Roman" pitchFamily="18" charset="0"/>
                <a:cs typeface="Times New Roman" pitchFamily="18" charset="0"/>
              </a:rPr>
              <a:t>15-18-0568-00-0vat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4191000" y="6324600"/>
            <a:ext cx="44958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Jaesang Cha, SNUST</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11/13/2018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10174"/>
            <a:ext cx="9144000" cy="5755422"/>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endParaRPr lang="en-US" sz="1600" b="1" dirty="0" smtClean="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Submission Title:</a:t>
            </a:r>
            <a:r>
              <a:rPr lang="en-US" sz="1600" dirty="0" smtClean="0">
                <a:latin typeface="Times New Roman" pitchFamily="18" charset="0"/>
                <a:cs typeface="Times New Roman" pitchFamily="18" charset="0"/>
              </a:rPr>
              <a:t> IoT/IoL Technology for Indoor Firefighters Navigation Guidance </a:t>
            </a:r>
            <a:r>
              <a:rPr lang="en-US" sz="1600" dirty="0">
                <a:latin typeface="Times New Roman" pitchFamily="18" charset="0"/>
                <a:cs typeface="Times New Roman" pitchFamily="18" charset="0"/>
              </a:rPr>
              <a:t>Using LiDAR Drone</a:t>
            </a:r>
            <a:endParaRPr lang="en-US" altLang="ko-KR" sz="1600" dirty="0">
              <a:latin typeface="Times New Roman" pitchFamily="18" charset="0"/>
              <a:cs typeface="Times New Roman" pitchFamily="18" charset="0"/>
            </a:endParaRPr>
          </a:p>
          <a:p>
            <a:pPr marL="228600"/>
            <a:endParaRPr lang="en-US" sz="1600" dirty="0">
              <a:latin typeface="Times New Roman" pitchFamily="18" charset="0"/>
              <a:cs typeface="Times New Roman" pitchFamily="18" charset="0"/>
            </a:endParaRPr>
          </a:p>
          <a:p>
            <a:pPr marL="228600"/>
            <a:r>
              <a:rPr lang="en-US" sz="1600" b="1" dirty="0" smtClean="0">
                <a:latin typeface="Times New Roman" pitchFamily="18" charset="0"/>
                <a:cs typeface="Times New Roman" pitchFamily="18" charset="0"/>
              </a:rPr>
              <a:t>Date </a:t>
            </a:r>
            <a:r>
              <a:rPr lang="en-US" sz="1600" b="1" dirty="0">
                <a:latin typeface="Times New Roman" pitchFamily="18" charset="0"/>
                <a:cs typeface="Times New Roman" pitchFamily="18" charset="0"/>
              </a:rPr>
              <a:t>Submitted: </a:t>
            </a:r>
            <a:r>
              <a:rPr lang="en-US" sz="1600" dirty="0" smtClean="0">
                <a:latin typeface="Times New Roman" pitchFamily="18" charset="0"/>
                <a:cs typeface="Times New Roman" pitchFamily="18" charset="0"/>
              </a:rPr>
              <a:t>November 2018</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Source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altLang="ko-KR" sz="1600" dirty="0">
                <a:latin typeface="Times New Roman" pitchFamily="18" charset="0"/>
                <a:cs typeface="Times New Roman" pitchFamily="18" charset="0"/>
              </a:rPr>
              <a:t>Jaesang Cha (SNUST), </a:t>
            </a:r>
            <a:r>
              <a:rPr lang="en-US" altLang="ko-KR" sz="1600" dirty="0" err="1">
                <a:latin typeface="Times New Roman" pitchFamily="18" charset="0"/>
                <a:cs typeface="Times New Roman" pitchFamily="18" charset="0"/>
              </a:rPr>
              <a:t>Kwanjong</a:t>
            </a:r>
            <a:r>
              <a:rPr lang="en-US" altLang="ko-KR" sz="1600" dirty="0">
                <a:latin typeface="Times New Roman" pitchFamily="18" charset="0"/>
                <a:cs typeface="Times New Roman" pitchFamily="18" charset="0"/>
              </a:rPr>
              <a:t> </a:t>
            </a:r>
            <a:r>
              <a:rPr lang="en-US" altLang="ko-KR" sz="1600" dirty="0" smtClean="0">
                <a:latin typeface="Times New Roman" pitchFamily="18" charset="0"/>
                <a:cs typeface="Times New Roman" pitchFamily="18" charset="0"/>
              </a:rPr>
              <a:t>Jang (</a:t>
            </a:r>
            <a:r>
              <a:rPr lang="en-US" altLang="ko-KR" sz="1600" dirty="0" err="1">
                <a:latin typeface="Times New Roman" pitchFamily="18" charset="0"/>
                <a:cs typeface="Times New Roman" pitchFamily="18" charset="0"/>
              </a:rPr>
              <a:t>Daejeon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Dongbu</a:t>
            </a:r>
            <a:r>
              <a:rPr lang="en-US" altLang="ko-KR" sz="1600" dirty="0">
                <a:latin typeface="Times New Roman" pitchFamily="18" charset="0"/>
                <a:cs typeface="Times New Roman" pitchFamily="18" charset="0"/>
              </a:rPr>
              <a:t> Police Station</a:t>
            </a:r>
            <a:r>
              <a:rPr lang="en-US" altLang="ko-KR" sz="1600" dirty="0" smtClean="0">
                <a:latin typeface="Times New Roman" pitchFamily="18" charset="0"/>
                <a:cs typeface="Times New Roman" pitchFamily="18" charset="0"/>
              </a:rPr>
              <a:t>), Minwoo Lee (SNUST), </a:t>
            </a:r>
            <a:r>
              <a:rPr lang="en-US" altLang="ko-KR" sz="1600" dirty="0" err="1">
                <a:latin typeface="Times New Roman" pitchFamily="18" charset="0"/>
                <a:cs typeface="Times New Roman" pitchFamily="18" charset="0"/>
              </a:rPr>
              <a:t>Beomhee</a:t>
            </a:r>
            <a:r>
              <a:rPr lang="en-US" altLang="ko-KR" sz="1600" dirty="0">
                <a:latin typeface="Times New Roman" pitchFamily="18" charset="0"/>
                <a:cs typeface="Times New Roman" pitchFamily="18" charset="0"/>
              </a:rPr>
              <a:t> </a:t>
            </a:r>
            <a:r>
              <a:rPr lang="en-US" altLang="ko-KR" sz="1600" dirty="0" smtClean="0">
                <a:latin typeface="Times New Roman" pitchFamily="18" charset="0"/>
                <a:cs typeface="Times New Roman" pitchFamily="18" charset="0"/>
              </a:rPr>
              <a:t>Lee</a:t>
            </a:r>
            <a:r>
              <a:rPr lang="en-US" altLang="ko-KR" sz="1600" dirty="0">
                <a:latin typeface="Times New Roman" pitchFamily="18" charset="0"/>
                <a:cs typeface="Times New Roman" pitchFamily="18" charset="0"/>
              </a:rPr>
              <a:t> (SNUST)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Sooyoung</a:t>
            </a:r>
            <a:r>
              <a:rPr lang="en-US" altLang="ko-KR" sz="1600" dirty="0" smtClean="0">
                <a:latin typeface="Times New Roman" pitchFamily="18" charset="0"/>
                <a:cs typeface="Times New Roman" pitchFamily="18" charset="0"/>
              </a:rPr>
              <a:t> </a:t>
            </a:r>
            <a:r>
              <a:rPr lang="en-US" altLang="ko-KR" sz="1600" dirty="0">
                <a:latin typeface="Times New Roman" pitchFamily="18" charset="0"/>
                <a:cs typeface="Times New Roman" pitchFamily="18" charset="0"/>
              </a:rPr>
              <a:t>Chang (SYCA), Mariappan Vinayagam (SNUST</a:t>
            </a:r>
            <a:r>
              <a:rPr lang="en-US" altLang="ko-KR"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marL="228600" algn="just"/>
            <a:r>
              <a:rPr lang="en-US" sz="1600" b="1" dirty="0" smtClean="0">
                <a:latin typeface="Times New Roman" pitchFamily="18" charset="0"/>
                <a:cs typeface="Times New Roman" pitchFamily="18" charset="0"/>
              </a:rPr>
              <a:t>Address: </a:t>
            </a:r>
            <a:r>
              <a:rPr lang="en-US" sz="1600" dirty="0" smtClean="0">
                <a:latin typeface="Times New Roman" pitchFamily="18" charset="0"/>
                <a:cs typeface="Times New Roman" pitchFamily="18" charset="0"/>
              </a:rPr>
              <a:t>Contact Information: +82-2-970-6431, FAX: +82-2-970-6123, E-Mail: chajs@seoultech.ac.kr </a:t>
            </a:r>
          </a:p>
          <a:p>
            <a:pPr marL="228600" algn="just"/>
            <a:r>
              <a:rPr lang="en-US" sz="1600" b="1" dirty="0" smtClean="0">
                <a:latin typeface="Times New Roman" pitchFamily="18" charset="0"/>
                <a:cs typeface="Times New Roman" pitchFamily="18" charset="0"/>
              </a:rPr>
              <a:t>Re:</a:t>
            </a:r>
          </a:p>
          <a:p>
            <a:pPr marL="228600" algn="just">
              <a:spcBef>
                <a:spcPts val="600"/>
              </a:spcBef>
              <a:spcAft>
                <a:spcPts val="600"/>
              </a:spcAft>
            </a:pPr>
            <a:r>
              <a:rPr lang="en-US" sz="1600" b="1" dirty="0" smtClean="0">
                <a:latin typeface="Times New Roman" pitchFamily="18" charset="0"/>
                <a:cs typeface="Times New Roman" pitchFamily="18" charset="0"/>
              </a:rPr>
              <a:t>Abstract: </a:t>
            </a:r>
            <a:r>
              <a:rPr lang="en-US" altLang="ko-KR" sz="1600" dirty="0">
                <a:latin typeface="Times New Roman" pitchFamily="18" charset="0"/>
                <a:cs typeface="Times New Roman" pitchFamily="18" charset="0"/>
              </a:rPr>
              <a:t>This documents introduce the </a:t>
            </a:r>
            <a:r>
              <a:rPr lang="en-US" altLang="ko-KR" sz="1600" dirty="0" smtClean="0">
                <a:latin typeface="Times New Roman" pitchFamily="18" charset="0"/>
                <a:cs typeface="Times New Roman" pitchFamily="18" charset="0"/>
              </a:rPr>
              <a:t>V2V IoT/IoL Communication Link </a:t>
            </a:r>
            <a:r>
              <a:rPr lang="en-US" altLang="ko-KR" sz="1600" dirty="0">
                <a:latin typeface="Times New Roman" pitchFamily="18" charset="0"/>
                <a:cs typeface="Times New Roman" pitchFamily="18" charset="0"/>
              </a:rPr>
              <a:t>design consideration for VAT. </a:t>
            </a:r>
            <a:r>
              <a:rPr lang="en-US" altLang="ko-KR" sz="1600" dirty="0" smtClean="0">
                <a:latin typeface="Times New Roman" pitchFamily="18" charset="0"/>
                <a:cs typeface="Times New Roman" pitchFamily="18" charset="0"/>
              </a:rPr>
              <a:t>This proposed IoT/IoL Technology </a:t>
            </a:r>
            <a:r>
              <a:rPr lang="en-US" altLang="ko-KR" sz="1600" dirty="0">
                <a:latin typeface="Times New Roman" pitchFamily="18" charset="0"/>
                <a:cs typeface="Times New Roman" pitchFamily="18" charset="0"/>
              </a:rPr>
              <a:t>used for </a:t>
            </a:r>
            <a:r>
              <a:rPr lang="en-US" sz="1600" dirty="0">
                <a:latin typeface="Times New Roman" pitchFamily="18" charset="0"/>
                <a:cs typeface="Times New Roman" pitchFamily="18" charset="0"/>
              </a:rPr>
              <a:t>Indoor </a:t>
            </a:r>
            <a:r>
              <a:rPr lang="en-US" sz="1600" dirty="0" smtClean="0">
                <a:latin typeface="Times New Roman" pitchFamily="18" charset="0"/>
                <a:cs typeface="Times New Roman" pitchFamily="18" charset="0"/>
              </a:rPr>
              <a:t>Firefighters </a:t>
            </a:r>
            <a:r>
              <a:rPr lang="en-US" sz="1600" dirty="0">
                <a:latin typeface="Times New Roman" pitchFamily="18" charset="0"/>
                <a:cs typeface="Times New Roman" pitchFamily="18" charset="0"/>
              </a:rPr>
              <a:t>Navigation Guidance Using LiDAR Drone </a:t>
            </a:r>
            <a:r>
              <a:rPr lang="en-US" sz="1600" dirty="0" smtClean="0">
                <a:latin typeface="Times New Roman" pitchFamily="18" charset="0"/>
                <a:cs typeface="Times New Roman" pitchFamily="18" charset="0"/>
              </a:rPr>
              <a:t>in Fire disasters</a:t>
            </a:r>
            <a:r>
              <a:rPr lang="en-US" altLang="ko-KR" sz="1600" dirty="0" smtClean="0">
                <a:latin typeface="Times New Roman" pitchFamily="18" charset="0"/>
                <a:cs typeface="Times New Roman" pitchFamily="18" charset="0"/>
              </a:rPr>
              <a:t>. This VAT  </a:t>
            </a:r>
            <a:r>
              <a:rPr lang="en-US" altLang="ko-KR" sz="1600" dirty="0">
                <a:latin typeface="Times New Roman" pitchFamily="18" charset="0"/>
                <a:cs typeface="Times New Roman" pitchFamily="18" charset="0"/>
              </a:rPr>
              <a:t>to operate on the application services like ITS, ADAS</a:t>
            </a:r>
            <a:r>
              <a:rPr lang="en-US" altLang="ko-KR" sz="1600" dirty="0" smtClean="0">
                <a:latin typeface="Times New Roman" pitchFamily="18" charset="0"/>
                <a:cs typeface="Times New Roman" pitchFamily="18" charset="0"/>
              </a:rPr>
              <a:t>, IoT/IoL, etc. </a:t>
            </a:r>
            <a:r>
              <a:rPr lang="en-US" altLang="ko-KR" sz="1600" dirty="0">
                <a:latin typeface="Times New Roman" pitchFamily="18" charset="0"/>
                <a:cs typeface="Times New Roman" pitchFamily="18" charset="0"/>
              </a:rPr>
              <a:t>on road </a:t>
            </a:r>
            <a:r>
              <a:rPr lang="en-US" altLang="ko-KR" sz="1600" dirty="0" smtClean="0">
                <a:latin typeface="Times New Roman" pitchFamily="18" charset="0"/>
                <a:cs typeface="Times New Roman" pitchFamily="18" charset="0"/>
              </a:rPr>
              <a:t>condition. Also </a:t>
            </a:r>
            <a:r>
              <a:rPr lang="en-US" altLang="ko-KR" sz="1600" dirty="0">
                <a:latin typeface="Times New Roman" pitchFamily="18" charset="0"/>
                <a:cs typeface="Times New Roman" pitchFamily="18" charset="0"/>
              </a:rPr>
              <a:t>this can be used for </a:t>
            </a:r>
            <a:r>
              <a:rPr lang="en-US" altLang="ko-KR" sz="1600" dirty="0" smtClean="0">
                <a:latin typeface="Times New Roman" pitchFamily="18" charset="0"/>
                <a:cs typeface="Times New Roman" pitchFamily="18" charset="0"/>
              </a:rPr>
              <a:t>LEDIT</a:t>
            </a:r>
            <a:r>
              <a:rPr lang="en-US" altLang="ko-KR" sz="1600" dirty="0">
                <a:latin typeface="Times New Roman" pitchFamily="18" charset="0"/>
                <a:cs typeface="Times New Roman" pitchFamily="18" charset="0"/>
              </a:rPr>
              <a:t>, Digital Signage </a:t>
            </a:r>
            <a:r>
              <a:rPr lang="en-US" altLang="ko-KR" sz="1600" dirty="0" smtClean="0">
                <a:latin typeface="Times New Roman" pitchFamily="18" charset="0"/>
                <a:cs typeface="Times New Roman" pitchFamily="18" charset="0"/>
              </a:rPr>
              <a:t>with connected information services </a:t>
            </a:r>
            <a:r>
              <a:rPr lang="en-US" altLang="ko-KR" sz="1600" dirty="0">
                <a:latin typeface="Times New Roman" pitchFamily="18" charset="0"/>
                <a:cs typeface="Times New Roman" pitchFamily="18" charset="0"/>
              </a:rPr>
              <a:t>etc</a:t>
            </a:r>
            <a:r>
              <a:rPr lang="en-US" altLang="ko-KR" sz="1600" dirty="0" smtClean="0">
                <a:latin typeface="Times New Roman" pitchFamily="18" charset="0"/>
                <a:cs typeface="Times New Roman" pitchFamily="18" charset="0"/>
              </a:rPr>
              <a:t>.</a:t>
            </a:r>
          </a:p>
          <a:p>
            <a:pPr marL="228600" algn="just">
              <a:spcBef>
                <a:spcPts val="600"/>
              </a:spcBef>
              <a:spcAft>
                <a:spcPts val="600"/>
              </a:spcAft>
            </a:pPr>
            <a:r>
              <a:rPr lang="en-US" sz="1600" b="1" dirty="0" smtClean="0">
                <a:latin typeface="Times New Roman" pitchFamily="18" charset="0"/>
                <a:cs typeface="Times New Roman" pitchFamily="18" charset="0"/>
              </a:rPr>
              <a:t>Purpose</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To provided concept models of  light communication based IoT/IoL solution for </a:t>
            </a:r>
            <a:r>
              <a:rPr lang="en-US" altLang="en-US" sz="1600" dirty="0">
                <a:latin typeface="Times New Roman" panose="02020603050405020304" pitchFamily="18" charset="0"/>
                <a:cs typeface="Times New Roman" panose="02020603050405020304" pitchFamily="18" charset="0"/>
              </a:rPr>
              <a:t>Vehicular Assistant Technology (VAT) Interest </a:t>
            </a:r>
            <a:r>
              <a:rPr lang="en-US" altLang="en-US" sz="1600" dirty="0" smtClean="0">
                <a:latin typeface="Times New Roman" panose="02020603050405020304" pitchFamily="18" charset="0"/>
                <a:cs typeface="Times New Roman" panose="02020603050405020304" pitchFamily="18" charset="0"/>
              </a:rPr>
              <a:t>Group</a:t>
            </a:r>
            <a:r>
              <a:rPr lang="en-US" sz="1600" b="1" dirty="0" smtClean="0">
                <a:latin typeface="Times New Roman" pitchFamily="18" charset="0"/>
                <a:cs typeface="Times New Roman" pitchFamily="18" charset="0"/>
              </a:rPr>
              <a:t>.</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228600" algn="just">
              <a:spcBef>
                <a:spcPts val="600"/>
              </a:spcBef>
              <a:spcAft>
                <a:spcPts val="600"/>
              </a:spcAft>
            </a:pPr>
            <a:r>
              <a:rPr lang="en-US" sz="1600" b="1" dirty="0" smtClean="0">
                <a:latin typeface="Times New Roman" pitchFamily="18" charset="0"/>
                <a:cs typeface="Times New Roman" pitchFamily="18" charset="0"/>
              </a:rPr>
              <a:t>Notice</a:t>
            </a:r>
            <a:r>
              <a:rPr lang="en-US" sz="1600" b="1" dirty="0">
                <a:latin typeface="Times New Roman" pitchFamily="18" charset="0"/>
                <a:cs typeface="Times New Roman" pitchFamily="18" charset="0"/>
              </a:rPr>
              <a:t>:</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smtClean="0">
                <a:latin typeface="Times New Roman" pitchFamily="18" charset="0"/>
                <a:cs typeface="Times New Roman" pitchFamily="18" charset="0"/>
              </a:rPr>
              <a:t>Release: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contributor acknowledges and accepts that this contribution becomes the property of IEEE and may be made publicly available by P802.15.	</a:t>
            </a:r>
          </a:p>
        </p:txBody>
      </p:sp>
      <p:sp>
        <p:nvSpPr>
          <p:cNvPr id="5" name="TextBox 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62000"/>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smtClean="0">
                <a:ea typeface="굴림" panose="020B0600000101010101" pitchFamily="50" charset="-127"/>
              </a:rPr>
              <a:t>Contents</a:t>
            </a:r>
            <a:endParaRPr lang="en-US" sz="3200" b="1" dirty="0"/>
          </a:p>
        </p:txBody>
      </p:sp>
      <p:sp>
        <p:nvSpPr>
          <p:cNvPr id="7" name="Content Placeholder 2"/>
          <p:cNvSpPr txBox="1">
            <a:spLocks/>
          </p:cNvSpPr>
          <p:nvPr/>
        </p:nvSpPr>
        <p:spPr>
          <a:xfrm>
            <a:off x="495300" y="2033587"/>
            <a:ext cx="8153400" cy="223361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tabLst>
                <a:tab pos="2417763" algn="l"/>
              </a:tabLst>
            </a:pP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 for </a:t>
            </a:r>
            <a:r>
              <a:rPr lang="en-US" sz="2000" dirty="0">
                <a:solidFill>
                  <a:schemeClr val="tx1"/>
                </a:solidFill>
                <a:latin typeface="Times New Roman" pitchFamily="18" charset="0"/>
                <a:cs typeface="Times New Roman" pitchFamily="18" charset="0"/>
              </a:rPr>
              <a:t>Indoor</a:t>
            </a:r>
            <a:r>
              <a:rPr lang="en-US" sz="2000" dirty="0">
                <a:latin typeface="Times New Roman" pitchFamily="18" charset="0"/>
                <a:cs typeface="Times New Roman" pitchFamily="18" charset="0"/>
              </a:rPr>
              <a:t> </a:t>
            </a: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Firefighters </a:t>
            </a:r>
            <a:r>
              <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Navigation Guidance</a:t>
            </a:r>
            <a:endPar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LiDAR Drone IoT/IoL Link for Firefighters </a:t>
            </a:r>
            <a:r>
              <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Navigation </a:t>
            </a:r>
            <a:r>
              <a:rPr lang="en-US"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Guidance</a:t>
            </a:r>
          </a:p>
          <a:p>
            <a:pPr marL="342900" indent="-342900" algn="l">
              <a:buFont typeface="Arial" panose="020B0604020202020204" pitchFamily="34" charset="0"/>
              <a:buChar char="•"/>
              <a:tabLst>
                <a:tab pos="2417763" algn="l"/>
              </a:tabLst>
            </a:pPr>
            <a:endPar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l">
              <a:buFont typeface="Arial" panose="020B0604020202020204" pitchFamily="34" charset="0"/>
              <a:buChar char="•"/>
              <a:tabLst>
                <a:tab pos="2417763" algn="l"/>
              </a:tabLst>
            </a:pPr>
            <a:r>
              <a:rPr lang="en-US" altLang="ko-KR" sz="2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Conclusion</a:t>
            </a:r>
          </a:p>
          <a:p>
            <a:pPr marL="342900" indent="-342900" algn="l">
              <a:buFont typeface="Arial" panose="020B0604020202020204" pitchFamily="34" charset="0"/>
              <a:buChar char="•"/>
              <a:tabLst>
                <a:tab pos="2417763" algn="l"/>
              </a:tabLst>
            </a:pPr>
            <a:endParaRPr lang="en-US" sz="2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2</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03528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604018"/>
            <a:ext cx="91440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2417763" algn="l"/>
              </a:tabLst>
            </a:pPr>
            <a:r>
              <a:rPr lang="en-US" sz="3200" b="1" dirty="0"/>
              <a:t>Need for </a:t>
            </a:r>
            <a:r>
              <a:rPr lang="en-US" sz="3200" b="1" dirty="0" smtClean="0"/>
              <a:t>Indoor Firefighters </a:t>
            </a:r>
            <a:r>
              <a:rPr lang="en-US" sz="3200" b="1" dirty="0"/>
              <a:t>Navigation Guidance</a:t>
            </a:r>
          </a:p>
        </p:txBody>
      </p:sp>
      <p:sp>
        <p:nvSpPr>
          <p:cNvPr id="22" name="TextBox 21"/>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3</a:t>
            </a:r>
            <a:endParaRPr lang="en-US" sz="1400" dirty="0">
              <a:latin typeface="Times New Roman" pitchFamily="18" charset="0"/>
              <a:cs typeface="Times New Roman" pitchFamily="18" charset="0"/>
            </a:endParaRPr>
          </a:p>
        </p:txBody>
      </p:sp>
      <p:sp>
        <p:nvSpPr>
          <p:cNvPr id="7" name="Content Placeholder 2"/>
          <p:cNvSpPr txBox="1">
            <a:spLocks/>
          </p:cNvSpPr>
          <p:nvPr/>
        </p:nvSpPr>
        <p:spPr>
          <a:xfrm>
            <a:off x="4662872" y="1445056"/>
            <a:ext cx="4183467" cy="354332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6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Needs</a:t>
            </a:r>
          </a:p>
          <a:p>
            <a:pPr marL="628650" lvl="1" indent="-171450" algn="just">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Firefighting is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to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prevent the spread of and extinguish significant unwanted fires in buildings, vehicles, woodlands,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etc. to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protect lives, property and the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environment</a:t>
            </a:r>
          </a:p>
          <a:p>
            <a:pPr marL="628650" lvl="1" indent="-171450" algn="just">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ajor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hazards associated with firefighting operations is the toxic environment created by combustible materials, falls and structural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collapse.</a:t>
            </a:r>
          </a:p>
          <a:p>
            <a:pPr marL="628650" lvl="1" indent="-171450" algn="just">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Risks in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firefighting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are smoke</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oxygen deficiency, elevated temperatures, and poisonous atmospheres</a:t>
            </a:r>
            <a:endPar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Very difficult for firefighters to know the condition in fire scenario so the robots are  used for firefighting operations to know the conditions. </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Drones already are helping emergency and disaster management programs, national weather service tracking and traffic management programs, among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others.</a:t>
            </a:r>
          </a:p>
        </p:txBody>
      </p:sp>
      <p:sp>
        <p:nvSpPr>
          <p:cNvPr id="12" name="TextBox 53"/>
          <p:cNvSpPr txBox="1">
            <a:spLocks noChangeArrowheads="1"/>
          </p:cNvSpPr>
          <p:nvPr/>
        </p:nvSpPr>
        <p:spPr bwMode="auto">
          <a:xfrm>
            <a:off x="375954" y="4572000"/>
            <a:ext cx="35856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Fire Disasters </a:t>
            </a:r>
            <a:r>
              <a:rPr lang="en-US" altLang="ko-KR" sz="1000" b="1" dirty="0" smtClean="0">
                <a:cs typeface="Times New Roman" panose="02020603050405020304" pitchFamily="18" charset="0"/>
              </a:rPr>
              <a:t>Scenario </a:t>
            </a:r>
            <a:r>
              <a:rPr kumimoji="0" lang="en-US" altLang="ko-KR" sz="1000" b="1" dirty="0" smtClean="0">
                <a:cs typeface="Times New Roman" panose="02020603050405020304" pitchFamily="18" charset="0"/>
              </a:rPr>
              <a:t>&gt;</a:t>
            </a:r>
          </a:p>
        </p:txBody>
      </p:sp>
      <p:grpSp>
        <p:nvGrpSpPr>
          <p:cNvPr id="18" name="Group 17"/>
          <p:cNvGrpSpPr/>
          <p:nvPr/>
        </p:nvGrpSpPr>
        <p:grpSpPr>
          <a:xfrm>
            <a:off x="462074" y="1600200"/>
            <a:ext cx="4186126" cy="3025068"/>
            <a:chOff x="74614" y="1905000"/>
            <a:chExt cx="4499229" cy="3235912"/>
          </a:xfrm>
        </p:grpSpPr>
        <p:sp>
          <p:nvSpPr>
            <p:cNvPr id="16" name="Rectangle 15"/>
            <p:cNvSpPr/>
            <p:nvPr/>
          </p:nvSpPr>
          <p:spPr>
            <a:xfrm rot="5400000">
              <a:off x="4156882" y="4723951"/>
              <a:ext cx="618478" cy="215444"/>
            </a:xfrm>
            <a:prstGeom prst="rect">
              <a:avLst/>
            </a:prstGeom>
          </p:spPr>
          <p:txBody>
            <a:bodyPr wrap="square">
              <a:spAutoFit/>
            </a:bodyPr>
            <a:lstStyle/>
            <a:p>
              <a:pPr algn="r"/>
              <a:r>
                <a:rPr lang="en-US" sz="800" dirty="0"/>
                <a:t>GOOGLE</a:t>
              </a:r>
            </a:p>
          </p:txBody>
        </p:sp>
        <p:grpSp>
          <p:nvGrpSpPr>
            <p:cNvPr id="17" name="Group 16"/>
            <p:cNvGrpSpPr/>
            <p:nvPr/>
          </p:nvGrpSpPr>
          <p:grpSpPr>
            <a:xfrm>
              <a:off x="74614" y="1905000"/>
              <a:ext cx="4327230" cy="3133176"/>
              <a:chOff x="111419" y="1723597"/>
              <a:chExt cx="4327230" cy="3133176"/>
            </a:xfrm>
          </p:grpSpPr>
          <p:pic>
            <p:nvPicPr>
              <p:cNvPr id="3" name="Picture 2"/>
              <p:cNvPicPr>
                <a:picLocks noChangeAspect="1"/>
              </p:cNvPicPr>
              <p:nvPr/>
            </p:nvPicPr>
            <p:blipFill>
              <a:blip r:embed="rId3"/>
              <a:stretch>
                <a:fillRect/>
              </a:stretch>
            </p:blipFill>
            <p:spPr>
              <a:xfrm>
                <a:off x="2362200" y="1723597"/>
                <a:ext cx="2076449" cy="1557337"/>
              </a:xfrm>
              <a:prstGeom prst="rect">
                <a:avLst/>
              </a:prstGeom>
            </p:spPr>
          </p:pic>
          <p:pic>
            <p:nvPicPr>
              <p:cNvPr id="4" name="Picture 3"/>
              <p:cNvPicPr>
                <a:picLocks noChangeAspect="1"/>
              </p:cNvPicPr>
              <p:nvPr/>
            </p:nvPicPr>
            <p:blipFill>
              <a:blip r:embed="rId4"/>
              <a:stretch>
                <a:fillRect/>
              </a:stretch>
            </p:blipFill>
            <p:spPr>
              <a:xfrm>
                <a:off x="111420" y="1723597"/>
                <a:ext cx="2253000" cy="1557337"/>
              </a:xfrm>
              <a:prstGeom prst="rect">
                <a:avLst/>
              </a:prstGeom>
            </p:spPr>
          </p:pic>
          <p:pic>
            <p:nvPicPr>
              <p:cNvPr id="5" name="Picture 4"/>
              <p:cNvPicPr>
                <a:picLocks noChangeAspect="1"/>
              </p:cNvPicPr>
              <p:nvPr/>
            </p:nvPicPr>
            <p:blipFill>
              <a:blip r:embed="rId5"/>
              <a:stretch>
                <a:fillRect/>
              </a:stretch>
            </p:blipFill>
            <p:spPr>
              <a:xfrm>
                <a:off x="111419" y="3280933"/>
                <a:ext cx="2295229" cy="1575839"/>
              </a:xfrm>
              <a:prstGeom prst="rect">
                <a:avLst/>
              </a:prstGeom>
            </p:spPr>
          </p:pic>
          <p:pic>
            <p:nvPicPr>
              <p:cNvPr id="10" name="Picture 9"/>
              <p:cNvPicPr>
                <a:picLocks noChangeAspect="1"/>
              </p:cNvPicPr>
              <p:nvPr/>
            </p:nvPicPr>
            <p:blipFill>
              <a:blip r:embed="rId6"/>
              <a:stretch>
                <a:fillRect/>
              </a:stretch>
            </p:blipFill>
            <p:spPr>
              <a:xfrm>
                <a:off x="2362200" y="3280935"/>
                <a:ext cx="2076449" cy="1575838"/>
              </a:xfrm>
              <a:prstGeom prst="rect">
                <a:avLst/>
              </a:prstGeom>
            </p:spPr>
          </p:pic>
        </p:grpSp>
      </p:grpSp>
      <p:sp>
        <p:nvSpPr>
          <p:cNvPr id="20" name="Content Placeholder 2"/>
          <p:cNvSpPr txBox="1">
            <a:spLocks/>
          </p:cNvSpPr>
          <p:nvPr/>
        </p:nvSpPr>
        <p:spPr>
          <a:xfrm>
            <a:off x="457201" y="4648199"/>
            <a:ext cx="4724399" cy="166504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6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Basic </a:t>
            </a:r>
            <a:r>
              <a:rPr lang="en-US" altLang="ko-KR" sz="16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Concept</a:t>
            </a:r>
          </a:p>
          <a:p>
            <a:pPr marL="628650" lvl="1" indent="-171450" algn="just">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LiDAR Drones used to trace the situation in fire zone and forward the fire scenario information to the firefighters for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firefighting operations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navigation guidance</a:t>
            </a:r>
            <a:r>
              <a:rPr lang="en-US" altLang="ko-KR" sz="1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t>
            </a:r>
            <a:endPar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buFont typeface="Times New Roman" panose="02020603050405020304" pitchFamily="18" charset="0"/>
              <a:buChar char="˗"/>
            </a:pPr>
            <a:r>
              <a:rPr lang="en-US"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Uses the Drones LiDAR Laser Light as a Transmitter and  firefighter helmets attached Camera / PD used as a as a receiver to get Object and navigation informations from Drones.</a:t>
            </a:r>
            <a:endParaRPr lang="en-US"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pic>
        <p:nvPicPr>
          <p:cNvPr id="21" name="Picture 4" descr="Image result for Lidar dron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707" b="99774" l="4688" r="98047">
                        <a14:foregroundMark x1="33691" y1="39503" x2="59082" y2="87359"/>
                        <a14:foregroundMark x1="70020" y1="76524" x2="91309" y2="46275"/>
                        <a14:foregroundMark x1="90039" y1="52144" x2="89844" y2="48984"/>
                        <a14:foregroundMark x1="66309" y1="85327" x2="65723" y2="76749"/>
                        <a14:foregroundMark x1="87500" y1="47856" x2="88965" y2="26637"/>
                        <a14:foregroundMark x1="90723" y1="44470" x2="91797" y2="24153"/>
                        <a14:foregroundMark x1="86035" y1="55982" x2="87402" y2="54402"/>
                        <a14:foregroundMark x1="4688" y1="25508" x2="13965" y2="16253"/>
                        <a14:foregroundMark x1="10449" y1="18962" x2="11230" y2="15801"/>
                        <a14:foregroundMark x1="10156" y1="23476" x2="18652" y2="24379"/>
                        <a14:foregroundMark x1="21582" y1="15124" x2="23340" y2="18736"/>
                        <a14:foregroundMark x1="22461" y1="10835" x2="29492" y2="12415"/>
                        <a14:foregroundMark x1="29688" y1="12190" x2="29785" y2="10835"/>
                        <a14:foregroundMark x1="18848" y1="10609" x2="22070" y2="11287"/>
                        <a14:foregroundMark x1="36816" y1="24153" x2="36816" y2="15124"/>
                        <a14:foregroundMark x1="29395" y1="23251" x2="34180" y2="23251"/>
                        <a14:foregroundMark x1="82227" y1="61400" x2="84082" y2="59594"/>
                        <a14:foregroundMark x1="36035" y1="25056" x2="39258" y2="26185"/>
                        <a14:foregroundMark x1="38281" y1="24605" x2="41211" y2="25282"/>
                        <a14:foregroundMark x1="46094" y1="25508" x2="85254" y2="27088"/>
                        <a14:foregroundMark x1="71777" y1="25056" x2="88379" y2="23025"/>
                        <a14:foregroundMark x1="40625" y1="24605" x2="92676" y2="21670"/>
                        <a14:foregroundMark x1="98047" y1="33409" x2="98047" y2="33409"/>
                        <a14:foregroundMark x1="93164" y1="22122" x2="92188" y2="49661"/>
                        <a14:foregroundMark x1="6445" y1="25959" x2="8496" y2="25508"/>
                        <a14:foregroundMark x1="9766" y1="18510" x2="10352" y2="16930"/>
                        <a14:foregroundMark x1="17773" y1="10384" x2="18848" y2="10835"/>
                        <a14:foregroundMark x1="33789" y1="41535" x2="58984" y2="97065"/>
                        <a14:foregroundMark x1="92285" y1="49887" x2="58887" y2="97065"/>
                        <a14:foregroundMark x1="95801" y1="24379" x2="95215" y2="99774"/>
                        <a14:backgroundMark x1="33887" y1="42438" x2="34961" y2="46953"/>
                        <a14:backgroundMark x1="12305" y1="21896" x2="13867" y2="18510"/>
                        <a14:backgroundMark x1="96680" y1="25056" x2="95801" y2="99774"/>
                        <a14:backgroundMark x1="52246" y1="89616" x2="54590" y2="99774"/>
                        <a14:backgroundMark x1="56543" y1="96388" x2="56934" y2="99549"/>
                        <a14:backgroundMark x1="58008" y1="98646" x2="92676" y2="93679"/>
                        <a14:backgroundMark x1="82227" y1="75621" x2="95996" y2="42438"/>
                        <a14:backgroundMark x1="94043" y1="25282" x2="95898" y2="76524"/>
                        <a14:backgroundMark x1="95898" y1="21219" x2="95410" y2="98420"/>
                      </a14:backgroundRemoval>
                    </a14:imgEffect>
                  </a14:imgLayer>
                </a14:imgProps>
              </a:ext>
              <a:ext uri="{28A0092B-C50C-407E-A947-70E740481C1C}">
                <a14:useLocalDpi xmlns:a14="http://schemas.microsoft.com/office/drawing/2010/main" val="0"/>
              </a:ext>
            </a:extLst>
          </a:blip>
          <a:srcRect/>
          <a:stretch>
            <a:fillRect/>
          </a:stretch>
        </p:blipFill>
        <p:spPr bwMode="auto">
          <a:xfrm>
            <a:off x="5800284" y="4905960"/>
            <a:ext cx="2971800" cy="128565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53"/>
          <p:cNvSpPr txBox="1">
            <a:spLocks noChangeArrowheads="1"/>
          </p:cNvSpPr>
          <p:nvPr/>
        </p:nvSpPr>
        <p:spPr bwMode="auto">
          <a:xfrm>
            <a:off x="5936028" y="6090697"/>
            <a:ext cx="27003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LiDAR Drone  Conceptualization </a:t>
            </a:r>
            <a:r>
              <a:rPr lang="en-US" altLang="ko-KR" sz="1000" b="1" dirty="0" smtClean="0">
                <a:cs typeface="Times New Roman" panose="02020603050405020304" pitchFamily="18" charset="0"/>
              </a:rPr>
              <a:t>&gt;</a:t>
            </a:r>
            <a:endParaRPr kumimoji="0" lang="en-US" altLang="ko-KR" sz="1000" b="1" dirty="0" smtClean="0">
              <a:cs typeface="Times New Roman" panose="02020603050405020304" pitchFamily="18" charset="0"/>
            </a:endParaRPr>
          </a:p>
        </p:txBody>
      </p:sp>
    </p:spTree>
    <p:extLst>
      <p:ext uri="{BB962C8B-B14F-4D97-AF65-F5344CB8AC3E}">
        <p14:creationId xmlns:p14="http://schemas.microsoft.com/office/powerpoint/2010/main" val="2506635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28600" y="685800"/>
            <a:ext cx="8610600" cy="838200"/>
          </a:xfrm>
          <a:prstGeom prst="rect">
            <a:avLst/>
          </a:prstGeom>
        </p:spPr>
        <p:txBody>
          <a:bodyPr vert="horz" lIns="91440" tIns="45720" rIns="91440" bIns="45720" rtlCol="0" anchor="ctr">
            <a:noAutofit/>
          </a:bodyPr>
          <a:lstStyle>
            <a:defPPr>
              <a:defRPr lang="en-US"/>
            </a:defPPr>
            <a:lvl1pPr algn="ctr">
              <a:spcBef>
                <a:spcPct val="0"/>
              </a:spcBef>
              <a:buNone/>
              <a:tabLst>
                <a:tab pos="2417763" algn="l"/>
              </a:tabLst>
              <a:defRPr sz="3200" b="1">
                <a:latin typeface="+mj-lt"/>
                <a:ea typeface="+mj-ea"/>
                <a:cs typeface="+mj-cs"/>
              </a:defRPr>
            </a:lvl1pPr>
          </a:lstStyle>
          <a:p>
            <a:r>
              <a:rPr lang="en-US" dirty="0"/>
              <a:t>LiDAR </a:t>
            </a:r>
            <a:r>
              <a:rPr lang="en-US" dirty="0" smtClean="0"/>
              <a:t>Drone IoT/IoL </a:t>
            </a:r>
            <a:r>
              <a:rPr lang="en-US" dirty="0"/>
              <a:t>Link for </a:t>
            </a:r>
            <a:r>
              <a:rPr lang="en-US" dirty="0" smtClean="0"/>
              <a:t>Firefighters </a:t>
            </a:r>
            <a:r>
              <a:rPr lang="en-US" dirty="0"/>
              <a:t>Navigation </a:t>
            </a:r>
            <a:r>
              <a:rPr lang="en-US" dirty="0" smtClean="0"/>
              <a:t>Guidance</a:t>
            </a:r>
            <a:endParaRPr lang="en-US" dirty="0"/>
          </a:p>
        </p:txBody>
      </p:sp>
      <p:sp>
        <p:nvSpPr>
          <p:cNvPr id="55" name="TextBox 54"/>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4</a:t>
            </a:r>
            <a:endParaRPr lang="en-US" sz="1400" dirty="0">
              <a:latin typeface="Times New Roman" pitchFamily="18" charset="0"/>
              <a:cs typeface="Times New Roman" pitchFamily="18" charset="0"/>
            </a:endParaRPr>
          </a:p>
        </p:txBody>
      </p:sp>
      <p:sp>
        <p:nvSpPr>
          <p:cNvPr id="57" name="Content Placeholder 2"/>
          <p:cNvSpPr txBox="1">
            <a:spLocks/>
          </p:cNvSpPr>
          <p:nvPr/>
        </p:nvSpPr>
        <p:spPr>
          <a:xfrm>
            <a:off x="5334000" y="1767219"/>
            <a:ext cx="3663519" cy="43902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Drone based Firefighting Operation Navigation </a:t>
            </a:r>
            <a:r>
              <a:rPr lang="en-US"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Solution </a:t>
            </a:r>
            <a:r>
              <a:rPr lang="en-US"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Using </a:t>
            </a:r>
            <a:r>
              <a:rPr lang="en-US"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LiDAR </a:t>
            </a:r>
            <a:r>
              <a:rPr lang="en-US" sz="14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Laser Light IoT / IoL Link </a:t>
            </a:r>
            <a:endParaRPr lang="en-US" sz="14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7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Tx :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LiDAR </a:t>
            </a: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Drone Laser Lights </a:t>
            </a:r>
          </a:p>
          <a:p>
            <a:pPr marL="628650" lvl="1" indent="-171450" algn="just">
              <a:lnSpc>
                <a:spcPct val="17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Rx : </a:t>
            </a: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Firefighters Helmets Connected PD / Camera Image Sensor</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628650" lvl="1" indent="-171450" algn="just">
              <a:lnSpc>
                <a:spcPct val="17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Day-Night Communication Mode </a:t>
            </a:r>
          </a:p>
          <a:p>
            <a:pPr marL="628650" lvl="1" indent="-171450" algn="just">
              <a:lnSpc>
                <a:spcPct val="170000"/>
              </a:lnSpc>
              <a:buFont typeface="Times New Roman" panose="02020603050405020304" pitchFamily="18" charset="0"/>
              <a:buChar char="˗"/>
            </a:pPr>
            <a:r>
              <a:rPr lang="en-US" altLang="ko-KR" sz="12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Modulations</a:t>
            </a:r>
            <a:endPar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1200150" lvl="2" indent="-285750" algn="just">
              <a:lnSpc>
                <a:spcPct val="170000"/>
              </a:lnSpc>
              <a:buFont typeface="Arial" panose="020B0604020202020204" pitchFamily="34" charset="0"/>
              <a:buChar char="▫"/>
            </a:pPr>
            <a:r>
              <a:rPr lang="en-US" altLang="ko-KR" sz="10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OOK</a:t>
            </a:r>
            <a:r>
              <a:rPr lang="en-US" altLang="ko-KR" sz="10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 VPPM, Offset-VPWM, Multilevel PPM, Inverted PPM, Subcarrier PPM, DSSS SIK etc.</a:t>
            </a:r>
          </a:p>
          <a:p>
            <a:pPr marL="628650" lvl="1" indent="-171450" algn="just">
              <a:lnSpc>
                <a:spcPct val="17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Data Rate : 1K ~ 1Mb/s</a:t>
            </a:r>
          </a:p>
          <a:p>
            <a:pPr marL="628650" lvl="1" indent="-171450" algn="just">
              <a:lnSpc>
                <a:spcPct val="17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Supported LoS (Line of Sight)</a:t>
            </a:r>
          </a:p>
          <a:p>
            <a:pPr marL="628650" lvl="1" indent="-171450" algn="just">
              <a:lnSpc>
                <a:spcPct val="170000"/>
              </a:lnSpc>
              <a:buFont typeface="Times New Roman" panose="02020603050405020304" pitchFamily="18" charset="0"/>
              <a:buChar char="˗"/>
            </a:pPr>
            <a:r>
              <a:rPr lang="en-US" altLang="ko-KR" sz="12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Available Distance : 2m ~ 200m</a:t>
            </a:r>
          </a:p>
        </p:txBody>
      </p:sp>
      <p:sp>
        <p:nvSpPr>
          <p:cNvPr id="13" name="TextBox 53"/>
          <p:cNvSpPr txBox="1">
            <a:spLocks noChangeArrowheads="1"/>
          </p:cNvSpPr>
          <p:nvPr/>
        </p:nvSpPr>
        <p:spPr bwMode="auto">
          <a:xfrm>
            <a:off x="535783" y="4269499"/>
            <a:ext cx="46218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000" b="1" dirty="0" smtClean="0">
                <a:cs typeface="Times New Roman" panose="02020603050405020304" pitchFamily="18" charset="0"/>
              </a:rPr>
              <a:t>&lt; LiDAR Drone </a:t>
            </a:r>
            <a:r>
              <a:rPr lang="en-US" altLang="ko-KR" sz="1000" b="1" dirty="0" smtClean="0">
                <a:cs typeface="Times New Roman" panose="02020603050405020304" pitchFamily="18" charset="0"/>
              </a:rPr>
              <a:t>IoT/IoL Link </a:t>
            </a:r>
            <a:r>
              <a:rPr lang="en-US" altLang="ko-KR" sz="1000" b="1" dirty="0">
                <a:cs typeface="Times New Roman" panose="02020603050405020304" pitchFamily="18" charset="0"/>
              </a:rPr>
              <a:t>for F</a:t>
            </a:r>
            <a:r>
              <a:rPr lang="en-US" altLang="ko-KR" sz="1000" b="1" dirty="0" smtClean="0">
                <a:cs typeface="Times New Roman" panose="02020603050405020304" pitchFamily="18" charset="0"/>
              </a:rPr>
              <a:t>irefighting Operations Navigation  &gt;</a:t>
            </a:r>
            <a:endParaRPr kumimoji="0" lang="en-US" altLang="ko-KR" sz="1000" b="1" dirty="0" smtClean="0">
              <a:cs typeface="Times New Roman" panose="02020603050405020304" pitchFamily="18" charset="0"/>
            </a:endParaRPr>
          </a:p>
        </p:txBody>
      </p:sp>
      <p:sp>
        <p:nvSpPr>
          <p:cNvPr id="14" name="Content Placeholder 2"/>
          <p:cNvSpPr txBox="1">
            <a:spLocks/>
          </p:cNvSpPr>
          <p:nvPr/>
        </p:nvSpPr>
        <p:spPr>
          <a:xfrm>
            <a:off x="458543" y="4498706"/>
            <a:ext cx="4875457" cy="181453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lnSpc>
                <a:spcPct val="150000"/>
              </a:lnSpc>
              <a:buFont typeface="Arial" panose="020B0604020202020204" pitchFamily="34" charset="0"/>
              <a:buChar char="•"/>
            </a:pPr>
            <a:r>
              <a:rPr lang="en-US" altLang="ko-KR" sz="1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Laser lights </a:t>
            </a:r>
            <a:r>
              <a:rPr lang="en-US" altLang="ko-KR" sz="12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works with distance with stability, precision, high sensitivity, and high </a:t>
            </a:r>
            <a:r>
              <a:rPr lang="en-US" altLang="ko-KR" sz="1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speed.</a:t>
            </a:r>
          </a:p>
          <a:p>
            <a:pPr marL="285750" indent="-285750" algn="just">
              <a:lnSpc>
                <a:spcPct val="150000"/>
              </a:lnSpc>
              <a:buFont typeface="Arial" panose="020B0604020202020204" pitchFamily="34" charset="0"/>
              <a:buChar char="•"/>
            </a:pPr>
            <a:r>
              <a:rPr lang="en-US" altLang="ko-KR" sz="1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High Intensity of Laser lights helps to transmit data efficiently on fired environment.</a:t>
            </a:r>
          </a:p>
          <a:p>
            <a:pPr marL="285750" indent="-285750" algn="just">
              <a:lnSpc>
                <a:spcPct val="150000"/>
              </a:lnSpc>
              <a:buFont typeface="Arial" panose="020B0604020202020204" pitchFamily="34" charset="0"/>
              <a:buChar char="•"/>
            </a:pPr>
            <a:r>
              <a:rPr lang="en-US" altLang="ko-KR" sz="12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a:t>
            </a:r>
            <a:r>
              <a:rPr lang="en-US" altLang="ko-KR" sz="1200" b="1"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rotects firefighters from Firefighting operation accidents and locate exact location focus for aids.</a:t>
            </a:r>
            <a:endParaRPr lang="en-US" altLang="ko-KR" sz="1200" b="1"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0" y="2005941"/>
            <a:ext cx="5351077" cy="2249546"/>
          </a:xfrm>
          <a:prstGeom prst="rect">
            <a:avLst/>
          </a:prstGeom>
        </p:spPr>
      </p:pic>
    </p:spTree>
    <p:extLst>
      <p:ext uri="{BB962C8B-B14F-4D97-AF65-F5344CB8AC3E}">
        <p14:creationId xmlns:p14="http://schemas.microsoft.com/office/powerpoint/2010/main" val="1155247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768083"/>
            <a:ext cx="91440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ko-KR" sz="3200" b="1" dirty="0"/>
              <a:t>Conclusion</a:t>
            </a:r>
            <a:endParaRPr lang="en-US" sz="3200" b="1" dirty="0"/>
          </a:p>
        </p:txBody>
      </p:sp>
      <p:sp>
        <p:nvSpPr>
          <p:cNvPr id="7" name="Content Placeholder 2"/>
          <p:cNvSpPr txBox="1">
            <a:spLocks/>
          </p:cNvSpPr>
          <p:nvPr/>
        </p:nvSpPr>
        <p:spPr>
          <a:xfrm>
            <a:off x="419100" y="1524000"/>
            <a:ext cx="8305800" cy="40397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lnSpc>
                <a:spcPct val="200000"/>
              </a:lnSpc>
              <a:buFont typeface="Arial" panose="020B0604020202020204" pitchFamily="34" charset="0"/>
              <a:buChar char="•"/>
              <a:tabLst>
                <a:tab pos="2417763" algn="l"/>
              </a:tabLst>
            </a:pPr>
            <a:r>
              <a:rPr lang="en-US" altLang="ko-KR" sz="1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Proposed </a:t>
            </a:r>
            <a:r>
              <a:rPr lang="en-US" altLang="ko-KR" sz="1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rPr>
              <a:t>the IoT/IoL Technology for Indoor Firefighters Navigation Guidance Using LiDAR </a:t>
            </a:r>
            <a:r>
              <a:rPr lang="en-US" altLang="ko-KR" sz="1800" dirty="0" smtClean="0">
                <a:solidFill>
                  <a:schemeClr val="tx1"/>
                </a:solidFill>
                <a:latin typeface="Times New Roman" panose="02020603050405020304" pitchFamily="18" charset="0"/>
                <a:ea typeface="굴림" panose="020B0600000101010101" pitchFamily="50" charset="-127"/>
                <a:cs typeface="Times New Roman" panose="02020603050405020304" pitchFamily="18" charset="0"/>
              </a:rPr>
              <a:t>Drone.</a:t>
            </a:r>
            <a:endParaRPr lang="en-US" altLang="ko-KR" sz="1800" dirty="0">
              <a:solidFill>
                <a:schemeClr val="tx1"/>
              </a:solidFill>
              <a:latin typeface="Times New Roman" panose="02020603050405020304" pitchFamily="18" charset="0"/>
              <a:ea typeface="굴림" panose="020B0600000101010101" pitchFamily="50" charset="-127"/>
              <a:cs typeface="Times New Roman" panose="02020603050405020304" pitchFamily="18" charset="0"/>
            </a:endParaRPr>
          </a:p>
          <a:p>
            <a:pPr marL="342900" indent="-342900" algn="just">
              <a:lnSpc>
                <a:spcPct val="200000"/>
              </a:lnSpc>
              <a:buFont typeface="Arial" panose="020B0604020202020204" pitchFamily="34" charset="0"/>
              <a:buChar char="•"/>
              <a:tabLst>
                <a:tab pos="2417763" algn="l"/>
              </a:tabLst>
            </a:pPr>
            <a:r>
              <a:rPr lang="en-US" altLang="ko-KR" sz="1800" dirty="0">
                <a:solidFill>
                  <a:schemeClr val="tx1"/>
                </a:solidFill>
                <a:latin typeface="Times New Roman" panose="02020603050405020304" pitchFamily="18" charset="0"/>
                <a:cs typeface="Times New Roman" panose="02020603050405020304" pitchFamily="18" charset="0"/>
              </a:rPr>
              <a:t>Uses the Drones LiDAR Laser Light as a Transmitter and  firefighter helmets attached Camera / PD used as a as a receiver to get Object and navigation informations from Drones.</a:t>
            </a:r>
          </a:p>
          <a:p>
            <a:pPr marL="342900" indent="-342900" algn="just">
              <a:lnSpc>
                <a:spcPct val="200000"/>
              </a:lnSpc>
              <a:buFont typeface="Arial" panose="020B0604020202020204" pitchFamily="34" charset="0"/>
              <a:buChar char="•"/>
              <a:tabLst>
                <a:tab pos="2417763" algn="l"/>
              </a:tabLst>
            </a:pPr>
            <a:r>
              <a:rPr lang="en-US" altLang="ko-KR" sz="1800" dirty="0">
                <a:solidFill>
                  <a:schemeClr val="tx1"/>
                </a:solidFill>
                <a:latin typeface="Times New Roman" panose="02020603050405020304" pitchFamily="18" charset="0"/>
                <a:cs typeface="Times New Roman" panose="02020603050405020304" pitchFamily="18" charset="0"/>
              </a:rPr>
              <a:t>Protects firefighters from Firefighting operation accidents and locate exact location focus for aids.</a:t>
            </a:r>
          </a:p>
        </p:txBody>
      </p:sp>
      <p:sp>
        <p:nvSpPr>
          <p:cNvPr id="8" name="TextBox 7"/>
          <p:cNvSpPr txBox="1"/>
          <p:nvPr/>
        </p:nvSpPr>
        <p:spPr>
          <a:xfrm>
            <a:off x="4114800" y="6313246"/>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5</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277462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12344</TotalTime>
  <Words>458</Words>
  <Application>Microsoft Office PowerPoint</Application>
  <PresentationFormat>On-screen Show (4:3)</PresentationFormat>
  <Paragraphs>69</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굴림</vt:lpstr>
      <vt:lpstr>맑은 고딕</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VINA</cp:lastModifiedBy>
  <cp:revision>530</cp:revision>
  <cp:lastPrinted>2017-05-07T15:48:38Z</cp:lastPrinted>
  <dcterms:created xsi:type="dcterms:W3CDTF">2010-05-15T17:50:32Z</dcterms:created>
  <dcterms:modified xsi:type="dcterms:W3CDTF">2018-11-13T08:06:33Z</dcterms:modified>
</cp:coreProperties>
</file>