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91" d="100"/>
          <a:sy n="91" d="100"/>
        </p:scale>
        <p:origin x="103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15-18- 0567-00-0vat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15-18-0567-00-0vat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25375"/>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Automatic Navigation Solution for Driverless Airport Shuttle Bus Using </a:t>
            </a:r>
            <a:r>
              <a:rPr lang="en-US" sz="1600" dirty="0" smtClean="0">
                <a:latin typeface="Times New Roman" pitchFamily="18" charset="0"/>
                <a:cs typeface="Times New Roman" pitchFamily="18" charset="0"/>
              </a:rPr>
              <a:t>IoT/IoL Embedded Lighting Devices</a:t>
            </a:r>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Minwoo Lee (SNUST), Hyeongho Lee (Korea Univ.), </a:t>
            </a:r>
            <a:r>
              <a:rPr lang="en-US" sz="1600" dirty="0" err="1">
                <a:latin typeface="Times New Roman" pitchFamily="18" charset="0"/>
                <a:cs typeface="Times New Roman" pitchFamily="18" charset="0"/>
              </a:rPr>
              <a:t>Yoonkwan</a:t>
            </a:r>
            <a:r>
              <a:rPr lang="en-US" sz="1600" dirty="0">
                <a:latin typeface="Times New Roman" pitchFamily="18" charset="0"/>
                <a:cs typeface="Times New Roman" pitchFamily="18" charset="0"/>
              </a:rPr>
              <a:t> Kim (The Catholic Univ.), </a:t>
            </a:r>
            <a:r>
              <a:rPr lang="en-US" sz="1600" dirty="0" err="1">
                <a:latin typeface="Times New Roman" pitchFamily="18" charset="0"/>
                <a:cs typeface="Times New Roman" pitchFamily="18" charset="0"/>
              </a:rPr>
              <a:t>Minseok</a:t>
            </a:r>
            <a:r>
              <a:rPr lang="en-US" sz="1600" dirty="0">
                <a:latin typeface="Times New Roman" pitchFamily="18" charset="0"/>
                <a:cs typeface="Times New Roman" pitchFamily="18" charset="0"/>
              </a:rPr>
              <a:t> Oh (</a:t>
            </a:r>
            <a:r>
              <a:rPr lang="en-US" sz="1600" dirty="0" err="1">
                <a:latin typeface="Times New Roman" pitchFamily="18" charset="0"/>
                <a:cs typeface="Times New Roman" pitchFamily="18" charset="0"/>
              </a:rPr>
              <a:t>Kyonggi</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Choi (</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 </a:t>
            </a:r>
            <a:r>
              <a:rPr lang="en-US" sz="1600" dirty="0" err="1">
                <a:latin typeface="Times New Roman" pitchFamily="18" charset="0"/>
                <a:cs typeface="Times New Roman" pitchFamily="18" charset="0"/>
              </a:rPr>
              <a:t>Jintae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Kim (</a:t>
            </a:r>
            <a:r>
              <a:rPr lang="en-US" sz="1600" dirty="0">
                <a:latin typeface="Times New Roman" pitchFamily="18" charset="0"/>
                <a:cs typeface="Times New Roman" pitchFamily="18" charset="0"/>
              </a:rPr>
              <a:t>Fivetek Co., Ltd.), </a:t>
            </a:r>
            <a:r>
              <a:rPr lang="en-US" sz="1600" dirty="0" err="1">
                <a:latin typeface="Times New Roman" pitchFamily="18" charset="0"/>
                <a:cs typeface="Times New Roman" pitchFamily="18" charset="0"/>
              </a:rPr>
              <a:t>Sungdoo</a:t>
            </a:r>
            <a:r>
              <a:rPr lang="en-US" sz="1600" dirty="0">
                <a:latin typeface="Times New Roman" pitchFamily="18" charset="0"/>
                <a:cs typeface="Times New Roman" pitchFamily="18" charset="0"/>
              </a:rPr>
              <a:t> 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L&amp;S LED Co., Ltd.), </a:t>
            </a:r>
            <a:r>
              <a:rPr lang="en-US" sz="1600" dirty="0" err="1">
                <a:latin typeface="Times New Roman" pitchFamily="18" charset="0"/>
                <a:cs typeface="Times New Roman" pitchFamily="18" charset="0"/>
              </a:rPr>
              <a:t>Kirak</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Jung (</a:t>
            </a:r>
            <a:r>
              <a:rPr lang="en-US" sz="1600" dirty="0" err="1">
                <a:latin typeface="Times New Roman" pitchFamily="18" charset="0"/>
                <a:cs typeface="Times New Roman" pitchFamily="18" charset="0"/>
              </a:rPr>
              <a:t>Namuga</a:t>
            </a:r>
            <a:r>
              <a:rPr lang="en-US" sz="1600" dirty="0">
                <a:latin typeface="Times New Roman" pitchFamily="18" charset="0"/>
                <a:cs typeface="Times New Roman" pitchFamily="18" charset="0"/>
              </a:rPr>
              <a:t> Co. Ltd.),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VLC </a:t>
            </a:r>
            <a:r>
              <a:rPr lang="en-US" altLang="ko-KR" sz="1600" dirty="0">
                <a:latin typeface="Times New Roman" pitchFamily="18" charset="0"/>
                <a:cs typeface="Times New Roman" pitchFamily="18" charset="0"/>
              </a:rPr>
              <a:t>Link design consideration for VAT. This proposed </a:t>
            </a:r>
            <a:r>
              <a:rPr lang="en-US" altLang="ko-KR" sz="1600" dirty="0" smtClean="0">
                <a:latin typeface="Times New Roman" pitchFamily="18" charset="0"/>
                <a:cs typeface="Times New Roman" pitchFamily="18" charset="0"/>
              </a:rPr>
              <a:t>VLC technology used </a:t>
            </a:r>
            <a:r>
              <a:rPr lang="en-US" sz="1600" dirty="0" smtClean="0">
                <a:latin typeface="Times New Roman" pitchFamily="18" charset="0"/>
                <a:cs typeface="Times New Roman" pitchFamily="18" charset="0"/>
              </a:rPr>
              <a:t>for </a:t>
            </a:r>
            <a:r>
              <a:rPr lang="en-US" altLang="ko-KR" sz="1600" dirty="0" smtClean="0">
                <a:latin typeface="Times New Roman" pitchFamily="18" charset="0"/>
                <a:cs typeface="Times New Roman" pitchFamily="18" charset="0"/>
              </a:rPr>
              <a:t>automatic navigation solution for driverless airport shuttle bus using IoT/IoL </a:t>
            </a:r>
            <a:r>
              <a:rPr lang="en-US" sz="1600" dirty="0">
                <a:latin typeface="Times New Roman" pitchFamily="18" charset="0"/>
                <a:cs typeface="Times New Roman" pitchFamily="18" charset="0"/>
              </a:rPr>
              <a:t>Embedded </a:t>
            </a:r>
            <a:r>
              <a:rPr lang="en-US" altLang="ko-KR" sz="1600" dirty="0" smtClean="0">
                <a:latin typeface="Times New Roman" pitchFamily="18" charset="0"/>
                <a:cs typeface="Times New Roman" pitchFamily="18" charset="0"/>
              </a:rPr>
              <a:t>Lighting Devices .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a:t>
            </a:r>
            <a:r>
              <a:rPr lang="en-US" altLang="ko-KR" sz="1600" dirty="0">
                <a:latin typeface="Times New Roman" pitchFamily="18" charset="0"/>
                <a:cs typeface="Times New Roman" pitchFamily="18" charset="0"/>
              </a:rPr>
              <a:t>drone 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VLC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Automatic Navigation Solution for Driverless Airport Shuttle Bus</a:t>
            </a: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sz="2000" dirty="0">
                <a:solidFill>
                  <a:schemeClr val="tx1"/>
                </a:solidFill>
                <a:latin typeface="Times New Roman" pitchFamily="18" charset="0"/>
                <a:cs typeface="Times New Roman" pitchFamily="18" charset="0"/>
              </a:rPr>
              <a:t>Embedded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Lighting Device based VLC Link</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319362" y="1715948"/>
            <a:ext cx="4291238" cy="4403422"/>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Airport transportation automation is recent days International </a:t>
            </a:r>
            <a:r>
              <a:rPr lang="en-US" sz="1200" dirty="0">
                <a:solidFill>
                  <a:schemeClr val="tx1"/>
                </a:solidFill>
                <a:latin typeface="Times New Roman" panose="02020603050405020304" pitchFamily="18" charset="0"/>
                <a:cs typeface="Times New Roman" panose="02020603050405020304" pitchFamily="18" charset="0"/>
              </a:rPr>
              <a:t>Airport </a:t>
            </a:r>
            <a:r>
              <a:rPr lang="en-US" sz="1200" dirty="0" smtClean="0">
                <a:solidFill>
                  <a:schemeClr val="tx1"/>
                </a:solidFill>
                <a:latin typeface="Times New Roman" panose="02020603050405020304" pitchFamily="18" charset="0"/>
                <a:cs typeface="Times New Roman" panose="02020603050405020304" pitchFamily="18" charset="0"/>
              </a:rPr>
              <a:t>Modernization </a:t>
            </a:r>
            <a:r>
              <a:rPr lang="en-US" sz="1200" dirty="0">
                <a:solidFill>
                  <a:schemeClr val="tx1"/>
                </a:solidFill>
                <a:latin typeface="Times New Roman" panose="02020603050405020304" pitchFamily="18" charset="0"/>
                <a:cs typeface="Times New Roman" panose="02020603050405020304" pitchFamily="18" charset="0"/>
              </a:rPr>
              <a:t> </a:t>
            </a:r>
            <a:r>
              <a:rPr lang="en-US" sz="1200" dirty="0" smtClean="0">
                <a:solidFill>
                  <a:schemeClr val="tx1"/>
                </a:solidFill>
                <a:latin typeface="Times New Roman" panose="02020603050405020304" pitchFamily="18" charset="0"/>
                <a:cs typeface="Times New Roman" panose="02020603050405020304" pitchFamily="18" charset="0"/>
              </a:rPr>
              <a:t>trends</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Navigation of airport  shuttle buses in </a:t>
            </a:r>
            <a:r>
              <a:rPr lang="en-US" sz="1200" dirty="0">
                <a:solidFill>
                  <a:schemeClr val="tx1"/>
                </a:solidFill>
                <a:latin typeface="Times New Roman" panose="02020603050405020304" pitchFamily="18" charset="0"/>
                <a:cs typeface="Times New Roman" panose="02020603050405020304" pitchFamily="18" charset="0"/>
              </a:rPr>
              <a:t>control of </a:t>
            </a:r>
            <a:r>
              <a:rPr lang="en-US" sz="1200" dirty="0" smtClean="0">
                <a:solidFill>
                  <a:schemeClr val="tx1"/>
                </a:solidFill>
                <a:latin typeface="Times New Roman" panose="02020603050405020304" pitchFamily="18" charset="0"/>
                <a:cs typeface="Times New Roman" panose="02020603050405020304" pitchFamily="18" charset="0"/>
              </a:rPr>
              <a:t>shuttle bus operators.</a:t>
            </a:r>
          </a:p>
          <a:p>
            <a:pPr marL="628650" lvl="1" indent="-171450" algn="just">
              <a:buFont typeface="Arial" panose="020B0604020202020204" pitchFamily="34" charset="0"/>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GPS based navigation Solution does not work effectively in Airport region due transpiration route is blend with building infrastructure.</a:t>
            </a:r>
            <a:endParaRPr lang="en-US" sz="1200" dirty="0" smtClean="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Auto </a:t>
            </a:r>
            <a:r>
              <a:rPr lang="en-US" sz="1200" dirty="0">
                <a:solidFill>
                  <a:schemeClr val="tx1"/>
                </a:solidFill>
                <a:latin typeface="Times New Roman" panose="02020603050405020304" pitchFamily="18" charset="0"/>
                <a:cs typeface="Times New Roman" panose="02020603050405020304" pitchFamily="18" charset="0"/>
              </a:rPr>
              <a:t>navigation of civilian transport </a:t>
            </a:r>
            <a:r>
              <a:rPr lang="en-US" sz="1200" dirty="0" smtClean="0">
                <a:solidFill>
                  <a:schemeClr val="tx1"/>
                </a:solidFill>
                <a:latin typeface="Times New Roman" panose="02020603050405020304" pitchFamily="18" charset="0"/>
                <a:cs typeface="Times New Roman" panose="02020603050405020304" pitchFamily="18" charset="0"/>
              </a:rPr>
              <a:t>need to consider many factors and needs more attention and effective auto navigation methods</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8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Airport Street Lighting and Terminal Infrastructure lighting system and the Camera Connected on Shuttles to enable VLC Link for communication to get navigation informations</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embedded lighting system provides the navigation, and location information for shuttle bus navigation and control</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Lighting based VLC Links provides more secure and precise location Information</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3" name="Content Placeholder 2"/>
          <p:cNvSpPr txBox="1">
            <a:spLocks/>
          </p:cNvSpPr>
          <p:nvPr/>
        </p:nvSpPr>
        <p:spPr>
          <a:xfrm>
            <a:off x="914400" y="3415896"/>
            <a:ext cx="3048000"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Airport Shuttle Bus Services &gt;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ea typeface="굴림" panose="020B0600000101010101" pitchFamily="50" charset="-127"/>
              </a:rPr>
              <a:t>Needs for Automatic Navigation Solution </a:t>
            </a:r>
            <a:r>
              <a:rPr lang="en-US" altLang="ko-KR" sz="2800" b="1" dirty="0" smtClean="0">
                <a:ea typeface="굴림" panose="020B0600000101010101" pitchFamily="50" charset="-127"/>
              </a:rPr>
              <a:t>in </a:t>
            </a:r>
            <a:r>
              <a:rPr lang="en-US" altLang="ko-KR" sz="2800" b="1" dirty="0">
                <a:ea typeface="굴림" panose="020B0600000101010101" pitchFamily="50" charset="-127"/>
              </a:rPr>
              <a:t>Driverless Airport Shuttle Bus</a:t>
            </a:r>
            <a:endParaRPr lang="en-US" sz="2800" b="1" dirty="0"/>
          </a:p>
        </p:txBody>
      </p:sp>
      <p:pic>
        <p:nvPicPr>
          <p:cNvPr id="10" name="Picture 4" descr="Image result for shuttle bus rout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18" t="4272" r="2931" b="3877"/>
          <a:stretch/>
        </p:blipFill>
        <p:spPr bwMode="auto">
          <a:xfrm>
            <a:off x="914400" y="3750943"/>
            <a:ext cx="2987675" cy="2133601"/>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932695" y="1570475"/>
            <a:ext cx="2943236" cy="1883671"/>
            <a:chOff x="932695" y="1570475"/>
            <a:chExt cx="2943236" cy="1883671"/>
          </a:xfrm>
        </p:grpSpPr>
        <p:pic>
          <p:nvPicPr>
            <p:cNvPr id="11" name="Picture 2" descr="Image result for shuttle bu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2695" y="1570475"/>
              <a:ext cx="2943236" cy="1883671"/>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rot="16200000">
              <a:off x="3425032" y="2851050"/>
              <a:ext cx="557380" cy="215444"/>
            </a:xfrm>
            <a:prstGeom prst="rect">
              <a:avLst/>
            </a:prstGeom>
          </p:spPr>
          <p:txBody>
            <a:bodyPr wrap="square">
              <a:spAutoFit/>
            </a:bodyPr>
            <a:lstStyle/>
            <a:p>
              <a:pPr algn="r"/>
              <a:r>
                <a:rPr lang="en-US" sz="800" dirty="0"/>
                <a:t>GOOGLE</a:t>
              </a:r>
            </a:p>
          </p:txBody>
        </p:sp>
      </p:grpSp>
      <p:sp>
        <p:nvSpPr>
          <p:cNvPr id="14" name="Content Placeholder 2"/>
          <p:cNvSpPr txBox="1">
            <a:spLocks/>
          </p:cNvSpPr>
          <p:nvPr/>
        </p:nvSpPr>
        <p:spPr>
          <a:xfrm>
            <a:off x="533400" y="5932565"/>
            <a:ext cx="3733800"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Airport Shuttle Bus Route Information in Airport Terminals &gt;</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smtClean="0"/>
              <a:t>IoT/IoL Embedded Lighting </a:t>
            </a:r>
            <a:r>
              <a:rPr lang="en-US" altLang="ko-KR" sz="3200" b="1" dirty="0"/>
              <a:t>Device based </a:t>
            </a:r>
            <a:r>
              <a:rPr lang="en-US" altLang="ko-KR" sz="3200" b="1" dirty="0" smtClean="0"/>
              <a:t>VLC </a:t>
            </a:r>
            <a:r>
              <a:rPr lang="en-US" altLang="ko-KR" sz="3200" b="1" dirty="0"/>
              <a:t>Link</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263803" y="6056402"/>
            <a:ext cx="495300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IoT/IoL  Embedded Lighting Device based VLC Link for </a:t>
            </a:r>
            <a:r>
              <a:rPr lang="en-US" altLang="ko-KR" sz="1000" b="1" dirty="0" smtClean="0">
                <a:cs typeface="Times New Roman" panose="02020603050405020304" pitchFamily="18" charset="0"/>
              </a:rPr>
              <a:t>Shuttle Bus Navigation</a:t>
            </a:r>
            <a:r>
              <a:rPr kumimoji="0" lang="en-US" altLang="ko-KR" sz="1000" b="1" dirty="0" smtClean="0">
                <a:cs typeface="Times New Roman" panose="02020603050405020304" pitchFamily="18" charset="0"/>
              </a:rPr>
              <a:t> &gt;  </a:t>
            </a:r>
          </a:p>
        </p:txBody>
      </p:sp>
      <p:sp>
        <p:nvSpPr>
          <p:cNvPr id="24" name="Content Placeholder 2"/>
          <p:cNvSpPr txBox="1">
            <a:spLocks/>
          </p:cNvSpPr>
          <p:nvPr/>
        </p:nvSpPr>
        <p:spPr>
          <a:xfrm>
            <a:off x="4793931" y="1561333"/>
            <a:ext cx="3962400" cy="3229821"/>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Embedded Lighting System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VLC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Airport Shuttle Bus Navigation</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Airport Street Lighting and Terminal Infrastructure lighting system </a:t>
            </a:r>
            <a:endPar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PD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Image Sensor</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100m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Content Placeholder 2"/>
          <p:cNvSpPr txBox="1">
            <a:spLocks/>
          </p:cNvSpPr>
          <p:nvPr/>
        </p:nvSpPr>
        <p:spPr>
          <a:xfrm>
            <a:off x="4572000" y="4345051"/>
            <a:ext cx="4031931" cy="174737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precise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and Routing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path Informations</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Includes</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742950" lvl="1" indent="-285750" algn="just">
              <a:lnSpc>
                <a:spcPct val="150000"/>
              </a:lnSpc>
              <a:buFont typeface="Arial" panose="020B0604020202020204" pitchFamily="34"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Remaining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distance till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next lighting point</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742950" lvl="1" indent="-285750" algn="just">
              <a:lnSpc>
                <a:spcPct val="150000"/>
              </a:lnSpc>
              <a:buFont typeface="Arial" panose="020B0604020202020204" pitchFamily="34"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Preloaded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command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for next travel point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 available or not </a:t>
            </a:r>
          </a:p>
        </p:txBody>
      </p:sp>
      <p:pic>
        <p:nvPicPr>
          <p:cNvPr id="1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707855"/>
            <a:ext cx="3621852" cy="2309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755" r="16030" b="16385"/>
          <a:stretch/>
        </p:blipFill>
        <p:spPr bwMode="auto">
          <a:xfrm>
            <a:off x="1623719" y="1665456"/>
            <a:ext cx="2233171"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9" y="1594943"/>
            <a:ext cx="8262151" cy="4343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Automatic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Navigation Solution for Driverless Airport Shuttle Bus Using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Embedded Lighting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Devices as a Transmitter to create VLC Link to provide navigation information.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system 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Airport Street Lighting and Terminal Infrastructure lighting system and the Camera connected 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Airport Shuttle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 to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enable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VLC Link to get navigation informations to move on automatically.</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automatically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navigate to the next traveling point and create optimized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routes for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airport shuttles.</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10888</TotalTime>
  <Words>429</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540</cp:revision>
  <cp:lastPrinted>2017-05-07T15:48:38Z</cp:lastPrinted>
  <dcterms:created xsi:type="dcterms:W3CDTF">2010-05-15T17:50:32Z</dcterms:created>
  <dcterms:modified xsi:type="dcterms:W3CDTF">2018-11-13T08:02:06Z</dcterms:modified>
</cp:coreProperties>
</file>