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10"/>
  </p:notesMasterIdLst>
  <p:handoutMasterIdLst>
    <p:handoutMasterId r:id="rId11"/>
  </p:handoutMasterIdLst>
  <p:sldIdLst>
    <p:sldId id="256" r:id="rId2"/>
    <p:sldId id="285" r:id="rId3"/>
    <p:sldId id="266" r:id="rId4"/>
    <p:sldId id="286" r:id="rId5"/>
    <p:sldId id="287" r:id="rId6"/>
    <p:sldId id="288" r:id="rId7"/>
    <p:sldId id="289" r:id="rId8"/>
    <p:sldId id="291"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Standardabschnitt" id="{60C61700-4714-4FBE-BCF5-F499E3CFA122}">
          <p14:sldIdLst>
            <p14:sldId id="256"/>
            <p14:sldId id="285"/>
            <p14:sldId id="266"/>
            <p14:sldId id="286"/>
            <p14:sldId id="287"/>
            <p14:sldId id="288"/>
            <p14:sldId id="289"/>
            <p14:sldId id="29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80"/>
    <a:srgbClr val="00B8FF"/>
    <a:srgbClr val="E6E6E6"/>
    <a:srgbClr val="FFFFFF"/>
    <a:srgbClr val="B1B2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71" autoAdjust="0"/>
    <p:restoredTop sz="91757" autoAdjust="0"/>
  </p:normalViewPr>
  <p:slideViewPr>
    <p:cSldViewPr>
      <p:cViewPr varScale="1">
        <p:scale>
          <a:sx n="80" d="100"/>
          <a:sy n="80" d="100"/>
        </p:scale>
        <p:origin x="1632" y="67"/>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‹Nr.›</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dirty="0"/>
              <a:t>&lt;month year&gt;</a:t>
            </a:r>
          </a:p>
        </p:txBody>
      </p:sp>
      <p:sp>
        <p:nvSpPr>
          <p:cNvPr id="6" name="바닥글 개체 틀 5"/>
          <p:cNvSpPr>
            <a:spLocks noGrp="1"/>
          </p:cNvSpPr>
          <p:nvPr>
            <p:ph type="ftr" sz="quarter" idx="12"/>
          </p:nvPr>
        </p:nvSpPr>
        <p:spPr/>
        <p:txBody>
          <a:bodyPr/>
          <a:lstStyle/>
          <a:p>
            <a:pPr lvl="4"/>
            <a:r>
              <a:rPr lang="en-US" altLang="zh-CN" dirty="0"/>
              <a:t>&lt;author&gt;, &lt;company&gt;</a:t>
            </a:r>
          </a:p>
        </p:txBody>
      </p:sp>
      <p:sp>
        <p:nvSpPr>
          <p:cNvPr id="7" name="슬라이드 번호 개체 틀 6"/>
          <p:cNvSpPr>
            <a:spLocks noGrp="1"/>
          </p:cNvSpPr>
          <p:nvPr>
            <p:ph type="sldNum" sz="quarter" idx="13"/>
          </p:nvPr>
        </p:nvSpPr>
        <p:spPr/>
        <p:txBody>
          <a:bodyPr/>
          <a:lstStyle/>
          <a:p>
            <a:r>
              <a:rPr lang="en-US" altLang="zh-CN" dirty="0"/>
              <a:t>Page </a:t>
            </a:r>
            <a:fld id="{E03D6019-6E9A-433C-BEAF-106EDE2EE5B7}" type="slidenum">
              <a:rPr lang="en-US" altLang="zh-CN" smtClean="0"/>
              <a:pPr/>
              <a:t>1</a:t>
            </a:fld>
            <a:endParaRPr lang="en-US" altLang="zh-CN" dirty="0"/>
          </a:p>
        </p:txBody>
      </p:sp>
    </p:spTree>
    <p:extLst>
      <p:ext uri="{BB962C8B-B14F-4D97-AF65-F5344CB8AC3E}">
        <p14:creationId xmlns:p14="http://schemas.microsoft.com/office/powerpoint/2010/main" val="805681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dirty="0"/>
              <a:t>&lt;month year&gt;</a:t>
            </a:r>
          </a:p>
        </p:txBody>
      </p:sp>
      <p:sp>
        <p:nvSpPr>
          <p:cNvPr id="6" name="바닥글 개체 틀 5"/>
          <p:cNvSpPr>
            <a:spLocks noGrp="1"/>
          </p:cNvSpPr>
          <p:nvPr>
            <p:ph type="ftr" sz="quarter" idx="12"/>
          </p:nvPr>
        </p:nvSpPr>
        <p:spPr/>
        <p:txBody>
          <a:bodyPr/>
          <a:lstStyle/>
          <a:p>
            <a:pPr lvl="4"/>
            <a:r>
              <a:rPr lang="en-US" altLang="zh-CN" dirty="0"/>
              <a:t>&lt;author&gt;, &lt;company&gt;</a:t>
            </a:r>
          </a:p>
        </p:txBody>
      </p:sp>
      <p:sp>
        <p:nvSpPr>
          <p:cNvPr id="7" name="슬라이드 번호 개체 틀 6"/>
          <p:cNvSpPr>
            <a:spLocks noGrp="1"/>
          </p:cNvSpPr>
          <p:nvPr>
            <p:ph type="sldNum" sz="quarter" idx="13"/>
          </p:nvPr>
        </p:nvSpPr>
        <p:spPr/>
        <p:txBody>
          <a:bodyPr/>
          <a:lstStyle/>
          <a:p>
            <a:r>
              <a:rPr lang="en-US" altLang="zh-CN" dirty="0"/>
              <a:t>Page </a:t>
            </a:r>
            <a:fld id="{E03D6019-6E9A-433C-BEAF-106EDE2EE5B7}" type="slidenum">
              <a:rPr lang="en-US" altLang="zh-CN" smtClean="0"/>
              <a:pPr/>
              <a:t>2</a:t>
            </a:fld>
            <a:endParaRPr lang="en-US" altLang="zh-CN" dirty="0"/>
          </a:p>
        </p:txBody>
      </p:sp>
    </p:spTree>
    <p:extLst>
      <p:ext uri="{BB962C8B-B14F-4D97-AF65-F5344CB8AC3E}">
        <p14:creationId xmlns:p14="http://schemas.microsoft.com/office/powerpoint/2010/main" val="1016676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e-DE"/>
              <a:t>Titelmasterformat durch Klicken bearbeiten</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GB"/>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‹Nr.›</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Kai Lennert Bober, HHI</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‹Nr.›</a:t>
            </a:fld>
            <a:endParaRPr lang="en-GB"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ooter Placeholder 5"/>
          <p:cNvSpPr>
            <a:spLocks noGrp="1"/>
          </p:cNvSpPr>
          <p:nvPr>
            <p:ph type="ftr" idx="11"/>
          </p:nvPr>
        </p:nvSpPr>
        <p:spPr/>
        <p:txBody>
          <a:bodyPr/>
          <a:lstStyle>
            <a:lvl1pPr>
              <a:defRPr/>
            </a:lvl1pPr>
          </a:lstStyle>
          <a:p>
            <a:r>
              <a:rPr lang="en-GB" dirty="0"/>
              <a:t>Kai Lennert Bober, HHI</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‹Nr.›</a:t>
            </a:fld>
            <a:endParaRPr lang="en-GB"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Kai Lennert Bober, HHI</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‹Nr.›</a:t>
            </a:fld>
            <a:endParaRPr lang="en-GB"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4" name="Footer Placeholder 3"/>
          <p:cNvSpPr>
            <a:spLocks noGrp="1"/>
          </p:cNvSpPr>
          <p:nvPr>
            <p:ph type="ftr" idx="11"/>
          </p:nvPr>
        </p:nvSpPr>
        <p:spPr/>
        <p:txBody>
          <a:bodyPr/>
          <a:lstStyle>
            <a:lvl1pPr>
              <a:defRPr/>
            </a:lvl1pPr>
          </a:lstStyle>
          <a:p>
            <a:r>
              <a:rPr lang="en-GB" dirty="0"/>
              <a:t>Kai Lennert Bober, HHI</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‹Nr.›</a:t>
            </a:fld>
            <a:endParaRPr lang="en-GB"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dirty="0"/>
              <a:t>Kai Lennert Bober, HHI</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‹Nr.›</a:t>
            </a:fld>
            <a:endParaRPr lang="en-GB"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‹Nr.›</a:t>
            </a:fld>
            <a:endParaRPr lang="en-GB"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de-DE"/>
              <a:t>Titelmasterformat durch Klicken bearbeiten</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‹Nr.›</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Kai Lennert Bober, HHI</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‹Nr.›</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 </a:t>
            </a:r>
            <a:r>
              <a:rPr lang="de-DE" sz="1800" dirty="0" smtClean="0">
                <a:solidFill>
                  <a:schemeClr val="tx1"/>
                </a:solidFill>
              </a:rPr>
              <a:t>15-18-0563-00-0013</a:t>
            </a:r>
            <a:endPar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endParaRPr>
          </a:p>
        </p:txBody>
      </p:sp>
      <p:sp>
        <p:nvSpPr>
          <p:cNvPr id="11" name="Date Placeholder 3"/>
          <p:cNvSpPr txBox="1">
            <a:spLocks/>
          </p:cNvSpPr>
          <p:nvPr userDrawn="1"/>
        </p:nvSpPr>
        <p:spPr bwMode="auto">
          <a:xfrm>
            <a:off x="719572"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November 2018</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바닥글 개체 틀 3"/>
          <p:cNvSpPr>
            <a:spLocks noGrp="1"/>
          </p:cNvSpPr>
          <p:nvPr>
            <p:ph type="ftr" idx="11"/>
          </p:nvPr>
        </p:nvSpPr>
        <p:spPr/>
        <p:txBody>
          <a:bodyPr/>
          <a:lstStyle/>
          <a:p>
            <a:r>
              <a:rPr lang="en-US" dirty="0" smtClean="0"/>
              <a:t>Kai Lennert Bober</a:t>
            </a:r>
            <a:r>
              <a:rPr lang="en-US" altLang="zh-CN" dirty="0" smtClean="0"/>
              <a:t>, HHI</a:t>
            </a:r>
            <a:endParaRPr lang="en-US" altLang="zh-CN"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1</a:t>
            </a:fld>
            <a:endParaRPr lang="en-US" altLang="zh-CN" dirty="0"/>
          </a:p>
        </p:txBody>
      </p:sp>
      <p:sp>
        <p:nvSpPr>
          <p:cNvPr id="9" name="Rectangle 3"/>
          <p:cNvSpPr>
            <a:spLocks noChangeArrowheads="1"/>
          </p:cNvSpPr>
          <p:nvPr/>
        </p:nvSpPr>
        <p:spPr bwMode="auto">
          <a:xfrm>
            <a:off x="76200" y="1166842"/>
            <a:ext cx="8991600" cy="4524315"/>
          </a:xfrm>
          <a:prstGeom prst="rect">
            <a:avLst/>
          </a:prstGeom>
          <a:noFill/>
          <a:ln w="12700">
            <a:noFill/>
            <a:miter lim="800000"/>
            <a:headEnd type="none" w="sm" len="sm"/>
            <a:tailEnd type="none" w="sm" len="sm"/>
          </a:ln>
          <a:effec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sz="1600" dirty="0" smtClean="0"/>
              <a:t>Open points in IEEE P802.15.13</a:t>
            </a:r>
          </a:p>
          <a:p>
            <a:r>
              <a:rPr lang="en-US" altLang="zh-CN" sz="1600" b="1" dirty="0" smtClean="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13. November 2018	</a:t>
            </a:r>
          </a:p>
          <a:p>
            <a:r>
              <a:rPr lang="en-US" altLang="zh-CN" sz="1600" b="1" dirty="0" smtClean="0">
                <a:solidFill>
                  <a:schemeClr val="tx1">
                    <a:lumMod val="85000"/>
                    <a:lumOff val="15000"/>
                  </a:schemeClr>
                </a:solidFill>
                <a:ea typeface="宋体" charset="-122"/>
              </a:rPr>
              <a:t>Source</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Kai Lennert </a:t>
            </a:r>
            <a:r>
              <a:rPr lang="en-US" altLang="zh-CN" sz="1600" dirty="0" smtClean="0">
                <a:solidFill>
                  <a:schemeClr val="tx1">
                    <a:lumMod val="85000"/>
                    <a:lumOff val="15000"/>
                  </a:schemeClr>
                </a:solidFill>
                <a:ea typeface="宋体" charset="-122"/>
              </a:rPr>
              <a:t>Bober </a:t>
            </a:r>
            <a:r>
              <a:rPr lang="en-US" altLang="zh-CN" sz="1600" dirty="0">
                <a:solidFill>
                  <a:schemeClr val="tx1">
                    <a:lumMod val="85000"/>
                    <a:lumOff val="15000"/>
                  </a:schemeClr>
                </a:solidFill>
                <a:ea typeface="宋体" charset="-122"/>
              </a:rPr>
              <a:t>[Fraunhofer HHI]</a:t>
            </a:r>
          </a:p>
          <a:p>
            <a:r>
              <a:rPr lang="en-US" altLang="zh-CN" sz="1600" dirty="0">
                <a:solidFill>
                  <a:schemeClr val="tx1">
                    <a:lumMod val="85000"/>
                    <a:lumOff val="15000"/>
                  </a:schemeClr>
                </a:solidFill>
                <a:ea typeface="宋体" charset="-122"/>
              </a:rPr>
              <a:t>Address: Einsteinufer 37, 10587 Berlin, Germany</a:t>
            </a:r>
          </a:p>
          <a:p>
            <a:r>
              <a:rPr lang="en-US" altLang="zh-CN" sz="1600" dirty="0">
                <a:solidFill>
                  <a:schemeClr val="tx1">
                    <a:lumMod val="85000"/>
                    <a:lumOff val="15000"/>
                  </a:schemeClr>
                </a:solidFill>
                <a:ea typeface="宋体" charset="-122"/>
              </a:rPr>
              <a:t>Voice:[+49-30</a:t>
            </a:r>
            <a:r>
              <a:rPr lang="en-US" altLang="ko-KR" sz="1600" dirty="0">
                <a:solidFill>
                  <a:schemeClr val="tx1">
                    <a:lumMod val="85000"/>
                    <a:lumOff val="15000"/>
                  </a:schemeClr>
                </a:solidFill>
                <a:ea typeface="굴림" pitchFamily="50" charset="-127"/>
              </a:rPr>
              <a:t>-31002 </a:t>
            </a:r>
            <a:r>
              <a:rPr lang="en-US" altLang="ko-KR" sz="1600" dirty="0" smtClean="0">
                <a:solidFill>
                  <a:schemeClr val="tx1">
                    <a:lumMod val="85000"/>
                    <a:lumOff val="15000"/>
                  </a:schemeClr>
                </a:solidFill>
                <a:ea typeface="굴림" pitchFamily="50" charset="-127"/>
              </a:rPr>
              <a:t>302</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E-Mail:[kai.lennert.bober@hhi.fraunhofer.de]		</a:t>
            </a:r>
          </a:p>
          <a:p>
            <a:pPr>
              <a:spcBef>
                <a:spcPts val="600"/>
              </a:spcBef>
              <a:spcAft>
                <a:spcPts val="600"/>
              </a:spcAft>
            </a:pPr>
            <a:r>
              <a:rPr lang="en-US" altLang="zh-CN" sz="1600" b="1" dirty="0" smtClean="0">
                <a:solidFill>
                  <a:schemeClr val="tx1">
                    <a:lumMod val="85000"/>
                    <a:lumOff val="15000"/>
                  </a:schemeClr>
                </a:solidFill>
                <a:ea typeface="宋体" charset="-122"/>
              </a:rPr>
              <a:t>Re</a:t>
            </a:r>
            <a:r>
              <a:rPr lang="en-US" altLang="zh-CN" sz="1600" b="1" dirty="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Abstract:</a:t>
            </a:r>
            <a:r>
              <a:rPr lang="en-US" altLang="zh-CN" sz="1600" dirty="0">
                <a:solidFill>
                  <a:schemeClr val="tx1">
                    <a:lumMod val="85000"/>
                    <a:lumOff val="15000"/>
                  </a:schemeClr>
                </a:solidFill>
                <a:ea typeface="宋体" charset="-122"/>
              </a:rPr>
              <a:t>	</a:t>
            </a:r>
            <a:endParaRPr lang="en-US" altLang="zh-CN" sz="1600" dirty="0" smtClean="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Purpose</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ko-KR" sz="1600" dirty="0">
                <a:solidFill>
                  <a:schemeClr val="tx1">
                    <a:lumMod val="85000"/>
                    <a:lumOff val="15000"/>
                  </a:schemeClr>
                </a:solidFill>
                <a:ea typeface="굴림" pitchFamily="50" charset="-127"/>
              </a:rPr>
              <a:t>Contribution to IEEE </a:t>
            </a:r>
            <a:r>
              <a:rPr lang="en-US" altLang="ko-KR" sz="1600" dirty="0" smtClean="0">
                <a:solidFill>
                  <a:schemeClr val="tx1">
                    <a:lumMod val="85000"/>
                    <a:lumOff val="15000"/>
                  </a:schemeClr>
                </a:solidFill>
                <a:ea typeface="굴림" pitchFamily="50" charset="-127"/>
              </a:rPr>
              <a:t>P802.15.13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a:t>
            </a:r>
            <a:r>
              <a:rPr lang="en-US" altLang="zh-CN" sz="1600" dirty="0" smtClean="0">
                <a:solidFill>
                  <a:schemeClr val="tx1">
                    <a:lumMod val="85000"/>
                    <a:lumOff val="15000"/>
                  </a:schemeClr>
                </a:solidFill>
                <a:ea typeface="宋体" charset="-122"/>
              </a:rPr>
              <a:t>802.15</a:t>
            </a:r>
            <a:r>
              <a:rPr lang="en-US" altLang="zh-CN" sz="1600" dirty="0">
                <a:solidFill>
                  <a:schemeClr val="tx1">
                    <a:lumMod val="85000"/>
                    <a:lumOff val="15000"/>
                  </a:schemeClr>
                </a:solidFill>
                <a:ea typeface="宋体" charset="-122"/>
              </a:rPr>
              <a:t>.	</a:t>
            </a:r>
          </a:p>
        </p:txBody>
      </p:sp>
    </p:spTree>
    <p:extLst>
      <p:ext uri="{BB962C8B-B14F-4D97-AF65-F5344CB8AC3E}">
        <p14:creationId xmlns:p14="http://schemas.microsoft.com/office/powerpoint/2010/main" val="17511318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a:xfrm>
            <a:off x="685800" y="1556792"/>
            <a:ext cx="7772400" cy="1470025"/>
          </a:xfrm>
        </p:spPr>
        <p:txBody>
          <a:bodyPr/>
          <a:lstStyle/>
          <a:p>
            <a:r>
              <a:rPr lang="en-US" dirty="0" smtClean="0"/>
              <a:t>Open points in the IEEE P802.15.13</a:t>
            </a:r>
            <a:endParaRPr lang="en-US" dirty="0"/>
          </a:p>
        </p:txBody>
      </p:sp>
      <p:sp>
        <p:nvSpPr>
          <p:cNvPr id="4" name="바닥글 개체 틀 3"/>
          <p:cNvSpPr>
            <a:spLocks noGrp="1"/>
          </p:cNvSpPr>
          <p:nvPr>
            <p:ph type="ftr" idx="11"/>
          </p:nvPr>
        </p:nvSpPr>
        <p:spPr/>
        <p:txBody>
          <a:bodyPr/>
          <a:lstStyle/>
          <a:p>
            <a:r>
              <a:rPr lang="en-US" dirty="0" smtClean="0"/>
              <a:t>Kai Lennert Bober</a:t>
            </a:r>
            <a:r>
              <a:rPr lang="en-US" altLang="zh-CN" dirty="0" smtClean="0"/>
              <a:t>, HHI</a:t>
            </a:r>
            <a:endParaRPr lang="en-US" altLang="zh-CN"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2</a:t>
            </a:fld>
            <a:endParaRPr lang="en-US" altLang="zh-CN" dirty="0"/>
          </a:p>
        </p:txBody>
      </p:sp>
      <p:sp>
        <p:nvSpPr>
          <p:cNvPr id="8" name="Rectangle 6"/>
          <p:cNvSpPr txBox="1">
            <a:spLocks noChangeArrowheads="1"/>
          </p:cNvSpPr>
          <p:nvPr/>
        </p:nvSpPr>
        <p:spPr bwMode="auto">
          <a:xfrm>
            <a:off x="685800" y="3666728"/>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r>
              <a:rPr lang="en-US" altLang="en-US" sz="2000" kern="0" dirty="0"/>
              <a:t>Date:</a:t>
            </a:r>
            <a:r>
              <a:rPr lang="en-US" altLang="en-US" sz="2000" b="0" kern="0" dirty="0"/>
              <a:t> </a:t>
            </a:r>
            <a:r>
              <a:rPr lang="en-US" altLang="en-US" sz="2000" b="0" kern="0" dirty="0" smtClean="0"/>
              <a:t>2018-11-13 </a:t>
            </a:r>
            <a:r>
              <a:rPr lang="en-US" altLang="en-US" sz="2000" kern="0" dirty="0"/>
              <a:t>Place: </a:t>
            </a:r>
            <a:r>
              <a:rPr lang="en-US" altLang="en-US" sz="2000" b="0" kern="0" dirty="0" smtClean="0"/>
              <a:t>Bangkok, Thailand</a:t>
            </a:r>
            <a:endParaRPr lang="en-US" altLang="en-US" sz="2000" b="0" kern="0" dirty="0"/>
          </a:p>
        </p:txBody>
      </p:sp>
      <p:sp>
        <p:nvSpPr>
          <p:cNvPr id="12" name="Rectangle 12"/>
          <p:cNvSpPr>
            <a:spLocks noChangeArrowheads="1"/>
          </p:cNvSpPr>
          <p:nvPr/>
        </p:nvSpPr>
        <p:spPr bwMode="auto">
          <a:xfrm>
            <a:off x="685800" y="420012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dirty="0"/>
              <a:t> Authors:</a:t>
            </a:r>
            <a:endParaRPr lang="en-US" altLang="en-US" sz="2000" b="0" dirty="0"/>
          </a:p>
        </p:txBody>
      </p:sp>
      <p:graphicFrame>
        <p:nvGraphicFramePr>
          <p:cNvPr id="11" name="Tabelle 10"/>
          <p:cNvGraphicFramePr>
            <a:graphicFrameLocks noGrp="1"/>
          </p:cNvGraphicFramePr>
          <p:nvPr>
            <p:extLst>
              <p:ext uri="{D42A27DB-BD31-4B8C-83A1-F6EECF244321}">
                <p14:modId xmlns:p14="http://schemas.microsoft.com/office/powerpoint/2010/main" val="3696702061"/>
              </p:ext>
            </p:extLst>
          </p:nvPr>
        </p:nvGraphicFramePr>
        <p:xfrm>
          <a:off x="685800" y="4776825"/>
          <a:ext cx="8062663" cy="1355354"/>
        </p:xfrm>
        <a:graphic>
          <a:graphicData uri="http://schemas.openxmlformats.org/drawingml/2006/table">
            <a:tbl>
              <a:tblPr firstRow="1" bandRow="1">
                <a:effectLst/>
                <a:tableStyleId>{5C22544A-7EE6-4342-B048-85BDC9FD1C3A}</a:tableStyleId>
              </a:tblPr>
              <a:tblGrid>
                <a:gridCol w="1293912">
                  <a:extLst>
                    <a:ext uri="{9D8B030D-6E8A-4147-A177-3AD203B41FA5}">
                      <a16:colId xmlns:a16="http://schemas.microsoft.com/office/drawing/2014/main" val="2576266914"/>
                    </a:ext>
                  </a:extLst>
                </a:gridCol>
                <a:gridCol w="1296144">
                  <a:extLst>
                    <a:ext uri="{9D8B030D-6E8A-4147-A177-3AD203B41FA5}">
                      <a16:colId xmlns:a16="http://schemas.microsoft.com/office/drawing/2014/main" val="2415287453"/>
                    </a:ext>
                  </a:extLst>
                </a:gridCol>
                <a:gridCol w="1044116">
                  <a:extLst>
                    <a:ext uri="{9D8B030D-6E8A-4147-A177-3AD203B41FA5}">
                      <a16:colId xmlns:a16="http://schemas.microsoft.com/office/drawing/2014/main" val="2584287981"/>
                    </a:ext>
                  </a:extLst>
                </a:gridCol>
                <a:gridCol w="828092">
                  <a:extLst>
                    <a:ext uri="{9D8B030D-6E8A-4147-A177-3AD203B41FA5}">
                      <a16:colId xmlns:a16="http://schemas.microsoft.com/office/drawing/2014/main" val="2637475627"/>
                    </a:ext>
                  </a:extLst>
                </a:gridCol>
                <a:gridCol w="3600399">
                  <a:extLst>
                    <a:ext uri="{9D8B030D-6E8A-4147-A177-3AD203B41FA5}">
                      <a16:colId xmlns:a16="http://schemas.microsoft.com/office/drawing/2014/main" val="4077274982"/>
                    </a:ext>
                  </a:extLst>
                </a:gridCol>
              </a:tblGrid>
              <a:tr h="677677">
                <a:tc>
                  <a:txBody>
                    <a:bodyPr/>
                    <a:lstStyle/>
                    <a:p>
                      <a:r>
                        <a:rPr lang="de-DE" dirty="0" smtClean="0">
                          <a:solidFill>
                            <a:schemeClr val="tx1"/>
                          </a:solidFill>
                        </a:rPr>
                        <a:t>Name</a:t>
                      </a:r>
                      <a:endParaRPr lang="de-D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dirty="0" smtClean="0">
                          <a:solidFill>
                            <a:schemeClr val="tx1"/>
                          </a:solidFill>
                        </a:rPr>
                        <a:t>Company</a:t>
                      </a:r>
                      <a:endParaRPr lang="de-D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dirty="0" smtClean="0">
                          <a:solidFill>
                            <a:schemeClr val="tx1"/>
                          </a:solidFill>
                        </a:rPr>
                        <a:t>Address</a:t>
                      </a:r>
                      <a:endParaRPr lang="de-D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dirty="0" smtClean="0">
                          <a:solidFill>
                            <a:schemeClr val="tx1"/>
                          </a:solidFill>
                        </a:rPr>
                        <a:t>Phone</a:t>
                      </a:r>
                      <a:endParaRPr lang="de-D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dirty="0" smtClean="0">
                          <a:solidFill>
                            <a:schemeClr val="tx1"/>
                          </a:solidFill>
                        </a:rPr>
                        <a:t>Email</a:t>
                      </a:r>
                      <a:endParaRPr lang="de-D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8102543"/>
                  </a:ext>
                </a:extLst>
              </a:tr>
              <a:tr h="677677">
                <a:tc>
                  <a:txBody>
                    <a:bodyPr/>
                    <a:lstStyle/>
                    <a:p>
                      <a:r>
                        <a:rPr lang="de-DE" dirty="0" smtClean="0">
                          <a:solidFill>
                            <a:schemeClr val="tx1"/>
                          </a:solidFill>
                        </a:rPr>
                        <a:t>Kai Lennert Bober</a:t>
                      </a:r>
                      <a:endParaRPr lang="de-D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dirty="0" smtClean="0">
                          <a:solidFill>
                            <a:schemeClr val="tx1"/>
                          </a:solidFill>
                        </a:rPr>
                        <a:t>Fraunhofer HHI</a:t>
                      </a:r>
                      <a:endParaRPr lang="de-D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de-D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de-D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de-DE" dirty="0" smtClean="0">
                          <a:solidFill>
                            <a:schemeClr val="tx1"/>
                          </a:solidFill>
                        </a:rPr>
                        <a:t>kai.lennert.bober@hhi.fraunhofer.de</a:t>
                      </a:r>
                      <a:endParaRPr lang="de-D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79189221"/>
                  </a:ext>
                </a:extLst>
              </a:tr>
            </a:tbl>
          </a:graphicData>
        </a:graphic>
      </p:graphicFrame>
    </p:spTree>
    <p:extLst>
      <p:ext uri="{BB962C8B-B14F-4D97-AF65-F5344CB8AC3E}">
        <p14:creationId xmlns:p14="http://schemas.microsoft.com/office/powerpoint/2010/main" val="24791685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en-US" dirty="0" smtClean="0"/>
              <a:t>Content</a:t>
            </a:r>
            <a:endParaRPr lang="en-US"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3</a:t>
            </a:fld>
            <a:endParaRPr lang="en-US" altLang="zh-CN" dirty="0"/>
          </a:p>
        </p:txBody>
      </p:sp>
      <p:sp>
        <p:nvSpPr>
          <p:cNvPr id="4" name="바닥글 개체 틀 3"/>
          <p:cNvSpPr>
            <a:spLocks noGrp="1"/>
          </p:cNvSpPr>
          <p:nvPr>
            <p:ph type="ftr" idx="14"/>
          </p:nvPr>
        </p:nvSpPr>
        <p:spPr/>
        <p:txBody>
          <a:bodyPr/>
          <a:lstStyle/>
          <a:p>
            <a:r>
              <a:rPr lang="en-US" dirty="0" smtClean="0"/>
              <a:t>Kai Lennert Bober</a:t>
            </a:r>
            <a:r>
              <a:rPr lang="en-US" altLang="zh-CN" dirty="0" smtClean="0"/>
              <a:t>, HHI</a:t>
            </a:r>
            <a:endParaRPr lang="en-US" altLang="zh-CN" dirty="0"/>
          </a:p>
        </p:txBody>
      </p:sp>
      <p:sp>
        <p:nvSpPr>
          <p:cNvPr id="5" name="Inhaltsplatzhalter 4"/>
          <p:cNvSpPr>
            <a:spLocks noGrp="1"/>
          </p:cNvSpPr>
          <p:nvPr>
            <p:ph idx="1"/>
          </p:nvPr>
        </p:nvSpPr>
        <p:spPr/>
        <p:txBody>
          <a:bodyPr/>
          <a:lstStyle/>
          <a:p>
            <a:pPr marL="0" indent="0"/>
            <a:r>
              <a:rPr lang="en-US" dirty="0"/>
              <a:t>This </a:t>
            </a:r>
            <a:r>
              <a:rPr lang="en-US" dirty="0" smtClean="0"/>
              <a:t>doc. lists unresolved issues and open points </a:t>
            </a:r>
            <a:r>
              <a:rPr lang="en-US" dirty="0"/>
              <a:t>that </a:t>
            </a:r>
            <a:r>
              <a:rPr lang="en-US" dirty="0" smtClean="0"/>
              <a:t>are, in </a:t>
            </a:r>
            <a:r>
              <a:rPr lang="en-US" dirty="0"/>
              <a:t>the author’s </a:t>
            </a:r>
            <a:r>
              <a:rPr lang="en-US" dirty="0" smtClean="0"/>
              <a:t>opinion, required for the finalization of the standard.</a:t>
            </a:r>
            <a:endParaRPr lang="en-US" dirty="0"/>
          </a:p>
        </p:txBody>
      </p:sp>
    </p:spTree>
    <p:extLst>
      <p:ext uri="{BB962C8B-B14F-4D97-AF65-F5344CB8AC3E}">
        <p14:creationId xmlns:p14="http://schemas.microsoft.com/office/powerpoint/2010/main" val="11851787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4</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3" name="Titel 2"/>
          <p:cNvSpPr>
            <a:spLocks noGrp="1"/>
          </p:cNvSpPr>
          <p:nvPr>
            <p:ph type="title"/>
          </p:nvPr>
        </p:nvSpPr>
        <p:spPr/>
        <p:txBody>
          <a:bodyPr/>
          <a:lstStyle/>
          <a:p>
            <a:r>
              <a:rPr lang="en-US" dirty="0" smtClean="0"/>
              <a:t>IEEE 802 LAN integration</a:t>
            </a:r>
            <a:endParaRPr lang="en-US" dirty="0"/>
          </a:p>
        </p:txBody>
      </p:sp>
      <p:sp>
        <p:nvSpPr>
          <p:cNvPr id="6" name="Inhaltsplatzhalter 5"/>
          <p:cNvSpPr>
            <a:spLocks noGrp="1"/>
          </p:cNvSpPr>
          <p:nvPr>
            <p:ph idx="1"/>
          </p:nvPr>
        </p:nvSpPr>
        <p:spPr/>
        <p:txBody>
          <a:bodyPr/>
          <a:lstStyle/>
          <a:p>
            <a:pPr>
              <a:buFont typeface="Arial" panose="020B0604020202020204" pitchFamily="34" charset="0"/>
              <a:buChar char="•"/>
            </a:pPr>
            <a:r>
              <a:rPr lang="en-US" b="0" dirty="0" smtClean="0"/>
              <a:t>Will 802.15.13 networks appear as general purpose LANs?</a:t>
            </a:r>
          </a:p>
          <a:p>
            <a:pPr lvl="1">
              <a:buFont typeface="Arial" panose="020B0604020202020204" pitchFamily="34" charset="0"/>
              <a:buChar char="•"/>
            </a:pPr>
            <a:r>
              <a:rPr lang="en-US" dirty="0" smtClean="0"/>
              <a:t>IEEE 802-2014: new standards shall support Ethertype Protocol Discrimination (EPD) </a:t>
            </a:r>
            <a:r>
              <a:rPr lang="en-US" dirty="0" smtClean="0">
                <a:sym typeface="Wingdings" panose="05000000000000000000" pitchFamily="2" charset="2"/>
              </a:rPr>
              <a:t></a:t>
            </a:r>
          </a:p>
          <a:p>
            <a:pPr lvl="2">
              <a:buFont typeface="Arial" panose="020B0604020202020204" pitchFamily="34" charset="0"/>
              <a:buChar char="•"/>
            </a:pPr>
            <a:r>
              <a:rPr lang="en-US" dirty="0" smtClean="0">
                <a:sym typeface="Wingdings" panose="05000000000000000000" pitchFamily="2" charset="2"/>
              </a:rPr>
              <a:t>MSDU format must include Ethertype (e.g. like in IEEE 802.15.3-2016, Multi-</a:t>
            </a:r>
            <a:r>
              <a:rPr lang="en-US" dirty="0" err="1" smtClean="0">
                <a:sym typeface="Wingdings" panose="05000000000000000000" pitchFamily="2" charset="2"/>
              </a:rPr>
              <a:t>Potocol</a:t>
            </a:r>
            <a:r>
              <a:rPr lang="en-US" dirty="0" smtClean="0">
                <a:sym typeface="Wingdings" panose="05000000000000000000" pitchFamily="2" charset="2"/>
              </a:rPr>
              <a:t> Data Frame)</a:t>
            </a:r>
          </a:p>
          <a:p>
            <a:pPr lvl="2">
              <a:buFont typeface="Arial" panose="020B0604020202020204" pitchFamily="34" charset="0"/>
              <a:buChar char="•"/>
            </a:pPr>
            <a:r>
              <a:rPr lang="en-US" dirty="0" smtClean="0">
                <a:sym typeface="Wingdings" panose="05000000000000000000" pitchFamily="2" charset="2"/>
              </a:rPr>
              <a:t>OR: Ethertype must be part of the MAC data frame</a:t>
            </a:r>
            <a:endParaRPr lang="en-US" dirty="0" smtClean="0"/>
          </a:p>
          <a:p>
            <a:pPr>
              <a:buFont typeface="Arial" panose="020B0604020202020204" pitchFamily="34" charset="0"/>
              <a:buChar char="•"/>
            </a:pPr>
            <a:r>
              <a:rPr lang="en-US" dirty="0" smtClean="0"/>
              <a:t>Current state of the draft</a:t>
            </a:r>
            <a:r>
              <a:rPr lang="en-US" b="0" dirty="0" smtClean="0"/>
              <a:t>: upper layer like e.g. ZigBee for 802.15.4. No generic integration with e.g. Ethernet / LANs</a:t>
            </a:r>
          </a:p>
        </p:txBody>
      </p:sp>
    </p:spTree>
    <p:extLst>
      <p:ext uri="{BB962C8B-B14F-4D97-AF65-F5344CB8AC3E}">
        <p14:creationId xmlns:p14="http://schemas.microsoft.com/office/powerpoint/2010/main" val="2409365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5</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3" name="Titel 2"/>
          <p:cNvSpPr>
            <a:spLocks noGrp="1"/>
          </p:cNvSpPr>
          <p:nvPr>
            <p:ph type="title"/>
          </p:nvPr>
        </p:nvSpPr>
        <p:spPr/>
        <p:txBody>
          <a:bodyPr/>
          <a:lstStyle/>
          <a:p>
            <a:r>
              <a:rPr lang="en-US" dirty="0" smtClean="0"/>
              <a:t>Aggregation </a:t>
            </a:r>
            <a:endParaRPr lang="en-US" dirty="0"/>
          </a:p>
        </p:txBody>
      </p:sp>
      <p:sp>
        <p:nvSpPr>
          <p:cNvPr id="6" name="Inhaltsplatzhalter 5"/>
          <p:cNvSpPr>
            <a:spLocks noGrp="1"/>
          </p:cNvSpPr>
          <p:nvPr>
            <p:ph idx="1"/>
          </p:nvPr>
        </p:nvSpPr>
        <p:spPr/>
        <p:txBody>
          <a:bodyPr/>
          <a:lstStyle/>
          <a:p>
            <a:pPr>
              <a:buFont typeface="Arial" panose="020B0604020202020204" pitchFamily="34" charset="0"/>
              <a:buChar char="•"/>
            </a:pPr>
            <a:r>
              <a:rPr lang="en-US" b="0" dirty="0" smtClean="0"/>
              <a:t>Problem: if a PPDU is transmitted for every MSDU, throughput at the MAC-SAP is suboptimal for small (but also reasonably sized) MSDUs.</a:t>
            </a:r>
          </a:p>
          <a:p>
            <a:pPr lvl="1">
              <a:buFont typeface="Arial" panose="020B0604020202020204" pitchFamily="34" charset="0"/>
              <a:buChar char="•"/>
            </a:pPr>
            <a:r>
              <a:rPr lang="en-US" dirty="0" smtClean="0"/>
              <a:t>Imagine 64 byte MSDU occupying the channel for ~40µs (due to PHY preamble, PHY header + data symbol)</a:t>
            </a:r>
          </a:p>
          <a:p>
            <a:pPr lvl="1">
              <a:buFont typeface="Arial" panose="020B0604020202020204" pitchFamily="34" charset="0"/>
              <a:buChar char="•"/>
            </a:pPr>
            <a:r>
              <a:rPr lang="en-US" dirty="0" smtClean="0"/>
              <a:t>Actual payload takes maybe 1 symbol in the PPDU</a:t>
            </a:r>
          </a:p>
          <a:p>
            <a:pPr lvl="1">
              <a:buFont typeface="Arial" panose="020B0604020202020204" pitchFamily="34" charset="0"/>
              <a:buChar char="•"/>
            </a:pPr>
            <a:r>
              <a:rPr lang="en-US" b="0" dirty="0" smtClean="0">
                <a:sym typeface="Wingdings" panose="05000000000000000000" pitchFamily="2" charset="2"/>
              </a:rPr>
              <a:t>BUT: Theoretical throughput limit at 12.2 Mbit/s</a:t>
            </a:r>
          </a:p>
          <a:p>
            <a:pPr>
              <a:buFont typeface="Arial" panose="020B0604020202020204" pitchFamily="34" charset="0"/>
              <a:buChar char="•"/>
            </a:pPr>
            <a:r>
              <a:rPr lang="en-US" b="0" dirty="0" smtClean="0">
                <a:sym typeface="Wingdings" panose="05000000000000000000" pitchFamily="2" charset="2"/>
              </a:rPr>
              <a:t>Possible solutions: MSDU aggregation</a:t>
            </a:r>
            <a:endParaRPr lang="en-US" b="0" dirty="0"/>
          </a:p>
        </p:txBody>
      </p:sp>
    </p:spTree>
    <p:extLst>
      <p:ext uri="{BB962C8B-B14F-4D97-AF65-F5344CB8AC3E}">
        <p14:creationId xmlns:p14="http://schemas.microsoft.com/office/powerpoint/2010/main" val="16145008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6</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3" name="Titel 2"/>
          <p:cNvSpPr>
            <a:spLocks noGrp="1"/>
          </p:cNvSpPr>
          <p:nvPr>
            <p:ph type="title"/>
          </p:nvPr>
        </p:nvSpPr>
        <p:spPr/>
        <p:txBody>
          <a:bodyPr/>
          <a:lstStyle/>
          <a:p>
            <a:r>
              <a:rPr lang="en-US" dirty="0" smtClean="0"/>
              <a:t>Fragmentation</a:t>
            </a:r>
            <a:endParaRPr lang="en-US" dirty="0"/>
          </a:p>
        </p:txBody>
      </p:sp>
      <p:sp>
        <p:nvSpPr>
          <p:cNvPr id="6" name="Inhaltsplatzhalter 5"/>
          <p:cNvSpPr>
            <a:spLocks noGrp="1"/>
          </p:cNvSpPr>
          <p:nvPr>
            <p:ph idx="1"/>
          </p:nvPr>
        </p:nvSpPr>
        <p:spPr/>
        <p:txBody>
          <a:bodyPr/>
          <a:lstStyle/>
          <a:p>
            <a:pPr>
              <a:buFont typeface="Arial" panose="020B0604020202020204" pitchFamily="34" charset="0"/>
              <a:buChar char="•"/>
            </a:pPr>
            <a:r>
              <a:rPr lang="en-US" b="0" dirty="0" smtClean="0"/>
              <a:t>Problem: large MSDUs may take long to be transmitted</a:t>
            </a:r>
          </a:p>
          <a:p>
            <a:pPr lvl="1">
              <a:buFont typeface="Arial" panose="020B0604020202020204" pitchFamily="34" charset="0"/>
              <a:buChar char="•"/>
            </a:pPr>
            <a:r>
              <a:rPr lang="en-US" dirty="0" smtClean="0"/>
              <a:t>Imagine 1518 byte being transmitted at PHY rate 10 Mbit/s</a:t>
            </a:r>
          </a:p>
          <a:p>
            <a:pPr lvl="1">
              <a:buFont typeface="Arial" panose="020B0604020202020204" pitchFamily="34" charset="0"/>
              <a:buChar char="•"/>
            </a:pPr>
            <a:r>
              <a:rPr lang="en-US" dirty="0" smtClean="0"/>
              <a:t>Data transmission takes 1.1 </a:t>
            </a:r>
            <a:r>
              <a:rPr lang="en-US" dirty="0" err="1" smtClean="0"/>
              <a:t>ms</a:t>
            </a:r>
            <a:endParaRPr lang="en-US" dirty="0" smtClean="0"/>
          </a:p>
          <a:p>
            <a:pPr lvl="1">
              <a:buFont typeface="Arial" panose="020B0604020202020204" pitchFamily="34" charset="0"/>
              <a:buChar char="•"/>
            </a:pPr>
            <a:r>
              <a:rPr lang="en-US" b="0" dirty="0" smtClean="0"/>
              <a:t>11 </a:t>
            </a:r>
            <a:r>
              <a:rPr lang="en-US" b="0" dirty="0" err="1" smtClean="0"/>
              <a:t>ms</a:t>
            </a:r>
            <a:r>
              <a:rPr lang="en-US" b="0" dirty="0" smtClean="0"/>
              <a:t> at 1 Mbit/s</a:t>
            </a:r>
            <a:endParaRPr lang="en-US" dirty="0"/>
          </a:p>
          <a:p>
            <a:pPr>
              <a:buFont typeface="Arial" panose="020B0604020202020204" pitchFamily="34" charset="0"/>
              <a:buChar char="•"/>
            </a:pPr>
            <a:r>
              <a:rPr lang="en-US" b="0" dirty="0" smtClean="0"/>
              <a:t>Transmitters monopolize channel time.</a:t>
            </a:r>
          </a:p>
          <a:p>
            <a:pPr>
              <a:buFont typeface="Arial" panose="020B0604020202020204" pitchFamily="34" charset="0"/>
              <a:buChar char="•"/>
            </a:pPr>
            <a:r>
              <a:rPr lang="en-US" b="0" dirty="0" smtClean="0"/>
              <a:t>GTSs may not be long enough to transmit MSDU at all</a:t>
            </a:r>
          </a:p>
          <a:p>
            <a:pPr>
              <a:buFont typeface="Arial" panose="020B0604020202020204" pitchFamily="34" charset="0"/>
              <a:buChar char="•"/>
            </a:pPr>
            <a:r>
              <a:rPr lang="en-US" b="0" dirty="0" smtClean="0"/>
              <a:t>Fragmentation is partially present in the data frame format (fragment number in sequence control).</a:t>
            </a:r>
          </a:p>
          <a:p>
            <a:pPr lvl="1">
              <a:buFont typeface="Arial" panose="020B0604020202020204" pitchFamily="34" charset="0"/>
              <a:buChar char="•"/>
            </a:pPr>
            <a:r>
              <a:rPr lang="en-US" dirty="0" smtClean="0"/>
              <a:t>Last fragment indication is needed</a:t>
            </a:r>
            <a:endParaRPr lang="en-US" b="0" dirty="0" smtClean="0"/>
          </a:p>
        </p:txBody>
      </p:sp>
    </p:spTree>
    <p:extLst>
      <p:ext uri="{BB962C8B-B14F-4D97-AF65-F5344CB8AC3E}">
        <p14:creationId xmlns:p14="http://schemas.microsoft.com/office/powerpoint/2010/main" val="41725909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7</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3" name="Titel 2"/>
          <p:cNvSpPr>
            <a:spLocks noGrp="1"/>
          </p:cNvSpPr>
          <p:nvPr>
            <p:ph type="title"/>
          </p:nvPr>
        </p:nvSpPr>
        <p:spPr/>
        <p:txBody>
          <a:bodyPr/>
          <a:lstStyle/>
          <a:p>
            <a:r>
              <a:rPr lang="en-US" dirty="0" smtClean="0"/>
              <a:t>Security</a:t>
            </a:r>
            <a:endParaRPr lang="en-US" dirty="0"/>
          </a:p>
        </p:txBody>
      </p:sp>
      <p:sp>
        <p:nvSpPr>
          <p:cNvPr id="6" name="Inhaltsplatzhalter 5"/>
          <p:cNvSpPr>
            <a:spLocks noGrp="1"/>
          </p:cNvSpPr>
          <p:nvPr>
            <p:ph idx="1"/>
          </p:nvPr>
        </p:nvSpPr>
        <p:spPr/>
        <p:txBody>
          <a:bodyPr/>
          <a:lstStyle/>
          <a:p>
            <a:pPr>
              <a:buFont typeface="Arial" panose="020B0604020202020204" pitchFamily="34" charset="0"/>
              <a:buChar char="•"/>
            </a:pPr>
            <a:r>
              <a:rPr lang="en-US" b="0" dirty="0" smtClean="0"/>
              <a:t>Security is a skeleton currently</a:t>
            </a:r>
          </a:p>
          <a:p>
            <a:pPr>
              <a:buFont typeface="Arial" panose="020B0604020202020204" pitchFamily="34" charset="0"/>
              <a:buChar char="•"/>
            </a:pPr>
            <a:r>
              <a:rPr lang="en-US" b="0" dirty="0" smtClean="0"/>
              <a:t>Proposed solution:</a:t>
            </a:r>
          </a:p>
          <a:p>
            <a:pPr lvl="1">
              <a:buFont typeface="Arial" panose="020B0604020202020204" pitchFamily="34" charset="0"/>
              <a:buChar char="•"/>
            </a:pPr>
            <a:r>
              <a:rPr lang="en-US" dirty="0" smtClean="0"/>
              <a:t>Copy existing security (via auxiliary security header &amp; payload encryption) from ongoing update to 802.15.4 security</a:t>
            </a:r>
            <a:endParaRPr lang="en-US" b="0" dirty="0" smtClean="0"/>
          </a:p>
        </p:txBody>
      </p:sp>
    </p:spTree>
    <p:extLst>
      <p:ext uri="{BB962C8B-B14F-4D97-AF65-F5344CB8AC3E}">
        <p14:creationId xmlns:p14="http://schemas.microsoft.com/office/powerpoint/2010/main" val="3593468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8</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3" name="Titel 2"/>
          <p:cNvSpPr>
            <a:spLocks noGrp="1"/>
          </p:cNvSpPr>
          <p:nvPr>
            <p:ph type="title"/>
          </p:nvPr>
        </p:nvSpPr>
        <p:spPr/>
        <p:txBody>
          <a:bodyPr/>
          <a:lstStyle/>
          <a:p>
            <a:r>
              <a:rPr lang="en-US" dirty="0" smtClean="0"/>
              <a:t>Quality of Service</a:t>
            </a:r>
            <a:endParaRPr lang="en-US" dirty="0"/>
          </a:p>
        </p:txBody>
      </p:sp>
      <p:sp>
        <p:nvSpPr>
          <p:cNvPr id="6" name="Inhaltsplatzhalter 5"/>
          <p:cNvSpPr>
            <a:spLocks noGrp="1"/>
          </p:cNvSpPr>
          <p:nvPr>
            <p:ph idx="1"/>
          </p:nvPr>
        </p:nvSpPr>
        <p:spPr/>
        <p:txBody>
          <a:bodyPr/>
          <a:lstStyle/>
          <a:p>
            <a:pPr>
              <a:buFont typeface="Arial" panose="020B0604020202020204" pitchFamily="34" charset="0"/>
              <a:buChar char="•"/>
            </a:pPr>
            <a:r>
              <a:rPr lang="en-US" b="0" dirty="0" smtClean="0"/>
              <a:t>PAR states industrial communication as use case</a:t>
            </a:r>
          </a:p>
          <a:p>
            <a:pPr>
              <a:buFont typeface="Arial" panose="020B0604020202020204" pitchFamily="34" charset="0"/>
              <a:buChar char="•"/>
            </a:pPr>
            <a:r>
              <a:rPr lang="en-US" b="0" dirty="0" smtClean="0"/>
              <a:t>No mechanisms for </a:t>
            </a:r>
            <a:r>
              <a:rPr lang="en-US" b="0" dirty="0" err="1" smtClean="0"/>
              <a:t>QoS</a:t>
            </a:r>
            <a:r>
              <a:rPr lang="en-US" b="0" dirty="0" smtClean="0"/>
              <a:t> are present</a:t>
            </a:r>
          </a:p>
          <a:p>
            <a:pPr lvl="1">
              <a:buFont typeface="Arial" panose="020B0604020202020204" pitchFamily="34" charset="0"/>
              <a:buChar char="•"/>
            </a:pPr>
            <a:r>
              <a:rPr lang="en-US" dirty="0" smtClean="0"/>
              <a:t>MSDU priority?</a:t>
            </a:r>
          </a:p>
          <a:p>
            <a:pPr lvl="1">
              <a:buFont typeface="Arial" panose="020B0604020202020204" pitchFamily="34" charset="0"/>
              <a:buChar char="•"/>
            </a:pPr>
            <a:r>
              <a:rPr lang="en-US" dirty="0" smtClean="0"/>
              <a:t>Flow resource reservation / TSPECs?</a:t>
            </a:r>
            <a:endParaRPr lang="en-US" b="0" dirty="0" smtClean="0"/>
          </a:p>
          <a:p>
            <a:pPr>
              <a:buFont typeface="Arial" panose="020B0604020202020204" pitchFamily="34" charset="0"/>
              <a:buChar char="•"/>
            </a:pPr>
            <a:endParaRPr lang="en-US" b="0" dirty="0" smtClean="0"/>
          </a:p>
        </p:txBody>
      </p:sp>
    </p:spTree>
    <p:extLst>
      <p:ext uri="{BB962C8B-B14F-4D97-AF65-F5344CB8AC3E}">
        <p14:creationId xmlns:p14="http://schemas.microsoft.com/office/powerpoint/2010/main" val="16881549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434</Words>
  <Application>Microsoft Office PowerPoint</Application>
  <PresentationFormat>Bildschirmpräsentation (4:3)</PresentationFormat>
  <Paragraphs>77</Paragraphs>
  <Slides>8</Slides>
  <Notes>2</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8</vt:i4>
      </vt:variant>
    </vt:vector>
  </HeadingPairs>
  <TitlesOfParts>
    <vt:vector size="18" baseType="lpstr">
      <vt:lpstr>맑은 고딕</vt:lpstr>
      <vt:lpstr>MS Gothic</vt:lpstr>
      <vt:lpstr>ＭＳ Ｐゴシック</vt:lpstr>
      <vt:lpstr>宋体</vt:lpstr>
      <vt:lpstr>Arial</vt:lpstr>
      <vt:lpstr>Arial Unicode MS</vt:lpstr>
      <vt:lpstr>굴림</vt:lpstr>
      <vt:lpstr>Times New Roman</vt:lpstr>
      <vt:lpstr>Wingdings</vt:lpstr>
      <vt:lpstr>Office</vt:lpstr>
      <vt:lpstr>PowerPoint-Präsentation</vt:lpstr>
      <vt:lpstr>Open points in the IEEE P802.15.13</vt:lpstr>
      <vt:lpstr>Content</vt:lpstr>
      <vt:lpstr>IEEE 802 LAN integration</vt:lpstr>
      <vt:lpstr>Aggregation </vt:lpstr>
      <vt:lpstr>Fragmentation</vt:lpstr>
      <vt:lpstr>Security</vt:lpstr>
      <vt:lpstr>Quality of Service</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Bober, Kai Lennert</dc:creator>
  <cp:lastModifiedBy>Bober, Kai Lennert</cp:lastModifiedBy>
  <cp:revision>911</cp:revision>
  <cp:lastPrinted>1601-01-01T00:00:00Z</cp:lastPrinted>
  <dcterms:created xsi:type="dcterms:W3CDTF">2018-04-17T14:15:50Z</dcterms:created>
  <dcterms:modified xsi:type="dcterms:W3CDTF">2018-11-13T07:02:03Z</dcterms:modified>
</cp:coreProperties>
</file>