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71" r:id="rId2"/>
    <p:sldId id="261" r:id="rId3"/>
    <p:sldId id="257" r:id="rId4"/>
    <p:sldId id="258" r:id="rId5"/>
    <p:sldId id="259" r:id="rId6"/>
    <p:sldId id="260" r:id="rId7"/>
    <p:sldId id="262" r:id="rId8"/>
    <p:sldId id="263" r:id="rId9"/>
    <p:sldId id="264" r:id="rId10"/>
    <p:sldId id="268" r:id="rId11"/>
    <p:sldId id="266" r:id="rId12"/>
    <p:sldId id="265" r:id="rId13"/>
    <p:sldId id="267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Xu Wang" initials="XW" lastIdx="0" clrIdx="0">
    <p:extLst>
      <p:ext uri="{19B8F6BF-5375-455C-9EA6-DF929625EA0E}">
        <p15:presenceInfo xmlns:p15="http://schemas.microsoft.com/office/powerpoint/2012/main" userId="bc71ccc2ecb778e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76025C7-89ED-4EE9-A3D4-BBFE1CE6A5F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XX-XX-XXXX-XX-XXXX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9B899E9-7192-4C86-8679-F8C12D9EF34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74BF2B-C7C1-448F-A35F-DB5DF8B8CC6E}" type="datetimeFigureOut">
              <a:rPr lang="en-US" smtClean="0"/>
              <a:t>11/12/2018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DD35410-3811-4C82-BDF8-DEF9DA112BC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3D74C65-BD8B-41E1-BD5F-069D0841BE5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50914F-F3B4-4761-B72F-1F88F139B6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153777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XX-XX-XXXX-XX-XXXX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63AFE5-D70C-4DBC-BD6F-AA0B9EAC1641}" type="datetimeFigureOut">
              <a:rPr lang="en-US" smtClean="0"/>
              <a:t>11/12/2018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4B2C20-38D8-4542-B84B-78FD8D9A1D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285836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C5CD7C-FDA1-4136-A4C2-F0E19E2EDF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34478DA-EBDC-48CB-8ED7-5DD6421AE8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7B640D-0803-488E-B77E-76E07C27F3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C4DF4F-B6F8-4AA5-B25D-7E9DBD5196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Xu Wang (VLNComm Inc)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98505D-82DF-4EF5-A40B-80FE795712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7E974-3F98-482A-ADC7-EA3A31E96F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9910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86926B-C4F2-4159-93FF-2A6387B48C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228A33D-1C53-46D9-8096-25B46928AC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C6E3DC-A547-440C-94F4-58B03F9F71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77F293-3551-4C0E-B24B-4CCC8B962D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Xu Wang (VLNComm Inc)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695F3B-FCEB-47E8-9D3F-C23AF665BA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7E974-3F98-482A-ADC7-EA3A31E96F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75535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91888BE-324E-41B8-8186-CD814BBE15C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171218B-9AB4-42FC-BCEF-20802483F9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739ED3-5A83-4CD9-8BE8-9BF40E1CDE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DE4964-78FE-4763-B490-002D5D9395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Xu Wang (VLNComm Inc)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F4866C-EBF4-4FAE-9226-969C6717BA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7E974-3F98-482A-ADC7-EA3A31E96F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6912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77ACA9-4D2F-4874-9662-51377489C6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225FB4-8152-4434-9946-1A70B485B7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315B6F-4C2A-4B71-BA3E-A4EB8A95C0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4C8210-27CD-44CA-AC4C-969C285668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Xu Wang (VLNComm Inc)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0977D3-53FD-43AC-9212-8CFB6E0BC5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7E974-3F98-482A-ADC7-EA3A31E96F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0992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4136DF-C52C-4898-924C-D9E301869B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D67441-25E8-442A-B609-81E61C2185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6E58DA-982E-4F80-A588-4792B769D3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60BA67-FD4D-47F2-8F58-DE4683852A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Xu Wang (VLNComm Inc)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4D19A2-A414-422D-8247-FD5FE439BF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7E974-3F98-482A-ADC7-EA3A31E96F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5566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48B2DE-7D24-46AB-85CE-27C80DE7A3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EFFD08-048B-4AAB-8760-432EE20B69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BB6C06C-B3D1-4653-9A07-07E2D93053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02EC4F-92F3-436C-AD01-77B41D6450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B936900-591F-41A8-87CD-19042C686A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Xu Wang (VLNComm Inc)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336831B-BDB0-4E1F-A484-6762C67825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7E974-3F98-482A-ADC7-EA3A31E96F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8085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F7E6C6-F495-4794-B63C-1E96F30C10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EFCB17-DC63-46A8-9316-F655BDFFB2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692962-A2F1-4FB1-AB1F-42B84D731C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4866B98-99C2-4D1D-A669-470C3EC4F64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FC295D9-E77F-4933-92BA-FE23C9B9EFF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00A4F12-6F8C-422D-B2DC-A82DC055A3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B289CA1-8CD8-4D54-B515-BA93ADB132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Xu Wang (VLNComm Inc)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F55541D-DFBE-47F9-AA07-DC0CAA81B6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7E974-3F98-482A-ADC7-EA3A31E96F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9520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0C3C7E-86C0-4E37-BBC5-DA7FC9A341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CC6CC01-BB80-4411-8A27-1A8CC744E4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2BA7C0B-D06C-4C2D-99A6-40D70F3284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Xu Wang (VLNComm Inc)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6C859DD-B642-439B-BC38-FB710E9922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7E974-3F98-482A-ADC7-EA3A31E96F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62897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F140FDD-10A9-4A30-BA51-327BCC4C34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4998437-0486-47A3-BC42-7D5F688D6C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Xu Wang (VLNComm Inc)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FE77E3D-3F15-46C3-B128-A5C0FC9962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7E974-3F98-482A-ADC7-EA3A31E96F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4866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9A1F79-242B-4C0A-AA07-12663326D1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D857A6-6AE3-4B0B-8869-19F3D74EF9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21ADA45-AB1A-40C7-BE45-10E4880040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EE90383-AD6F-4101-9DCE-9ACEA65D08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26FB930-4636-4B7F-9DBC-494BBC5E93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Xu Wang (VLNComm Inc)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A8E560-8EBB-4BB1-8F90-0C12B0DAED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7E974-3F98-482A-ADC7-EA3A31E96F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27939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B7A2FC-BC77-437D-A230-BF33BF03F7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353969A-51AD-4B1A-A6DF-45A994F43F3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26B2662-0A2F-42E7-880D-13F13FC4B8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B1789BE-7547-46D5-AE4B-3A1100F098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C29C0CD-5F70-4D30-9B0A-E65FD29F58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Xu Wang (VLNComm Inc)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00FC7A-2D1F-4049-AE22-631503C300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7E974-3F98-482A-ADC7-EA3A31E96F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3862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14D2F46-6CD7-4B21-8EB5-54362685BD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E484A0-8EB5-42B6-B67C-099FE1626D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911F51-5EDC-4106-8D5F-5D62CCFC850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137B1A-19CB-4914-937E-0907FBF557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Xu Wang (VLNComm Inc)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B99F98-FF21-4D2F-A109-CF16005781E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67E974-3F98-482A-ADC7-EA3A31E96F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026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AE545E9-F1A8-475A-BA23-5BEE6929A6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Xu Wang (VLNComm Inc)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DD25622-A668-4EDB-93CD-042D306255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7E974-3F98-482A-ADC7-EA3A31E96F2D}" type="slidenum">
              <a:rPr lang="en-US" smtClean="0"/>
              <a:t>1</a:t>
            </a:fld>
            <a:endParaRPr lang="en-US"/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B56EC5E4-742D-46D9-B74C-671C98399E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1735138"/>
            <a:ext cx="8077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ＭＳ Ｐゴシック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ＭＳ Ｐゴシック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ＭＳ Ｐゴシック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ＭＳ Ｐゴシック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ＭＳ Ｐゴシック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pitchFamily="34" charset="-128"/>
              </a:rPr>
              <a:t>IEEE 802.15 TG13 </a:t>
            </a:r>
            <a:br>
              <a:rPr kumimoji="0" lang="en-US" alt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pitchFamily="34" charset="-128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pitchFamily="34" charset="-128"/>
              </a:rPr>
              <a:t>Proposal </a:t>
            </a:r>
            <a:r>
              <a:rPr kumimoji="0" lang="en-US" sz="28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pitchFamily="34" charset="-128"/>
              </a:rPr>
              <a:t>of several new MAC frames</a:t>
            </a:r>
            <a:endParaRPr kumimoji="0" lang="en-US" altLang="en-US" sz="3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34" charset="-128"/>
            </a:endParaRPr>
          </a:p>
        </p:txBody>
      </p:sp>
      <p:sp>
        <p:nvSpPr>
          <p:cNvPr id="11" name="Rectangle 6">
            <a:extLst>
              <a:ext uri="{FF2B5EF4-FFF2-40B4-BE49-F238E27FC236}">
                <a16:creationId xmlns:a16="http://schemas.microsoft.com/office/drawing/2014/main" id="{7AA21C66-9B5F-486A-A265-04FC7BB26C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3259138"/>
            <a:ext cx="7772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ＭＳ Ｐゴシック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pitchFamily="34" charset="-128"/>
              </a:rPr>
              <a:t>Date:</a:t>
            </a:r>
            <a:r>
              <a:rPr kumimoji="0" lang="en-US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pitchFamily="34" charset="-128"/>
              </a:rPr>
              <a:t> 2018-11-13</a:t>
            </a:r>
            <a:endParaRPr kumimoji="0" lang="en-US" altLang="en-US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34" charset="-128"/>
            </a:endParaRPr>
          </a:p>
        </p:txBody>
      </p:sp>
      <p:graphicFrame>
        <p:nvGraphicFramePr>
          <p:cNvPr id="12" name="Object 11">
            <a:extLst>
              <a:ext uri="{FF2B5EF4-FFF2-40B4-BE49-F238E27FC236}">
                <a16:creationId xmlns:a16="http://schemas.microsoft.com/office/drawing/2014/main" id="{D85D13E2-278B-4DAB-AD01-2ADD5DA9F69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41470668"/>
              </p:ext>
            </p:extLst>
          </p:nvPr>
        </p:nvGraphicFramePr>
        <p:xfrm>
          <a:off x="2190750" y="4324350"/>
          <a:ext cx="8943975" cy="1171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Document" r:id="rId3" imgW="8248271" imgH="1079374" progId="Word.Document.8">
                  <p:embed/>
                </p:oleObj>
              </mc:Choice>
              <mc:Fallback>
                <p:oleObj name="Document" r:id="rId3" imgW="8248271" imgH="1079374" progId="Word.Document.8">
                  <p:embed/>
                  <p:pic>
                    <p:nvPicPr>
                      <p:cNvPr id="15366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0750" y="4324350"/>
                        <a:ext cx="8943975" cy="1171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12">
            <a:extLst>
              <a:ext uri="{FF2B5EF4-FFF2-40B4-BE49-F238E27FC236}">
                <a16:creationId xmlns:a16="http://schemas.microsoft.com/office/drawing/2014/main" id="{646D020C-237A-4092-8370-2F71D6D2C0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3792538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marL="342900" marR="0" lvl="0" indent="-342900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</a:rPr>
              <a:t> Author:</a:t>
            </a:r>
            <a:endParaRPr kumimoji="0" lang="en-US" altLang="en-US" sz="20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453514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lowchart: Alternate Process 4">
            <a:extLst>
              <a:ext uri="{FF2B5EF4-FFF2-40B4-BE49-F238E27FC236}">
                <a16:creationId xmlns:a16="http://schemas.microsoft.com/office/drawing/2014/main" id="{A9C685A0-49F0-469E-8F24-9B6DB352FA8A}"/>
              </a:ext>
            </a:extLst>
          </p:cNvPr>
          <p:cNvSpPr/>
          <p:nvPr/>
        </p:nvSpPr>
        <p:spPr>
          <a:xfrm>
            <a:off x="3200400" y="208625"/>
            <a:ext cx="1442622" cy="608121"/>
          </a:xfrm>
          <a:prstGeom prst="flowChartAlternate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Start</a:t>
            </a:r>
          </a:p>
        </p:txBody>
      </p:sp>
      <p:sp>
        <p:nvSpPr>
          <p:cNvPr id="6" name="Flowchart: Decision 5">
            <a:extLst>
              <a:ext uri="{FF2B5EF4-FFF2-40B4-BE49-F238E27FC236}">
                <a16:creationId xmlns:a16="http://schemas.microsoft.com/office/drawing/2014/main" id="{295DD1D5-917F-452F-BD07-0F96B59A0C6D}"/>
              </a:ext>
            </a:extLst>
          </p:cNvPr>
          <p:cNvSpPr/>
          <p:nvPr/>
        </p:nvSpPr>
        <p:spPr>
          <a:xfrm>
            <a:off x="2434701" y="1194048"/>
            <a:ext cx="2974020" cy="914400"/>
          </a:xfrm>
          <a:prstGeom prst="flowChartDecision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Receive LED Selection Request?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3CCE7CB1-CE7C-4C38-B14F-F6204666108A}"/>
              </a:ext>
            </a:extLst>
          </p:cNvPr>
          <p:cNvCxnSpPr>
            <a:stCxn id="5" idx="2"/>
            <a:endCxn id="6" idx="0"/>
          </p:cNvCxnSpPr>
          <p:nvPr/>
        </p:nvCxnSpPr>
        <p:spPr>
          <a:xfrm>
            <a:off x="3921711" y="816746"/>
            <a:ext cx="0" cy="37730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0" name="Flowchart: Process 9">
            <a:extLst>
              <a:ext uri="{FF2B5EF4-FFF2-40B4-BE49-F238E27FC236}">
                <a16:creationId xmlns:a16="http://schemas.microsoft.com/office/drawing/2014/main" id="{8439A9B9-4998-481C-9244-7BC855AA1024}"/>
              </a:ext>
            </a:extLst>
          </p:cNvPr>
          <p:cNvSpPr/>
          <p:nvPr/>
        </p:nvSpPr>
        <p:spPr>
          <a:xfrm>
            <a:off x="6977848" y="1194048"/>
            <a:ext cx="1970842" cy="914400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Resume data transmission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4050C7D4-50EA-46C0-BD51-6DA0CC5C1F04}"/>
              </a:ext>
            </a:extLst>
          </p:cNvPr>
          <p:cNvCxnSpPr>
            <a:cxnSpLocks/>
            <a:stCxn id="6" idx="3"/>
            <a:endCxn id="10" idx="1"/>
          </p:cNvCxnSpPr>
          <p:nvPr/>
        </p:nvCxnSpPr>
        <p:spPr>
          <a:xfrm>
            <a:off x="5408721" y="1651248"/>
            <a:ext cx="1569127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E0C5A4F7-7D1C-4F29-9E0B-EB82E0D166EF}"/>
              </a:ext>
            </a:extLst>
          </p:cNvPr>
          <p:cNvSpPr txBox="1"/>
          <p:nvPr/>
        </p:nvSpPr>
        <p:spPr>
          <a:xfrm>
            <a:off x="5979123" y="1466582"/>
            <a:ext cx="428322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no</a:t>
            </a:r>
          </a:p>
        </p:txBody>
      </p:sp>
      <p:sp>
        <p:nvSpPr>
          <p:cNvPr id="15" name="Flowchart: Process 14">
            <a:extLst>
              <a:ext uri="{FF2B5EF4-FFF2-40B4-BE49-F238E27FC236}">
                <a16:creationId xmlns:a16="http://schemas.microsoft.com/office/drawing/2014/main" id="{E995B2CF-67B0-4AF9-9F63-A257E1CD03D4}"/>
              </a:ext>
            </a:extLst>
          </p:cNvPr>
          <p:cNvSpPr/>
          <p:nvPr/>
        </p:nvSpPr>
        <p:spPr>
          <a:xfrm>
            <a:off x="2642217" y="2811262"/>
            <a:ext cx="2558988" cy="1103779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Count the errors in each repetition of test pattern from each LED; Find the LED with least errors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E4C88907-79FC-4D5F-8E38-E4A80F9FA141}"/>
              </a:ext>
            </a:extLst>
          </p:cNvPr>
          <p:cNvCxnSpPr>
            <a:cxnSpLocks/>
            <a:stCxn id="6" idx="2"/>
            <a:endCxn id="15" idx="0"/>
          </p:cNvCxnSpPr>
          <p:nvPr/>
        </p:nvCxnSpPr>
        <p:spPr>
          <a:xfrm>
            <a:off x="3921711" y="2108448"/>
            <a:ext cx="0" cy="70281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6DB3E293-FBA4-4009-9387-F79DF2B7A884}"/>
              </a:ext>
            </a:extLst>
          </p:cNvPr>
          <p:cNvSpPr txBox="1"/>
          <p:nvPr/>
        </p:nvSpPr>
        <p:spPr>
          <a:xfrm>
            <a:off x="3676098" y="2275189"/>
            <a:ext cx="491225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yes</a:t>
            </a:r>
          </a:p>
        </p:txBody>
      </p:sp>
      <p:sp>
        <p:nvSpPr>
          <p:cNvPr id="21" name="Flowchart: Process 20">
            <a:extLst>
              <a:ext uri="{FF2B5EF4-FFF2-40B4-BE49-F238E27FC236}">
                <a16:creationId xmlns:a16="http://schemas.microsoft.com/office/drawing/2014/main" id="{66610F77-B615-45C5-9E83-5124404DC9D7}"/>
              </a:ext>
            </a:extLst>
          </p:cNvPr>
          <p:cNvSpPr/>
          <p:nvPr/>
        </p:nvSpPr>
        <p:spPr>
          <a:xfrm>
            <a:off x="2885797" y="4342647"/>
            <a:ext cx="2071826" cy="550416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Create LED Selection Response</a:t>
            </a:r>
          </a:p>
        </p:txBody>
      </p:sp>
      <p:sp>
        <p:nvSpPr>
          <p:cNvPr id="22" name="Flowchart: Process 21">
            <a:extLst>
              <a:ext uri="{FF2B5EF4-FFF2-40B4-BE49-F238E27FC236}">
                <a16:creationId xmlns:a16="http://schemas.microsoft.com/office/drawing/2014/main" id="{6AFA7ED6-DC64-446E-B705-D99F09845DC2}"/>
              </a:ext>
            </a:extLst>
          </p:cNvPr>
          <p:cNvSpPr/>
          <p:nvPr/>
        </p:nvSpPr>
        <p:spPr>
          <a:xfrm>
            <a:off x="2885797" y="5444958"/>
            <a:ext cx="2071826" cy="550416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Send LED Selection Response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538A662D-41DE-46DF-8396-D4E303DA7442}"/>
              </a:ext>
            </a:extLst>
          </p:cNvPr>
          <p:cNvCxnSpPr>
            <a:cxnSpLocks/>
            <a:stCxn id="15" idx="2"/>
            <a:endCxn id="21" idx="0"/>
          </p:cNvCxnSpPr>
          <p:nvPr/>
        </p:nvCxnSpPr>
        <p:spPr>
          <a:xfrm flipH="1">
            <a:off x="3921710" y="3915041"/>
            <a:ext cx="1" cy="42760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36FFAE3B-6838-479D-A765-2A9801D3DEA1}"/>
              </a:ext>
            </a:extLst>
          </p:cNvPr>
          <p:cNvCxnSpPr>
            <a:cxnSpLocks/>
            <a:stCxn id="21" idx="2"/>
            <a:endCxn id="22" idx="0"/>
          </p:cNvCxnSpPr>
          <p:nvPr/>
        </p:nvCxnSpPr>
        <p:spPr>
          <a:xfrm>
            <a:off x="3921710" y="4893063"/>
            <a:ext cx="0" cy="55189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C1EC1E20-D4C8-426D-9607-D8F516578D7B}"/>
              </a:ext>
            </a:extLst>
          </p:cNvPr>
          <p:cNvCxnSpPr>
            <a:cxnSpLocks/>
            <a:stCxn id="22" idx="1"/>
            <a:endCxn id="6" idx="1"/>
          </p:cNvCxnSpPr>
          <p:nvPr/>
        </p:nvCxnSpPr>
        <p:spPr>
          <a:xfrm rot="10800000">
            <a:off x="2434701" y="1651248"/>
            <a:ext cx="451096" cy="4068918"/>
          </a:xfrm>
          <a:prstGeom prst="bentConnector3">
            <a:avLst>
              <a:gd name="adj1" fmla="val 270726"/>
            </a:avLst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5" name="Rectangle 34">
            <a:extLst>
              <a:ext uri="{FF2B5EF4-FFF2-40B4-BE49-F238E27FC236}">
                <a16:creationId xmlns:a16="http://schemas.microsoft.com/office/drawing/2014/main" id="{C7162B22-2107-4F90-A98D-2B755EA68C6D}"/>
              </a:ext>
            </a:extLst>
          </p:cNvPr>
          <p:cNvSpPr/>
          <p:nvPr/>
        </p:nvSpPr>
        <p:spPr>
          <a:xfrm>
            <a:off x="2420531" y="6067138"/>
            <a:ext cx="5681299" cy="4801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1">
              <a:lnSpc>
                <a:spcPct val="90000"/>
              </a:lnSpc>
              <a:spcBef>
                <a:spcPts val="1000"/>
              </a:spcBef>
            </a:pPr>
            <a:r>
              <a:rPr lang="en-US" sz="2800" dirty="0">
                <a:solidFill>
                  <a:prstClr val="black"/>
                </a:solidFill>
              </a:rPr>
              <a:t>Example LED Selection mechanism</a:t>
            </a:r>
          </a:p>
        </p:txBody>
      </p:sp>
      <p:sp>
        <p:nvSpPr>
          <p:cNvPr id="36" name="Footer Placeholder 35">
            <a:extLst>
              <a:ext uri="{FF2B5EF4-FFF2-40B4-BE49-F238E27FC236}">
                <a16:creationId xmlns:a16="http://schemas.microsoft.com/office/drawing/2014/main" id="{6E8DFC9F-FE37-4940-9FF0-E4FC26043F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Xu Wang (VLNComm Inc)</a:t>
            </a:r>
          </a:p>
        </p:txBody>
      </p:sp>
      <p:sp>
        <p:nvSpPr>
          <p:cNvPr id="38" name="Slide Number Placeholder 37">
            <a:extLst>
              <a:ext uri="{FF2B5EF4-FFF2-40B4-BE49-F238E27FC236}">
                <a16:creationId xmlns:a16="http://schemas.microsoft.com/office/drawing/2014/main" id="{56518266-4FBE-45D5-A5A8-56CFAECF29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7E974-3F98-482A-ADC7-EA3A31E96F2D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67662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8336702-A008-45D4-9F92-C2DC27D0D3B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0887139"/>
              </p:ext>
            </p:extLst>
          </p:nvPr>
        </p:nvGraphicFramePr>
        <p:xfrm>
          <a:off x="558307" y="636007"/>
          <a:ext cx="10352348" cy="1005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3256">
                  <a:extLst>
                    <a:ext uri="{9D8B030D-6E8A-4147-A177-3AD203B41FA5}">
                      <a16:colId xmlns:a16="http://schemas.microsoft.com/office/drawing/2014/main" val="1042452117"/>
                    </a:ext>
                  </a:extLst>
                </a:gridCol>
                <a:gridCol w="2153691">
                  <a:extLst>
                    <a:ext uri="{9D8B030D-6E8A-4147-A177-3AD203B41FA5}">
                      <a16:colId xmlns:a16="http://schemas.microsoft.com/office/drawing/2014/main" val="3512307860"/>
                    </a:ext>
                  </a:extLst>
                </a:gridCol>
                <a:gridCol w="2500855">
                  <a:extLst>
                    <a:ext uri="{9D8B030D-6E8A-4147-A177-3AD203B41FA5}">
                      <a16:colId xmlns:a16="http://schemas.microsoft.com/office/drawing/2014/main" val="136027657"/>
                    </a:ext>
                  </a:extLst>
                </a:gridCol>
                <a:gridCol w="2327273">
                  <a:extLst>
                    <a:ext uri="{9D8B030D-6E8A-4147-A177-3AD203B41FA5}">
                      <a16:colId xmlns:a16="http://schemas.microsoft.com/office/drawing/2014/main" val="3400650243"/>
                    </a:ext>
                  </a:extLst>
                </a:gridCol>
                <a:gridCol w="2327273">
                  <a:extLst>
                    <a:ext uri="{9D8B030D-6E8A-4147-A177-3AD203B41FA5}">
                      <a16:colId xmlns:a16="http://schemas.microsoft.com/office/drawing/2014/main" val="362439934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dirty="0"/>
                        <a:t>Octets: 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02423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MHR fields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LED selection pattern using LED #1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LED selection pattern using LED #2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LED selection pattern using LED #N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3061513"/>
                  </a:ext>
                </a:extLst>
              </a:tr>
            </a:tbl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2CA56FA0-AA36-4059-84D1-1A4D8873CFE7}"/>
              </a:ext>
            </a:extLst>
          </p:cNvPr>
          <p:cNvSpPr/>
          <p:nvPr/>
        </p:nvSpPr>
        <p:spPr>
          <a:xfrm>
            <a:off x="558307" y="1815028"/>
            <a:ext cx="396930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dk1"/>
                </a:solidFill>
              </a:rPr>
              <a:t>LED Selection Request Frame Format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067F393-C970-4FE3-B5D6-0FE5A3BA19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Xu Wang (VLNComm Inc)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420FC616-5376-4249-8775-B845A528D7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7E974-3F98-482A-ADC7-EA3A31E96F2D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4218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36258B66-EBF7-4937-84E3-B88107447EE7}"/>
              </a:ext>
            </a:extLst>
          </p:cNvPr>
          <p:cNvSpPr/>
          <p:nvPr/>
        </p:nvSpPr>
        <p:spPr>
          <a:xfrm>
            <a:off x="411331" y="148956"/>
            <a:ext cx="9611557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LED Selection Response (new)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ED8961D-D107-4D7D-8151-100C16824108}"/>
              </a:ext>
            </a:extLst>
          </p:cNvPr>
          <p:cNvSpPr/>
          <p:nvPr/>
        </p:nvSpPr>
        <p:spPr>
          <a:xfrm>
            <a:off x="411332" y="1012902"/>
            <a:ext cx="9611557" cy="42237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Receiver examines bit errors of the received LED Selection Request 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800" dirty="0">
                <a:solidFill>
                  <a:prstClr val="black"/>
                </a:solidFill>
                <a:latin typeface="Calibri" panose="020F0502020204030204"/>
              </a:rPr>
              <a:t>Receiver compares the bit errors among different LEDs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Receiver makes decision of LED selection based on the comparison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800" dirty="0">
                <a:solidFill>
                  <a:prstClr val="black"/>
                </a:solidFill>
                <a:latin typeface="Calibri" panose="020F0502020204030204"/>
              </a:rPr>
              <a:t>The mechanism to select LED is out of scope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Receiver sends LED Selection Response to </a:t>
            </a:r>
            <a:r>
              <a:rPr lang="en-US" sz="2800" dirty="0">
                <a:solidFill>
                  <a:prstClr val="black"/>
                </a:solidFill>
                <a:latin typeface="Calibri" panose="020F0502020204030204"/>
              </a:rPr>
              <a:t>indicate the transmitter the selected LED for the future transmission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BE7B04D8-BD34-40A4-BA60-47D49FDA0F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Xu Wang (VLNComm Inc)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09D4536-EFF6-4CDC-BF4B-6A5C21D776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7E974-3F98-482A-ADC7-EA3A31E96F2D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7367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57F7106E-2C64-43E9-8AA7-6AF1B2F89A7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1926832"/>
              </p:ext>
            </p:extLst>
          </p:nvPr>
        </p:nvGraphicFramePr>
        <p:xfrm>
          <a:off x="558307" y="636007"/>
          <a:ext cx="6197600" cy="736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18300">
                  <a:extLst>
                    <a:ext uri="{9D8B030D-6E8A-4147-A177-3AD203B41FA5}">
                      <a16:colId xmlns:a16="http://schemas.microsoft.com/office/drawing/2014/main" val="1042452117"/>
                    </a:ext>
                  </a:extLst>
                </a:gridCol>
                <a:gridCol w="4279300">
                  <a:extLst>
                    <a:ext uri="{9D8B030D-6E8A-4147-A177-3AD203B41FA5}">
                      <a16:colId xmlns:a16="http://schemas.microsoft.com/office/drawing/2014/main" val="351230786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dirty="0"/>
                        <a:t>Octets: 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02423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MHR fields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LED Response Number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3061513"/>
                  </a:ext>
                </a:extLst>
              </a:tr>
            </a:tbl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AFB7DCCB-C211-470B-892A-10E0D65D1F04}"/>
              </a:ext>
            </a:extLst>
          </p:cNvPr>
          <p:cNvSpPr/>
          <p:nvPr/>
        </p:nvSpPr>
        <p:spPr>
          <a:xfrm>
            <a:off x="558307" y="1584209"/>
            <a:ext cx="37725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dk1"/>
                </a:solidFill>
              </a:rPr>
              <a:t>LED Selection Response Frame Format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3488AFD-5FBD-43EF-A6AD-2F24D19ABC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Xu Wang (VLNComm Inc)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24F54353-3558-4CFB-BABC-23B8D6484A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7E974-3F98-482A-ADC7-EA3A31E96F2D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46775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ACD2A9-3974-4AF1-AF86-48B1689799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Table of Content	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F68BE9-84B2-4ABD-930E-D999D5737C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GTS allocation</a:t>
            </a:r>
          </a:p>
          <a:p>
            <a:r>
              <a:rPr lang="en-US" dirty="0"/>
              <a:t>HCM allocation</a:t>
            </a:r>
          </a:p>
          <a:p>
            <a:r>
              <a:rPr lang="en-US" dirty="0"/>
              <a:t>MCS Update </a:t>
            </a:r>
          </a:p>
          <a:p>
            <a:r>
              <a:rPr lang="en-US" dirty="0"/>
              <a:t>LED selection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EB12B5B-190A-4D44-AD51-928FCE468F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Xu Wang (VLNComm Inc)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99874D-D754-4577-B569-81F85A7533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7E974-3F98-482A-ADC7-EA3A31E96F2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8364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6CDE24-27F4-4058-A8E0-CDA7BC904F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69376"/>
          </a:xfrm>
        </p:spPr>
        <p:txBody>
          <a:bodyPr>
            <a:normAutofit fontScale="90000"/>
          </a:bodyPr>
          <a:lstStyle/>
          <a:p>
            <a:r>
              <a:rPr lang="en-US" dirty="0"/>
              <a:t>GTS allocation/deallocation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E8B11C-FCFB-48C7-90D2-3E54B8DCBF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32154"/>
            <a:ext cx="10515600" cy="5560719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GTS request command</a:t>
            </a:r>
          </a:p>
          <a:p>
            <a:pPr lvl="1"/>
            <a:r>
              <a:rPr lang="en-US" dirty="0"/>
              <a:t>GTS direction</a:t>
            </a:r>
          </a:p>
          <a:p>
            <a:pPr lvl="2"/>
            <a:r>
              <a:rPr lang="en-US" dirty="0"/>
              <a:t>Indirect transmission is removed from the standards</a:t>
            </a:r>
          </a:p>
          <a:p>
            <a:pPr lvl="2"/>
            <a:r>
              <a:rPr lang="en-US" dirty="0"/>
              <a:t>Device doesn’t have criteria to request receive GTS</a:t>
            </a:r>
          </a:p>
          <a:p>
            <a:pPr lvl="2"/>
            <a:r>
              <a:rPr lang="en-US" dirty="0">
                <a:solidFill>
                  <a:schemeClr val="accent1"/>
                </a:solidFill>
              </a:rPr>
              <a:t>Propose: </a:t>
            </a:r>
          </a:p>
          <a:p>
            <a:pPr lvl="3"/>
            <a:r>
              <a:rPr lang="en-US" dirty="0">
                <a:solidFill>
                  <a:schemeClr val="accent1"/>
                </a:solidFill>
              </a:rPr>
              <a:t>Remove receive GTS </a:t>
            </a:r>
          </a:p>
          <a:p>
            <a:pPr lvl="3"/>
            <a:r>
              <a:rPr lang="en-US" dirty="0">
                <a:solidFill>
                  <a:schemeClr val="accent1"/>
                </a:solidFill>
              </a:rPr>
              <a:t>Remove requirement of acknowledgment for GTS request</a:t>
            </a:r>
          </a:p>
          <a:p>
            <a:pPr lvl="1"/>
            <a:r>
              <a:rPr lang="en-US" dirty="0"/>
              <a:t>GTS assignment mechanism</a:t>
            </a:r>
          </a:p>
          <a:p>
            <a:pPr lvl="2"/>
            <a:r>
              <a:rPr lang="en-US" dirty="0"/>
              <a:t>First come first serve</a:t>
            </a:r>
          </a:p>
          <a:p>
            <a:pPr lvl="2"/>
            <a:r>
              <a:rPr lang="en-US" dirty="0"/>
              <a:t>Decline or accept as is</a:t>
            </a:r>
          </a:p>
          <a:p>
            <a:pPr lvl="2"/>
            <a:r>
              <a:rPr lang="en-US" dirty="0">
                <a:solidFill>
                  <a:schemeClr val="accent1"/>
                </a:solidFill>
              </a:rPr>
              <a:t>Propose: </a:t>
            </a:r>
          </a:p>
          <a:p>
            <a:pPr lvl="3"/>
            <a:r>
              <a:rPr lang="en-US" dirty="0">
                <a:solidFill>
                  <a:schemeClr val="accent1"/>
                </a:solidFill>
              </a:rPr>
              <a:t>Balance the requests from all devices</a:t>
            </a:r>
          </a:p>
          <a:p>
            <a:pPr lvl="3"/>
            <a:r>
              <a:rPr lang="en-US" dirty="0">
                <a:solidFill>
                  <a:schemeClr val="accent1"/>
                </a:solidFill>
              </a:rPr>
              <a:t>Accept based on capacity</a:t>
            </a:r>
          </a:p>
          <a:p>
            <a:r>
              <a:rPr lang="en-US" dirty="0"/>
              <a:t>GTS allocation/deallocation frequency</a:t>
            </a:r>
          </a:p>
          <a:p>
            <a:pPr lvl="1"/>
            <a:r>
              <a:rPr lang="en-US" dirty="0"/>
              <a:t>Beacon frame vs. GTS response command: </a:t>
            </a:r>
          </a:p>
          <a:p>
            <a:pPr lvl="2"/>
            <a:r>
              <a:rPr lang="en-US" dirty="0"/>
              <a:t>GTS response command in Draft 3.1 as in section I.16 will not work</a:t>
            </a:r>
          </a:p>
          <a:p>
            <a:pPr lvl="2"/>
            <a:r>
              <a:rPr lang="en-US" dirty="0">
                <a:solidFill>
                  <a:schemeClr val="accent1"/>
                </a:solidFill>
              </a:rPr>
              <a:t>Propose: New GTS response command (next slide)</a:t>
            </a:r>
          </a:p>
          <a:p>
            <a:pPr lvl="1"/>
            <a:r>
              <a:rPr lang="en-US" dirty="0"/>
              <a:t>Each request can only be granted as early as the next superframe</a:t>
            </a:r>
          </a:p>
          <a:p>
            <a:pPr lvl="1"/>
            <a:r>
              <a:rPr lang="en-US" dirty="0">
                <a:solidFill>
                  <a:schemeClr val="accent1"/>
                </a:solidFill>
              </a:rPr>
              <a:t>Propose: Coordinator evaluates GTS assignment in every superframe</a:t>
            </a:r>
            <a:r>
              <a:rPr lang="en-US" dirty="0"/>
              <a:t> </a:t>
            </a:r>
          </a:p>
          <a:p>
            <a:r>
              <a:rPr lang="en-US" dirty="0"/>
              <a:t>GTS deallocation initiator </a:t>
            </a:r>
          </a:p>
          <a:p>
            <a:pPr lvl="1"/>
            <a:r>
              <a:rPr lang="en-US" dirty="0">
                <a:solidFill>
                  <a:schemeClr val="accent1"/>
                </a:solidFill>
              </a:rPr>
              <a:t>Propose: No GTS requests means deallocation 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5A326B-DE97-4A80-9BEC-DABE644D6D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Xu Wang (VLNComm Inc)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F4339E-7956-42DF-940B-DE2A6A1BD3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7E974-3F98-482A-ADC7-EA3A31E96F2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8044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24A03A20-1B90-4AA3-BD6D-9866DD9B2AFB}"/>
              </a:ext>
            </a:extLst>
          </p:cNvPr>
          <p:cNvSpPr/>
          <p:nvPr/>
        </p:nvSpPr>
        <p:spPr>
          <a:xfrm>
            <a:off x="353252" y="4101483"/>
            <a:ext cx="10379851" cy="197342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9A1E853-9015-42B7-A812-100BB9964E21}"/>
              </a:ext>
            </a:extLst>
          </p:cNvPr>
          <p:cNvSpPr/>
          <p:nvPr/>
        </p:nvSpPr>
        <p:spPr>
          <a:xfrm>
            <a:off x="353252" y="2521014"/>
            <a:ext cx="2313909" cy="138516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5A2954D4-2678-4632-A633-D45BA4B528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8243535"/>
              </p:ext>
            </p:extLst>
          </p:nvPr>
        </p:nvGraphicFramePr>
        <p:xfrm>
          <a:off x="478408" y="879464"/>
          <a:ext cx="8128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1042452117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612543603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906876489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408470087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Bits: 0-3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6-7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02423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GTS Length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GTS Direction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Characteristics 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Reserved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3061513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9C1300C8-F5D3-4865-9AE8-079261454CE4}"/>
              </a:ext>
            </a:extLst>
          </p:cNvPr>
          <p:cNvSpPr txBox="1"/>
          <p:nvPr/>
        </p:nvSpPr>
        <p:spPr>
          <a:xfrm>
            <a:off x="478408" y="1748901"/>
            <a:ext cx="12236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Figure 140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404F057-7689-430D-8D60-78C4DDF3E5CD}"/>
              </a:ext>
            </a:extLst>
          </p:cNvPr>
          <p:cNvSpPr txBox="1"/>
          <p:nvPr/>
        </p:nvSpPr>
        <p:spPr>
          <a:xfrm>
            <a:off x="478408" y="446254"/>
            <a:ext cx="6190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D3.1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F1E96484-42A3-4973-B914-1536A655D0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5063680"/>
              </p:ext>
            </p:extLst>
          </p:nvPr>
        </p:nvGraphicFramePr>
        <p:xfrm>
          <a:off x="470765" y="2597784"/>
          <a:ext cx="2032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104245211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Bits: 0-7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02423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Outgoing FIFO size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3061513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D885BF0C-41BE-4EE9-B03D-55C18EF7AD91}"/>
              </a:ext>
            </a:extLst>
          </p:cNvPr>
          <p:cNvSpPr txBox="1"/>
          <p:nvPr/>
        </p:nvSpPr>
        <p:spPr>
          <a:xfrm>
            <a:off x="483943" y="2108498"/>
            <a:ext cx="11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Proposing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043366F-7556-4B89-BEAA-2645028AC3FE}"/>
              </a:ext>
            </a:extLst>
          </p:cNvPr>
          <p:cNvSpPr txBox="1"/>
          <p:nvPr/>
        </p:nvSpPr>
        <p:spPr>
          <a:xfrm>
            <a:off x="425508" y="3467221"/>
            <a:ext cx="22340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To replace Figure 140 </a:t>
            </a: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DE49DA7A-774D-4F43-9C16-3D85B015AA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4813136"/>
              </p:ext>
            </p:extLst>
          </p:nvPr>
        </p:nvGraphicFramePr>
        <p:xfrm>
          <a:off x="6788460" y="4293607"/>
          <a:ext cx="3829234" cy="7476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7168">
                  <a:extLst>
                    <a:ext uri="{9D8B030D-6E8A-4147-A177-3AD203B41FA5}">
                      <a16:colId xmlns:a16="http://schemas.microsoft.com/office/drawing/2014/main" val="1042452117"/>
                    </a:ext>
                  </a:extLst>
                </a:gridCol>
                <a:gridCol w="1882066">
                  <a:extLst>
                    <a:ext uri="{9D8B030D-6E8A-4147-A177-3AD203B41FA5}">
                      <a16:colId xmlns:a16="http://schemas.microsoft.com/office/drawing/2014/main" val="3095560856"/>
                    </a:ext>
                  </a:extLst>
                </a:gridCol>
              </a:tblGrid>
              <a:tr h="376847">
                <a:tc>
                  <a:txBody>
                    <a:bodyPr/>
                    <a:lstStyle/>
                    <a:p>
                      <a:r>
                        <a:rPr lang="en-US" dirty="0"/>
                        <a:t>Bits: 0-3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4-7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02423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GTS Starting Slot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GTS Length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3061513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2FA0940E-806B-4904-9730-1F7DC046B14A}"/>
              </a:ext>
            </a:extLst>
          </p:cNvPr>
          <p:cNvSpPr txBox="1"/>
          <p:nvPr/>
        </p:nvSpPr>
        <p:spPr>
          <a:xfrm>
            <a:off x="478408" y="5705572"/>
            <a:ext cx="21811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To replace Figure 142</a:t>
            </a:r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4FD03F99-BA1B-4C7A-8673-D88E9C3400D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4776713"/>
              </p:ext>
            </p:extLst>
          </p:nvPr>
        </p:nvGraphicFramePr>
        <p:xfrm>
          <a:off x="478408" y="4293607"/>
          <a:ext cx="2661462" cy="128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3784">
                  <a:extLst>
                    <a:ext uri="{9D8B030D-6E8A-4147-A177-3AD203B41FA5}">
                      <a16:colId xmlns:a16="http://schemas.microsoft.com/office/drawing/2014/main" val="1042452117"/>
                    </a:ext>
                  </a:extLst>
                </a:gridCol>
                <a:gridCol w="1837678">
                  <a:extLst>
                    <a:ext uri="{9D8B030D-6E8A-4147-A177-3AD203B41FA5}">
                      <a16:colId xmlns:a16="http://schemas.microsoft.com/office/drawing/2014/main" val="351230786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dirty="0"/>
                        <a:t>Octets: 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02423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MHR fields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GTS characteristics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3061513"/>
                  </a:ext>
                </a:extLst>
              </a:tr>
            </a:tbl>
          </a:graphicData>
        </a:graphic>
      </p:graphicFrame>
      <p:sp>
        <p:nvSpPr>
          <p:cNvPr id="14" name="TextBox 13">
            <a:extLst>
              <a:ext uri="{FF2B5EF4-FFF2-40B4-BE49-F238E27FC236}">
                <a16:creationId xmlns:a16="http://schemas.microsoft.com/office/drawing/2014/main" id="{94A3B67A-94F2-4260-8B65-DC69E260624F}"/>
              </a:ext>
            </a:extLst>
          </p:cNvPr>
          <p:cNvSpPr txBox="1"/>
          <p:nvPr/>
        </p:nvSpPr>
        <p:spPr>
          <a:xfrm>
            <a:off x="6788460" y="5204435"/>
            <a:ext cx="19406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GTS characteristics</a:t>
            </a:r>
          </a:p>
        </p:txBody>
      </p:sp>
      <p:sp>
        <p:nvSpPr>
          <p:cNvPr id="17" name="Footer Placeholder 16">
            <a:extLst>
              <a:ext uri="{FF2B5EF4-FFF2-40B4-BE49-F238E27FC236}">
                <a16:creationId xmlns:a16="http://schemas.microsoft.com/office/drawing/2014/main" id="{CBBDEA1A-D7DC-4993-8825-0AD44CDB85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Xu Wang (VLNComm Inc)</a:t>
            </a:r>
          </a:p>
        </p:txBody>
      </p:sp>
      <p:sp>
        <p:nvSpPr>
          <p:cNvPr id="19" name="Slide Number Placeholder 18">
            <a:extLst>
              <a:ext uri="{FF2B5EF4-FFF2-40B4-BE49-F238E27FC236}">
                <a16:creationId xmlns:a16="http://schemas.microsoft.com/office/drawing/2014/main" id="{95F23FDE-7341-4CB7-AADC-54B5049B45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7E974-3F98-482A-ADC7-EA3A31E96F2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0804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3EDF0F7-D051-4FF8-B5E9-EFD8C8E309F7}"/>
              </a:ext>
            </a:extLst>
          </p:cNvPr>
          <p:cNvSpPr/>
          <p:nvPr/>
        </p:nvSpPr>
        <p:spPr>
          <a:xfrm>
            <a:off x="411332" y="148956"/>
            <a:ext cx="786265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dirty="0">
                <a:solidFill>
                  <a:prstClr val="black"/>
                </a:solidFill>
                <a:latin typeface="Calibri Light" panose="020F0302020204030204"/>
                <a:ea typeface="+mj-ea"/>
                <a:cs typeface="+mj-cs"/>
              </a:rPr>
              <a:t>HCM allocation (new)</a:t>
            </a:r>
            <a:endParaRPr lang="en-US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2FC352D8-72C5-42F8-9915-E0C492E6D0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1332" y="918397"/>
            <a:ext cx="10515600" cy="5560719"/>
          </a:xfrm>
        </p:spPr>
        <p:txBody>
          <a:bodyPr>
            <a:normAutofit/>
          </a:bodyPr>
          <a:lstStyle/>
          <a:p>
            <a:r>
              <a:rPr lang="en-US" dirty="0"/>
              <a:t>HCM allows for simultaneous downlink transmission for all devices</a:t>
            </a:r>
          </a:p>
          <a:p>
            <a:r>
              <a:rPr lang="en-US" dirty="0"/>
              <a:t>Each HCM row of HCM matrix can be assigned to different devices</a:t>
            </a:r>
          </a:p>
          <a:p>
            <a:r>
              <a:rPr lang="en-US" dirty="0"/>
              <a:t>The data rate is proportional to the number of rows assigned</a:t>
            </a:r>
          </a:p>
          <a:p>
            <a:r>
              <a:rPr lang="en-US" dirty="0">
                <a:solidFill>
                  <a:schemeClr val="accent1"/>
                </a:solidFill>
              </a:rPr>
              <a:t>Propose: HCM allocation command </a:t>
            </a:r>
            <a:r>
              <a:rPr lang="en-US" dirty="0" err="1">
                <a:solidFill>
                  <a:schemeClr val="accent1"/>
                </a:solidFill>
              </a:rPr>
              <a:t>Type:Subtype</a:t>
            </a:r>
            <a:r>
              <a:rPr lang="en-US" dirty="0">
                <a:solidFill>
                  <a:schemeClr val="accent1"/>
                </a:solidFill>
              </a:rPr>
              <a:t> 00:0110</a:t>
            </a:r>
          </a:p>
          <a:p>
            <a:r>
              <a:rPr lang="en-US" dirty="0">
                <a:solidFill>
                  <a:schemeClr val="accent1"/>
                </a:solidFill>
              </a:rPr>
              <a:t>HCM allocation is based on current outgoing traffic size for each device.</a:t>
            </a:r>
          </a:p>
          <a:p>
            <a:r>
              <a:rPr lang="en-US" dirty="0">
                <a:solidFill>
                  <a:schemeClr val="accent1"/>
                </a:solidFill>
              </a:rPr>
              <a:t>The HCM allocation is balanced among all devices based on outgoing traffic size</a:t>
            </a:r>
          </a:p>
          <a:p>
            <a:r>
              <a:rPr lang="en-US" dirty="0">
                <a:solidFill>
                  <a:schemeClr val="accent1"/>
                </a:solidFill>
              </a:rPr>
              <a:t>The mechanism of balancing is out of scope.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BF3A56BD-E2B4-45F3-9F9D-CDE9F518C1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Xu Wang (VLNComm Inc)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A79FFCB-3492-47B8-B2CC-A47456B4DC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7E974-3F98-482A-ADC7-EA3A31E96F2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53483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FFB5A500-F410-4311-A737-D7BB7E86BFA0}"/>
              </a:ext>
            </a:extLst>
          </p:cNvPr>
          <p:cNvSpPr txBox="1"/>
          <p:nvPr/>
        </p:nvSpPr>
        <p:spPr>
          <a:xfrm>
            <a:off x="709228" y="1768193"/>
            <a:ext cx="39615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HCM Allocation Command frame format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CF4EA604-3C2B-4394-8EEE-9B19B2BCE0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2096573"/>
              </p:ext>
            </p:extLst>
          </p:nvPr>
        </p:nvGraphicFramePr>
        <p:xfrm>
          <a:off x="709228" y="582741"/>
          <a:ext cx="3256025" cy="1005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9462">
                  <a:extLst>
                    <a:ext uri="{9D8B030D-6E8A-4147-A177-3AD203B41FA5}">
                      <a16:colId xmlns:a16="http://schemas.microsoft.com/office/drawing/2014/main" val="1042452117"/>
                    </a:ext>
                  </a:extLst>
                </a:gridCol>
                <a:gridCol w="2136563">
                  <a:extLst>
                    <a:ext uri="{9D8B030D-6E8A-4147-A177-3AD203B41FA5}">
                      <a16:colId xmlns:a16="http://schemas.microsoft.com/office/drawing/2014/main" val="351230786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dirty="0"/>
                        <a:t>Octets: 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02423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MHR fields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HCM Mask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3061513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BB2047C1-2E31-4AC4-BBB1-E3DC366FB675}"/>
              </a:ext>
            </a:extLst>
          </p:cNvPr>
          <p:cNvSpPr txBox="1"/>
          <p:nvPr/>
        </p:nvSpPr>
        <p:spPr>
          <a:xfrm>
            <a:off x="709228" y="2391110"/>
            <a:ext cx="70871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Each bit in HCM mask represents one row in HCM matrix (total of 8 rows)</a:t>
            </a:r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A4AB5EBA-51FA-4BCC-AF96-0BE43BEC73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Xu Wang (VLNComm Inc)</a:t>
            </a:r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ADAE060B-CFD9-4CD2-8953-A708FFD9F4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7E974-3F98-482A-ADC7-EA3A31E96F2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80343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2BBFE64-7645-4CDB-9F5F-DB239D99302B}"/>
              </a:ext>
            </a:extLst>
          </p:cNvPr>
          <p:cNvSpPr/>
          <p:nvPr/>
        </p:nvSpPr>
        <p:spPr>
          <a:xfrm>
            <a:off x="411332" y="148956"/>
            <a:ext cx="786265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dirty="0">
                <a:solidFill>
                  <a:prstClr val="black"/>
                </a:solidFill>
                <a:latin typeface="Calibri Light" panose="020F0302020204030204"/>
                <a:ea typeface="+mj-ea"/>
                <a:cs typeface="+mj-cs"/>
              </a:rPr>
              <a:t>MCS Request Command (new)</a:t>
            </a: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BF537AA-2904-4020-957D-99CFDA65D67C}"/>
              </a:ext>
            </a:extLst>
          </p:cNvPr>
          <p:cNvSpPr/>
          <p:nvPr/>
        </p:nvSpPr>
        <p:spPr>
          <a:xfrm>
            <a:off x="411332" y="1012902"/>
            <a:ext cx="9611557" cy="57923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lvl="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prstClr val="black"/>
                </a:solidFill>
              </a:rPr>
              <a:t>Receiver requests MCS adjustment based on channel condition</a:t>
            </a: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sz="2800" dirty="0" err="1">
                <a:solidFill>
                  <a:prstClr val="black"/>
                </a:solidFill>
              </a:rPr>
              <a:t>Type:Subtype</a:t>
            </a:r>
            <a:r>
              <a:rPr lang="en-US" sz="2800" dirty="0">
                <a:solidFill>
                  <a:prstClr val="black"/>
                </a:solidFill>
              </a:rPr>
              <a:t> 00:1100</a:t>
            </a: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prstClr val="black"/>
                </a:solidFill>
              </a:rPr>
              <a:t>The requested MCS is absolute value in order to avoid out-of-sync update caused by frame loss</a:t>
            </a: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prstClr val="black"/>
                </a:solidFill>
              </a:rPr>
              <a:t>Requested MCS is calculated based on the current reception MCS and channel condition measurement.</a:t>
            </a: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prstClr val="black"/>
                </a:solidFill>
              </a:rPr>
              <a:t>The modulation and coding scheme (MCS) ID from Table 76 shall be used. </a:t>
            </a: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prstClr val="black"/>
                </a:solidFill>
              </a:rPr>
              <a:t>The requested MCS is not guaranteed. The transmitter acknowledges the decision by updating MCS field in the PHY header.</a:t>
            </a: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prstClr val="black"/>
                </a:solidFill>
              </a:rPr>
              <a:t>The mechanism to generate the requested MCS is out of scope. </a:t>
            </a:r>
          </a:p>
          <a:p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3BA9E751-BFC4-401B-AE8A-BB115C7755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Xu Wang (VLNComm Inc)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6A59E2F-4ECE-4304-BD0B-72D0FD61FA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7E974-3F98-482A-ADC7-EA3A31E96F2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2992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2289A94D-65B6-4BE0-B5C2-04B2B8475F0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0905378"/>
              </p:ext>
            </p:extLst>
          </p:nvPr>
        </p:nvGraphicFramePr>
        <p:xfrm>
          <a:off x="558307" y="636007"/>
          <a:ext cx="6197600" cy="736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18300">
                  <a:extLst>
                    <a:ext uri="{9D8B030D-6E8A-4147-A177-3AD203B41FA5}">
                      <a16:colId xmlns:a16="http://schemas.microsoft.com/office/drawing/2014/main" val="1042452117"/>
                    </a:ext>
                  </a:extLst>
                </a:gridCol>
                <a:gridCol w="4279300">
                  <a:extLst>
                    <a:ext uri="{9D8B030D-6E8A-4147-A177-3AD203B41FA5}">
                      <a16:colId xmlns:a16="http://schemas.microsoft.com/office/drawing/2014/main" val="351230786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dirty="0"/>
                        <a:t>Octets: 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02423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MHR fields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New MCS for future RX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3061513"/>
                  </a:ext>
                </a:extLst>
              </a:tr>
            </a:tbl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6443AD16-ECFD-4043-AF34-A976FA35CD35}"/>
              </a:ext>
            </a:extLst>
          </p:cNvPr>
          <p:cNvSpPr/>
          <p:nvPr/>
        </p:nvSpPr>
        <p:spPr>
          <a:xfrm>
            <a:off x="558307" y="1584209"/>
            <a:ext cx="37442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dk1"/>
                </a:solidFill>
              </a:rPr>
              <a:t>MCS Request Command frame format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D3057A-D2D6-40CC-B370-7C67754BB7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Xu Wang (VLNComm Inc)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2A6A803E-B185-4878-9695-91AAD2B504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7E974-3F98-482A-ADC7-EA3A31E96F2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2258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36258B66-EBF7-4937-84E3-B88107447EE7}"/>
              </a:ext>
            </a:extLst>
          </p:cNvPr>
          <p:cNvSpPr/>
          <p:nvPr/>
        </p:nvSpPr>
        <p:spPr>
          <a:xfrm>
            <a:off x="411331" y="148956"/>
            <a:ext cx="9611557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dirty="0">
                <a:solidFill>
                  <a:prstClr val="black"/>
                </a:solidFill>
                <a:latin typeface="Calibri Light" panose="020F0302020204030204"/>
                <a:ea typeface="+mj-ea"/>
                <a:cs typeface="+mj-cs"/>
              </a:rPr>
              <a:t>LED Selection Request (new)</a:t>
            </a: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ED8961D-D107-4D7D-8151-100C16824108}"/>
              </a:ext>
            </a:extLst>
          </p:cNvPr>
          <p:cNvSpPr/>
          <p:nvPr/>
        </p:nvSpPr>
        <p:spPr>
          <a:xfrm>
            <a:off x="411332" y="1012902"/>
            <a:ext cx="9611557" cy="2932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lvl="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prstClr val="black"/>
                </a:solidFill>
              </a:rPr>
              <a:t>LED selection mechanism selects the LED in a multi-LED transmitter</a:t>
            </a: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prstClr val="black"/>
                </a:solidFill>
              </a:rPr>
              <a:t>Transmitter transmits LED selection request frame </a:t>
            </a:r>
          </a:p>
          <a:p>
            <a:pPr marL="685800" lvl="1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prstClr val="black"/>
                </a:solidFill>
              </a:rPr>
              <a:t>Header: using previous selected LED</a:t>
            </a:r>
          </a:p>
          <a:p>
            <a:pPr marL="685800" lvl="1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prstClr val="black"/>
                </a:solidFill>
              </a:rPr>
              <a:t>Payload: using all LEDs in sequence</a:t>
            </a: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endParaRPr lang="en-US" sz="2800" dirty="0">
              <a:solidFill>
                <a:prstClr val="black"/>
              </a:solidFill>
            </a:endParaRP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5C5715AC-D1E1-4B14-BF28-9BD6785542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Xu Wang (VLNComm Inc)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657C70B-A120-4FC2-B315-01D801FC25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7E974-3F98-482A-ADC7-EA3A31E96F2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3067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860</TotalTime>
  <Words>701</Words>
  <Application>Microsoft Office PowerPoint</Application>
  <PresentationFormat>Widescreen</PresentationFormat>
  <Paragraphs>143</Paragraphs>
  <Slides>13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1" baseType="lpstr">
      <vt:lpstr>MS PGothic</vt:lpstr>
      <vt:lpstr>MS PGothic</vt:lpstr>
      <vt:lpstr>Arial</vt:lpstr>
      <vt:lpstr>Calibri</vt:lpstr>
      <vt:lpstr>Calibri Light</vt:lpstr>
      <vt:lpstr>Times New Roman</vt:lpstr>
      <vt:lpstr>Office Theme</vt:lpstr>
      <vt:lpstr>Document</vt:lpstr>
      <vt:lpstr>PowerPoint Presentation</vt:lpstr>
      <vt:lpstr>Table of Content  </vt:lpstr>
      <vt:lpstr>GTS allocation/deallocation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Xu Wang</dc:creator>
  <cp:lastModifiedBy>Xu Wang</cp:lastModifiedBy>
  <cp:revision>16</cp:revision>
  <dcterms:created xsi:type="dcterms:W3CDTF">2018-11-11T02:37:33Z</dcterms:created>
  <dcterms:modified xsi:type="dcterms:W3CDTF">2018-11-13T01:25:05Z</dcterms:modified>
</cp:coreProperties>
</file>