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346" r:id="rId2"/>
    <p:sldId id="280" r:id="rId3"/>
    <p:sldId id="311" r:id="rId4"/>
    <p:sldId id="347" r:id="rId5"/>
    <p:sldId id="355" r:id="rId6"/>
    <p:sldId id="350" r:id="rId7"/>
    <p:sldId id="356" r:id="rId8"/>
    <p:sldId id="354"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01" autoAdjust="0"/>
    <p:restoredTop sz="94660"/>
  </p:normalViewPr>
  <p:slideViewPr>
    <p:cSldViewPr>
      <p:cViewPr varScale="1">
        <p:scale>
          <a:sx n="91" d="100"/>
          <a:sy n="91" d="100"/>
        </p:scale>
        <p:origin x="1662" y="90"/>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3810"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11/12/2018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11/12/2018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4242640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doc.: IEEE </a:t>
            </a:r>
            <a:r>
              <a:rPr lang="en-US" sz="1400" b="1" dirty="0" smtClean="0">
                <a:solidFill>
                  <a:schemeClr val="tx1"/>
                </a:solidFill>
                <a:latin typeface="Times New Roman" pitchFamily="18" charset="0"/>
                <a:cs typeface="Times New Roman" pitchFamily="18" charset="0"/>
              </a:rPr>
              <a:t>15-18</a:t>
            </a:r>
            <a:r>
              <a:rPr lang="en-US" sz="1400" b="1" baseline="0" dirty="0" smtClean="0">
                <a:solidFill>
                  <a:schemeClr val="tx1"/>
                </a:solidFill>
                <a:latin typeface="Times New Roman" pitchFamily="18" charset="0"/>
                <a:cs typeface="Times New Roman" pitchFamily="18" charset="0"/>
              </a:rPr>
              <a:t>-0559-00-</a:t>
            </a:r>
            <a:r>
              <a:rPr lang="en-US" sz="1400" b="1" baseline="0" dirty="0" err="1" smtClean="0">
                <a:solidFill>
                  <a:schemeClr val="tx1"/>
                </a:solidFill>
                <a:latin typeface="Times New Roman" pitchFamily="18" charset="0"/>
                <a:cs typeface="Times New Roman" pitchFamily="18" charset="0"/>
              </a:rPr>
              <a:t>0vat</a:t>
            </a:r>
            <a:endParaRPr lang="en-US" sz="1400" b="1" dirty="0">
              <a:solidFill>
                <a:schemeClr val="tx1"/>
              </a:solidFill>
              <a:latin typeface="Times New Roman" pitchFamily="18" charset="0"/>
              <a:cs typeface="Times New Roman" pitchFamily="18" charset="0"/>
            </a:endParaRPr>
          </a:p>
        </p:txBody>
      </p:sp>
      <p:sp>
        <p:nvSpPr>
          <p:cNvPr id="9" name="TextBox 8"/>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November 2018</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11/12/2018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11/12/2018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November 2018</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doc.: IEEE </a:t>
            </a:r>
            <a:r>
              <a:rPr lang="en-US" sz="1400" b="1" dirty="0" smtClean="0">
                <a:solidFill>
                  <a:schemeClr val="tx1"/>
                </a:solidFill>
                <a:latin typeface="Times New Roman" pitchFamily="18" charset="0"/>
                <a:cs typeface="Times New Roman" pitchFamily="18" charset="0"/>
              </a:rPr>
              <a:t>15-18</a:t>
            </a:r>
            <a:r>
              <a:rPr lang="en-US" sz="1400" b="1" baseline="0" dirty="0" smtClean="0">
                <a:solidFill>
                  <a:schemeClr val="tx1"/>
                </a:solidFill>
                <a:latin typeface="Times New Roman" pitchFamily="18" charset="0"/>
                <a:cs typeface="Times New Roman" pitchFamily="18" charset="0"/>
              </a:rPr>
              <a:t>-0559-00-</a:t>
            </a:r>
            <a:r>
              <a:rPr lang="en-US" sz="1400" b="1" baseline="0" dirty="0" err="1" smtClean="0">
                <a:solidFill>
                  <a:schemeClr val="tx1"/>
                </a:solidFill>
                <a:latin typeface="Times New Roman" pitchFamily="18" charset="0"/>
                <a:cs typeface="Times New Roman" pitchFamily="18" charset="0"/>
              </a:rPr>
              <a:t>0vat</a:t>
            </a:r>
            <a:endParaRPr lang="en-US" sz="1400" b="1" dirty="0">
              <a:solidFill>
                <a:schemeClr val="tx1"/>
              </a:solidFill>
              <a:latin typeface="Times New Roman" pitchFamily="18" charset="0"/>
              <a:cs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11/12/2018</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11/12/2018</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11/12/2018</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11/12/2018</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11/12/2018</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11/12/2018</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11/12/2018</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a:t>
            </a:r>
            <a:r>
              <a:rPr lang="en-US" altLang="en-US" b="1" u="sng" dirty="0" err="1">
                <a:solidFill>
                  <a:prstClr val="black"/>
                </a:solidFill>
                <a:effectLst>
                  <a:outerShdw blurRad="38100" dist="38100" dir="2700000" algn="tl">
                    <a:srgbClr val="C0C0C0"/>
                  </a:outerShdw>
                </a:effectLst>
                <a:latin typeface="Times New Roman" panose="02020603050405020304" pitchFamily="18" charset="0"/>
              </a:rPr>
              <a:t>P802.15</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 Interest Group for Wireless Personal Area Networks (</a:t>
            </a:r>
            <a:r>
              <a:rPr lang="en-US" altLang="en-US" b="1" u="sng" dirty="0" err="1">
                <a:solidFill>
                  <a:prstClr val="black"/>
                </a:solidFill>
                <a:effectLst>
                  <a:outerShdw blurRad="38100" dist="38100" dir="2700000" algn="tl">
                    <a:srgbClr val="C0C0C0"/>
                  </a:outerShdw>
                </a:effectLst>
                <a:latin typeface="Times New Roman" panose="02020603050405020304" pitchFamily="18" charset="0"/>
              </a:rPr>
              <a:t>WPANs</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a:t>
            </a:r>
            <a:endParaRPr lang="en-US" altLang="en-US" sz="1600" b="1" dirty="0">
              <a:solidFill>
                <a:prstClr val="black"/>
              </a:solidFill>
              <a:latin typeface="Times New Roman" panose="02020603050405020304" pitchFamily="18" charset="0"/>
            </a:endParaRPr>
          </a:p>
          <a:p>
            <a:pPr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eaLnBrk="0" fontAlgn="base" hangingPunct="0">
              <a:spcBef>
                <a:spcPct val="0"/>
              </a:spcBef>
              <a:spcAft>
                <a:spcPct val="0"/>
              </a:spcAft>
            </a:pPr>
            <a:r>
              <a:rPr lang="en-US" altLang="en-US" sz="1600" b="1" dirty="0">
                <a:solidFill>
                  <a:prstClr val="black"/>
                </a:solidFill>
                <a:latin typeface="Times New Roman" panose="02020603050405020304" pitchFamily="18" charset="0"/>
              </a:rPr>
              <a:t>Submission </a:t>
            </a:r>
            <a:r>
              <a:rPr lang="en-US" altLang="en-US" sz="1600" b="1" dirty="0" smtClean="0">
                <a:solidFill>
                  <a:prstClr val="black"/>
                </a:solidFill>
                <a:latin typeface="Times New Roman" panose="02020603050405020304" pitchFamily="18" charset="0"/>
              </a:rPr>
              <a:t>Title:</a:t>
            </a:r>
            <a:r>
              <a:rPr lang="en-US" altLang="en-US" sz="1600" dirty="0" smtClean="0">
                <a:solidFill>
                  <a:prstClr val="black"/>
                </a:solidFill>
                <a:latin typeface="Times New Roman" panose="02020603050405020304" pitchFamily="18" charset="0"/>
              </a:rPr>
              <a:t> </a:t>
            </a:r>
            <a:r>
              <a:rPr lang="en-US" altLang="en-US" sz="1600" b="1" dirty="0" smtClean="0">
                <a:solidFill>
                  <a:prstClr val="black"/>
                </a:solidFill>
                <a:latin typeface="Times New Roman" panose="02020603050405020304" pitchFamily="18" charset="0"/>
              </a:rPr>
              <a:t>Consideration for effects of mobility for </a:t>
            </a:r>
            <a:r>
              <a:rPr lang="en-US" altLang="en-US" sz="1600" b="1" dirty="0">
                <a:solidFill>
                  <a:prstClr val="black"/>
                </a:solidFill>
                <a:latin typeface="Times New Roman" panose="02020603050405020304" pitchFamily="18" charset="0"/>
              </a:rPr>
              <a:t>OCC system using hybrid waveform </a:t>
            </a:r>
          </a:p>
          <a:p>
            <a:pPr eaLnBrk="0" fontAlgn="base" hangingPunct="0">
              <a:spcBef>
                <a:spcPct val="0"/>
              </a:spcBef>
              <a:spcAft>
                <a:spcPct val="0"/>
              </a:spcAft>
            </a:pPr>
            <a:r>
              <a:rPr lang="en-US" altLang="ko-KR" sz="1600" dirty="0">
                <a:solidFill>
                  <a:prstClr val="black"/>
                </a:solidFill>
                <a:latin typeface="Times New Roman" panose="02020603050405020304" pitchFamily="18" charset="0"/>
              </a:rPr>
              <a:t>                      	     </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Date Submitted: </a:t>
            </a:r>
            <a:r>
              <a:rPr lang="en-US" altLang="en-US" sz="1600" dirty="0">
                <a:solidFill>
                  <a:prstClr val="black"/>
                </a:solidFill>
                <a:latin typeface="Times New Roman" panose="02020603050405020304" pitchFamily="18" charset="0"/>
              </a:rPr>
              <a:t>November 2018	</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Source:</a:t>
            </a:r>
            <a:r>
              <a:rPr lang="en-US" altLang="en-US" sz="1600" dirty="0">
                <a:solidFill>
                  <a:prstClr val="black"/>
                </a:solidFill>
                <a:latin typeface="Times New Roman" panose="02020603050405020304" pitchFamily="18" charset="0"/>
              </a:rPr>
              <a:t> </a:t>
            </a:r>
            <a:r>
              <a:rPr lang="en-US" altLang="en-US" sz="1600" dirty="0" err="1">
                <a:solidFill>
                  <a:prstClr val="black"/>
                </a:solidFill>
                <a:latin typeface="Times New Roman" panose="02020603050405020304" pitchFamily="18" charset="0"/>
              </a:rPr>
              <a:t>Huy</a:t>
            </a:r>
            <a:r>
              <a:rPr lang="en-US" altLang="en-US" sz="1600" dirty="0">
                <a:solidFill>
                  <a:prstClr val="black"/>
                </a:solidFill>
                <a:latin typeface="Times New Roman" panose="02020603050405020304" pitchFamily="18" charset="0"/>
              </a:rPr>
              <a:t> Nguyen, Minh </a:t>
            </a:r>
            <a:r>
              <a:rPr lang="en-US" altLang="en-US" sz="1600" dirty="0" err="1">
                <a:solidFill>
                  <a:prstClr val="black"/>
                </a:solidFill>
                <a:latin typeface="Times New Roman" panose="02020603050405020304" pitchFamily="18" charset="0"/>
              </a:rPr>
              <a:t>Duc</a:t>
            </a:r>
            <a:r>
              <a:rPr lang="en-US" altLang="en-US" sz="1600" dirty="0">
                <a:solidFill>
                  <a:prstClr val="black"/>
                </a:solidFill>
                <a:latin typeface="Times New Roman" panose="02020603050405020304" pitchFamily="18" charset="0"/>
              </a:rPr>
              <a:t> </a:t>
            </a:r>
            <a:r>
              <a:rPr lang="en-US" altLang="en-US" sz="1600" dirty="0" err="1">
                <a:solidFill>
                  <a:prstClr val="black"/>
                </a:solidFill>
                <a:latin typeface="Times New Roman" panose="02020603050405020304" pitchFamily="18" charset="0"/>
              </a:rPr>
              <a:t>Thieu</a:t>
            </a:r>
            <a:r>
              <a:rPr lang="en-US" altLang="en-US" sz="1600" dirty="0">
                <a:solidFill>
                  <a:prstClr val="black"/>
                </a:solidFill>
                <a:latin typeface="Times New Roman" panose="02020603050405020304" pitchFamily="18" charset="0"/>
              </a:rPr>
              <a:t> and Yeong Min Jang [Kookmin University].</a:t>
            </a:r>
          </a:p>
          <a:p>
            <a:pPr algn="just"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dirty="0">
                <a:solidFill>
                  <a:prstClr val="black"/>
                </a:solidFill>
                <a:latin typeface="Times New Roman" panose="02020603050405020304" pitchFamily="18" charset="0"/>
              </a:rPr>
              <a:t>Contact: +82-2-910-5068	E-Mail: yjang@kookmin.ac.kr	</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Re:</a:t>
            </a: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Abstract:</a:t>
            </a:r>
            <a:r>
              <a:rPr lang="en-US" altLang="en-US" sz="1600" dirty="0">
                <a:solidFill>
                  <a:prstClr val="black"/>
                </a:solidFill>
                <a:latin typeface="Times New Roman" panose="02020603050405020304" pitchFamily="18" charset="0"/>
              </a:rPr>
              <a:t> This document discusses about the effects of mobility for OCC system using hybrid waveform</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Purpose: </a:t>
            </a:r>
            <a:r>
              <a:rPr lang="en-US" altLang="en-US" sz="1600" dirty="0">
                <a:solidFill>
                  <a:prstClr val="black"/>
                </a:solidFill>
                <a:latin typeface="Times New Roman" panose="02020603050405020304" pitchFamily="18" charset="0"/>
              </a:rPr>
              <a:t>To evaluate the effects of vehicle mobility for OCC system</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Notice:</a:t>
            </a:r>
            <a:r>
              <a:rPr lang="en-US" altLang="en-US" sz="1600" dirty="0">
                <a:solidFill>
                  <a:prstClr val="black"/>
                </a:solidFill>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Release:</a:t>
            </a:r>
            <a:r>
              <a:rPr lang="en-US" altLang="en-US" sz="1600" dirty="0">
                <a:solidFill>
                  <a:prstClr val="black"/>
                </a:solidFill>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533400" y="1447800"/>
            <a:ext cx="8077200" cy="18288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dirty="0">
                <a:solidFill>
                  <a:schemeClr val="tx1"/>
                </a:solidFill>
                <a:latin typeface="Times New Roman" pitchFamily="18" charset="0"/>
                <a:cs typeface="Times New Roman" pitchFamily="18" charset="0"/>
              </a:rPr>
              <a:t>Consideration for effects of mobility for OCC system using hybrid waveform</a:t>
            </a:r>
            <a:endParaRPr lang="en-GB" sz="3200" dirty="0">
              <a:solidFill>
                <a:schemeClr val="tx1"/>
              </a:solidFill>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Times New Roman" panose="02020603050405020304" pitchFamily="18" charset="0"/>
                <a:cs typeface="Times New Roman" panose="02020603050405020304" pitchFamily="18" charset="0"/>
              </a:rPr>
              <a:t>Introduction</a:t>
            </a:r>
          </a:p>
        </p:txBody>
      </p:sp>
      <p:sp>
        <p:nvSpPr>
          <p:cNvPr id="3" name="Content Placeholder 2"/>
          <p:cNvSpPr>
            <a:spLocks noGrp="1"/>
          </p:cNvSpPr>
          <p:nvPr>
            <p:ph idx="1"/>
          </p:nvPr>
        </p:nvSpPr>
        <p:spPr>
          <a:xfrm>
            <a:off x="457200" y="1570037"/>
            <a:ext cx="82296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200" dirty="0">
                <a:latin typeface="Times New Roman" panose="02020603050405020304" pitchFamily="18" charset="0"/>
                <a:ea typeface="Tahoma" panose="020B0604030504040204" pitchFamily="34" charset="0"/>
                <a:cs typeface="Times New Roman" panose="02020603050405020304" pitchFamily="18" charset="0"/>
              </a:rPr>
              <a:t>Hybrid waveform is currently applied to vehicular optical wireless communication (OWC)/optical camera communication (OCC) systems.</a:t>
            </a:r>
          </a:p>
          <a:p>
            <a:pPr algn="just">
              <a:lnSpc>
                <a:spcPct val="110000"/>
              </a:lnSpc>
              <a:spcBef>
                <a:spcPts val="600"/>
              </a:spcBef>
              <a:spcAft>
                <a:spcPts val="600"/>
              </a:spcAft>
              <a:buFont typeface="Wingdings" panose="05000000000000000000" pitchFamily="2" charset="2"/>
              <a:buChar char="q"/>
            </a:pPr>
            <a:r>
              <a:rPr lang="en-US" sz="2200" dirty="0">
                <a:latin typeface="Times New Roman" panose="02020603050405020304" pitchFamily="18" charset="0"/>
                <a:ea typeface="Tahoma" panose="020B0604030504040204" pitchFamily="34" charset="0"/>
                <a:cs typeface="Times New Roman" panose="02020603050405020304" pitchFamily="18" charset="0"/>
              </a:rPr>
              <a:t>To track and differentiate interested light-sources among others (including the sun/stars and ambient lights, building lamps, etc.), </a:t>
            </a:r>
            <a:r>
              <a:rPr lang="en-US" sz="2200" dirty="0" err="1">
                <a:latin typeface="Times New Roman" panose="02020603050405020304" pitchFamily="18" charset="0"/>
                <a:ea typeface="Tahoma" panose="020B0604030504040204" pitchFamily="34" charset="0"/>
                <a:cs typeface="Times New Roman" panose="02020603050405020304" pitchFamily="18" charset="0"/>
              </a:rPr>
              <a:t>RoI</a:t>
            </a:r>
            <a:r>
              <a:rPr lang="en-US" sz="2200" dirty="0">
                <a:latin typeface="Times New Roman" panose="02020603050405020304" pitchFamily="18" charset="0"/>
                <a:ea typeface="Tahoma" panose="020B0604030504040204" pitchFamily="34" charset="0"/>
                <a:cs typeface="Times New Roman" panose="02020603050405020304" pitchFamily="18" charset="0"/>
              </a:rPr>
              <a:t>-signaling mode is indispensable to the OCC system operating in a challenging condition such as V2X</a:t>
            </a:r>
          </a:p>
          <a:p>
            <a:pPr algn="just">
              <a:lnSpc>
                <a:spcPct val="110000"/>
              </a:lnSpc>
              <a:spcBef>
                <a:spcPts val="600"/>
              </a:spcBef>
              <a:spcAft>
                <a:spcPts val="600"/>
              </a:spcAft>
              <a:buFont typeface="Wingdings" panose="05000000000000000000" pitchFamily="2" charset="2"/>
              <a:buChar char="q"/>
            </a:pPr>
            <a:r>
              <a:rPr lang="en-US" sz="2200" dirty="0">
                <a:latin typeface="Times New Roman" panose="02020603050405020304" pitchFamily="18" charset="0"/>
                <a:ea typeface="Tahoma" panose="020B0604030504040204" pitchFamily="34" charset="0"/>
                <a:cs typeface="Times New Roman" panose="02020603050405020304" pitchFamily="18" charset="0"/>
              </a:rPr>
              <a:t>With using </a:t>
            </a:r>
            <a:r>
              <a:rPr lang="en-US" sz="2200" dirty="0" err="1">
                <a:latin typeface="Times New Roman" panose="02020603050405020304" pitchFamily="18" charset="0"/>
                <a:ea typeface="Tahoma" panose="020B0604030504040204" pitchFamily="34" charset="0"/>
                <a:cs typeface="Times New Roman" panose="02020603050405020304" pitchFamily="18" charset="0"/>
              </a:rPr>
              <a:t>RoI</a:t>
            </a:r>
            <a:r>
              <a:rPr lang="en-US" sz="2200" dirty="0">
                <a:latin typeface="Times New Roman" panose="02020603050405020304" pitchFamily="18" charset="0"/>
                <a:ea typeface="Tahoma" panose="020B0604030504040204" pitchFamily="34" charset="0"/>
                <a:cs typeface="Times New Roman" panose="02020603050405020304" pitchFamily="18" charset="0"/>
              </a:rPr>
              <a:t>-signal technique in OCC system, the computational cost can also be reduced</a:t>
            </a:r>
          </a:p>
          <a:p>
            <a:pPr algn="just">
              <a:lnSpc>
                <a:spcPct val="110000"/>
              </a:lnSpc>
              <a:spcBef>
                <a:spcPts val="600"/>
              </a:spcBef>
              <a:spcAft>
                <a:spcPts val="600"/>
              </a:spcAft>
              <a:buFont typeface="Wingdings" panose="05000000000000000000" pitchFamily="2" charset="2"/>
              <a:buChar char="q"/>
            </a:pPr>
            <a:r>
              <a:rPr lang="en-US" sz="2200" dirty="0">
                <a:latin typeface="Times New Roman" panose="02020603050405020304" pitchFamily="18" charset="0"/>
                <a:ea typeface="Tahoma" panose="020B0604030504040204" pitchFamily="34" charset="0"/>
                <a:cs typeface="Times New Roman" panose="02020603050405020304" pitchFamily="18" charset="0"/>
              </a:rPr>
              <a:t>However, in the real environment, there are many challenges for this system need to consider.</a:t>
            </a:r>
          </a:p>
          <a:p>
            <a:pPr algn="just">
              <a:lnSpc>
                <a:spcPct val="110000"/>
              </a:lnSpc>
              <a:spcBef>
                <a:spcPts val="600"/>
              </a:spcBef>
              <a:spcAft>
                <a:spcPts val="600"/>
              </a:spcAft>
              <a:buFont typeface="Wingdings" panose="05000000000000000000" pitchFamily="2" charset="2"/>
              <a:buChar char="q"/>
            </a:pPr>
            <a:endParaRPr lang="en-US" sz="2000" dirty="0"/>
          </a:p>
          <a:p>
            <a:pPr algn="just">
              <a:lnSpc>
                <a:spcPct val="110000"/>
              </a:lnSpc>
              <a:spcBef>
                <a:spcPts val="600"/>
              </a:spcBef>
              <a:spcAft>
                <a:spcPts val="600"/>
              </a:spcAft>
              <a:buFont typeface="Wingdings" panose="05000000000000000000" pitchFamily="2" charset="2"/>
              <a:buChar char="q"/>
            </a:pPr>
            <a:endParaRPr lang="en-US" sz="2000" dirty="0"/>
          </a:p>
        </p:txBody>
      </p:sp>
    </p:spTree>
    <p:extLst>
      <p:ext uri="{BB962C8B-B14F-4D97-AF65-F5344CB8AC3E}">
        <p14:creationId xmlns:p14="http://schemas.microsoft.com/office/powerpoint/2010/main" val="3507418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617492" y="5715000"/>
            <a:ext cx="5929828" cy="369332"/>
          </a:xfrm>
          <a:prstGeom prst="rect">
            <a:avLst/>
          </a:prstGeom>
        </p:spPr>
        <p:txBody>
          <a:bodyPr wrap="none">
            <a:spAutoFit/>
          </a:bodyPr>
          <a:lstStyle/>
          <a:p>
            <a:pPr algn="ctr"/>
            <a:r>
              <a:rPr lang="en-US" dirty="0">
                <a:latin typeface="Times New Roman" pitchFamily="18" charset="0"/>
                <a:cs typeface="Times New Roman" pitchFamily="18" charset="0"/>
              </a:rPr>
              <a:t>Scenario of vehicular OCC system using hybrid waveform [1]</a:t>
            </a:r>
            <a:endParaRPr lang="en-US" dirty="0"/>
          </a:p>
        </p:txBody>
      </p:sp>
      <p:sp>
        <p:nvSpPr>
          <p:cNvPr id="9" name="Title 1"/>
          <p:cNvSpPr>
            <a:spLocks noGrp="1"/>
          </p:cNvSpPr>
          <p:nvPr>
            <p:ph type="title"/>
          </p:nvPr>
        </p:nvSpPr>
        <p:spPr>
          <a:xfrm>
            <a:off x="467603" y="457200"/>
            <a:ext cx="8229600" cy="1143000"/>
          </a:xfrm>
        </p:spPr>
        <p:txBody>
          <a:bodyPr>
            <a:normAutofit/>
          </a:bodyPr>
          <a:lstStyle/>
          <a:p>
            <a:r>
              <a:rPr lang="en-US" sz="3200" dirty="0">
                <a:latin typeface="Times New Roman" panose="02020603050405020304" pitchFamily="18" charset="0"/>
                <a:cs typeface="Times New Roman" panose="02020603050405020304" pitchFamily="18" charset="0"/>
              </a:rPr>
              <a:t>Scenario of vehicular OCC system </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using hybrid waveform</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7400" y="2066703"/>
            <a:ext cx="5334000" cy="3181794"/>
          </a:xfrm>
          <a:prstGeom prst="rect">
            <a:avLst/>
          </a:prstGeom>
        </p:spPr>
      </p:pic>
    </p:spTree>
    <p:extLst>
      <p:ext uri="{BB962C8B-B14F-4D97-AF65-F5344CB8AC3E}">
        <p14:creationId xmlns:p14="http://schemas.microsoft.com/office/powerpoint/2010/main" val="12870589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17461" y="5715000"/>
            <a:ext cx="8529899" cy="338554"/>
          </a:xfrm>
          <a:prstGeom prst="rect">
            <a:avLst/>
          </a:prstGeom>
        </p:spPr>
        <p:txBody>
          <a:bodyPr wrap="none">
            <a:spAutoFit/>
          </a:bodyPr>
          <a:lstStyle/>
          <a:p>
            <a:pPr algn="ctr"/>
            <a:r>
              <a:rPr lang="en-US" sz="1600" dirty="0">
                <a:latin typeface="Times New Roman" panose="02020603050405020304" pitchFamily="18" charset="0"/>
                <a:cs typeface="Times New Roman" panose="02020603050405020304" pitchFamily="18" charset="0"/>
              </a:rPr>
              <a:t>Reference architecture of Hybrid OCC/PD communication system base on </a:t>
            </a:r>
            <a:r>
              <a:rPr lang="en-US" sz="1600" dirty="0" err="1">
                <a:latin typeface="Times New Roman" panose="02020603050405020304" pitchFamily="18" charset="0"/>
                <a:cs typeface="Times New Roman" panose="02020603050405020304" pitchFamily="18" charset="0"/>
              </a:rPr>
              <a:t>RoI</a:t>
            </a:r>
            <a:r>
              <a:rPr lang="en-US" sz="1600" dirty="0">
                <a:latin typeface="Times New Roman" panose="02020603050405020304" pitchFamily="18" charset="0"/>
                <a:cs typeface="Times New Roman" panose="02020603050405020304" pitchFamily="18" charset="0"/>
              </a:rPr>
              <a:t> signaling technique[1]</a:t>
            </a:r>
            <a:endParaRPr lang="en-US" sz="1600" dirty="0"/>
          </a:p>
        </p:txBody>
      </p:sp>
      <p:sp>
        <p:nvSpPr>
          <p:cNvPr id="9" name="Title 1"/>
          <p:cNvSpPr>
            <a:spLocks noGrp="1"/>
          </p:cNvSpPr>
          <p:nvPr>
            <p:ph type="title"/>
          </p:nvPr>
        </p:nvSpPr>
        <p:spPr>
          <a:xfrm>
            <a:off x="467603" y="457200"/>
            <a:ext cx="8229600" cy="1143000"/>
          </a:xfrm>
        </p:spPr>
        <p:txBody>
          <a:bodyPr>
            <a:normAutofit/>
          </a:bodyPr>
          <a:lstStyle/>
          <a:p>
            <a:r>
              <a:rPr lang="en-US" sz="3200" dirty="0">
                <a:latin typeface="Times New Roman" panose="02020603050405020304" pitchFamily="18" charset="0"/>
                <a:cs typeface="Times New Roman" panose="02020603050405020304" pitchFamily="18" charset="0"/>
              </a:rPr>
              <a:t>Reference architecture of Hybrid OCC/PD communication system</a:t>
            </a:r>
          </a:p>
        </p:txBody>
      </p:sp>
      <p:pic>
        <p:nvPicPr>
          <p:cNvPr id="2" name="Picture 1"/>
          <p:cNvPicPr>
            <a:picLocks noChangeAspect="1"/>
          </p:cNvPicPr>
          <p:nvPr/>
        </p:nvPicPr>
        <p:blipFill>
          <a:blip r:embed="rId2"/>
          <a:stretch>
            <a:fillRect/>
          </a:stretch>
        </p:blipFill>
        <p:spPr>
          <a:xfrm>
            <a:off x="467603" y="1870274"/>
            <a:ext cx="8142997" cy="3437949"/>
          </a:xfrm>
          <a:prstGeom prst="rect">
            <a:avLst/>
          </a:prstGeom>
        </p:spPr>
      </p:pic>
    </p:spTree>
    <p:extLst>
      <p:ext uri="{BB962C8B-B14F-4D97-AF65-F5344CB8AC3E}">
        <p14:creationId xmlns:p14="http://schemas.microsoft.com/office/powerpoint/2010/main" val="6458473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3400" y="1879937"/>
            <a:ext cx="8012112" cy="2800767"/>
          </a:xfrm>
          <a:prstGeom prst="rect">
            <a:avLst/>
          </a:prstGeom>
        </p:spPr>
        <p:txBody>
          <a:bodyPr wrap="square">
            <a:spAutoFit/>
          </a:bodyPr>
          <a:lstStyle/>
          <a:p>
            <a:pPr marL="342900" indent="-342900" algn="just">
              <a:buFont typeface="Wingdings" panose="05000000000000000000" pitchFamily="2" charset="2"/>
              <a:buChar char="q"/>
            </a:pPr>
            <a:r>
              <a:rPr lang="en-US" sz="2200" dirty="0">
                <a:latin typeface="Times New Roman" panose="02020603050405020304" pitchFamily="18" charset="0"/>
                <a:cs typeface="Times New Roman" panose="02020603050405020304" pitchFamily="18" charset="0"/>
              </a:rPr>
              <a:t>The vehicle is in stabilization due to the road condition and road curve. The image of the transmitter will be in </a:t>
            </a:r>
            <a:r>
              <a:rPr lang="en-US" sz="2200" dirty="0" err="1">
                <a:latin typeface="Times New Roman" panose="02020603050405020304" pitchFamily="18" charset="0"/>
                <a:cs typeface="Times New Roman" panose="02020603050405020304" pitchFamily="18" charset="0"/>
              </a:rPr>
              <a:t>unestimated</a:t>
            </a:r>
            <a:r>
              <a:rPr lang="en-US" sz="2200" dirty="0">
                <a:latin typeface="Times New Roman" panose="02020603050405020304" pitchFamily="18" charset="0"/>
                <a:cs typeface="Times New Roman" panose="02020603050405020304" pitchFamily="18" charset="0"/>
              </a:rPr>
              <a:t> offset movement in the image sensor </a:t>
            </a:r>
          </a:p>
          <a:p>
            <a:pPr marL="342900" indent="-342900" algn="just">
              <a:buFont typeface="Wingdings" panose="05000000000000000000" pitchFamily="2" charset="2"/>
              <a:buChar char="q"/>
            </a:pPr>
            <a:r>
              <a:rPr lang="en-US" sz="2200" dirty="0">
                <a:latin typeface="Times New Roman" panose="02020603050405020304" pitchFamily="18" charset="0"/>
                <a:cs typeface="Times New Roman" panose="02020603050405020304" pitchFamily="18" charset="0"/>
              </a:rPr>
              <a:t>When the camera up/down movement is 1cm, the captured image is changed more than 20 pixel. </a:t>
            </a:r>
            <a:r>
              <a:rPr lang="en-US" sz="2200" dirty="0" err="1">
                <a:latin typeface="Times New Roman" panose="02020603050405020304" pitchFamily="18" charset="0"/>
                <a:cs typeface="Times New Roman" panose="02020603050405020304" pitchFamily="18" charset="0"/>
              </a:rPr>
              <a:t>RoI</a:t>
            </a:r>
            <a:r>
              <a:rPr lang="en-US" sz="2200" dirty="0">
                <a:latin typeface="Times New Roman" panose="02020603050405020304" pitchFamily="18" charset="0"/>
                <a:cs typeface="Times New Roman" panose="02020603050405020304" pitchFamily="18" charset="0"/>
              </a:rPr>
              <a:t> technique is not useful for this system.</a:t>
            </a:r>
          </a:p>
          <a:p>
            <a:pPr marL="342900" indent="-342900" algn="just">
              <a:buFont typeface="Wingdings" panose="05000000000000000000" pitchFamily="2" charset="2"/>
              <a:buChar char="q"/>
            </a:pPr>
            <a:r>
              <a:rPr lang="en-US" sz="2200" dirty="0">
                <a:latin typeface="Times New Roman" panose="02020603050405020304" pitchFamily="18" charset="0"/>
                <a:cs typeface="Times New Roman" panose="02020603050405020304" pitchFamily="18" charset="0"/>
              </a:rPr>
              <a:t>In city traffic, when </a:t>
            </a:r>
            <a:r>
              <a:rPr lang="en-US" sz="2200" dirty="0" err="1">
                <a:latin typeface="Times New Roman" panose="02020603050405020304" pitchFamily="18" charset="0"/>
                <a:cs typeface="Times New Roman" panose="02020603050405020304" pitchFamily="18" charset="0"/>
              </a:rPr>
              <a:t>Tx</a:t>
            </a:r>
            <a:r>
              <a:rPr lang="en-US" sz="2200" dirty="0">
                <a:latin typeface="Times New Roman" panose="02020603050405020304" pitchFamily="18" charset="0"/>
                <a:cs typeface="Times New Roman" panose="02020603050405020304" pitchFamily="18" charset="0"/>
              </a:rPr>
              <a:t> and Rx are transmitting data, other vehicles can interrupt transmission.</a:t>
            </a:r>
          </a:p>
        </p:txBody>
      </p:sp>
      <p:sp>
        <p:nvSpPr>
          <p:cNvPr id="9" name="Title 1"/>
          <p:cNvSpPr>
            <a:spLocks noGrp="1"/>
          </p:cNvSpPr>
          <p:nvPr>
            <p:ph type="title"/>
          </p:nvPr>
        </p:nvSpPr>
        <p:spPr>
          <a:xfrm>
            <a:off x="444500" y="457200"/>
            <a:ext cx="8229600" cy="1143000"/>
          </a:xfrm>
        </p:spPr>
        <p:txBody>
          <a:bodyPr>
            <a:normAutofit/>
          </a:bodyPr>
          <a:lstStyle/>
          <a:p>
            <a:r>
              <a:rPr lang="en-US" sz="3200" dirty="0">
                <a:latin typeface="Times New Roman" panose="02020603050405020304" pitchFamily="18" charset="0"/>
                <a:cs typeface="Times New Roman" panose="02020603050405020304" pitchFamily="18" charset="0"/>
              </a:rPr>
              <a:t>Consideration for effects of mobility </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for OCC system</a:t>
            </a:r>
          </a:p>
        </p:txBody>
      </p:sp>
    </p:spTree>
    <p:extLst>
      <p:ext uri="{BB962C8B-B14F-4D97-AF65-F5344CB8AC3E}">
        <p14:creationId xmlns:p14="http://schemas.microsoft.com/office/powerpoint/2010/main" val="21017252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3400" y="1879937"/>
            <a:ext cx="8012112" cy="707886"/>
          </a:xfrm>
          <a:prstGeom prst="rect">
            <a:avLst/>
          </a:prstGeom>
        </p:spPr>
        <p:txBody>
          <a:bodyPr wrap="square">
            <a:spAutoFit/>
          </a:bodyPr>
          <a:lstStyle/>
          <a:p>
            <a:pPr marL="342900" indent="-342900" algn="just">
              <a:buFont typeface="Wingdings" panose="05000000000000000000" pitchFamily="2" charset="2"/>
              <a:buChar char="q"/>
            </a:pPr>
            <a:r>
              <a:rPr lang="en-US" sz="2000" dirty="0">
                <a:latin typeface="Times New Roman" panose="02020603050405020304" pitchFamily="18" charset="0"/>
                <a:cs typeface="Times New Roman" panose="02020603050405020304" pitchFamily="18" charset="0"/>
              </a:rPr>
              <a:t>To reduce the mobility effects in OCC system, we need a equalization block in Rx to compensate mobility effects </a:t>
            </a:r>
          </a:p>
        </p:txBody>
      </p:sp>
      <p:sp>
        <p:nvSpPr>
          <p:cNvPr id="9" name="Title 1"/>
          <p:cNvSpPr>
            <a:spLocks noGrp="1"/>
          </p:cNvSpPr>
          <p:nvPr>
            <p:ph type="title"/>
          </p:nvPr>
        </p:nvSpPr>
        <p:spPr>
          <a:xfrm>
            <a:off x="444500" y="457200"/>
            <a:ext cx="8229600" cy="1143000"/>
          </a:xfrm>
        </p:spPr>
        <p:txBody>
          <a:bodyPr>
            <a:normAutofit/>
          </a:bodyPr>
          <a:lstStyle/>
          <a:p>
            <a:r>
              <a:rPr lang="en-US" sz="3200" dirty="0">
                <a:latin typeface="Times New Roman" panose="02020603050405020304" pitchFamily="18" charset="0"/>
                <a:cs typeface="Times New Roman" panose="02020603050405020304" pitchFamily="18" charset="0"/>
              </a:rPr>
              <a:t>The method to improve performance </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for OCC system</a:t>
            </a:r>
          </a:p>
        </p:txBody>
      </p:sp>
    </p:spTree>
    <p:extLst>
      <p:ext uri="{BB962C8B-B14F-4D97-AF65-F5344CB8AC3E}">
        <p14:creationId xmlns:p14="http://schemas.microsoft.com/office/powerpoint/2010/main" val="12660825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1600200"/>
            <a:ext cx="8229600" cy="4525963"/>
          </a:xfrm>
        </p:spPr>
        <p:txBody>
          <a:bodyPr vert="horz" lIns="91440" tIns="45720" rIns="91440" bIns="45720" rtlCol="0">
            <a:normAutofit/>
          </a:bodyPr>
          <a:lstStyle/>
          <a:p>
            <a:pPr marL="0" indent="0" algn="just">
              <a:lnSpc>
                <a:spcPct val="130000"/>
              </a:lnSpc>
              <a:buNone/>
            </a:pPr>
            <a:r>
              <a:rPr lang="en-US" sz="1800" dirty="0">
                <a:latin typeface="Times New Roman" panose="02020603050405020304" pitchFamily="18" charset="0"/>
                <a:cs typeface="Times New Roman" panose="02020603050405020304" pitchFamily="18" charset="0"/>
              </a:rPr>
              <a:t>[1] T. Nguyen et al., “Current Status and Performance Analysis of Optical Camera Communication Technologies for 5G Networks”, IEEE Access, vol. 5, March 2017, pp. 4574-4594. </a:t>
            </a:r>
          </a:p>
        </p:txBody>
      </p:sp>
      <p:sp>
        <p:nvSpPr>
          <p:cNvPr id="5" name="Title 1"/>
          <p:cNvSpPr>
            <a:spLocks noGrp="1"/>
          </p:cNvSpPr>
          <p:nvPr>
            <p:ph type="title"/>
          </p:nvPr>
        </p:nvSpPr>
        <p:spPr>
          <a:xfrm>
            <a:off x="457200" y="274638"/>
            <a:ext cx="8229600" cy="1143000"/>
          </a:xfrm>
        </p:spPr>
        <p:txBody>
          <a:bodyPr vert="horz" lIns="91440" tIns="45720" rIns="91440" bIns="45720" rtlCol="0" anchor="ctr">
            <a:normAutofit/>
          </a:bodyPr>
          <a:lstStyle/>
          <a:p>
            <a:r>
              <a:rPr lang="en-US" sz="4000" dirty="0">
                <a:latin typeface="Times New Roman" panose="02020603050405020304" pitchFamily="18" charset="0"/>
                <a:cs typeface="Times New Roman" panose="02020603050405020304" pitchFamily="18" charset="0"/>
              </a:rPr>
              <a:t>References</a:t>
            </a:r>
          </a:p>
        </p:txBody>
      </p:sp>
    </p:spTree>
    <p:extLst>
      <p:ext uri="{BB962C8B-B14F-4D97-AF65-F5344CB8AC3E}">
        <p14:creationId xmlns:p14="http://schemas.microsoft.com/office/powerpoint/2010/main" val="31921860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19966</TotalTime>
  <Words>315</Words>
  <Application>Microsoft Office PowerPoint</Application>
  <PresentationFormat>On-screen Show (4:3)</PresentationFormat>
  <Paragraphs>34</Paragraphs>
  <Slides>8</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맑은 고딕</vt:lpstr>
      <vt:lpstr>Arial</vt:lpstr>
      <vt:lpstr>Calibri</vt:lpstr>
      <vt:lpstr>Tahoma</vt:lpstr>
      <vt:lpstr>Times New Roman</vt:lpstr>
      <vt:lpstr>Wingdings</vt:lpstr>
      <vt:lpstr>Office Theme</vt:lpstr>
      <vt:lpstr>PowerPoint Presentation</vt:lpstr>
      <vt:lpstr>PowerPoint Presentation</vt:lpstr>
      <vt:lpstr>Introduction</vt:lpstr>
      <vt:lpstr>Scenario of vehicular OCC system  using hybrid waveform</vt:lpstr>
      <vt:lpstr>Reference architecture of Hybrid OCC/PD communication system</vt:lpstr>
      <vt:lpstr>Consideration for effects of mobility  for OCC system</vt:lpstr>
      <vt:lpstr>The method to improve performance  for OCC system</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Minh Duc Thieu</cp:lastModifiedBy>
  <cp:revision>511</cp:revision>
  <cp:lastPrinted>2017-05-07T15:48:38Z</cp:lastPrinted>
  <dcterms:created xsi:type="dcterms:W3CDTF">2010-05-15T17:50:32Z</dcterms:created>
  <dcterms:modified xsi:type="dcterms:W3CDTF">2018-11-12T14:08:14Z</dcterms:modified>
</cp:coreProperties>
</file>