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8"/>
  </p:notesMasterIdLst>
  <p:handoutMasterIdLst>
    <p:handoutMasterId r:id="rId9"/>
  </p:handoutMasterIdLst>
  <p:sldIdLst>
    <p:sldId id="259" r:id="rId2"/>
    <p:sldId id="393" r:id="rId3"/>
    <p:sldId id="416" r:id="rId4"/>
    <p:sldId id="418" r:id="rId5"/>
    <p:sldId id="417" r:id="rId6"/>
    <p:sldId id="407" r:id="rId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94660"/>
  </p:normalViewPr>
  <p:slideViewPr>
    <p:cSldViewPr>
      <p:cViewPr varScale="1">
        <p:scale>
          <a:sx n="91" d="100"/>
          <a:sy n="91" d="100"/>
        </p:scale>
        <p:origin x="1428" y="90"/>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마스터 부제목 스타일 편집</a:t>
            </a:r>
          </a:p>
        </p:txBody>
      </p:sp>
      <p:sp>
        <p:nvSpPr>
          <p:cNvPr id="4" name="날짜 개체 틀 3"/>
          <p:cNvSpPr>
            <a:spLocks noGrp="1"/>
          </p:cNvSpPr>
          <p:nvPr>
            <p:ph type="dt" sz="half" idx="10"/>
          </p:nvPr>
        </p:nvSpPr>
        <p:spPr/>
        <p:txBody>
          <a:bodyPr/>
          <a:lstStyle/>
          <a:p>
            <a:r>
              <a:rPr lang="en-US" altLang="ko-KR"/>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r>
              <a:rPr lang="en-US" altLang="ko-KR"/>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r>
              <a:rPr lang="en-US" altLang="ko-KR"/>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a:t>January 2017</a:t>
            </a:r>
            <a:endParaRPr lang="en-US" altLang="en-US" dirty="0"/>
          </a:p>
        </p:txBody>
      </p:sp>
    </p:spTree>
    <p:extLst>
      <p:ext uri="{BB962C8B-B14F-4D97-AF65-F5344CB8AC3E}">
        <p14:creationId xmlns:p14="http://schemas.microsoft.com/office/powerpoint/2010/main" val="246726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r>
              <a:rPr lang="en-US" altLang="ko-KR"/>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
        <p:nvSpPr>
          <p:cNvPr id="7" name="Date Placeholder 1"/>
          <p:cNvSpPr txBox="1">
            <a:spLocks/>
          </p:cNvSpPr>
          <p:nvPr userDrawn="1"/>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a:t>d</a:t>
            </a:r>
            <a:r>
              <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rPr>
              <a:t>oc.: IEEE </a:t>
            </a:r>
            <a:r>
              <a:rPr lang="en-US" altLang="en-US" sz="1400" b="1" dirty="0"/>
              <a:t>15-18-0558-00-</a:t>
            </a:r>
            <a:r>
              <a:rPr lang="en-US" altLang="en-US" sz="1400" b="1" dirty="0" err="1"/>
              <a:t>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a:t>마스터 제목 스타일 편집</a:t>
            </a:r>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r>
              <a:rPr lang="en-US" altLang="ko-KR"/>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6715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825625"/>
            <a:ext cx="386715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r>
              <a:rPr lang="en-US" altLang="ko-KR"/>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r>
              <a:rPr lang="en-US" altLang="ko-KR"/>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r>
              <a:rPr lang="en-US" altLang="ko-KR"/>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r>
              <a:rPr lang="en-US" altLang="ko-KR"/>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r>
              <a:rPr lang="en-US" altLang="ko-KR"/>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a:solidFill>
                  <a:schemeClr val="tx1"/>
                </a:solidFill>
              </a:rPr>
              <a:t>November 2018</a:t>
            </a:r>
          </a:p>
        </p:txBody>
      </p:sp>
      <p:sp>
        <p:nvSpPr>
          <p:cNvPr id="6" name="Slide Number Placeholder 3"/>
          <p:cNvSpPr>
            <a:spLocks noGrp="1"/>
          </p:cNvSpPr>
          <p:nvPr>
            <p:ph type="sldNum" sz="quarter" idx="4294967295"/>
          </p:nvPr>
        </p:nvSpPr>
        <p:spPr>
          <a:xfrm>
            <a:off x="7848601" y="6476999"/>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a:p>
          <a:p>
            <a:r>
              <a:rPr lang="en-US" altLang="en-US" sz="1600" b="1" dirty="0"/>
              <a:t>Submission Title:</a:t>
            </a:r>
            <a:r>
              <a:rPr lang="en-US" altLang="en-US" sz="1600" dirty="0"/>
              <a:t> </a:t>
            </a:r>
            <a:r>
              <a:rPr lang="en-US" altLang="ko-KR" sz="1600" b="1" dirty="0"/>
              <a:t>Cloud Server for connected Optical Camera Communication Vehicle Networks</a:t>
            </a:r>
          </a:p>
          <a:p>
            <a:r>
              <a:rPr lang="en-US" altLang="ko-KR" sz="1600" dirty="0"/>
              <a:t>                      	     </a:t>
            </a:r>
          </a:p>
          <a:p>
            <a:pPr algn="just"/>
            <a:r>
              <a:rPr lang="en-US" altLang="en-US" sz="1600" b="1" dirty="0"/>
              <a:t>Date Submitted: </a:t>
            </a:r>
            <a:r>
              <a:rPr lang="en-US" altLang="en-US" sz="1600" dirty="0"/>
              <a:t>November 2018	</a:t>
            </a:r>
          </a:p>
          <a:p>
            <a:pPr algn="just"/>
            <a:r>
              <a:rPr lang="en-US" altLang="en-US" sz="1600" b="1" dirty="0"/>
              <a:t>Source:</a:t>
            </a:r>
            <a:r>
              <a:rPr lang="en-US" altLang="en-US" sz="1600" dirty="0"/>
              <a:t> </a:t>
            </a:r>
            <a:r>
              <a:rPr lang="en-US" altLang="en-US" sz="1600" dirty="0" err="1"/>
              <a:t>ThanhLuan</a:t>
            </a:r>
            <a:r>
              <a:rPr lang="en-US" altLang="en-US" sz="1600" dirty="0"/>
              <a:t> Vu, </a:t>
            </a:r>
            <a:r>
              <a:rPr lang="en-US" altLang="en-US" sz="1600" dirty="0" err="1"/>
              <a:t>Yeong</a:t>
            </a:r>
            <a:r>
              <a:rPr lang="en-US" altLang="en-US" sz="1600" dirty="0"/>
              <a:t> Min Jang [Kookmin University].</a:t>
            </a:r>
          </a:p>
          <a:p>
            <a:pPr algn="just"/>
            <a:endParaRPr lang="en-US" altLang="en-US" sz="1600" dirty="0"/>
          </a:p>
          <a:p>
            <a:pPr algn="just"/>
            <a:r>
              <a:rPr lang="en-US" altLang="en-US" sz="1600" dirty="0"/>
              <a:t>Contact: +82-2-910-5068	E-Mail: yjang@kookmin.ac.kr	</a:t>
            </a:r>
          </a:p>
          <a:p>
            <a:pPr algn="just">
              <a:spcBef>
                <a:spcPts val="600"/>
              </a:spcBef>
              <a:spcAft>
                <a:spcPts val="600"/>
              </a:spcAft>
            </a:pPr>
            <a:r>
              <a:rPr lang="en-US" altLang="en-US" sz="1600" b="1" dirty="0"/>
              <a:t>Re:</a:t>
            </a:r>
            <a:endParaRPr lang="en-US" altLang="en-US" sz="1600" dirty="0"/>
          </a:p>
          <a:p>
            <a:pPr algn="just">
              <a:spcBef>
                <a:spcPts val="600"/>
              </a:spcBef>
              <a:spcAft>
                <a:spcPts val="600"/>
              </a:spcAft>
            </a:pPr>
            <a:r>
              <a:rPr lang="en-US" altLang="en-US" sz="1600" b="1" dirty="0"/>
              <a:t>Abstract:</a:t>
            </a:r>
            <a:r>
              <a:rPr lang="en-US" altLang="en-US" sz="1600" dirty="0"/>
              <a:t>	This document contains the output of the Vehicular Assistant Technology (VAT) Interest Group, intended to describe the use cases, requirements, and technical feasibility of Optical Wireless Communications in 802.15. </a:t>
            </a:r>
          </a:p>
          <a:p>
            <a:pPr algn="just">
              <a:spcBef>
                <a:spcPts val="600"/>
              </a:spcBef>
              <a:spcAft>
                <a:spcPts val="600"/>
              </a:spcAft>
            </a:pPr>
            <a:r>
              <a:rPr lang="en-US" altLang="en-US" sz="1600" b="1" dirty="0"/>
              <a:t>Purpose: </a:t>
            </a:r>
            <a:r>
              <a:rPr lang="en-US" sz="1600" dirty="0"/>
              <a:t>Press release announcing confirmation of VAT IG</a:t>
            </a:r>
            <a:r>
              <a:rPr lang="en-US" altLang="en-US" sz="1600" dirty="0"/>
              <a:t>	</a:t>
            </a:r>
          </a:p>
          <a:p>
            <a:pPr algn="just"/>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a:t>d</a:t>
            </a:r>
            <a:r>
              <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rPr>
              <a:t>oc.: IEEE </a:t>
            </a:r>
            <a:r>
              <a:rPr lang="en-US" altLang="en-US" sz="1400" b="1" dirty="0"/>
              <a:t>15-18-0558-00-</a:t>
            </a:r>
            <a:r>
              <a:rPr lang="en-US" altLang="en-US" sz="1400" b="1" dirty="0" err="1"/>
              <a:t>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33400" y="838200"/>
            <a:ext cx="8077200" cy="762000"/>
          </a:xfrm>
        </p:spPr>
        <p:txBody>
          <a:bodyPr>
            <a:normAutofit/>
          </a:bodyPr>
          <a:lstStyle/>
          <a:p>
            <a:pPr algn="ctr"/>
            <a:r>
              <a:rPr lang="en-US" altLang="ja-JP" sz="3200">
                <a:latin typeface="Times New Roman" panose="02020603050405020304" pitchFamily="18" charset="0"/>
                <a:ea typeface="ＭＳ Ｐゴシック" panose="020B0600070205080204" pitchFamily="34" charset="-128"/>
                <a:cs typeface="Times New Roman" panose="02020603050405020304" pitchFamily="18" charset="0"/>
              </a:rPr>
              <a:t>Introduction</a:t>
            </a:r>
            <a:endParaRPr lang="en-US" altLang="ja-JP" sz="32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8198" name="Rectangle 4"/>
          <p:cNvSpPr>
            <a:spLocks noGrp="1" noChangeArrowheads="1"/>
          </p:cNvSpPr>
          <p:nvPr>
            <p:ph idx="1"/>
          </p:nvPr>
        </p:nvSpPr>
        <p:spPr>
          <a:xfrm>
            <a:off x="254000" y="1529556"/>
            <a:ext cx="8737600" cy="3956844"/>
          </a:xfrm>
        </p:spPr>
        <p:txBody>
          <a:bodyPr>
            <a:noAutofit/>
          </a:bodyPr>
          <a:lstStyle/>
          <a:p>
            <a:pPr algn="just">
              <a:lnSpc>
                <a:spcPct val="110000"/>
              </a:lnSpc>
            </a:pPr>
            <a:r>
              <a:rPr lang="en-US" altLang="ja-JP" sz="2000" dirty="0">
                <a:latin typeface="Times New Roman" panose="02020603050405020304" pitchFamily="18" charset="0"/>
                <a:cs typeface="Times New Roman" panose="02020603050405020304" pitchFamily="18" charset="0"/>
              </a:rPr>
              <a:t>Cloud Server for connected Optical Camera Communication Vehicle Networks developers and providers </a:t>
            </a:r>
            <a:r>
              <a:rPr lang="en-US" altLang="ja-JP" sz="2000" b="1" dirty="0">
                <a:latin typeface="Times New Roman" panose="02020603050405020304" pitchFamily="18" charset="0"/>
                <a:cs typeface="Times New Roman" panose="02020603050405020304" pitchFamily="18" charset="0"/>
              </a:rPr>
              <a:t>cloud-computing capabilities</a:t>
            </a:r>
            <a:r>
              <a:rPr lang="en-US" altLang="ja-JP" sz="2000" dirty="0">
                <a:latin typeface="Times New Roman" panose="02020603050405020304" pitchFamily="18" charset="0"/>
                <a:cs typeface="Times New Roman" panose="02020603050405020304" pitchFamily="18" charset="0"/>
              </a:rPr>
              <a:t> and an </a:t>
            </a:r>
            <a:r>
              <a:rPr lang="en-US" altLang="ja-JP" sz="2000" b="1" dirty="0">
                <a:latin typeface="Times New Roman" panose="02020603050405020304" pitchFamily="18" charset="0"/>
                <a:cs typeface="Times New Roman" panose="02020603050405020304" pitchFamily="18" charset="0"/>
              </a:rPr>
              <a:t>IT service environments</a:t>
            </a:r>
            <a:r>
              <a:rPr lang="en-US" altLang="ja-JP" sz="2000" dirty="0">
                <a:latin typeface="Times New Roman" panose="02020603050405020304" pitchFamily="18" charset="0"/>
                <a:cs typeface="Times New Roman" panose="02020603050405020304" pitchFamily="18" charset="0"/>
              </a:rPr>
              <a:t> at the </a:t>
            </a:r>
            <a:r>
              <a:rPr lang="en-US" altLang="ja-JP" sz="2000" b="1" dirty="0">
                <a:latin typeface="Times New Roman" panose="02020603050405020304" pitchFamily="18" charset="0"/>
                <a:cs typeface="Times New Roman" panose="02020603050405020304" pitchFamily="18" charset="0"/>
              </a:rPr>
              <a:t>edge of the mobile network </a:t>
            </a:r>
            <a:r>
              <a:rPr lang="en-US" altLang="ja-JP" sz="2000" dirty="0">
                <a:latin typeface="Times New Roman" panose="02020603050405020304" pitchFamily="18" charset="0"/>
                <a:cs typeface="Times New Roman" panose="02020603050405020304" pitchFamily="18" charset="0"/>
              </a:rPr>
              <a:t>and </a:t>
            </a:r>
            <a:r>
              <a:rPr lang="en-US" altLang="ja-JP" sz="2000" b="1" dirty="0">
                <a:latin typeface="Times New Roman" panose="02020603050405020304" pitchFamily="18" charset="0"/>
                <a:cs typeface="Times New Roman" panose="02020603050405020304" pitchFamily="18" charset="0"/>
              </a:rPr>
              <a:t>OCC</a:t>
            </a:r>
            <a:r>
              <a:rPr lang="en-US" altLang="ja-JP" sz="2000" dirty="0">
                <a:latin typeface="Times New Roman" panose="02020603050405020304" pitchFamily="18" charset="0"/>
                <a:cs typeface="Times New Roman" panose="02020603050405020304" pitchFamily="18" charset="0"/>
              </a:rPr>
              <a:t>.</a:t>
            </a:r>
          </a:p>
          <a:p>
            <a:pPr algn="just">
              <a:lnSpc>
                <a:spcPct val="110000"/>
              </a:lnSpc>
            </a:pPr>
            <a:r>
              <a:rPr lang="en-US" altLang="ja-JP" sz="2000" dirty="0">
                <a:latin typeface="Times New Roman" panose="02020603050405020304" pitchFamily="18" charset="0"/>
                <a:cs typeface="Times New Roman" panose="02020603050405020304" pitchFamily="18" charset="0"/>
              </a:rPr>
              <a:t> This environment is characterized by:</a:t>
            </a:r>
          </a:p>
          <a:p>
            <a:pPr marL="461963" algn="just">
              <a:lnSpc>
                <a:spcPct val="110000"/>
              </a:lnSpc>
              <a:buFont typeface="Wingdings" panose="05000000000000000000" pitchFamily="2" charset="2"/>
              <a:buChar char="§"/>
            </a:pPr>
            <a:r>
              <a:rPr lang="en-US" altLang="ja-JP" sz="2000" dirty="0">
                <a:latin typeface="Times New Roman" panose="02020603050405020304" pitchFamily="18" charset="0"/>
                <a:cs typeface="Times New Roman" panose="02020603050405020304" pitchFamily="18" charset="0"/>
              </a:rPr>
              <a:t>Proximity</a:t>
            </a:r>
          </a:p>
          <a:p>
            <a:pPr marL="461963" algn="just">
              <a:lnSpc>
                <a:spcPct val="110000"/>
              </a:lnSpc>
              <a:buFont typeface="Wingdings" panose="05000000000000000000" pitchFamily="2" charset="2"/>
              <a:buChar char="§"/>
            </a:pPr>
            <a:r>
              <a:rPr lang="en-US" altLang="ja-JP" sz="2000" dirty="0">
                <a:latin typeface="Times New Roman" panose="02020603050405020304" pitchFamily="18" charset="0"/>
                <a:cs typeface="Times New Roman" panose="02020603050405020304" pitchFamily="18" charset="0"/>
              </a:rPr>
              <a:t>Ultra-low latency</a:t>
            </a:r>
          </a:p>
          <a:p>
            <a:pPr marL="461963" algn="just">
              <a:lnSpc>
                <a:spcPct val="110000"/>
              </a:lnSpc>
              <a:buFont typeface="Wingdings" panose="05000000000000000000" pitchFamily="2" charset="2"/>
              <a:buChar char="§"/>
            </a:pPr>
            <a:r>
              <a:rPr lang="en-US" altLang="ja-JP" sz="2000" dirty="0">
                <a:latin typeface="Times New Roman" panose="02020603050405020304" pitchFamily="18" charset="0"/>
                <a:cs typeface="Times New Roman" panose="02020603050405020304" pitchFamily="18" charset="0"/>
              </a:rPr>
              <a:t>High bandwidth</a:t>
            </a:r>
          </a:p>
          <a:p>
            <a:pPr marL="461963" algn="just">
              <a:lnSpc>
                <a:spcPct val="110000"/>
              </a:lnSpc>
              <a:buFont typeface="Wingdings" panose="05000000000000000000" pitchFamily="2" charset="2"/>
              <a:buChar char="§"/>
            </a:pPr>
            <a:r>
              <a:rPr lang="en-US" altLang="ja-JP" sz="2000" dirty="0">
                <a:latin typeface="Times New Roman" panose="02020603050405020304" pitchFamily="18" charset="0"/>
                <a:cs typeface="Times New Roman" panose="02020603050405020304" pitchFamily="18" charset="0"/>
              </a:rPr>
              <a:t>Real-time access to radio network information</a:t>
            </a:r>
          </a:p>
          <a:p>
            <a:pPr marL="461963" algn="just">
              <a:lnSpc>
                <a:spcPct val="110000"/>
              </a:lnSpc>
              <a:buFont typeface="Wingdings" panose="05000000000000000000" pitchFamily="2" charset="2"/>
              <a:buChar char="§"/>
            </a:pPr>
            <a:r>
              <a:rPr lang="en-US" altLang="ja-JP" sz="2000" dirty="0">
                <a:latin typeface="Times New Roman" panose="02020603050405020304" pitchFamily="18" charset="0"/>
                <a:cs typeface="Times New Roman" panose="02020603050405020304" pitchFamily="18" charset="0"/>
              </a:rPr>
              <a:t>Location awareness</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a:t>November 2018</a:t>
            </a: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a:t>Slide </a:t>
            </a:r>
            <a:fld id="{8DB8EAEF-ADC5-41D4-ABC1-22A340A31365}" type="slidenum">
              <a:rPr lang="en-US" altLang="ja-JP" sz="1200" smtClean="0"/>
              <a:pPr>
                <a:spcBef>
                  <a:spcPct val="0"/>
                </a:spcBef>
                <a:buFontTx/>
                <a:buNone/>
              </a:pPr>
              <a:t>2</a:t>
            </a:fld>
            <a:endParaRPr lang="en-US" altLang="ja-JP" sz="120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82398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8" name="Rectangle 4"/>
          <p:cNvSpPr>
            <a:spLocks noGrp="1" noChangeArrowheads="1"/>
          </p:cNvSpPr>
          <p:nvPr>
            <p:ph idx="1"/>
          </p:nvPr>
        </p:nvSpPr>
        <p:spPr>
          <a:xfrm>
            <a:off x="254000" y="1910556"/>
            <a:ext cx="8737600" cy="3956844"/>
          </a:xfrm>
        </p:spPr>
        <p:txBody>
          <a:bodyPr>
            <a:noAutofit/>
          </a:bodyPr>
          <a:lstStyle/>
          <a:p>
            <a:pPr marL="0" indent="0" algn="just">
              <a:lnSpc>
                <a:spcPct val="110000"/>
              </a:lnSpc>
              <a:buNone/>
            </a:pPr>
            <a:r>
              <a:rPr lang="en-US" altLang="ja-JP" sz="2400">
                <a:latin typeface="Times New Roman" panose="02020603050405020304" pitchFamily="18" charset="0"/>
                <a:cs typeface="Times New Roman" panose="02020603050405020304" pitchFamily="18" charset="0"/>
              </a:rPr>
              <a:t>The most important message type is the basic safety message. </a:t>
            </a:r>
          </a:p>
          <a:p>
            <a:pPr marL="0" indent="0" algn="just">
              <a:lnSpc>
                <a:spcPct val="110000"/>
              </a:lnSpc>
              <a:buNone/>
            </a:pPr>
            <a:r>
              <a:rPr lang="en-US" altLang="ja-JP" sz="2400">
                <a:latin typeface="Times New Roman" panose="02020603050405020304" pitchFamily="18" charset="0"/>
                <a:cs typeface="Times New Roman" panose="02020603050405020304" pitchFamily="18" charset="0"/>
              </a:rPr>
              <a:t>Its major attributes are the following:</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a:t>November 2018</a:t>
            </a: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a:t>Slide </a:t>
            </a:r>
            <a:fld id="{8DB8EAEF-ADC5-41D4-ABC1-22A340A31365}" type="slidenum">
              <a:rPr lang="en-US" altLang="ja-JP" sz="1200" smtClean="0"/>
              <a:pPr>
                <a:spcBef>
                  <a:spcPct val="0"/>
                </a:spcBef>
                <a:buFontTx/>
                <a:buNone/>
              </a:pPr>
              <a:t>3</a:t>
            </a:fld>
            <a:endParaRPr lang="en-US" altLang="ja-JP" sz="120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Rectangle 4"/>
          <p:cNvSpPr txBox="1">
            <a:spLocks noChangeArrowheads="1"/>
          </p:cNvSpPr>
          <p:nvPr/>
        </p:nvSpPr>
        <p:spPr>
          <a:xfrm>
            <a:off x="4394200" y="3105945"/>
            <a:ext cx="4368800" cy="3568322"/>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Positional Accuracy</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Speed and Transmission</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Heading</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Acceleration</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Steering Wheel Angle</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Brake System Status</a:t>
            </a:r>
          </a:p>
        </p:txBody>
      </p:sp>
      <p:sp>
        <p:nvSpPr>
          <p:cNvPr id="14" name="Rectangle 4"/>
          <p:cNvSpPr txBox="1">
            <a:spLocks noChangeArrowheads="1"/>
          </p:cNvSpPr>
          <p:nvPr/>
        </p:nvSpPr>
        <p:spPr>
          <a:xfrm>
            <a:off x="438150" y="3105945"/>
            <a:ext cx="4368800" cy="3599655"/>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Temporary ID</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Time</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Latitude</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Longitude</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Elevation</a:t>
            </a:r>
          </a:p>
          <a:p>
            <a:pPr marL="461963" algn="just" fontAlgn="auto">
              <a:lnSpc>
                <a:spcPct val="110000"/>
              </a:lnSpc>
              <a:spcAft>
                <a:spcPts val="0"/>
              </a:spcAft>
              <a:buFont typeface="Wingdings" panose="05000000000000000000" pitchFamily="2" charset="2"/>
              <a:buChar char="§"/>
            </a:pPr>
            <a:r>
              <a:rPr lang="en-US" altLang="ja-JP" sz="2400">
                <a:latin typeface="Times New Roman" panose="02020603050405020304" pitchFamily="18" charset="0"/>
                <a:cs typeface="Times New Roman" panose="02020603050405020304" pitchFamily="18" charset="0"/>
              </a:rPr>
              <a:t>Vehicle Size</a:t>
            </a:r>
          </a:p>
        </p:txBody>
      </p:sp>
      <p:sp>
        <p:nvSpPr>
          <p:cNvPr id="15" name="Rectangle 2"/>
          <p:cNvSpPr>
            <a:spLocks noGrp="1" noChangeArrowheads="1"/>
          </p:cNvSpPr>
          <p:nvPr>
            <p:ph type="title"/>
          </p:nvPr>
        </p:nvSpPr>
        <p:spPr>
          <a:xfrm>
            <a:off x="438150" y="856456"/>
            <a:ext cx="8077200" cy="762000"/>
          </a:xfrm>
        </p:spPr>
        <p:txBody>
          <a:bodyPr>
            <a:normAutofit fontScale="90000"/>
          </a:bodyPr>
          <a:lstStyle/>
          <a:p>
            <a:pPr algn="ctr"/>
            <a:r>
              <a:rPr lang="en-US" altLang="ja-JP" sz="3200" dirty="0">
                <a:latin typeface="Times New Roman" panose="02020603050405020304" pitchFamily="18" charset="0"/>
                <a:cs typeface="Times New Roman" panose="02020603050405020304" pitchFamily="18" charset="0"/>
              </a:rPr>
              <a:t>Cloud Server for connected Optical Camera </a:t>
            </a:r>
            <a:br>
              <a:rPr lang="en-US" altLang="ja-JP" sz="3200" dirty="0">
                <a:latin typeface="Times New Roman" panose="02020603050405020304" pitchFamily="18" charset="0"/>
                <a:cs typeface="Times New Roman" panose="02020603050405020304" pitchFamily="18" charset="0"/>
              </a:rPr>
            </a:br>
            <a:r>
              <a:rPr lang="en-US" altLang="ja-JP" sz="3200" dirty="0">
                <a:latin typeface="Times New Roman" panose="02020603050405020304" pitchFamily="18" charset="0"/>
                <a:cs typeface="Times New Roman" panose="02020603050405020304" pitchFamily="18" charset="0"/>
              </a:rPr>
              <a:t>Communication Vehicle Networks </a:t>
            </a:r>
            <a:endParaRPr lang="en-US" altLang="ja-JP" sz="32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99277731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438150" y="856456"/>
            <a:ext cx="8077200" cy="762000"/>
          </a:xfrm>
        </p:spPr>
        <p:txBody>
          <a:bodyPr>
            <a:noAutofit/>
          </a:bodyPr>
          <a:lstStyle/>
          <a:p>
            <a:pPr algn="ctr"/>
            <a:r>
              <a:rPr lang="en-US" altLang="ja-JP" sz="2900" dirty="0">
                <a:latin typeface="Times New Roman" panose="02020603050405020304" pitchFamily="18" charset="0"/>
                <a:cs typeface="Times New Roman" panose="02020603050405020304" pitchFamily="18" charset="0"/>
              </a:rPr>
              <a:t>Cloud Server based OCC for V2X</a:t>
            </a:r>
            <a:endParaRPr lang="en-US" altLang="ja-JP" sz="29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a:t>Slide </a:t>
            </a:r>
            <a:fld id="{8DB8EAEF-ADC5-41D4-ABC1-22A340A31365}" type="slidenum">
              <a:rPr lang="en-US" altLang="ja-JP" sz="1200" smtClean="0"/>
              <a:pPr>
                <a:spcBef>
                  <a:spcPct val="0"/>
                </a:spcBef>
                <a:buFontTx/>
                <a:buNone/>
              </a:pPr>
              <a:t>4</a:t>
            </a:fld>
            <a:endParaRPr lang="en-US" altLang="ja-JP" sz="120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a:t>November 2018</a:t>
            </a:r>
          </a:p>
        </p:txBody>
      </p:sp>
      <p:sp>
        <p:nvSpPr>
          <p:cNvPr id="2" name="Rectangle 1"/>
          <p:cNvSpPr/>
          <p:nvPr/>
        </p:nvSpPr>
        <p:spPr>
          <a:xfrm>
            <a:off x="609600" y="1682482"/>
            <a:ext cx="7905750" cy="3600986"/>
          </a:xfrm>
          <a:prstGeom prst="rect">
            <a:avLst/>
          </a:prstGeom>
        </p:spPr>
        <p:txBody>
          <a:bodyPr wrap="square">
            <a:spAutoFit/>
          </a:bodyPr>
          <a:lstStyle/>
          <a:p>
            <a:pPr marL="342900" indent="-342900" algn="just">
              <a:buFont typeface="Arial" panose="020B0604020202020204" pitchFamily="34" charset="0"/>
              <a:buChar char="•"/>
            </a:pPr>
            <a:r>
              <a:rPr lang="en-US" sz="1900"/>
              <a:t>The system is decomposed into a backbone network connecting the central office (CO) to the various access points of the network (traffic lights, road signs, etc.). </a:t>
            </a:r>
          </a:p>
          <a:p>
            <a:pPr marL="342900" indent="-342900" algn="just">
              <a:buFont typeface="Arial" panose="020B0604020202020204" pitchFamily="34" charset="0"/>
              <a:buChar char="•"/>
            </a:pPr>
            <a:endParaRPr lang="en-US" sz="1900"/>
          </a:p>
          <a:p>
            <a:pPr marL="342900" indent="-342900" algn="just">
              <a:buFont typeface="Arial" panose="020B0604020202020204" pitchFamily="34" charset="0"/>
              <a:buChar char="•"/>
            </a:pPr>
            <a:r>
              <a:rPr lang="en-US" sz="1900"/>
              <a:t>The CO is responsible for coordinating and managing the information exchange between the vehicles and the infrastructure. </a:t>
            </a:r>
          </a:p>
          <a:p>
            <a:pPr marL="342900" indent="-342900" algn="just">
              <a:buFont typeface="Arial" panose="020B0604020202020204" pitchFamily="34" charset="0"/>
              <a:buChar char="•"/>
            </a:pPr>
            <a:endParaRPr lang="en-US" sz="1900"/>
          </a:p>
          <a:p>
            <a:pPr marL="342900" indent="-342900" algn="just">
              <a:buFont typeface="Arial" panose="020B0604020202020204" pitchFamily="34" charset="0"/>
              <a:buChar char="•"/>
            </a:pPr>
            <a:r>
              <a:rPr lang="en-US" sz="1900"/>
              <a:t>The backbone network can be implemented using existing wire-line or wireless technologies (fiber-to-the-x, ADSL, RF links, etc.). </a:t>
            </a:r>
          </a:p>
          <a:p>
            <a:pPr marL="342900" indent="-342900" algn="just">
              <a:buFont typeface="Arial" panose="020B0604020202020204" pitchFamily="34" charset="0"/>
              <a:buChar char="•"/>
            </a:pPr>
            <a:endParaRPr lang="en-US" sz="1900"/>
          </a:p>
          <a:p>
            <a:pPr marL="342900" indent="-342900" algn="just">
              <a:buFont typeface="Arial" panose="020B0604020202020204" pitchFamily="34" charset="0"/>
              <a:buChar char="•"/>
            </a:pPr>
            <a:r>
              <a:rPr lang="en-US" sz="1900"/>
              <a:t>The second part of the network is based on VLC technology and consists of the various V2I and V2V connections.</a:t>
            </a:r>
          </a:p>
        </p:txBody>
      </p:sp>
    </p:spTree>
    <p:extLst>
      <p:ext uri="{BB962C8B-B14F-4D97-AF65-F5344CB8AC3E}">
        <p14:creationId xmlns:p14="http://schemas.microsoft.com/office/powerpoint/2010/main" val="328318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438150" y="994942"/>
            <a:ext cx="8077200" cy="762000"/>
          </a:xfrm>
        </p:spPr>
        <p:txBody>
          <a:bodyPr>
            <a:noAutofit/>
          </a:bodyPr>
          <a:lstStyle/>
          <a:p>
            <a:pPr algn="ctr"/>
            <a:r>
              <a:rPr lang="en-US" altLang="ja-JP" sz="2900">
                <a:latin typeface="Times New Roman" panose="02020603050405020304" pitchFamily="18" charset="0"/>
                <a:cs typeface="Times New Roman" panose="02020603050405020304" pitchFamily="18" charset="0"/>
              </a:rPr>
              <a:t>Connected OCC and 5G technologies </a:t>
            </a:r>
            <a:br>
              <a:rPr lang="en-US" altLang="ja-JP" sz="2900">
                <a:latin typeface="Times New Roman" panose="02020603050405020304" pitchFamily="18" charset="0"/>
                <a:cs typeface="Times New Roman" panose="02020603050405020304" pitchFamily="18" charset="0"/>
              </a:rPr>
            </a:br>
            <a:r>
              <a:rPr lang="en-US" altLang="ja-JP" sz="2900">
                <a:latin typeface="Times New Roman" panose="02020603050405020304" pitchFamily="18" charset="0"/>
                <a:cs typeface="Times New Roman" panose="02020603050405020304" pitchFamily="18" charset="0"/>
              </a:rPr>
              <a:t>inside the vehicle</a:t>
            </a:r>
            <a:endParaRPr lang="en-US" altLang="ja-JP" sz="29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a:t>Slide </a:t>
            </a:r>
            <a:fld id="{8DB8EAEF-ADC5-41D4-ABC1-22A340A31365}" type="slidenum">
              <a:rPr lang="en-US" altLang="ja-JP" sz="1200" smtClean="0"/>
              <a:pPr>
                <a:spcBef>
                  <a:spcPct val="0"/>
                </a:spcBef>
                <a:buFontTx/>
                <a:buNone/>
              </a:pPr>
              <a:t>5</a:t>
            </a:fld>
            <a:endParaRPr lang="en-US" altLang="ja-JP" sz="120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a:t>November 2018</a:t>
            </a:r>
          </a:p>
        </p:txBody>
      </p:sp>
      <p:pic>
        <p:nvPicPr>
          <p:cNvPr id="5" name="Picture 4"/>
          <p:cNvPicPr>
            <a:picLocks noChangeAspect="1"/>
          </p:cNvPicPr>
          <p:nvPr/>
        </p:nvPicPr>
        <p:blipFill>
          <a:blip r:embed="rId2"/>
          <a:stretch>
            <a:fillRect/>
          </a:stretch>
        </p:blipFill>
        <p:spPr>
          <a:xfrm>
            <a:off x="1438932" y="2362200"/>
            <a:ext cx="6393135" cy="2461467"/>
          </a:xfrm>
          <a:prstGeom prst="rect">
            <a:avLst/>
          </a:prstGeom>
        </p:spPr>
      </p:pic>
      <p:sp>
        <p:nvSpPr>
          <p:cNvPr id="14" name="TextBox 13"/>
          <p:cNvSpPr txBox="1"/>
          <p:nvPr/>
        </p:nvSpPr>
        <p:spPr>
          <a:xfrm>
            <a:off x="2238330" y="4979355"/>
            <a:ext cx="4794338" cy="338554"/>
          </a:xfrm>
          <a:prstGeom prst="rect">
            <a:avLst/>
          </a:prstGeom>
          <a:noFill/>
        </p:spPr>
        <p:txBody>
          <a:bodyPr wrap="square" rtlCol="0">
            <a:spAutoFit/>
          </a:bodyPr>
          <a:lstStyle/>
          <a:p>
            <a:r>
              <a:rPr lang="en-US" sz="1600"/>
              <a:t>Connected OCC and 5G technologies inside the vehicle</a:t>
            </a:r>
          </a:p>
        </p:txBody>
      </p:sp>
    </p:spTree>
    <p:extLst>
      <p:ext uri="{BB962C8B-B14F-4D97-AF65-F5344CB8AC3E}">
        <p14:creationId xmlns:p14="http://schemas.microsoft.com/office/powerpoint/2010/main" val="846846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33400" y="838200"/>
            <a:ext cx="8077200" cy="762000"/>
          </a:xfrm>
        </p:spPr>
        <p:txBody>
          <a:bodyPr>
            <a:normAutofit/>
          </a:bodyPr>
          <a:lstStyle/>
          <a:p>
            <a:pPr algn="ctr"/>
            <a:r>
              <a:rPr lang="en-US" altLang="ja-JP" sz="2900">
                <a:latin typeface="Times New Roman" panose="02020603050405020304" pitchFamily="18" charset="0"/>
                <a:cs typeface="Times New Roman" panose="02020603050405020304" pitchFamily="18" charset="0"/>
              </a:rPr>
              <a:t>High level use cases</a:t>
            </a:r>
            <a:endParaRPr lang="en-US" altLang="ja-JP" sz="29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a:t>Slide </a:t>
            </a:r>
            <a:fld id="{8DB8EAEF-ADC5-41D4-ABC1-22A340A31365}" type="slidenum">
              <a:rPr lang="en-US" altLang="ja-JP" sz="1200" smtClean="0"/>
              <a:pPr>
                <a:spcBef>
                  <a:spcPct val="0"/>
                </a:spcBef>
                <a:buFontTx/>
                <a:buNone/>
              </a:pPr>
              <a:t>6</a:t>
            </a:fld>
            <a:endParaRPr lang="en-US" altLang="ja-JP" sz="120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812582" y="5324135"/>
            <a:ext cx="7950418" cy="338554"/>
          </a:xfrm>
          <a:prstGeom prst="rect">
            <a:avLst/>
          </a:prstGeom>
          <a:noFill/>
        </p:spPr>
        <p:txBody>
          <a:bodyPr wrap="square" rtlCol="0">
            <a:spAutoFit/>
          </a:bodyPr>
          <a:lstStyle/>
          <a:p>
            <a:pPr algn="ctr"/>
            <a:r>
              <a:rPr lang="en-US" sz="1600"/>
              <a:t>High level use cases</a:t>
            </a:r>
          </a:p>
        </p:txBody>
      </p:sp>
      <p:sp>
        <p:nvSpPr>
          <p:cNvPr id="12"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a:t>November 2018</a:t>
            </a:r>
          </a:p>
        </p:txBody>
      </p:sp>
      <p:pic>
        <p:nvPicPr>
          <p:cNvPr id="2" name="Picture 1"/>
          <p:cNvPicPr>
            <a:picLocks noChangeAspect="1"/>
          </p:cNvPicPr>
          <p:nvPr/>
        </p:nvPicPr>
        <p:blipFill>
          <a:blip r:embed="rId2"/>
          <a:stretch>
            <a:fillRect/>
          </a:stretch>
        </p:blipFill>
        <p:spPr>
          <a:xfrm>
            <a:off x="650905" y="1828799"/>
            <a:ext cx="7984065" cy="3140230"/>
          </a:xfrm>
          <a:prstGeom prst="rect">
            <a:avLst/>
          </a:prstGeom>
        </p:spPr>
      </p:pic>
    </p:spTree>
    <p:extLst>
      <p:ext uri="{BB962C8B-B14F-4D97-AF65-F5344CB8AC3E}">
        <p14:creationId xmlns:p14="http://schemas.microsoft.com/office/powerpoint/2010/main" val="4138207478"/>
      </p:ext>
    </p:extLst>
  </p:cSld>
  <p:clrMapOvr>
    <a:masterClrMapping/>
  </p:clrMapOvr>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9117</TotalTime>
  <Words>290</Words>
  <Application>Microsoft Office PowerPoint</Application>
  <PresentationFormat>On-screen Show (4:3)</PresentationFormat>
  <Paragraphs>66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맑은 고딕</vt:lpstr>
      <vt:lpstr>ＭＳ Ｐゴシック</vt:lpstr>
      <vt:lpstr>Arial</vt:lpstr>
      <vt:lpstr>Times New Roman</vt:lpstr>
      <vt:lpstr>Wingdings</vt:lpstr>
      <vt:lpstr>디자인 사용자 지정</vt:lpstr>
      <vt:lpstr>PowerPoint Presentation</vt:lpstr>
      <vt:lpstr>Introduction</vt:lpstr>
      <vt:lpstr>Cloud Server for connected Optical Camera  Communication Vehicle Networks </vt:lpstr>
      <vt:lpstr>Cloud Server based OCC for V2X</vt:lpstr>
      <vt:lpstr>Connected OCC and 5G technologies  inside the vehicle</vt:lpstr>
      <vt:lpstr>High level use cases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Minh Duc Thieu</cp:lastModifiedBy>
  <cp:revision>731</cp:revision>
  <cp:lastPrinted>2015-12-29T06:55:16Z</cp:lastPrinted>
  <dcterms:created xsi:type="dcterms:W3CDTF">2015-01-04T22:39:23Z</dcterms:created>
  <dcterms:modified xsi:type="dcterms:W3CDTF">2018-11-12T14:06:02Z</dcterms:modified>
</cp:coreProperties>
</file>