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280" r:id="rId3"/>
    <p:sldId id="311" r:id="rId4"/>
    <p:sldId id="360" r:id="rId5"/>
    <p:sldId id="367" r:id="rId6"/>
    <p:sldId id="366" r:id="rId7"/>
    <p:sldId id="36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8002" autoAdjust="0"/>
    <p:restoredTop sz="93488" autoAdjust="0"/>
  </p:normalViewPr>
  <p:slideViewPr>
    <p:cSldViewPr>
      <p:cViewPr varScale="1">
        <p:scale>
          <a:sx n="92" d="100"/>
          <a:sy n="92" d="100"/>
        </p:scale>
        <p:origin x="1230" y="8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-0557-00-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a:t>
            </a:r>
            <a:r>
              <a:rPr lang="en-US" sz="1400" b="1" baseline="0" dirty="0" smtClean="0">
                <a:solidFill>
                  <a:schemeClr val="tx1"/>
                </a:solidFill>
                <a:latin typeface="Times New Roman" pitchFamily="18" charset="0"/>
                <a:cs typeface="Times New Roman" pitchFamily="18" charset="0"/>
              </a:rPr>
              <a:t>-0557-00-</a:t>
            </a:r>
            <a:r>
              <a:rPr lang="en-US" sz="1400" b="1" baseline="0"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11/12/2018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11/12/2018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11/12/2018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11/12/2018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a:latin typeface="Times New Roman" panose="02020603050405020304" pitchFamily="18" charset="0"/>
              </a:rPr>
              <a:t>A summary considerations of the impact of solar radiation on optical </a:t>
            </a:r>
            <a:r>
              <a:rPr lang="en-US" altLang="en-US" sz="1600" b="1" dirty="0" err="1">
                <a:latin typeface="Times New Roman" panose="02020603050405020304" pitchFamily="18" charset="0"/>
              </a:rPr>
              <a:t>V2X</a:t>
            </a:r>
            <a:r>
              <a:rPr lang="en-US" altLang="en-US" sz="1600" b="1" dirty="0">
                <a:latin typeface="Times New Roman" panose="02020603050405020304" pitchFamily="18" charset="0"/>
              </a:rPr>
              <a:t> communication</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2018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Minh Duc Thieu,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 summary considerations of solar radiation impact on </a:t>
            </a:r>
            <a:r>
              <a:rPr lang="en-US" altLang="en-US" sz="1600" dirty="0" err="1">
                <a:solidFill>
                  <a:prstClr val="black"/>
                </a:solidFill>
                <a:latin typeface="Times New Roman" panose="02020603050405020304" pitchFamily="18" charset="0"/>
              </a:rPr>
              <a:t>OWC</a:t>
            </a:r>
            <a:r>
              <a:rPr lang="en-US" altLang="en-US" sz="1600" dirty="0">
                <a:solidFill>
                  <a:prstClr val="black"/>
                </a:solidFill>
                <a:latin typeface="Times New Roman" panose="02020603050405020304" pitchFamily="18" charset="0"/>
              </a:rPr>
              <a:t>/OCC system for </a:t>
            </a:r>
            <a:r>
              <a:rPr lang="en-US" altLang="en-US" sz="1600" dirty="0" err="1">
                <a:solidFill>
                  <a:prstClr val="black"/>
                </a:solidFill>
                <a:latin typeface="Times New Roman" panose="02020603050405020304" pitchFamily="18" charset="0"/>
              </a:rPr>
              <a:t>V2V</a:t>
            </a:r>
            <a:r>
              <a:rPr lang="en-US" altLang="en-US" sz="1600" dirty="0">
                <a:solidFill>
                  <a:prstClr val="black"/>
                </a:solidFill>
                <a:latin typeface="Times New Roman" panose="02020603050405020304" pitchFamily="18" charset="0"/>
              </a:rPr>
              <a:t>/</a:t>
            </a:r>
            <a:r>
              <a:rPr lang="en-US" altLang="en-US" sz="1600" dirty="0" err="1">
                <a:solidFill>
                  <a:prstClr val="black"/>
                </a:solidFill>
                <a:latin typeface="Times New Roman" panose="02020603050405020304" pitchFamily="18" charset="0"/>
              </a:rPr>
              <a:t>V2I</a:t>
            </a:r>
            <a:r>
              <a:rPr lang="en-US" altLang="en-US" sz="1600" dirty="0">
                <a:solidFill>
                  <a:prstClr val="black"/>
                </a:solidFill>
                <a:latin typeface="Times New Roman" panose="02020603050405020304" pitchFamily="18" charset="0"/>
              </a:rPr>
              <a:t> communication</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summary considerations of solar radiation impact on </a:t>
            </a:r>
            <a:r>
              <a:rPr lang="en-US" sz="1600" dirty="0" err="1">
                <a:solidFill>
                  <a:prstClr val="black"/>
                </a:solidFill>
                <a:latin typeface="Times New Roman" panose="02020603050405020304" pitchFamily="18" charset="0"/>
              </a:rPr>
              <a:t>V2V</a:t>
            </a:r>
            <a:r>
              <a:rPr lang="en-US" sz="1600" dirty="0">
                <a:solidFill>
                  <a:prstClr val="black"/>
                </a:solidFill>
                <a:latin typeface="Times New Roman" panose="02020603050405020304" pitchFamily="18" charset="0"/>
              </a:rPr>
              <a:t>/</a:t>
            </a:r>
            <a:r>
              <a:rPr lang="en-US" sz="1600" dirty="0" err="1">
                <a:solidFill>
                  <a:prstClr val="black"/>
                </a:solidFill>
                <a:latin typeface="Times New Roman" panose="02020603050405020304" pitchFamily="18" charset="0"/>
              </a:rPr>
              <a:t>V2I</a:t>
            </a:r>
            <a:r>
              <a:rPr lang="en-US" sz="1600" dirty="0">
                <a:solidFill>
                  <a:prstClr val="black"/>
                </a:solidFill>
                <a:latin typeface="Times New Roman" panose="02020603050405020304" pitchFamily="18" charset="0"/>
              </a:rPr>
              <a:t> communication using</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a:solidFill>
                  <a:schemeClr val="tx1"/>
                </a:solidFill>
                <a:latin typeface="Times New Roman" pitchFamily="18" charset="0"/>
                <a:cs typeface="Times New Roman" pitchFamily="18" charset="0"/>
              </a:rPr>
              <a:t>A summary consideration of the impact of solar radiation on V2X communication</a:t>
            </a:r>
            <a:endParaRPr lang="en-US"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Nowadays, OWC/OCC and VLC are strong candidates </a:t>
            </a:r>
            <a:r>
              <a:rPr lang="en-US" sz="2000" dirty="0">
                <a:latin typeface="Times New Roman" pitchFamily="18" charset="0"/>
                <a:cs typeface="Times New Roman" pitchFamily="18" charset="0"/>
              </a:rPr>
              <a:t>for delivering the </a:t>
            </a:r>
            <a:r>
              <a:rPr lang="en-US" sz="2000" dirty="0" err="1">
                <a:latin typeface="Times New Roman" pitchFamily="18" charset="0"/>
                <a:cs typeface="Times New Roman" pitchFamily="18" charset="0"/>
              </a:rPr>
              <a:t>V2V</a:t>
            </a:r>
            <a:r>
              <a:rPr lang="en-US" sz="2000" dirty="0">
                <a:latin typeface="Times New Roman" pitchFamily="18" charset="0"/>
                <a:cs typeface="Times New Roman" pitchFamily="18" charset="0"/>
              </a:rPr>
              <a:t> communication power </a:t>
            </a:r>
            <a:r>
              <a:rPr lang="en-US" sz="2000">
                <a:latin typeface="Times New Roman" pitchFamily="18" charset="0"/>
                <a:cs typeface="Times New Roman" pitchFamily="18" charset="0"/>
              </a:rPr>
              <a:t>to cars due to many advantages over conventional RF-based solution.</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However, there are many challenges need to overcome for a successful deployment of these new technologies in the market.</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In OWC/OCC, communication channel is affected by various type of light sources. Among noisy light sources, the sunlight can be seen as the most powerful source of noise [1].</a:t>
            </a:r>
          </a:p>
          <a:p>
            <a:pPr algn="just">
              <a:lnSpc>
                <a:spcPct val="110000"/>
              </a:lnSpc>
              <a:spcBef>
                <a:spcPts val="600"/>
              </a:spcBef>
              <a:spcAft>
                <a:spcPts val="600"/>
              </a:spcAft>
              <a:buFont typeface="Wingdings" panose="05000000000000000000" pitchFamily="2" charset="2"/>
              <a:buChar char="q"/>
            </a:pPr>
            <a:r>
              <a:rPr lang="en-US" sz="2000">
                <a:latin typeface="Times New Roman" pitchFamily="18" charset="0"/>
                <a:cs typeface="Times New Roman" pitchFamily="18" charset="0"/>
              </a:rPr>
              <a:t>This contribution tends to present a brief analysis of the impact of solar radiation on OWC communication for vehicles.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012112" cy="1323439"/>
          </a:xfrm>
          <a:prstGeom prst="rect">
            <a:avLst/>
          </a:prstGeom>
        </p:spPr>
        <p:txBody>
          <a:bodyPr wrap="square">
            <a:spAutoFit/>
          </a:bodyPr>
          <a:lstStyle/>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intensity of sunlight received at an area changes with the weather condition and the position of sun in daytime.</a:t>
            </a:r>
          </a:p>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Strong sunlight can prevent communication by saturating receiver.</a:t>
            </a: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Impact of Solar Radiation (1)</a:t>
            </a: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1600" y="2971800"/>
            <a:ext cx="8915400" cy="1981200"/>
          </a:xfrm>
          <a:prstGeom prst="rect">
            <a:avLst/>
          </a:prstGeom>
        </p:spPr>
      </p:pic>
      <p:sp>
        <p:nvSpPr>
          <p:cNvPr id="7" name="Rectangle 6"/>
          <p:cNvSpPr/>
          <p:nvPr/>
        </p:nvSpPr>
        <p:spPr>
          <a:xfrm>
            <a:off x="242273" y="5212615"/>
            <a:ext cx="8634053" cy="923330"/>
          </a:xfrm>
          <a:prstGeom prst="rect">
            <a:avLst/>
          </a:prstGeom>
        </p:spPr>
        <p:txBody>
          <a:bodyPr wrap="square">
            <a:spAutoFit/>
          </a:bodyPr>
          <a:lstStyle/>
          <a:p>
            <a:pPr algn="ctr"/>
            <a:r>
              <a:rPr lang="en-US">
                <a:latin typeface="Times New Roman" pitchFamily="18" charset="0"/>
                <a:cs typeface="Times New Roman" pitchFamily="18" charset="0"/>
              </a:rPr>
              <a:t>Total solar irradiance estimated at Antofagasta on the 20</a:t>
            </a:r>
            <a:r>
              <a:rPr lang="en-US" baseline="30000">
                <a:latin typeface="Times New Roman" pitchFamily="18" charset="0"/>
                <a:cs typeface="Times New Roman" pitchFamily="18" charset="0"/>
              </a:rPr>
              <a:t>th</a:t>
            </a:r>
            <a:r>
              <a:rPr lang="en-US">
                <a:latin typeface="Times New Roman" pitchFamily="18" charset="0"/>
                <a:cs typeface="Times New Roman" pitchFamily="18" charset="0"/>
              </a:rPr>
              <a:t> of December; at Edinburgh on the 20</a:t>
            </a:r>
            <a:r>
              <a:rPr lang="en-US" baseline="30000">
                <a:latin typeface="Times New Roman" pitchFamily="18" charset="0"/>
                <a:cs typeface="Times New Roman" pitchFamily="18" charset="0"/>
              </a:rPr>
              <a:t>th</a:t>
            </a:r>
            <a:r>
              <a:rPr lang="en-US">
                <a:latin typeface="Times New Roman" pitchFamily="18" charset="0"/>
                <a:cs typeface="Times New Roman" pitchFamily="18" charset="0"/>
              </a:rPr>
              <a:t> of June 2016 and and at the noon of each 20</a:t>
            </a:r>
            <a:r>
              <a:rPr lang="en-US" baseline="30000">
                <a:latin typeface="Times New Roman" pitchFamily="18" charset="0"/>
                <a:cs typeface="Times New Roman" pitchFamily="18" charset="0"/>
              </a:rPr>
              <a:t>th</a:t>
            </a:r>
            <a:r>
              <a:rPr lang="en-US">
                <a:latin typeface="Times New Roman" pitchFamily="18" charset="0"/>
                <a:cs typeface="Times New Roman" pitchFamily="18" charset="0"/>
              </a:rPr>
              <a:t> day of the second half of the year in 2016 [2]</a:t>
            </a:r>
            <a:endParaRPr lang="en-US" dirty="0"/>
          </a:p>
        </p:txBody>
      </p:sp>
    </p:spTree>
    <p:extLst>
      <p:ext uri="{BB962C8B-B14F-4D97-AF65-F5344CB8AC3E}">
        <p14:creationId xmlns:p14="http://schemas.microsoft.com/office/powerpoint/2010/main" val="10689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012112" cy="2554545"/>
          </a:xfrm>
          <a:prstGeom prst="rect">
            <a:avLst/>
          </a:prstGeom>
        </p:spPr>
        <p:txBody>
          <a:bodyPr wrap="square">
            <a:spAutoFit/>
          </a:bodyPr>
          <a:lstStyle/>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the solar radiation – induced shot noise and the thermal noise  (AWGN) can be expressed as (surveyed in [3]):</a:t>
            </a: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shot noise and thermal noise variances are given by:</a:t>
            </a:r>
          </a:p>
          <a:p>
            <a:pPr marL="342900" indent="-342900" algn="just">
              <a:buFont typeface="Wingdings" panose="05000000000000000000" pitchFamily="2" charset="2"/>
              <a:buChar char="q"/>
            </a:pPr>
            <a:endParaRPr lang="en-US" sz="200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Impact of Solar Radiation (2)</a:t>
            </a:r>
            <a:endParaRPr lang="en-US" sz="32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3281362" y="2667000"/>
            <a:ext cx="2516187" cy="654364"/>
          </a:xfrm>
          <a:prstGeom prst="rect">
            <a:avLst/>
          </a:prstGeom>
        </p:spPr>
      </p:pic>
      <p:pic>
        <p:nvPicPr>
          <p:cNvPr id="3" name="Picture 2"/>
          <p:cNvPicPr>
            <a:picLocks noChangeAspect="1"/>
          </p:cNvPicPr>
          <p:nvPr/>
        </p:nvPicPr>
        <p:blipFill>
          <a:blip r:embed="rId3"/>
          <a:stretch>
            <a:fillRect/>
          </a:stretch>
        </p:blipFill>
        <p:spPr>
          <a:xfrm>
            <a:off x="2827336" y="4226319"/>
            <a:ext cx="3424238" cy="611471"/>
          </a:xfrm>
          <a:prstGeom prst="rect">
            <a:avLst/>
          </a:prstGeom>
        </p:spPr>
      </p:pic>
      <p:pic>
        <p:nvPicPr>
          <p:cNvPr id="6" name="Picture 5"/>
          <p:cNvPicPr>
            <a:picLocks noChangeAspect="1"/>
          </p:cNvPicPr>
          <p:nvPr/>
        </p:nvPicPr>
        <p:blipFill>
          <a:blip r:embed="rId4"/>
          <a:stretch>
            <a:fillRect/>
          </a:stretch>
        </p:blipFill>
        <p:spPr>
          <a:xfrm>
            <a:off x="1937544" y="5029200"/>
            <a:ext cx="5243512" cy="837765"/>
          </a:xfrm>
          <a:prstGeom prst="rect">
            <a:avLst/>
          </a:prstGeom>
        </p:spPr>
      </p:pic>
    </p:spTree>
    <p:extLst>
      <p:ext uri="{BB962C8B-B14F-4D97-AF65-F5344CB8AC3E}">
        <p14:creationId xmlns:p14="http://schemas.microsoft.com/office/powerpoint/2010/main" val="94033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8855"/>
            <a:ext cx="8012112" cy="2554545"/>
          </a:xfrm>
          <a:prstGeom prst="rect">
            <a:avLst/>
          </a:prstGeom>
        </p:spPr>
        <p:txBody>
          <a:bodyPr wrap="square">
            <a:spAutoFit/>
          </a:bodyPr>
          <a:lstStyle/>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power of the background light changes in one day is approximately 20 dB [1] can generate a strong DC component. However, DC offset can be removed by capacitive filters.</a:t>
            </a:r>
          </a:p>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The shot noise caused by solar radiation can be seen as the main source of noise in V2X communication. It can be reduced by using optical filter and digital filter [3]. </a:t>
            </a:r>
          </a:p>
          <a:p>
            <a:pPr marL="342900" indent="-342900" algn="just">
              <a:buFont typeface="Wingdings" panose="05000000000000000000" pitchFamily="2" charset="2"/>
              <a:buChar char="q"/>
            </a:pPr>
            <a:r>
              <a:rPr lang="en-US" sz="2000">
                <a:latin typeface="Times New Roman" panose="02020603050405020304" pitchFamily="18" charset="0"/>
                <a:cs typeface="Times New Roman" panose="02020603050405020304" pitchFamily="18" charset="0"/>
              </a:rPr>
              <a:t>Narrowing FOV is also a good solution to mitigate the affect of light noise. The additional gain of signal can be given as (refer to [1]):</a:t>
            </a: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a:latin typeface="Times New Roman" panose="02020603050405020304" pitchFamily="18" charset="0"/>
                <a:cs typeface="Times New Roman" panose="02020603050405020304" pitchFamily="18" charset="0"/>
              </a:rPr>
              <a:t>Summary of some solutions to mitigate background light noise</a:t>
            </a: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906401" y="4343400"/>
            <a:ext cx="3305798" cy="838200"/>
          </a:xfrm>
          <a:prstGeom prst="rect">
            <a:avLst/>
          </a:prstGeom>
        </p:spPr>
      </p:pic>
      <p:sp>
        <p:nvSpPr>
          <p:cNvPr id="6" name="Rectangle 5"/>
          <p:cNvSpPr/>
          <p:nvPr/>
        </p:nvSpPr>
        <p:spPr>
          <a:xfrm>
            <a:off x="1600200" y="5257800"/>
            <a:ext cx="6693208" cy="646331"/>
          </a:xfrm>
          <a:prstGeom prst="rect">
            <a:avLst/>
          </a:prstGeom>
        </p:spPr>
        <p:txBody>
          <a:bodyPr wrap="square">
            <a:spAutoFit/>
          </a:bodyPr>
          <a:lstStyle/>
          <a:p>
            <a:r>
              <a:rPr lang="en-US">
                <a:latin typeface="Times New Roman" pitchFamily="18" charset="0"/>
                <a:cs typeface="Times New Roman" pitchFamily="18" charset="0"/>
              </a:rPr>
              <a:t>where n is the optical concentrator refractive index; ψ is the angle of incidence with respect to the receiver axis. </a:t>
            </a:r>
            <a:endParaRPr lang="en-US" dirty="0"/>
          </a:p>
        </p:txBody>
      </p:sp>
    </p:spTree>
    <p:extLst>
      <p:ext uri="{BB962C8B-B14F-4D97-AF65-F5344CB8AC3E}">
        <p14:creationId xmlns:p14="http://schemas.microsoft.com/office/powerpoint/2010/main" val="110880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a:latin typeface="Times New Roman" panose="02020603050405020304" pitchFamily="18" charset="0"/>
                <a:cs typeface="Times New Roman" panose="02020603050405020304" pitchFamily="18" charset="0"/>
              </a:rPr>
              <a:t>[1] Alin-Mihai </a:t>
            </a:r>
            <a:r>
              <a:rPr lang="en-US" sz="1800" dirty="0" err="1">
                <a:latin typeface="Times New Roman" panose="02020603050405020304" pitchFamily="18" charset="0"/>
                <a:cs typeface="Times New Roman" panose="02020603050405020304" pitchFamily="18" charset="0"/>
              </a:rPr>
              <a:t>Cailean</a:t>
            </a:r>
            <a:r>
              <a:rPr lang="en-US" sz="1800" dirty="0">
                <a:latin typeface="Times New Roman" panose="02020603050405020304" pitchFamily="18" charset="0"/>
                <a:cs typeface="Times New Roman" panose="02020603050405020304" pitchFamily="18" charset="0"/>
              </a:rPr>
              <a:t>, Mihai </a:t>
            </a:r>
            <a:r>
              <a:rPr lang="en-US" sz="1800" dirty="0" err="1">
                <a:latin typeface="Times New Roman" panose="02020603050405020304" pitchFamily="18" charset="0"/>
                <a:cs typeface="Times New Roman" panose="02020603050405020304" pitchFamily="18" charset="0"/>
              </a:rPr>
              <a:t>Dimian</a:t>
            </a:r>
            <a:r>
              <a:rPr lang="en-US" sz="1800" dirty="0">
                <a:latin typeface="Times New Roman" panose="02020603050405020304" pitchFamily="18" charset="0"/>
                <a:cs typeface="Times New Roman" panose="02020603050405020304" pitchFamily="18" charset="0"/>
              </a:rPr>
              <a:t>, "Current Challenges for Visible Light Communications Usage in Vehicle Applications: A Survey," IEEE Communication Surveys &amp; Tutorials, vol. 19, no. 4, pp. 2681-2703, 2017.</a:t>
            </a:r>
          </a:p>
          <a:p>
            <a:pPr marL="0" indent="0" algn="just">
              <a:lnSpc>
                <a:spcPct val="130000"/>
              </a:lnSpc>
              <a:buNone/>
            </a:pPr>
            <a:r>
              <a:rPr lang="en-US" sz="1800" dirty="0">
                <a:latin typeface="Times New Roman" panose="02020603050405020304" pitchFamily="18" charset="0"/>
                <a:cs typeface="Times New Roman" panose="02020603050405020304" pitchFamily="18" charset="0"/>
              </a:rPr>
              <a:t>[2] Mohamed Sufyan </a:t>
            </a:r>
            <a:r>
              <a:rPr lang="en-US" sz="1800" dirty="0" err="1">
                <a:latin typeface="Times New Roman" panose="02020603050405020304" pitchFamily="18" charset="0"/>
                <a:cs typeface="Times New Roman" panose="02020603050405020304" pitchFamily="18" charset="0"/>
              </a:rPr>
              <a:t>Islim</a:t>
            </a:r>
            <a:r>
              <a:rPr lang="en-US" sz="1800" dirty="0">
                <a:latin typeface="Times New Roman" panose="02020603050405020304" pitchFamily="18" charset="0"/>
                <a:cs typeface="Times New Roman" panose="02020603050405020304" pitchFamily="18" charset="0"/>
              </a:rPr>
              <a:t> et al., “The Impact of Solar Irradiance on Visible Light Communications”, Journal of Light wave Technology, vol. 36, no. 12, June 2018.</a:t>
            </a:r>
          </a:p>
          <a:p>
            <a:pPr marL="0" indent="0" algn="just">
              <a:lnSpc>
                <a:spcPct val="130000"/>
              </a:lnSpc>
              <a:buNone/>
            </a:pPr>
            <a:r>
              <a:rPr lang="en-US" sz="1800" dirty="0">
                <a:latin typeface="Times New Roman" panose="02020603050405020304" pitchFamily="18" charset="0"/>
                <a:cs typeface="Times New Roman" panose="02020603050405020304" pitchFamily="18" charset="0"/>
              </a:rPr>
              <a:t>[3] </a:t>
            </a:r>
            <a:r>
              <a:rPr lang="en-US" sz="1800" dirty="0" err="1">
                <a:latin typeface="Times New Roman" panose="02020603050405020304" pitchFamily="18" charset="0"/>
                <a:cs typeface="Times New Roman" panose="02020603050405020304" pitchFamily="18" charset="0"/>
              </a:rPr>
              <a:t>Zabih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Ghasemlooy</a:t>
            </a:r>
            <a:r>
              <a:rPr lang="en-US" sz="1800" dirty="0">
                <a:latin typeface="Times New Roman" panose="02020603050405020304" pitchFamily="18" charset="0"/>
                <a:cs typeface="Times New Roman" panose="02020603050405020304" pitchFamily="18" charset="0"/>
              </a:rPr>
              <a:t> et al., Visible Light Communications Theory and Applications, CRC Press, 2017. </a:t>
            </a: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376868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15348</TotalTime>
  <Words>501</Words>
  <Application>Microsoft Office PowerPoint</Application>
  <PresentationFormat>On-screen Show (4:3)</PresentationFormat>
  <Paragraphs>42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맑은 고딕</vt:lpstr>
      <vt:lpstr>Arial</vt:lpstr>
      <vt:lpstr>Calibri</vt:lpstr>
      <vt:lpstr>Times New Roman</vt:lpstr>
      <vt:lpstr>Wingdings</vt:lpstr>
      <vt:lpstr>Office Theme</vt:lpstr>
      <vt:lpstr>PowerPoint Presentation</vt:lpstr>
      <vt:lpstr>PowerPoint Presentation</vt:lpstr>
      <vt:lpstr>Introduction</vt:lpstr>
      <vt:lpstr>Impact of Solar Radiation (1)</vt:lpstr>
      <vt:lpstr>Impact of Solar Radiation (2)</vt:lpstr>
      <vt:lpstr>Summary of some solutions to mitigate background light noise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536</cp:revision>
  <cp:lastPrinted>2017-05-07T15:48:38Z</cp:lastPrinted>
  <dcterms:created xsi:type="dcterms:W3CDTF">2010-05-15T17:50:32Z</dcterms:created>
  <dcterms:modified xsi:type="dcterms:W3CDTF">2018-11-12T14:01:59Z</dcterms:modified>
</cp:coreProperties>
</file>