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280" r:id="rId3"/>
    <p:sldId id="311" r:id="rId4"/>
    <p:sldId id="347" r:id="rId5"/>
    <p:sldId id="348" r:id="rId6"/>
    <p:sldId id="350" r:id="rId7"/>
    <p:sldId id="354"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92" d="100"/>
          <a:sy n="92" d="100"/>
        </p:scale>
        <p:origin x="1632" y="84"/>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a:t>
            </a:r>
            <a:r>
              <a:rPr lang="en-US" sz="1400" b="1" baseline="0" dirty="0" smtClean="0">
                <a:solidFill>
                  <a:schemeClr val="tx1"/>
                </a:solidFill>
                <a:latin typeface="Times New Roman" pitchFamily="18" charset="0"/>
                <a:cs typeface="Times New Roman" pitchFamily="18" charset="0"/>
              </a:rPr>
              <a:t>-0556-00-</a:t>
            </a:r>
            <a:r>
              <a:rPr lang="en-US" sz="1400" b="1" baseline="0" dirty="0" err="1" smtClean="0">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9" name="TextBox 8"/>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2018</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11/12/2018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11/12/2018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2018</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a:t>
            </a:r>
            <a:r>
              <a:rPr lang="en-US" sz="1400" b="1" baseline="0" dirty="0" smtClean="0">
                <a:solidFill>
                  <a:schemeClr val="tx1"/>
                </a:solidFill>
                <a:latin typeface="Times New Roman" pitchFamily="18" charset="0"/>
                <a:cs typeface="Times New Roman" pitchFamily="18" charset="0"/>
              </a:rPr>
              <a:t>-0556-00-</a:t>
            </a:r>
            <a:r>
              <a:rPr lang="en-US" sz="1400" b="1" baseline="0" dirty="0" err="1" smtClean="0">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11/12/2018</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11/12/2018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11/12/2018</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11/12/2018</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11/12/2018</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11/12/2018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11/12/2018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Interest Group for Wireless Personal Area Networks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a:t>
            </a:r>
            <a:r>
              <a:rPr lang="en-US" altLang="en-US" sz="1600" dirty="0">
                <a:solidFill>
                  <a:prstClr val="black"/>
                </a:solidFill>
                <a:latin typeface="Times New Roman" panose="02020603050405020304" pitchFamily="18" charset="0"/>
              </a:rPr>
              <a:t> </a:t>
            </a:r>
            <a:r>
              <a:rPr lang="en-US" altLang="en-US" sz="1600" b="1" dirty="0">
                <a:solidFill>
                  <a:prstClr val="black"/>
                </a:solidFill>
                <a:latin typeface="Times New Roman" panose="02020603050405020304" pitchFamily="18" charset="0"/>
              </a:rPr>
              <a:t>Technical considerations of low-rate modulation scheme in vehicular OCC system using hybrid waveform.</a:t>
            </a:r>
          </a:p>
          <a:p>
            <a:pPr eaLnBrk="0" fontAlgn="base" hangingPunct="0">
              <a:spcBef>
                <a:spcPct val="0"/>
              </a:spcBef>
              <a:spcAft>
                <a:spcPct val="0"/>
              </a:spcAft>
            </a:pP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November 2018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Minh Duc Thieu, </a:t>
            </a:r>
            <a:r>
              <a:rPr lang="en-US" altLang="en-US" sz="1600" dirty="0" err="1">
                <a:solidFill>
                  <a:prstClr val="black"/>
                </a:solidFill>
                <a:latin typeface="Times New Roman" panose="02020603050405020304" pitchFamily="18" charset="0"/>
              </a:rPr>
              <a:t>Trang</a:t>
            </a:r>
            <a:r>
              <a:rPr lang="en-US" altLang="en-US" sz="1600" dirty="0">
                <a:solidFill>
                  <a:prstClr val="black"/>
                </a:solidFill>
                <a:latin typeface="Times New Roman" panose="02020603050405020304" pitchFamily="18" charset="0"/>
              </a:rPr>
              <a:t> Nguyen and Yeong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 summary of technical considerations of low-rate modulation scheme for </a:t>
            </a:r>
            <a:r>
              <a:rPr lang="en-US" altLang="en-US" sz="1600" dirty="0" err="1">
                <a:solidFill>
                  <a:prstClr val="black"/>
                </a:solidFill>
                <a:latin typeface="Times New Roman" panose="02020603050405020304" pitchFamily="18" charset="0"/>
              </a:rPr>
              <a:t>RoI</a:t>
            </a:r>
            <a:r>
              <a:rPr lang="en-US" altLang="en-US" sz="1600" dirty="0">
                <a:solidFill>
                  <a:prstClr val="black"/>
                </a:solidFill>
                <a:latin typeface="Times New Roman" panose="02020603050405020304" pitchFamily="18" charset="0"/>
              </a:rPr>
              <a:t>-signaling in vehicular OCC system using hybrid waveform.</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a:solidFill>
                  <a:prstClr val="black"/>
                </a:solidFill>
                <a:latin typeface="Times New Roman" panose="02020603050405020304" pitchFamily="18" charset="0"/>
              </a:rPr>
              <a:t>To summary technical considerations of low-rate </a:t>
            </a:r>
            <a:r>
              <a:rPr lang="en-US" altLang="en-US" sz="1600" dirty="0">
                <a:solidFill>
                  <a:prstClr val="black"/>
                </a:solidFill>
                <a:latin typeface="Times New Roman" panose="02020603050405020304" pitchFamily="18" charset="0"/>
              </a:rPr>
              <a:t>modulation scheme which is feasible for detecting Region-of-Interest in </a:t>
            </a:r>
            <a:r>
              <a:rPr lang="en-US" altLang="en-US" sz="1600" dirty="0" err="1">
                <a:solidFill>
                  <a:prstClr val="black"/>
                </a:solidFill>
                <a:latin typeface="Times New Roman" panose="02020603050405020304" pitchFamily="18" charset="0"/>
              </a:rPr>
              <a:t>V2V</a:t>
            </a:r>
            <a:r>
              <a:rPr lang="en-US" altLang="en-US" sz="1600" dirty="0">
                <a:solidFill>
                  <a:prstClr val="black"/>
                </a:solidFill>
                <a:latin typeface="Times New Roman" panose="02020603050405020304" pitchFamily="18" charset="0"/>
              </a:rPr>
              <a:t> communication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a:solidFill>
                  <a:prstClr val="black"/>
                </a:solidFill>
                <a:latin typeface="Times New Roman" panose="02020603050405020304" pitchFamily="18" charset="0"/>
              </a:rPr>
              <a:t>P802.15</a:t>
            </a:r>
            <a:r>
              <a:rPr lang="en-US" altLang="en-US" sz="1600" dirty="0">
                <a:solidFill>
                  <a:prstClr val="black"/>
                </a:solidFill>
                <a:latin typeface="Times New Roman" panose="02020603050405020304" pitchFamily="18" charset="0"/>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33400" y="1447800"/>
            <a:ext cx="80772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a:solidFill>
                  <a:schemeClr val="tx1"/>
                </a:solidFill>
                <a:latin typeface="Times New Roman" pitchFamily="18" charset="0"/>
                <a:cs typeface="Times New Roman" pitchFamily="18" charset="0"/>
              </a:rPr>
              <a:t>Technical considerations of </a:t>
            </a:r>
            <a:r>
              <a:rPr lang="en-US" sz="3200" dirty="0">
                <a:solidFill>
                  <a:schemeClr val="tx1"/>
                </a:solidFill>
                <a:latin typeface="Times New Roman" pitchFamily="18" charset="0"/>
                <a:cs typeface="Times New Roman" pitchFamily="18" charset="0"/>
              </a:rPr>
              <a:t>low-rate modulation </a:t>
            </a:r>
            <a:r>
              <a:rPr lang="en-US" sz="3200">
                <a:solidFill>
                  <a:schemeClr val="tx1"/>
                </a:solidFill>
                <a:latin typeface="Times New Roman" pitchFamily="18" charset="0"/>
                <a:cs typeface="Times New Roman" pitchFamily="18" charset="0"/>
              </a:rPr>
              <a:t>scheme in </a:t>
            </a:r>
            <a:r>
              <a:rPr lang="en-US" sz="3200" dirty="0">
                <a:solidFill>
                  <a:schemeClr val="tx1"/>
                </a:solidFill>
                <a:latin typeface="Times New Roman" pitchFamily="18" charset="0"/>
                <a:cs typeface="Times New Roman" pitchFamily="18" charset="0"/>
              </a:rPr>
              <a:t>vehicular </a:t>
            </a:r>
            <a:r>
              <a:rPr lang="en-US" sz="3200">
                <a:solidFill>
                  <a:schemeClr val="tx1"/>
                </a:solidFill>
                <a:latin typeface="Times New Roman" pitchFamily="18" charset="0"/>
                <a:cs typeface="Times New Roman" pitchFamily="18" charset="0"/>
              </a:rPr>
              <a:t>OCC system using hybrid waveform</a:t>
            </a:r>
            <a:endParaRPr lang="en-GB" sz="3200" dirty="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a:latin typeface="Times New Roman" pitchFamily="18" charset="0"/>
                <a:cs typeface="Times New Roman" pitchFamily="18" charset="0"/>
              </a:rPr>
              <a:t>RoI-signaling technique is applied in vehicular OCC system using hybrid waveform.</a:t>
            </a:r>
          </a:p>
          <a:p>
            <a:pPr algn="just">
              <a:lnSpc>
                <a:spcPct val="110000"/>
              </a:lnSpc>
              <a:spcBef>
                <a:spcPts val="600"/>
              </a:spcBef>
              <a:spcAft>
                <a:spcPts val="600"/>
              </a:spcAft>
              <a:buFont typeface="Wingdings" panose="05000000000000000000" pitchFamily="2" charset="2"/>
              <a:buChar char="q"/>
            </a:pPr>
            <a:r>
              <a:rPr lang="en-US" sz="2000">
                <a:latin typeface="Times New Roman" pitchFamily="18" charset="0"/>
                <a:cs typeface="Times New Roman" pitchFamily="18" charset="0"/>
              </a:rPr>
              <a:t>Detecting </a:t>
            </a:r>
            <a:r>
              <a:rPr lang="en-US" sz="2000" dirty="0" err="1">
                <a:latin typeface="Times New Roman" pitchFamily="18" charset="0"/>
                <a:cs typeface="Times New Roman" pitchFamily="18" charset="0"/>
              </a:rPr>
              <a:t>RoI</a:t>
            </a:r>
            <a:r>
              <a:rPr lang="en-US" sz="2000" dirty="0">
                <a:latin typeface="Times New Roman" pitchFamily="18" charset="0"/>
                <a:cs typeface="Times New Roman" pitchFamily="18" charset="0"/>
              </a:rPr>
              <a:t> can helps Rx camera identify the region of interest (</a:t>
            </a:r>
            <a:r>
              <a:rPr lang="en-US" sz="2000" dirty="0" err="1">
                <a:latin typeface="Times New Roman" pitchFamily="18" charset="0"/>
                <a:cs typeface="Times New Roman" pitchFamily="18" charset="0"/>
              </a:rPr>
              <a:t>RoI</a:t>
            </a:r>
            <a:r>
              <a:rPr lang="en-US" sz="2000" dirty="0">
                <a:latin typeface="Times New Roman" pitchFamily="18" charset="0"/>
                <a:cs typeface="Times New Roman" pitchFamily="18" charset="0"/>
              </a:rPr>
              <a:t>) to set up the communication link. When the </a:t>
            </a:r>
            <a:r>
              <a:rPr lang="en-US" sz="2000" dirty="0" err="1">
                <a:latin typeface="Times New Roman" pitchFamily="18" charset="0"/>
                <a:cs typeface="Times New Roman" pitchFamily="18" charset="0"/>
              </a:rPr>
              <a:t>RoI</a:t>
            </a:r>
            <a:r>
              <a:rPr lang="en-US" sz="2000" dirty="0">
                <a:latin typeface="Times New Roman" pitchFamily="18" charset="0"/>
                <a:cs typeface="Times New Roman" pitchFamily="18" charset="0"/>
              </a:rPr>
              <a:t> information is received by low-frame-rate Rx camera, high-rate data stream can be received by Rx high-frame-rate camera. </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By deploying </a:t>
            </a:r>
            <a:r>
              <a:rPr lang="en-US" sz="2000" dirty="0" err="1">
                <a:latin typeface="Times New Roman" pitchFamily="18" charset="0"/>
                <a:cs typeface="Times New Roman" pitchFamily="18" charset="0"/>
              </a:rPr>
              <a:t>RoI</a:t>
            </a:r>
            <a:r>
              <a:rPr lang="en-US" sz="2000" dirty="0">
                <a:latin typeface="Times New Roman" pitchFamily="18" charset="0"/>
                <a:cs typeface="Times New Roman" pitchFamily="18" charset="0"/>
              </a:rPr>
              <a:t>-signaling technique, the computational cost of systems can also be decreased.</a:t>
            </a:r>
          </a:p>
          <a:p>
            <a:pPr algn="just">
              <a:lnSpc>
                <a:spcPct val="110000"/>
              </a:lnSpc>
              <a:spcBef>
                <a:spcPts val="600"/>
              </a:spcBef>
              <a:spcAft>
                <a:spcPts val="600"/>
              </a:spcAft>
              <a:buFont typeface="Wingdings" panose="05000000000000000000" pitchFamily="2" charset="2"/>
              <a:buChar char="q"/>
            </a:pPr>
            <a:r>
              <a:rPr lang="en-US" sz="2000">
                <a:latin typeface="Times New Roman" pitchFamily="18" charset="0"/>
                <a:cs typeface="Times New Roman" pitchFamily="18" charset="0"/>
              </a:rPr>
              <a:t>However, there are many challenges for this new technology need to consider carefully.</a:t>
            </a:r>
            <a:endParaRPr lang="en-US" sz="2000" dirty="0"/>
          </a:p>
        </p:txBody>
      </p:sp>
    </p:spTree>
    <p:extLst>
      <p:ext uri="{BB962C8B-B14F-4D97-AF65-F5344CB8AC3E}">
        <p14:creationId xmlns:p14="http://schemas.microsoft.com/office/powerpoint/2010/main" val="350741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9495" y="5715000"/>
            <a:ext cx="7205819" cy="369332"/>
          </a:xfrm>
          <a:prstGeom prst="rect">
            <a:avLst/>
          </a:prstGeom>
        </p:spPr>
        <p:txBody>
          <a:bodyPr wrap="none">
            <a:spAutoFit/>
          </a:bodyPr>
          <a:lstStyle/>
          <a:p>
            <a:pPr algn="ctr"/>
            <a:r>
              <a:rPr lang="en-US" dirty="0">
                <a:latin typeface="Times New Roman" pitchFamily="18" charset="0"/>
                <a:cs typeface="Times New Roman" pitchFamily="18" charset="0"/>
              </a:rPr>
              <a:t>Reference architecture </a:t>
            </a:r>
            <a:r>
              <a:rPr lang="en-US">
                <a:latin typeface="Times New Roman" pitchFamily="18" charset="0"/>
                <a:cs typeface="Times New Roman" pitchFamily="18" charset="0"/>
              </a:rPr>
              <a:t>of vehicular OCC system using hybrid waveform [1]</a:t>
            </a:r>
            <a:endParaRPr lang="en-US" dirty="0"/>
          </a:p>
        </p:txBody>
      </p:sp>
      <p:sp>
        <p:nvSpPr>
          <p:cNvPr id="5" name="Rectangle 4"/>
          <p:cNvSpPr/>
          <p:nvPr/>
        </p:nvSpPr>
        <p:spPr>
          <a:xfrm>
            <a:off x="533400" y="1803737"/>
            <a:ext cx="8012112" cy="1015663"/>
          </a:xfrm>
          <a:prstGeom prst="rect">
            <a:avLst/>
          </a:prstGeom>
        </p:spPr>
        <p:txBody>
          <a:bodyPr wrap="square">
            <a:spAutoFit/>
          </a:bodyPr>
          <a:lstStyle/>
          <a:p>
            <a:pPr marL="342900" indent="-342900">
              <a:buFont typeface="Wingdings" panose="05000000000000000000" pitchFamily="2" charset="2"/>
              <a:buChar char="q"/>
            </a:pPr>
            <a:r>
              <a:rPr lang="en-US" sz="2000">
                <a:latin typeface="Times New Roman" panose="02020603050405020304" pitchFamily="18" charset="0"/>
                <a:cs typeface="Times New Roman" panose="02020603050405020304" pitchFamily="18" charset="0"/>
              </a:rPr>
              <a:t>Reference architecture</a:t>
            </a:r>
          </a:p>
          <a:p>
            <a:pPr marL="800100" lvl="1" indent="-342900">
              <a:buFont typeface="Wingdings" panose="05000000000000000000" pitchFamily="2" charset="2"/>
              <a:buChar char="Ø"/>
            </a:pPr>
            <a:r>
              <a:rPr lang="en-US" sz="2000">
                <a:latin typeface="Times New Roman" panose="02020603050405020304" pitchFamily="18" charset="0"/>
                <a:cs typeface="Times New Roman" panose="02020603050405020304" pitchFamily="18" charset="0"/>
              </a:rPr>
              <a:t>Low-rate waveform</a:t>
            </a:r>
          </a:p>
          <a:p>
            <a:pPr marL="800100" lvl="1" indent="-342900">
              <a:buFont typeface="Wingdings" panose="05000000000000000000" pitchFamily="2" charset="2"/>
              <a:buChar char="Ø"/>
            </a:pPr>
            <a:r>
              <a:rPr lang="en-US" sz="2000">
                <a:latin typeface="Times New Roman" panose="02020603050405020304" pitchFamily="18" charset="0"/>
                <a:cs typeface="Times New Roman" panose="02020603050405020304" pitchFamily="18" charset="0"/>
              </a:rPr>
              <a:t>High-rate data stream</a:t>
            </a:r>
            <a:endParaRPr lang="en-US" sz="2000" dirty="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67603" y="457200"/>
            <a:ext cx="8229600" cy="1143000"/>
          </a:xfrm>
        </p:spPr>
        <p:txBody>
          <a:bodyPr>
            <a:normAutofit/>
          </a:bodyPr>
          <a:lstStyle/>
          <a:p>
            <a:r>
              <a:rPr lang="en-US" sz="3200">
                <a:latin typeface="Times New Roman" panose="02020603050405020304" pitchFamily="18" charset="0"/>
                <a:cs typeface="Times New Roman" panose="02020603050405020304" pitchFamily="18" charset="0"/>
              </a:rPr>
              <a:t>Reference architecture of vehicular OCC system using hybrid waveform</a:t>
            </a:r>
            <a:endParaRPr lang="en-US" sz="32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1367276" y="2895600"/>
            <a:ext cx="6430253" cy="2674769"/>
          </a:xfrm>
          <a:prstGeom prst="rect">
            <a:avLst/>
          </a:prstGeom>
        </p:spPr>
      </p:pic>
    </p:spTree>
    <p:extLst>
      <p:ext uri="{BB962C8B-B14F-4D97-AF65-F5344CB8AC3E}">
        <p14:creationId xmlns:p14="http://schemas.microsoft.com/office/powerpoint/2010/main" val="1287058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600200"/>
            <a:ext cx="8012112" cy="4401205"/>
          </a:xfrm>
          <a:prstGeom prst="rect">
            <a:avLst/>
          </a:prstGeom>
        </p:spPr>
        <p:txBody>
          <a:bodyPr wrap="square">
            <a:spAutoFit/>
          </a:bodyPr>
          <a:lstStyle/>
          <a:p>
            <a:pPr marL="342900" indent="-342900" algn="just">
              <a:buFont typeface="Wingdings" panose="05000000000000000000" pitchFamily="2" charset="2"/>
              <a:buChar char="q"/>
            </a:pPr>
            <a:r>
              <a:rPr lang="en-US" sz="2000">
                <a:latin typeface="Times New Roman" panose="02020603050405020304" pitchFamily="18" charset="0"/>
                <a:cs typeface="Times New Roman" panose="02020603050405020304" pitchFamily="18" charset="0"/>
              </a:rPr>
              <a:t>Conventional computer vision (CV)-based concept for detecting light sources has many disadvantages compared to RoI-signaling techniques:</a:t>
            </a:r>
          </a:p>
          <a:p>
            <a:pPr marL="342900" indent="-342900" algn="just">
              <a:buFont typeface="Wingdings" panose="05000000000000000000" pitchFamily="2" charset="2"/>
              <a:buChar char="q"/>
            </a:pPr>
            <a:endParaRPr lang="en-US" sz="200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r>
              <a:rPr lang="en-US" sz="2000">
                <a:latin typeface="Times New Roman" panose="02020603050405020304" pitchFamily="18" charset="0"/>
                <a:cs typeface="Times New Roman" panose="02020603050405020304" pitchFamily="18" charset="0"/>
              </a:rPr>
              <a:t>CV-based solution for object detection typically relies on the analyzing pattern images. </a:t>
            </a:r>
          </a:p>
          <a:p>
            <a:pPr marL="800100" lvl="1" indent="-342900" algn="just">
              <a:buFont typeface="Wingdings" panose="05000000000000000000" pitchFamily="2" charset="2"/>
              <a:buChar char="Ø"/>
            </a:pPr>
            <a:r>
              <a:rPr lang="en-US" sz="2000">
                <a:latin typeface="Times New Roman" panose="02020603050405020304" pitchFamily="18" charset="0"/>
                <a:cs typeface="Times New Roman" panose="02020603050405020304" pitchFamily="18" charset="0"/>
              </a:rPr>
              <a:t>CV is based on two-dimensional image processing while the RoI-signaling technique is one-dimensional binary sequence processing. Thus, the computational complexity of image processing limits the processing frame rate of Rx. </a:t>
            </a:r>
          </a:p>
          <a:p>
            <a:pPr marL="800100" lvl="1" indent="-342900" algn="just">
              <a:buFont typeface="Wingdings" panose="05000000000000000000" pitchFamily="2" charset="2"/>
              <a:buChar char="Ø"/>
            </a:pPr>
            <a:r>
              <a:rPr lang="en-US" sz="2000">
                <a:latin typeface="Times New Roman" panose="02020603050405020304" pitchFamily="18" charset="0"/>
                <a:cs typeface="Times New Roman" panose="02020603050405020304" pitchFamily="18" charset="0"/>
              </a:rPr>
              <a:t>The performance of CV-based object detection is poor when images are blurry.</a:t>
            </a:r>
          </a:p>
          <a:p>
            <a:pPr marL="800100" lvl="1" indent="-342900" algn="just">
              <a:buFont typeface="Wingdings" panose="05000000000000000000" pitchFamily="2" charset="2"/>
              <a:buChar char="Ø"/>
            </a:pPr>
            <a:r>
              <a:rPr lang="en-US" sz="2000">
                <a:latin typeface="Times New Roman" panose="02020603050405020304" pitchFamily="18" charset="0"/>
                <a:cs typeface="Times New Roman" panose="02020603050405020304" pitchFamily="18" charset="0"/>
              </a:rPr>
              <a:t>Light intensity detected by receivers brings no information to Rx vehicles.</a:t>
            </a:r>
          </a:p>
          <a:p>
            <a:pPr marL="800100" lvl="1" indent="-342900" algn="just">
              <a:buFont typeface="Wingdings" panose="05000000000000000000" pitchFamily="2" charset="2"/>
              <a:buChar char="Ø"/>
            </a:pPr>
            <a:endParaRPr lang="en-US" sz="200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44500" y="350837"/>
            <a:ext cx="8229600" cy="1143000"/>
          </a:xfrm>
        </p:spPr>
        <p:txBody>
          <a:bodyPr>
            <a:normAutofit/>
          </a:bodyPr>
          <a:lstStyle/>
          <a:p>
            <a:r>
              <a:rPr lang="en-US" sz="3200">
                <a:latin typeface="Times New Roman" panose="02020603050405020304" pitchFamily="18" charset="0"/>
                <a:cs typeface="Times New Roman" panose="02020603050405020304" pitchFamily="18" charset="0"/>
              </a:rPr>
              <a:t>Advantages of RoI-signaling techniques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6069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879937"/>
            <a:ext cx="8012112" cy="5016758"/>
          </a:xfrm>
          <a:prstGeom prst="rect">
            <a:avLst/>
          </a:prstGeom>
        </p:spPr>
        <p:txBody>
          <a:bodyPr wrap="square">
            <a:spAutoFit/>
          </a:bodyPr>
          <a:lstStyle/>
          <a:p>
            <a:pPr marL="342900" indent="-342900" algn="just">
              <a:buFont typeface="Wingdings" panose="05000000000000000000" pitchFamily="2" charset="2"/>
              <a:buChar char="q"/>
            </a:pPr>
            <a:r>
              <a:rPr lang="en-US" sz="2000" smtClean="0">
                <a:latin typeface="Times New Roman" panose="02020603050405020304" pitchFamily="18" charset="0"/>
                <a:cs typeface="Times New Roman" panose="02020603050405020304" pitchFamily="18" charset="0"/>
              </a:rPr>
              <a:t>Despite </a:t>
            </a:r>
            <a:r>
              <a:rPr lang="en-US" sz="2000" dirty="0">
                <a:latin typeface="Times New Roman" panose="02020603050405020304" pitchFamily="18" charset="0"/>
                <a:cs typeface="Times New Roman" panose="02020603050405020304" pitchFamily="18" charset="0"/>
              </a:rPr>
              <a:t>the potential of </a:t>
            </a:r>
            <a:r>
              <a:rPr lang="en-US" sz="2000" dirty="0" err="1">
                <a:latin typeface="Times New Roman" panose="02020603050405020304" pitchFamily="18" charset="0"/>
                <a:cs typeface="Times New Roman" panose="02020603050405020304" pitchFamily="18" charset="0"/>
              </a:rPr>
              <a:t>RoI</a:t>
            </a:r>
            <a:r>
              <a:rPr lang="en-US" sz="2000" dirty="0">
                <a:latin typeface="Times New Roman" panose="02020603050405020304" pitchFamily="18" charset="0"/>
                <a:cs typeface="Times New Roman" panose="02020603050405020304" pitchFamily="18" charset="0"/>
              </a:rPr>
              <a:t>-signaling technique. Many challenges for designing </a:t>
            </a:r>
            <a:r>
              <a:rPr lang="en-US" sz="2000" dirty="0" err="1">
                <a:latin typeface="Times New Roman" panose="02020603050405020304" pitchFamily="18" charset="0"/>
                <a:cs typeface="Times New Roman" panose="02020603050405020304" pitchFamily="18" charset="0"/>
              </a:rPr>
              <a:t>RoI</a:t>
            </a:r>
            <a:r>
              <a:rPr lang="en-US" sz="2000" dirty="0">
                <a:latin typeface="Times New Roman" panose="02020603050405020304" pitchFamily="18" charset="0"/>
                <a:cs typeface="Times New Roman" panose="02020603050405020304" pitchFamily="18" charset="0"/>
              </a:rPr>
              <a:t>-signaling waveforms need to consider as follows:</a:t>
            </a:r>
          </a:p>
          <a:p>
            <a:pPr marL="342900" indent="-342900" algn="jus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capability to support a large range of multi-LEDs arrays in the market. </a:t>
            </a:r>
          </a:p>
          <a:p>
            <a:pPr marL="800100" lvl="1" indent="-342900"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Illumination is still the most important purpose of the lighting system on vehicles. Thus, flicker-free to human eyes is a mandatory requirement. However, the safe frequency threshold (200Hz [2]) is higher than the typical camera frame rate. Then, the under-sampling concept is proposed as a solution for </a:t>
            </a:r>
            <a:r>
              <a:rPr lang="en-US" sz="2000" dirty="0" err="1">
                <a:latin typeface="Times New Roman" panose="02020603050405020304" pitchFamily="18" charset="0"/>
                <a:cs typeface="Times New Roman" panose="02020603050405020304" pitchFamily="18" charset="0"/>
              </a:rPr>
              <a:t>RoI</a:t>
            </a:r>
            <a:r>
              <a:rPr lang="en-US" sz="2000" dirty="0">
                <a:latin typeface="Times New Roman" panose="02020603050405020304" pitchFamily="18" charset="0"/>
                <a:cs typeface="Times New Roman" panose="02020603050405020304" pitchFamily="18" charset="0"/>
              </a:rPr>
              <a:t>-signaling waveform.</a:t>
            </a:r>
          </a:p>
          <a:p>
            <a:pPr marL="800100" lvl="1" indent="-342900" algn="just">
              <a:buFont typeface="Wingdings" panose="05000000000000000000" pitchFamily="2" charset="2"/>
              <a:buChar char="Ø"/>
            </a:pPr>
            <a:r>
              <a:rPr lang="en-US" altLang="ko-KR" sz="2000" dirty="0">
                <a:latin typeface="Times New Roman" panose="02020603050405020304" pitchFamily="18" charset="0"/>
                <a:cs typeface="Times New Roman" panose="02020603050405020304" pitchFamily="18" charset="0"/>
              </a:rPr>
              <a:t>The capacity of retaining the acceptable performance of </a:t>
            </a:r>
            <a:r>
              <a:rPr lang="en-US" altLang="ko-KR" sz="2000" dirty="0" err="1">
                <a:latin typeface="Times New Roman" panose="02020603050405020304" pitchFamily="18" charset="0"/>
                <a:cs typeface="Times New Roman" panose="02020603050405020304" pitchFamily="18" charset="0"/>
              </a:rPr>
              <a:t>RoI</a:t>
            </a:r>
            <a:r>
              <a:rPr lang="en-US" altLang="ko-KR" sz="2000" dirty="0">
                <a:latin typeface="Times New Roman" panose="02020603050405020304" pitchFamily="18" charset="0"/>
                <a:cs typeface="Times New Roman" panose="02020603050405020304" pitchFamily="18" charset="0"/>
              </a:rPr>
              <a:t>-signaling demodulation under dimming.</a:t>
            </a:r>
          </a:p>
          <a:p>
            <a:pPr lvl="1" algn="just"/>
            <a:endParaRPr lang="en-US" sz="2000" dirty="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44500" y="457200"/>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Technical considerations of low-rate data </a:t>
            </a:r>
            <a:r>
              <a:rPr lang="en-US" sz="3200">
                <a:latin typeface="Times New Roman" panose="02020603050405020304" pitchFamily="18" charset="0"/>
                <a:cs typeface="Times New Roman" panose="02020603050405020304" pitchFamily="18" charset="0"/>
              </a:rPr>
              <a:t>stream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1725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600200"/>
            <a:ext cx="8229600" cy="4525963"/>
          </a:xfrm>
        </p:spPr>
        <p:txBody>
          <a:bodyPr vert="horz" lIns="91440" tIns="45720" rIns="91440" bIns="45720" rtlCol="0">
            <a:normAutofit/>
          </a:bodyPr>
          <a:lstStyle/>
          <a:p>
            <a:pPr marL="0" indent="0" algn="just">
              <a:lnSpc>
                <a:spcPct val="130000"/>
              </a:lnSpc>
              <a:buNone/>
            </a:pPr>
            <a:r>
              <a:rPr lang="en-US" sz="1800" dirty="0">
                <a:latin typeface="Times New Roman" panose="02020603050405020304" pitchFamily="18" charset="0"/>
                <a:cs typeface="Times New Roman" panose="02020603050405020304" pitchFamily="18" charset="0"/>
              </a:rPr>
              <a:t>[1</a:t>
            </a:r>
            <a:r>
              <a:rPr lang="en-US" sz="1800">
                <a:latin typeface="Times New Roman" panose="02020603050405020304" pitchFamily="18" charset="0"/>
                <a:cs typeface="Times New Roman" panose="02020603050405020304" pitchFamily="18" charset="0"/>
              </a:rPr>
              <a:t>] T. Nguyen et al., “Current Status and Performance Analysis of Optical Camera Communication Technologies for 5G Networks”, IEEE Access, vol. 5, March 2017, pp. 4574-4594. </a:t>
            </a:r>
          </a:p>
          <a:p>
            <a:pPr marL="0" indent="0" algn="just">
              <a:lnSpc>
                <a:spcPct val="130000"/>
              </a:lnSpc>
              <a:buNone/>
            </a:pPr>
            <a:r>
              <a:rPr lang="en-US" sz="1800">
                <a:latin typeface="Times New Roman" panose="02020603050405020304" pitchFamily="18" charset="0"/>
                <a:cs typeface="Times New Roman" panose="02020603050405020304" pitchFamily="18" charset="0"/>
              </a:rPr>
              <a:t>[2] Sridhar Rajagopal, Richard. D. Roberts, Sang Kyu Lim, "IEEE 802.15.7 Visible Light Communication: Modulation and Dimming Support," IEEE Communication Magazine, March 2012.</a:t>
            </a:r>
            <a:endParaRPr lang="en-US" sz="1800" dirty="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457200" y="274638"/>
            <a:ext cx="8229600" cy="1143000"/>
          </a:xfrm>
        </p:spPr>
        <p:txBody>
          <a:bodyPr vert="horz" lIns="91440" tIns="45720" rIns="91440" bIns="45720" rtlCol="0" anchor="ctr">
            <a:normAutofit/>
          </a:bodyPr>
          <a:lstStyle/>
          <a:p>
            <a:r>
              <a:rPr lang="en-US" sz="4000" dirty="0">
                <a:latin typeface="Times New Roman" panose="02020603050405020304" pitchFamily="18" charset="0"/>
                <a:cs typeface="Times New Roman" panose="02020603050405020304" pitchFamily="18" charset="0"/>
              </a:rPr>
              <a:t>References</a:t>
            </a:r>
          </a:p>
        </p:txBody>
      </p:sp>
    </p:spTree>
    <p:extLst>
      <p:ext uri="{BB962C8B-B14F-4D97-AF65-F5344CB8AC3E}">
        <p14:creationId xmlns:p14="http://schemas.microsoft.com/office/powerpoint/2010/main" val="31921860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19764</TotalTime>
  <Words>443</Words>
  <Application>Microsoft Office PowerPoint</Application>
  <PresentationFormat>On-screen Show (4:3)</PresentationFormat>
  <Paragraphs>45</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맑은 고딕</vt:lpstr>
      <vt:lpstr>Arial</vt:lpstr>
      <vt:lpstr>Calibri</vt:lpstr>
      <vt:lpstr>Times New Roman</vt:lpstr>
      <vt:lpstr>Wingdings</vt:lpstr>
      <vt:lpstr>Office Theme</vt:lpstr>
      <vt:lpstr>PowerPoint Presentation</vt:lpstr>
      <vt:lpstr>PowerPoint Presentation</vt:lpstr>
      <vt:lpstr>Introduction</vt:lpstr>
      <vt:lpstr>Reference architecture of vehicular OCC system using hybrid waveform</vt:lpstr>
      <vt:lpstr>Advantages of RoI-signaling techniques</vt:lpstr>
      <vt:lpstr>Technical considerations of low-rate data stream </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Minh Duc Thieu</cp:lastModifiedBy>
  <cp:revision>497</cp:revision>
  <cp:lastPrinted>2017-05-07T15:48:38Z</cp:lastPrinted>
  <dcterms:created xsi:type="dcterms:W3CDTF">2010-05-15T17:50:32Z</dcterms:created>
  <dcterms:modified xsi:type="dcterms:W3CDTF">2018-11-12T14:00:13Z</dcterms:modified>
</cp:coreProperties>
</file>