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m Lam" initials="PL" lastIdx="1" clrIdx="0">
    <p:extLst>
      <p:ext uri="{19B8F6BF-5375-455C-9EA6-DF929625EA0E}">
        <p15:presenceInfo xmlns:p15="http://schemas.microsoft.com/office/powerpoint/2012/main" userId="6bceea7c77f4a3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4B311-889A-451F-B80F-81717674A929}"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8E19D-4D30-4318-B4D4-0CCBED45E2B3}" type="slidenum">
              <a:rPr lang="en-US" smtClean="0"/>
              <a:t>‹#›</a:t>
            </a:fld>
            <a:endParaRPr lang="en-US"/>
          </a:p>
        </p:txBody>
      </p:sp>
    </p:spTree>
    <p:extLst>
      <p:ext uri="{BB962C8B-B14F-4D97-AF65-F5344CB8AC3E}">
        <p14:creationId xmlns:p14="http://schemas.microsoft.com/office/powerpoint/2010/main" val="291259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2"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solidFill>
                  <a:schemeClr val="tx1"/>
                </a:solidFill>
              </a:rPr>
              <a:t>doc.: IEEE </a:t>
            </a:r>
            <a:r>
              <a:rPr lang="en-US" sz="1400" b="1" dirty="0" smtClean="0">
                <a:effectLst/>
              </a:rPr>
              <a:t>15-18-0555-00-0vat</a:t>
            </a:r>
            <a:endParaRPr lang="en-US" altLang="en-US" sz="1400" b="1" dirty="0">
              <a:solidFill>
                <a:schemeClr val="tx1"/>
              </a:solidFill>
            </a:endParaRPr>
          </a:p>
        </p:txBody>
      </p:sp>
      <p:sp>
        <p:nvSpPr>
          <p:cNvPr id="13"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Tree>
    <p:extLst>
      <p:ext uri="{BB962C8B-B14F-4D97-AF65-F5344CB8AC3E}">
        <p14:creationId xmlns:p14="http://schemas.microsoft.com/office/powerpoint/2010/main" val="222678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Tree>
    <p:extLst>
      <p:ext uri="{BB962C8B-B14F-4D97-AF65-F5344CB8AC3E}">
        <p14:creationId xmlns:p14="http://schemas.microsoft.com/office/powerpoint/2010/main" val="217252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Tree>
    <p:extLst>
      <p:ext uri="{BB962C8B-B14F-4D97-AF65-F5344CB8AC3E}">
        <p14:creationId xmlns:p14="http://schemas.microsoft.com/office/powerpoint/2010/main" val="137670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2"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solidFill>
                  <a:schemeClr val="tx1"/>
                </a:solidFill>
              </a:rPr>
              <a:t>doc.: IEEE </a:t>
            </a:r>
            <a:r>
              <a:rPr lang="en-US" sz="1400" b="1" dirty="0" smtClean="0">
                <a:effectLst/>
              </a:rPr>
              <a:t>15-18-0555-00-0vat</a:t>
            </a:r>
            <a:endParaRPr lang="en-US" altLang="en-US" sz="1400" b="1" dirty="0">
              <a:solidFill>
                <a:schemeClr val="tx1"/>
              </a:solidFill>
            </a:endParaRPr>
          </a:p>
        </p:txBody>
      </p:sp>
      <p:sp>
        <p:nvSpPr>
          <p:cNvPr id="11"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Tree>
    <p:extLst>
      <p:ext uri="{BB962C8B-B14F-4D97-AF65-F5344CB8AC3E}">
        <p14:creationId xmlns:p14="http://schemas.microsoft.com/office/powerpoint/2010/main" val="2457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4"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solidFill>
                  <a:schemeClr val="tx1"/>
                </a:solidFill>
              </a:rPr>
              <a:t>doc.: IEEE </a:t>
            </a:r>
            <a:r>
              <a:rPr lang="en-US" sz="1400" b="1" dirty="0" smtClean="0">
                <a:effectLst/>
              </a:rPr>
              <a:t>15-18-0555-00-0vat</a:t>
            </a:r>
            <a:endParaRPr lang="en-US" altLang="en-US" sz="1400" b="1" dirty="0">
              <a:solidFill>
                <a:schemeClr val="tx1"/>
              </a:solidFill>
            </a:endParaRPr>
          </a:p>
        </p:txBody>
      </p:sp>
      <p:sp>
        <p:nvSpPr>
          <p:cNvPr id="13"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Tree>
    <p:extLst>
      <p:ext uri="{BB962C8B-B14F-4D97-AF65-F5344CB8AC3E}">
        <p14:creationId xmlns:p14="http://schemas.microsoft.com/office/powerpoint/2010/main" val="111890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5"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solidFill>
                  <a:schemeClr val="tx1"/>
                </a:solidFill>
              </a:rPr>
              <a:t>doc.: IEEE </a:t>
            </a:r>
            <a:r>
              <a:rPr lang="en-US" sz="1400" b="1" dirty="0" smtClean="0">
                <a:effectLst/>
              </a:rPr>
              <a:t>15-18-0555-00-0vat</a:t>
            </a:r>
            <a:endParaRPr lang="en-US" altLang="en-US" sz="1400" b="1" dirty="0">
              <a:solidFill>
                <a:schemeClr val="tx1"/>
              </a:solidFill>
            </a:endParaRPr>
          </a:p>
        </p:txBody>
      </p:sp>
      <p:sp>
        <p:nvSpPr>
          <p:cNvPr id="14"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Tree>
    <p:extLst>
      <p:ext uri="{BB962C8B-B14F-4D97-AF65-F5344CB8AC3E}">
        <p14:creationId xmlns:p14="http://schemas.microsoft.com/office/powerpoint/2010/main" val="199876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10"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2"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Tree>
    <p:extLst>
      <p:ext uri="{BB962C8B-B14F-4D97-AF65-F5344CB8AC3E}">
        <p14:creationId xmlns:p14="http://schemas.microsoft.com/office/powerpoint/2010/main" val="82997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6"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8"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Tree>
    <p:extLst>
      <p:ext uri="{BB962C8B-B14F-4D97-AF65-F5344CB8AC3E}">
        <p14:creationId xmlns:p14="http://schemas.microsoft.com/office/powerpoint/2010/main" val="90487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8"/>
          <p:cNvSpPr>
            <a:spLocks noChangeShapeType="1"/>
          </p:cNvSpPr>
          <p:nvPr/>
        </p:nvSpPr>
        <p:spPr bwMode="auto">
          <a:xfrm>
            <a:off x="1117600" y="64770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 name="Rectangle 9"/>
          <p:cNvSpPr>
            <a:spLocks noChangeArrowheads="1"/>
          </p:cNvSpPr>
          <p:nvPr/>
        </p:nvSpPr>
        <p:spPr bwMode="auto">
          <a:xfrm>
            <a:off x="11176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9"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solidFill>
                  <a:schemeClr val="tx1"/>
                </a:solidFill>
              </a:rPr>
              <a:t>doc.: IEEE </a:t>
            </a:r>
            <a:r>
              <a:rPr lang="en-US" sz="1400" b="1" dirty="0" smtClean="0">
                <a:effectLst/>
              </a:rPr>
              <a:t>15-18-0555-00-0vat</a:t>
            </a:r>
            <a:endParaRPr lang="en-US" altLang="en-US" sz="1400" b="1" dirty="0">
              <a:solidFill>
                <a:schemeClr val="tx1"/>
              </a:solidFill>
            </a:endParaRPr>
          </a:p>
        </p:txBody>
      </p:sp>
      <p:sp>
        <p:nvSpPr>
          <p:cNvPr id="11"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Tree>
    <p:extLst>
      <p:ext uri="{BB962C8B-B14F-4D97-AF65-F5344CB8AC3E}">
        <p14:creationId xmlns:p14="http://schemas.microsoft.com/office/powerpoint/2010/main" val="12748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0"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Tree>
    <p:extLst>
      <p:ext uri="{BB962C8B-B14F-4D97-AF65-F5344CB8AC3E}">
        <p14:creationId xmlns:p14="http://schemas.microsoft.com/office/powerpoint/2010/main" val="15423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1"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Tree>
    <p:extLst>
      <p:ext uri="{BB962C8B-B14F-4D97-AF65-F5344CB8AC3E}">
        <p14:creationId xmlns:p14="http://schemas.microsoft.com/office/powerpoint/2010/main" val="197888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endParaRPr lang="en-US"/>
          </a:p>
        </p:txBody>
      </p:sp>
      <p:sp>
        <p:nvSpPr>
          <p:cNvPr id="1030" name="Rectangle 6"/>
          <p:cNvSpPr>
            <a:spLocks noGrp="1" noChangeArrowheads="1"/>
          </p:cNvSpPr>
          <p:nvPr>
            <p:ph type="sldNum" sz="quarter" idx="4"/>
          </p:nvPr>
        </p:nvSpPr>
        <p:spPr bwMode="auto">
          <a:xfrm>
            <a:off x="5717196" y="6475413"/>
            <a:ext cx="8592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fld id="{1A2A0486-8688-4FA8-803A-CC2F3BC58CED}" type="slidenum">
              <a:rPr lang="en-US" smtClean="0"/>
              <a:t>‹#›</a:t>
            </a:fld>
            <a:endParaRPr lang="en-US"/>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3"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11/12/2018</a:t>
            </a:fld>
            <a:endParaRPr lang="en-US"/>
          </a:p>
        </p:txBody>
      </p:sp>
      <p:sp>
        <p:nvSpPr>
          <p:cNvPr id="13"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solidFill>
                  <a:schemeClr val="tx1"/>
                </a:solidFill>
              </a:rPr>
              <a:t>doc.: IEEE 15-18-0501-00-004w</a:t>
            </a:r>
          </a:p>
        </p:txBody>
      </p:sp>
    </p:spTree>
    <p:extLst>
      <p:ext uri="{BB962C8B-B14F-4D97-AF65-F5344CB8AC3E}">
        <p14:creationId xmlns:p14="http://schemas.microsoft.com/office/powerpoint/2010/main" val="3799672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025" y="863599"/>
            <a:ext cx="10515600" cy="5327651"/>
          </a:xfrm>
        </p:spPr>
        <p:txBody>
          <a:bodyPr>
            <a:noAutofit/>
          </a:bodyPr>
          <a:lstStyle/>
          <a:p>
            <a:pPr algn="ctr" eaLnBrk="0" fontAlgn="base" hangingPunct="0">
              <a:spcBef>
                <a:spcPct val="0"/>
              </a:spcBef>
              <a:spcAft>
                <a:spcPct val="0"/>
              </a:spcAft>
            </a:pPr>
            <a:r>
              <a:rPr lang="en-US" altLang="en-US" sz="1600" b="1" u="sng" dirty="0">
                <a:solidFill>
                  <a:prstClr val="black"/>
                </a:solidFill>
                <a:effectLst>
                  <a:outerShdw blurRad="38100" dist="38100" dir="2700000" algn="tl">
                    <a:srgbClr val="C0C0C0"/>
                  </a:outerShdw>
                </a:effectLst>
                <a:latin typeface="Times New Roman" panose="02020603050405020304" pitchFamily="18" charset="0"/>
              </a:rPr>
              <a:t>Project: IEEE P802.15 Interest Group for Wireless Personal Area Networks (WPANs)</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hangingPunct="0">
              <a:spcBef>
                <a:spcPts val="600"/>
              </a:spcBef>
              <a:spcAft>
                <a:spcPts val="600"/>
              </a:spcAft>
            </a:pPr>
            <a:r>
              <a:rPr lang="en-US" altLang="en-US" sz="1600" b="1" dirty="0">
                <a:solidFill>
                  <a:prstClr val="black"/>
                </a:solidFill>
                <a:latin typeface="Times New Roman" panose="02020603050405020304" pitchFamily="18" charset="0"/>
              </a:rPr>
              <a:t>Submission Title:</a:t>
            </a:r>
            <a:r>
              <a:rPr lang="en-US" altLang="en-US" sz="1600" dirty="0">
                <a:solidFill>
                  <a:prstClr val="black"/>
                </a:solidFill>
                <a:latin typeface="Times New Roman" panose="02020603050405020304" pitchFamily="18" charset="0"/>
              </a:rPr>
              <a:t> </a:t>
            </a:r>
            <a:r>
              <a:rPr lang="en-US" sz="1600" dirty="0">
                <a:solidFill>
                  <a:srgbClr val="FF0000"/>
                </a:solidFill>
                <a:latin typeface="Times New Roman" panose="02020603050405020304" pitchFamily="18" charset="0"/>
                <a:cs typeface="Times New Roman" panose="02020603050405020304" pitchFamily="18" charset="0"/>
              </a:rPr>
              <a:t>AI supporting for </a:t>
            </a:r>
            <a:r>
              <a:rPr lang="en-US" altLang="en-US" sz="1600" dirty="0">
                <a:solidFill>
                  <a:srgbClr val="FF0000"/>
                </a:solidFill>
                <a:latin typeface="Times New Roman" panose="02020603050405020304" pitchFamily="18" charset="0"/>
              </a:rPr>
              <a:t>Vehicular Optical Camera Communication </a:t>
            </a:r>
            <a:r>
              <a:rPr lang="en-US" altLang="en-US" sz="1600" dirty="0" smtClean="0">
                <a:solidFill>
                  <a:srgbClr val="FF0000"/>
                </a:solidFill>
                <a:latin typeface="Times New Roman" panose="02020603050405020304" pitchFamily="18" charset="0"/>
              </a:rPr>
              <a:t>System</a:t>
            </a:r>
            <a:r>
              <a:rPr lang="en-US" altLang="ko-KR" sz="1600" dirty="0" smtClean="0">
                <a:solidFill>
                  <a:prstClr val="black"/>
                </a:solidFill>
                <a:latin typeface="Times New Roman" panose="02020603050405020304" pitchFamily="18" charset="0"/>
              </a:rPr>
              <a:t>                      </a:t>
            </a:r>
            <a:r>
              <a:rPr lang="en-US" altLang="ko-KR"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Date Submitted: </a:t>
            </a:r>
            <a:r>
              <a:rPr lang="en-US" altLang="en-US" sz="1600" dirty="0" smtClean="0">
                <a:solidFill>
                  <a:prstClr val="black"/>
                </a:solidFill>
                <a:latin typeface="Times New Roman" panose="02020603050405020304" pitchFamily="18" charset="0"/>
              </a:rPr>
              <a:t>Nov. </a:t>
            </a:r>
            <a:r>
              <a:rPr lang="en-US" altLang="en-US" sz="1600" dirty="0">
                <a:solidFill>
                  <a:prstClr val="black"/>
                </a:solidFill>
                <a:latin typeface="Times New Roman" panose="02020603050405020304" pitchFamily="18" charset="0"/>
              </a:rPr>
              <a:t>2018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 </a:t>
            </a:r>
            <a:r>
              <a:rPr lang="en-US" altLang="en-US" sz="1600" dirty="0">
                <a:solidFill>
                  <a:prstClr val="black"/>
                </a:solidFill>
                <a:latin typeface="Times New Roman" panose="02020603050405020304" pitchFamily="18" charset="0"/>
              </a:rPr>
              <a:t>Pham Tung Lam, Trang Nguyen and Yeong Min Jang [</a:t>
            </a:r>
            <a:r>
              <a:rPr lang="en-US" altLang="en-US" sz="1600" dirty="0" err="1">
                <a:solidFill>
                  <a:prstClr val="black"/>
                </a:solidFill>
                <a:latin typeface="Times New Roman" panose="02020603050405020304" pitchFamily="18" charset="0"/>
              </a:rPr>
              <a:t>Kookmin</a:t>
            </a:r>
            <a:r>
              <a:rPr lang="en-US" altLang="en-US" sz="1600" dirty="0">
                <a:solidFill>
                  <a:prstClr val="black"/>
                </a:solidFill>
                <a:latin typeface="Times New Roman" panose="02020603050405020304" pitchFamily="18" charset="0"/>
              </a:rPr>
              <a:t>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eaLnBrk="0" hangingPunct="0">
              <a:spcBef>
                <a:spcPts val="600"/>
              </a:spcBef>
              <a:spcAft>
                <a:spcPts val="600"/>
              </a:spcAft>
            </a:pPr>
            <a:r>
              <a:rPr lang="en-US" altLang="en-US" sz="1600" b="1" dirty="0">
                <a:solidFill>
                  <a:prstClr val="black"/>
                </a:solidFill>
                <a:latin typeface="Times New Roman" panose="02020603050405020304" pitchFamily="18" charset="0"/>
              </a:rPr>
              <a:t>Abstract : </a:t>
            </a:r>
            <a:r>
              <a:rPr lang="en-US" altLang="en-US" sz="1600" dirty="0">
                <a:solidFill>
                  <a:prstClr val="black"/>
                </a:solidFill>
                <a:latin typeface="Times New Roman" panose="02020603050405020304" pitchFamily="18" charset="0"/>
              </a:rPr>
              <a:t>Introduce </a:t>
            </a:r>
            <a:r>
              <a:rPr lang="en-US" sz="1600" dirty="0">
                <a:latin typeface="Times New Roman" panose="02020603050405020304" pitchFamily="18" charset="0"/>
                <a:cs typeface="Times New Roman" panose="02020603050405020304" pitchFamily="18" charset="0"/>
              </a:rPr>
              <a:t>AI supporting for </a:t>
            </a:r>
            <a:r>
              <a:rPr lang="en-US" altLang="en-US" sz="1600" dirty="0">
                <a:solidFill>
                  <a:prstClr val="black"/>
                </a:solidFill>
                <a:latin typeface="Times New Roman" panose="02020603050405020304" pitchFamily="18" charset="0"/>
              </a:rPr>
              <a:t>Vehicular Optical Camera Communication System</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Purpose: </a:t>
            </a:r>
            <a:r>
              <a:rPr lang="en-US" sz="1600" dirty="0">
                <a:solidFill>
                  <a:prstClr val="black"/>
                </a:solidFill>
                <a:latin typeface="Times New Roman" panose="02020603050405020304" pitchFamily="18" charset="0"/>
              </a:rPr>
              <a:t>To </a:t>
            </a:r>
            <a:r>
              <a:rPr lang="en-US" altLang="en-US" sz="1600" dirty="0">
                <a:solidFill>
                  <a:prstClr val="black"/>
                </a:solidFill>
                <a:latin typeface="Times New Roman" panose="02020603050405020304" pitchFamily="18" charset="0"/>
              </a:rPr>
              <a:t>Introduce </a:t>
            </a:r>
            <a:r>
              <a:rPr lang="en-US" altLang="en-US" sz="1600" dirty="0">
                <a:solidFill>
                  <a:prstClr val="black"/>
                </a:solidFill>
                <a:latin typeface="Times New Roman" panose="02020603050405020304" pitchFamily="18" charset="0"/>
                <a:cs typeface="Times New Roman" panose="02020603050405020304" pitchFamily="18" charset="0"/>
              </a:rPr>
              <a:t>application of AI for Vehicular Optical Camera Communication System</a:t>
            </a:r>
            <a:r>
              <a:rPr lang="en-US" sz="1600" dirty="0">
                <a:solidFill>
                  <a:prstClr val="black"/>
                </a:solidFill>
                <a:latin typeface="Times New Roman" panose="02020603050405020304" pitchFamily="18" charset="0"/>
              </a:rPr>
              <a:t>.</a:t>
            </a: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Notice:</a:t>
            </a:r>
            <a:r>
              <a:rPr lang="en-US" altLang="en-US" sz="1600" dirty="0">
                <a:solidFill>
                  <a:prstClr val="black"/>
                </a:solidFill>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Release:</a:t>
            </a:r>
            <a:r>
              <a:rPr lang="en-US" altLang="en-US" sz="1600" dirty="0">
                <a:solidFill>
                  <a:prstClr val="black"/>
                </a:solidFill>
                <a:latin typeface="Times New Roman" panose="02020603050405020304" pitchFamily="18" charset="0"/>
              </a:rPr>
              <a:t> The contributor acknowledges and accepts that this contribution becomes the property of IEEE and may be made publicly available by P802.15.</a:t>
            </a:r>
            <a:endParaRPr lang="en-US" sz="1600" dirty="0"/>
          </a:p>
        </p:txBody>
      </p:sp>
      <p:sp>
        <p:nvSpPr>
          <p:cNvPr id="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2018</a:t>
            </a:r>
          </a:p>
        </p:txBody>
      </p:sp>
      <p:sp>
        <p:nvSpPr>
          <p:cNvPr id="5" name="Footer Placeholder 2"/>
          <p:cNvSpPr>
            <a:spLocks noGrp="1"/>
          </p:cNvSpPr>
          <p:nvPr>
            <p:ph type="ftr" sz="quarter" idx="11"/>
          </p:nvPr>
        </p:nvSpPr>
        <p:spPr>
          <a:xfrm>
            <a:off x="8220075" y="6470649"/>
            <a:ext cx="3124200" cy="184666"/>
          </a:xfrm>
        </p:spPr>
        <p:txBody>
          <a:bodyPr/>
          <a:lstStyle/>
          <a:p>
            <a:r>
              <a:rPr lang="en-US" altLang="en-US" sz="1200" dirty="0" err="1"/>
              <a:t>Kookmin</a:t>
            </a:r>
            <a:r>
              <a:rPr lang="en-US" altLang="en-US" sz="1200" dirty="0"/>
              <a:t> University</a:t>
            </a:r>
          </a:p>
        </p:txBody>
      </p:sp>
      <p:sp>
        <p:nvSpPr>
          <p:cNvPr id="6" name="Slide Number Placeholder 3"/>
          <p:cNvSpPr>
            <a:spLocks noGrp="1"/>
          </p:cNvSpPr>
          <p:nvPr>
            <p:ph type="sldNum" sz="quarter" idx="12"/>
          </p:nvPr>
        </p:nvSpPr>
        <p:spPr>
          <a:xfrm>
            <a:off x="5652412" y="6485452"/>
            <a:ext cx="468077" cy="184666"/>
          </a:xfrm>
        </p:spPr>
        <p:txBody>
          <a:bodyPr/>
          <a:lstStyle/>
          <a:p>
            <a:r>
              <a:rPr lang="en-US" altLang="en-US" sz="1200" dirty="0"/>
              <a:t>Slide </a:t>
            </a:r>
            <a:fld id="{CDB16155-7B20-439D-BDAA-2340252A41AF}" type="slidenum">
              <a:rPr lang="en-US" altLang="en-US" sz="1200"/>
              <a:pPr/>
              <a:t>1</a:t>
            </a:fld>
            <a:endParaRPr lang="en-US" altLang="en-US" sz="1200" dirty="0"/>
          </a:p>
        </p:txBody>
      </p:sp>
    </p:spTree>
    <p:extLst>
      <p:ext uri="{BB962C8B-B14F-4D97-AF65-F5344CB8AC3E}">
        <p14:creationId xmlns:p14="http://schemas.microsoft.com/office/powerpoint/2010/main" val="3243335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800"/>
          </a:xfrm>
        </p:spPr>
        <p:txBody>
          <a:bodyPr/>
          <a:lstStyle/>
          <a:p>
            <a:pPr algn="ctr"/>
            <a:r>
              <a:rPr lang="en-US" dirty="0">
                <a:latin typeface="Times New Roman" panose="02020603050405020304" pitchFamily="18" charset="0"/>
                <a:cs typeface="Times New Roman" panose="02020603050405020304" pitchFamily="18" charset="0"/>
              </a:rPr>
              <a:t>References</a:t>
            </a:r>
            <a:endParaRPr lang="en-US" dirty="0"/>
          </a:p>
        </p:txBody>
      </p:sp>
      <p:sp>
        <p:nvSpPr>
          <p:cNvPr id="3" name="Content Placeholder 2"/>
          <p:cNvSpPr>
            <a:spLocks noGrp="1"/>
          </p:cNvSpPr>
          <p:nvPr>
            <p:ph idx="1"/>
          </p:nvPr>
        </p:nvSpPr>
        <p:spPr>
          <a:xfrm>
            <a:off x="1066800" y="1828801"/>
            <a:ext cx="10363200" cy="2590799"/>
          </a:xfrm>
        </p:spPr>
        <p:txBody>
          <a:bodyPr/>
          <a:lstStyle/>
          <a:p>
            <a:pPr algn="just">
              <a:lnSpc>
                <a:spcPct val="130000"/>
              </a:lnSpc>
            </a:pPr>
            <a:r>
              <a:rPr lang="en-US" sz="2400" dirty="0">
                <a:latin typeface="Times New Roman" panose="02020603050405020304" pitchFamily="18" charset="0"/>
                <a:cs typeface="Times New Roman" panose="02020603050405020304" pitchFamily="18" charset="0"/>
              </a:rPr>
              <a:t>[1] Minh </a:t>
            </a:r>
            <a:r>
              <a:rPr lang="en-US" sz="2400" dirty="0" err="1">
                <a:latin typeface="Times New Roman" panose="02020603050405020304" pitchFamily="18" charset="0"/>
                <a:cs typeface="Times New Roman" panose="02020603050405020304" pitchFamily="18" charset="0"/>
              </a:rPr>
              <a:t>Duc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Thieu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Nguyen, </a:t>
            </a:r>
            <a:r>
              <a:rPr lang="en-US" sz="2400" dirty="0" err="1">
                <a:latin typeface="Times New Roman" panose="02020603050405020304" pitchFamily="18" charset="0"/>
                <a:cs typeface="Times New Roman" panose="02020603050405020304" pitchFamily="18" charset="0"/>
              </a:rPr>
              <a:t>Yeong</a:t>
            </a:r>
            <a:r>
              <a:rPr lang="en-US" sz="2400" dirty="0">
                <a:latin typeface="Times New Roman" panose="02020603050405020304" pitchFamily="18" charset="0"/>
                <a:cs typeface="Times New Roman" panose="02020603050405020304" pitchFamily="18" charset="0"/>
              </a:rPr>
              <a:t> Min Jang, “New Waveforms for Selective-</a:t>
            </a:r>
            <a:r>
              <a:rPr lang="en-US" sz="2400" dirty="0" err="1">
                <a:latin typeface="Times New Roman" panose="02020603050405020304" pitchFamily="18" charset="0"/>
                <a:cs typeface="Times New Roman" panose="02020603050405020304" pitchFamily="18" charset="0"/>
              </a:rPr>
              <a:t>RoI</a:t>
            </a:r>
            <a:r>
              <a:rPr lang="en-US" sz="2400" dirty="0">
                <a:latin typeface="Times New Roman" panose="02020603050405020304" pitchFamily="18" charset="0"/>
                <a:cs typeface="Times New Roman" panose="02020603050405020304" pitchFamily="18" charset="0"/>
              </a:rPr>
              <a:t>-Signaling High-rate Optical Camera Communication System”, Ubiquitous and Future Networks (ICUFN), July 2018.</a:t>
            </a:r>
          </a:p>
          <a:p>
            <a:r>
              <a:rPr lang="en-US" sz="2400" dirty="0">
                <a:latin typeface="Times New Roman" panose="02020603050405020304" pitchFamily="18" charset="0"/>
                <a:cs typeface="Times New Roman" panose="02020603050405020304" pitchFamily="18" charset="0"/>
              </a:rPr>
              <a:t>[2] T. Nguyen, and et.al., "Region-of-Interest Signaling Vehicular System Using Optical Camera Communications" IEEE Access, 2017. </a:t>
            </a:r>
          </a:p>
          <a:p>
            <a:pPr marL="0" indent="0">
              <a:buNone/>
            </a:pPr>
            <a:endParaRPr lang="en-US" sz="2400" dirty="0"/>
          </a:p>
        </p:txBody>
      </p:sp>
      <p:sp>
        <p:nvSpPr>
          <p:cNvPr id="4" name="Date Placeholder 5"/>
          <p:cNvSpPr>
            <a:spLocks noGrp="1"/>
          </p:cNvSpPr>
          <p:nvPr>
            <p:ph type="dt" sz="half" idx="2"/>
          </p:nvPr>
        </p:nvSpPr>
        <p:spPr>
          <a:xfrm>
            <a:off x="838200" y="365126"/>
            <a:ext cx="1600200" cy="215444"/>
          </a:xfrm>
          <a:prstGeom prst="rect">
            <a:avLst/>
          </a:prstGeom>
        </p:spPr>
        <p:txBody>
          <a:bodyPr/>
          <a:lstStyle/>
          <a:p>
            <a:r>
              <a:rPr lang="en-US" altLang="en-US" dirty="0"/>
              <a:t>November 2018</a:t>
            </a:r>
          </a:p>
        </p:txBody>
      </p:sp>
      <p:sp>
        <p:nvSpPr>
          <p:cNvPr id="6" name="Footer Placeholder 2"/>
          <p:cNvSpPr>
            <a:spLocks noGrp="1"/>
          </p:cNvSpPr>
          <p:nvPr>
            <p:ph type="ftr" sz="quarter" idx="11"/>
          </p:nvPr>
        </p:nvSpPr>
        <p:spPr>
          <a:xfrm>
            <a:off x="8258175" y="6503988"/>
            <a:ext cx="3124200" cy="184666"/>
          </a:xfrm>
        </p:spPr>
        <p:txBody>
          <a:bodyPr/>
          <a:lstStyle/>
          <a:p>
            <a:r>
              <a:rPr lang="en-US" altLang="en-US" sz="1200" dirty="0" err="1"/>
              <a:t>Kookmin</a:t>
            </a:r>
            <a:r>
              <a:rPr lang="en-US" altLang="en-US" sz="1200" dirty="0"/>
              <a:t> University</a:t>
            </a:r>
          </a:p>
        </p:txBody>
      </p:sp>
      <p:sp>
        <p:nvSpPr>
          <p:cNvPr id="7" name="Slide Number Placeholder 3"/>
          <p:cNvSpPr>
            <a:spLocks noGrp="1"/>
          </p:cNvSpPr>
          <p:nvPr>
            <p:ph type="sldNum" sz="quarter" idx="12"/>
          </p:nvPr>
        </p:nvSpPr>
        <p:spPr>
          <a:xfrm>
            <a:off x="5609932" y="6485452"/>
            <a:ext cx="553037" cy="184666"/>
          </a:xfrm>
        </p:spPr>
        <p:txBody>
          <a:bodyPr/>
          <a:lstStyle/>
          <a:p>
            <a:r>
              <a:rPr lang="en-US" altLang="en-US" sz="1200" dirty="0"/>
              <a:t>Slide 10</a:t>
            </a:r>
          </a:p>
        </p:txBody>
      </p:sp>
    </p:spTree>
    <p:extLst>
      <p:ext uri="{BB962C8B-B14F-4D97-AF65-F5344CB8AC3E}">
        <p14:creationId xmlns:p14="http://schemas.microsoft.com/office/powerpoint/2010/main" val="391628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7568" y="1087395"/>
            <a:ext cx="9144000" cy="3179805"/>
          </a:xfrm>
        </p:spPr>
        <p:txBody>
          <a:bodyPr>
            <a:normAutofit/>
          </a:bodyPr>
          <a:lstStyle/>
          <a:p>
            <a:r>
              <a:rPr lang="en-US" sz="4000" dirty="0">
                <a:latin typeface="Times New Roman" panose="02020603050405020304" pitchFamily="18" charset="0"/>
                <a:cs typeface="Times New Roman" panose="02020603050405020304" pitchFamily="18" charset="0"/>
              </a:rPr>
              <a:t>AI supporting for Vehicular Optical</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Camera Communication System</a:t>
            </a:r>
            <a:r>
              <a:rPr lang="en-US" dirty="0"/>
              <a:t/>
            </a:r>
            <a:br>
              <a:rPr lang="en-US" dirty="0"/>
            </a:br>
            <a:endParaRPr lang="en-US" dirty="0"/>
          </a:p>
        </p:txBody>
      </p:sp>
      <p:sp>
        <p:nvSpPr>
          <p:cNvPr id="4" name="Date Placeholder 5"/>
          <p:cNvSpPr>
            <a:spLocks noGrp="1"/>
          </p:cNvSpPr>
          <p:nvPr>
            <p:ph type="dt" sz="half" idx="2"/>
          </p:nvPr>
        </p:nvSpPr>
        <p:spPr>
          <a:xfrm>
            <a:off x="923925" y="349706"/>
            <a:ext cx="1600200" cy="215444"/>
          </a:xfrm>
          <a:prstGeom prst="rect">
            <a:avLst/>
          </a:prstGeom>
        </p:spPr>
        <p:txBody>
          <a:bodyPr/>
          <a:lstStyle/>
          <a:p>
            <a:r>
              <a:rPr lang="en-US" altLang="en-US" dirty="0"/>
              <a:t>November 2018</a:t>
            </a:r>
          </a:p>
        </p:txBody>
      </p:sp>
      <p:sp>
        <p:nvSpPr>
          <p:cNvPr id="5" name="Footer Placeholder 2"/>
          <p:cNvSpPr>
            <a:spLocks noGrp="1"/>
          </p:cNvSpPr>
          <p:nvPr>
            <p:ph type="ftr" sz="quarter" idx="11"/>
          </p:nvPr>
        </p:nvSpPr>
        <p:spPr>
          <a:xfrm>
            <a:off x="8258175" y="6503988"/>
            <a:ext cx="3124200" cy="184666"/>
          </a:xfrm>
        </p:spPr>
        <p:txBody>
          <a:bodyPr/>
          <a:lstStyle/>
          <a:p>
            <a:r>
              <a:rPr lang="en-US" altLang="en-US" sz="1200" dirty="0" err="1"/>
              <a:t>Kookmin</a:t>
            </a:r>
            <a:r>
              <a:rPr lang="en-US" altLang="en-US" sz="1200" dirty="0"/>
              <a:t> University</a:t>
            </a:r>
          </a:p>
        </p:txBody>
      </p:sp>
      <p:sp>
        <p:nvSpPr>
          <p:cNvPr id="6" name="Slide Number Placeholder 3"/>
          <p:cNvSpPr>
            <a:spLocks noGrp="1"/>
          </p:cNvSpPr>
          <p:nvPr>
            <p:ph type="sldNum" sz="quarter" idx="12"/>
          </p:nvPr>
        </p:nvSpPr>
        <p:spPr>
          <a:xfrm>
            <a:off x="5652412" y="6485452"/>
            <a:ext cx="468077" cy="184666"/>
          </a:xfrm>
        </p:spPr>
        <p:txBody>
          <a:bodyPr/>
          <a:lstStyle/>
          <a:p>
            <a:r>
              <a:rPr lang="en-US" altLang="en-US" sz="1200" dirty="0"/>
              <a:t>Slide 2</a:t>
            </a:r>
          </a:p>
        </p:txBody>
      </p:sp>
    </p:spTree>
    <p:extLst>
      <p:ext uri="{BB962C8B-B14F-4D97-AF65-F5344CB8AC3E}">
        <p14:creationId xmlns:p14="http://schemas.microsoft.com/office/powerpoint/2010/main" val="360345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3225"/>
            <a:ext cx="10515600" cy="4351338"/>
          </a:xfrm>
        </p:spPr>
        <p:txBody>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purpose of the communication system incorporated into car (using existing light-emitting diode (LED) lights and ordinary cameras) is to add region-of-interest signaling functionality for cars via either their headlights or taillights. This function can be complete with a support of convolutional neural network, or AI (Artificial Intelligence).</a:t>
            </a:r>
          </a:p>
          <a:p>
            <a:pPr marL="0" indent="0">
              <a:buNone/>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helpful information for safety purpose could be transmitted Vehicle to Vehicle and AI could take a role in decoding data from image frame.</a:t>
            </a:r>
          </a:p>
          <a:p>
            <a:pPr marL="0" indent="0">
              <a:buNone/>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AI can be apply for both Rolling shutter camera and Global shutter camera.</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38200" y="50768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dirty="0">
                <a:latin typeface="Times New Roman" panose="02020603050405020304" pitchFamily="18" charset="0"/>
                <a:cs typeface="Times New Roman" panose="02020603050405020304" pitchFamily="18" charset="0"/>
              </a:rPr>
              <a:t>Introduction</a:t>
            </a:r>
          </a:p>
        </p:txBody>
      </p:sp>
      <p:sp>
        <p:nvSpPr>
          <p:cNvPr id="5" name="Date Placeholder 5"/>
          <p:cNvSpPr>
            <a:spLocks noGrp="1"/>
          </p:cNvSpPr>
          <p:nvPr>
            <p:ph type="dt" sz="half" idx="2"/>
          </p:nvPr>
        </p:nvSpPr>
        <p:spPr>
          <a:xfrm>
            <a:off x="838200" y="399966"/>
            <a:ext cx="1600200" cy="215444"/>
          </a:xfrm>
          <a:prstGeom prst="rect">
            <a:avLst/>
          </a:prstGeom>
        </p:spPr>
        <p:txBody>
          <a:bodyPr/>
          <a:lstStyle/>
          <a:p>
            <a:r>
              <a:rPr lang="en-US" altLang="en-US" dirty="0"/>
              <a:t>November 2018</a:t>
            </a:r>
          </a:p>
        </p:txBody>
      </p:sp>
      <p:sp>
        <p:nvSpPr>
          <p:cNvPr id="7"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8" name="Slide Number Placeholder 3"/>
          <p:cNvSpPr>
            <a:spLocks noGrp="1"/>
          </p:cNvSpPr>
          <p:nvPr>
            <p:ph type="sldNum" sz="quarter" idx="12"/>
          </p:nvPr>
        </p:nvSpPr>
        <p:spPr>
          <a:xfrm>
            <a:off x="5652412" y="6485452"/>
            <a:ext cx="468077" cy="184666"/>
          </a:xfrm>
        </p:spPr>
        <p:txBody>
          <a:bodyPr/>
          <a:lstStyle/>
          <a:p>
            <a:r>
              <a:rPr lang="en-US" altLang="en-US" sz="1200" dirty="0"/>
              <a:t>Slide 3</a:t>
            </a:r>
          </a:p>
        </p:txBody>
      </p:sp>
    </p:spTree>
    <p:extLst>
      <p:ext uri="{BB962C8B-B14F-4D97-AF65-F5344CB8AC3E}">
        <p14:creationId xmlns:p14="http://schemas.microsoft.com/office/powerpoint/2010/main" val="282563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188958"/>
            <a:ext cx="10515600" cy="1325563"/>
          </a:xfrm>
        </p:spPr>
        <p:txBody>
          <a:bodyPr>
            <a:normAutofit/>
          </a:bodyPr>
          <a:lstStyle/>
          <a:p>
            <a:pPr algn="l"/>
            <a:r>
              <a:rPr lang="en-US" sz="3200" b="1" i="1" dirty="0">
                <a:latin typeface="Times New Roman" panose="02020603050405020304" pitchFamily="18" charset="0"/>
                <a:cs typeface="Times New Roman" panose="02020603050405020304" pitchFamily="18" charset="0"/>
              </a:rPr>
              <a:t>System Architecture</a:t>
            </a:r>
            <a:endParaRPr lang="en-US" sz="32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18" name="Date Placeholder 5"/>
          <p:cNvSpPr>
            <a:spLocks noGrp="1"/>
          </p:cNvSpPr>
          <p:nvPr>
            <p:ph type="dt" sz="half" idx="2"/>
          </p:nvPr>
        </p:nvSpPr>
        <p:spPr>
          <a:xfrm>
            <a:off x="849086" y="390984"/>
            <a:ext cx="1600200" cy="215444"/>
          </a:xfrm>
          <a:prstGeom prst="rect">
            <a:avLst/>
          </a:prstGeom>
        </p:spPr>
        <p:txBody>
          <a:bodyPr/>
          <a:lstStyle/>
          <a:p>
            <a:r>
              <a:rPr lang="en-US" altLang="en-US" dirty="0"/>
              <a:t>November 2018</a:t>
            </a:r>
          </a:p>
        </p:txBody>
      </p: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7" cy="184666"/>
          </a:xfrm>
        </p:spPr>
        <p:txBody>
          <a:bodyPr/>
          <a:lstStyle/>
          <a:p>
            <a:r>
              <a:rPr lang="en-US" altLang="en-US" sz="1200" dirty="0"/>
              <a:t>Slide 4</a:t>
            </a:r>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2"/>
          <a:stretch>
            <a:fillRect/>
          </a:stretch>
        </p:blipFill>
        <p:spPr>
          <a:xfrm>
            <a:off x="2087761" y="1956321"/>
            <a:ext cx="8065455" cy="3167663"/>
          </a:xfrm>
          <a:prstGeom prst="rect">
            <a:avLst/>
          </a:prstGeom>
        </p:spPr>
      </p:pic>
    </p:spTree>
    <p:extLst>
      <p:ext uri="{BB962C8B-B14F-4D97-AF65-F5344CB8AC3E}">
        <p14:creationId xmlns:p14="http://schemas.microsoft.com/office/powerpoint/2010/main" val="281213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619125"/>
            <a:ext cx="10363200" cy="1066800"/>
          </a:xfrm>
        </p:spPr>
        <p:txBody>
          <a:bodyPr>
            <a:normAutofit/>
          </a:bodyPr>
          <a:lstStyle/>
          <a:p>
            <a:pPr algn="l"/>
            <a:r>
              <a:rPr lang="en-US" sz="3200" b="1" i="1" dirty="0">
                <a:latin typeface="Times New Roman" panose="02020603050405020304" pitchFamily="18" charset="0"/>
                <a:cs typeface="Times New Roman" panose="02020603050405020304" pitchFamily="18" charset="0"/>
              </a:rPr>
              <a:t>Neural network architecture for OCC</a:t>
            </a:r>
            <a:endParaRPr lang="en-US" sz="3200" dirty="0">
              <a:latin typeface="Times New Roman" panose="02020603050405020304" pitchFamily="18" charset="0"/>
              <a:cs typeface="Times New Roman" panose="02020603050405020304" pitchFamily="18" charset="0"/>
            </a:endParaRPr>
          </a:p>
        </p:txBody>
      </p:sp>
      <p:sp>
        <p:nvSpPr>
          <p:cNvPr id="5" name="Date Placeholder 5"/>
          <p:cNvSpPr>
            <a:spLocks noGrp="1"/>
          </p:cNvSpPr>
          <p:nvPr>
            <p:ph type="dt" sz="half" idx="2"/>
          </p:nvPr>
        </p:nvSpPr>
        <p:spPr>
          <a:xfrm>
            <a:off x="752475" y="330656"/>
            <a:ext cx="1600200" cy="215444"/>
          </a:xfrm>
          <a:prstGeom prst="rect">
            <a:avLst/>
          </a:prstGeom>
        </p:spPr>
        <p:txBody>
          <a:bodyPr/>
          <a:lstStyle/>
          <a:p>
            <a:r>
              <a:rPr lang="en-US" altLang="en-US" dirty="0"/>
              <a:t>November 2018</a:t>
            </a:r>
          </a:p>
        </p:txBody>
      </p:sp>
      <p:sp>
        <p:nvSpPr>
          <p:cNvPr id="7"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8" name="Slide Number Placeholder 3"/>
          <p:cNvSpPr>
            <a:spLocks noGrp="1"/>
          </p:cNvSpPr>
          <p:nvPr>
            <p:ph type="sldNum" sz="quarter" idx="12"/>
          </p:nvPr>
        </p:nvSpPr>
        <p:spPr>
          <a:xfrm>
            <a:off x="5652412" y="6485452"/>
            <a:ext cx="468077" cy="184666"/>
          </a:xfrm>
        </p:spPr>
        <p:txBody>
          <a:bodyPr/>
          <a:lstStyle/>
          <a:p>
            <a:r>
              <a:rPr lang="en-US" altLang="en-US" sz="1200" dirty="0"/>
              <a:t>Slide 5</a:t>
            </a:r>
          </a:p>
        </p:txBody>
      </p:sp>
      <p:sp>
        <p:nvSpPr>
          <p:cNvPr id="4" name="Rectangle 2">
            <a:extLst>
              <a:ext uri="{FF2B5EF4-FFF2-40B4-BE49-F238E27FC236}">
                <a16:creationId xmlns:a16="http://schemas.microsoft.com/office/drawing/2014/main" id="{C31D89DD-55CE-425C-96DC-24A204137B6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_x198558696" descr="EMB00000d6c65f5">
            <a:extLst>
              <a:ext uri="{FF2B5EF4-FFF2-40B4-BE49-F238E27FC236}">
                <a16:creationId xmlns:a16="http://schemas.microsoft.com/office/drawing/2014/main" id="{C783E0B1-3A38-4DD8-925A-BE753F89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34" y="1847850"/>
            <a:ext cx="8371643" cy="288295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49D89515-4C56-4E74-B8EE-9CE39B9AA67C}"/>
              </a:ext>
            </a:extLst>
          </p:cNvPr>
          <p:cNvSpPr txBox="1"/>
          <p:nvPr/>
        </p:nvSpPr>
        <p:spPr>
          <a:xfrm>
            <a:off x="752475" y="5216890"/>
            <a:ext cx="10363200" cy="923330"/>
          </a:xfrm>
          <a:prstGeom prst="rect">
            <a:avLst/>
          </a:prstGeom>
          <a:noFill/>
        </p:spPr>
        <p:txBody>
          <a:bodyPr wrap="square" rtlCol="0">
            <a:spAutoFit/>
          </a:bodyPr>
          <a:lstStyle/>
          <a:p>
            <a:r>
              <a:rPr lang="en-US" dirty="0"/>
              <a:t>Mostly in OCC system, from </a:t>
            </a:r>
            <a:r>
              <a:rPr lang="en-US" dirty="0" err="1"/>
              <a:t>RoI</a:t>
            </a:r>
            <a:r>
              <a:rPr lang="en-US" dirty="0"/>
              <a:t> extracting to data decoding task can be referred to classification problem, so we can use a convolutional neural network and multilayer fully-connected neural network for OCC system </a:t>
            </a:r>
          </a:p>
        </p:txBody>
      </p:sp>
    </p:spTree>
    <p:extLst>
      <p:ext uri="{BB962C8B-B14F-4D97-AF65-F5344CB8AC3E}">
        <p14:creationId xmlns:p14="http://schemas.microsoft.com/office/powerpoint/2010/main" val="399915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7737"/>
            <a:ext cx="10363200" cy="1066800"/>
          </a:xfrm>
        </p:spPr>
        <p:txBody>
          <a:bodyPr>
            <a:normAutofit/>
          </a:bodyPr>
          <a:lstStyle/>
          <a:p>
            <a:pPr algn="l"/>
            <a:r>
              <a:rPr lang="en-US" sz="3200" b="1" i="1" dirty="0">
                <a:latin typeface="Times New Roman" panose="02020603050405020304" pitchFamily="18" charset="0"/>
                <a:cs typeface="Times New Roman" panose="02020603050405020304" pitchFamily="18" charset="0"/>
              </a:rPr>
              <a:t>Spatial 8-PSK Decoding</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38200" y="4552950"/>
            <a:ext cx="10515600" cy="2215991"/>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decode a S2-PSK signal, the bit value is decided using the Spatial -XOR model from an image of two LEDs. This method represents a typical class of S2-PSK decoding algorithms. The output bit is 0 if the captured states of two LED Waveforms are in the same phase, and the output bit is one for other captured states</a:t>
            </a:r>
          </a:p>
          <a:p>
            <a:endParaRPr lang="en-US" dirty="0"/>
          </a:p>
        </p:txBody>
      </p:sp>
      <p:sp>
        <p:nvSpPr>
          <p:cNvPr id="6" name="Date Placeholder 5"/>
          <p:cNvSpPr>
            <a:spLocks noGrp="1"/>
          </p:cNvSpPr>
          <p:nvPr>
            <p:ph type="dt" sz="half" idx="2"/>
          </p:nvPr>
        </p:nvSpPr>
        <p:spPr>
          <a:xfrm>
            <a:off x="838200" y="352293"/>
            <a:ext cx="1600200" cy="215444"/>
          </a:xfrm>
          <a:prstGeom prst="rect">
            <a:avLst/>
          </a:prstGeom>
        </p:spPr>
        <p:txBody>
          <a:bodyPr/>
          <a:lstStyle/>
          <a:p>
            <a:r>
              <a:rPr lang="en-US" altLang="en-US" dirty="0"/>
              <a:t>November 2018</a:t>
            </a:r>
          </a:p>
        </p:txBody>
      </p:sp>
      <p:sp>
        <p:nvSpPr>
          <p:cNvPr id="8"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9" name="Slide Number Placeholder 3"/>
          <p:cNvSpPr>
            <a:spLocks noGrp="1"/>
          </p:cNvSpPr>
          <p:nvPr>
            <p:ph type="sldNum" sz="quarter" idx="12"/>
          </p:nvPr>
        </p:nvSpPr>
        <p:spPr>
          <a:xfrm>
            <a:off x="5652412" y="6485452"/>
            <a:ext cx="468077" cy="184666"/>
          </a:xfrm>
        </p:spPr>
        <p:txBody>
          <a:bodyPr/>
          <a:lstStyle/>
          <a:p>
            <a:r>
              <a:rPr lang="en-US" altLang="en-US" sz="1200" dirty="0"/>
              <a:t>Slide 6</a:t>
            </a:r>
          </a:p>
        </p:txBody>
      </p:sp>
      <p:sp>
        <p:nvSpPr>
          <p:cNvPr id="11" name="Rectangle 4">
            <a:extLst>
              <a:ext uri="{FF2B5EF4-FFF2-40B4-BE49-F238E27FC236}">
                <a16:creationId xmlns:a16="http://schemas.microsoft.com/office/drawing/2014/main" id="{00E76115-87A1-4D34-BF73-62C50359BAF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_x198559416" descr="EMB00000d6c65f8">
            <a:extLst>
              <a:ext uri="{FF2B5EF4-FFF2-40B4-BE49-F238E27FC236}">
                <a16:creationId xmlns:a16="http://schemas.microsoft.com/office/drawing/2014/main" id="{335DF545-55F3-4AFD-935B-E619FCDA1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511" y="1969793"/>
            <a:ext cx="9236977"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76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4547"/>
            <a:ext cx="10515600" cy="1001713"/>
          </a:xfrm>
        </p:spPr>
        <p:txBody>
          <a:bodyPr>
            <a:normAutofit/>
          </a:bodyPr>
          <a:lstStyle/>
          <a:p>
            <a:pPr algn="l"/>
            <a:r>
              <a:rPr lang="en-US" sz="3200" b="1" i="1" dirty="0">
                <a:latin typeface="Times New Roman" panose="02020603050405020304" pitchFamily="18" charset="0"/>
                <a:cs typeface="Times New Roman" panose="02020603050405020304" pitchFamily="18" charset="0"/>
              </a:rPr>
              <a:t>Data sampling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16331" y="1528529"/>
            <a:ext cx="10515600" cy="1168400"/>
          </a:xfrm>
        </p:spPr>
        <p:txBody>
          <a:bodyPr/>
          <a:lstStyle/>
          <a:p>
            <a:r>
              <a:rPr lang="en-US" sz="2400" dirty="0">
                <a:latin typeface="Times New Roman" panose="02020603050405020304" pitchFamily="18" charset="0"/>
                <a:cs typeface="Times New Roman" panose="02020603050405020304" pitchFamily="18" charset="0"/>
              </a:rPr>
              <a:t>The LED Array samples are captured and intensity map is built up for feature extracting. From this data, training dataset for AI system be generate.</a:t>
            </a:r>
            <a:endParaRPr lang="en-US" dirty="0"/>
          </a:p>
          <a:p>
            <a:endParaRPr lang="en-US" dirty="0"/>
          </a:p>
        </p:txBody>
      </p:sp>
      <p:sp>
        <p:nvSpPr>
          <p:cNvPr id="6" name="Date Placeholder 5"/>
          <p:cNvSpPr>
            <a:spLocks noGrp="1"/>
          </p:cNvSpPr>
          <p:nvPr>
            <p:ph type="dt" sz="half" idx="2"/>
          </p:nvPr>
        </p:nvSpPr>
        <p:spPr>
          <a:xfrm>
            <a:off x="914400" y="424547"/>
            <a:ext cx="1600200" cy="215444"/>
          </a:xfrm>
          <a:prstGeom prst="rect">
            <a:avLst/>
          </a:prstGeom>
        </p:spPr>
        <p:txBody>
          <a:bodyPr/>
          <a:lstStyle/>
          <a:p>
            <a:r>
              <a:rPr lang="en-US" altLang="en-US" dirty="0"/>
              <a:t>November 2018</a:t>
            </a:r>
          </a:p>
        </p:txBody>
      </p:sp>
      <p:sp>
        <p:nvSpPr>
          <p:cNvPr id="8"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9" name="Slide Number Placeholder 3"/>
          <p:cNvSpPr>
            <a:spLocks noGrp="1"/>
          </p:cNvSpPr>
          <p:nvPr>
            <p:ph type="sldNum" sz="quarter" idx="12"/>
          </p:nvPr>
        </p:nvSpPr>
        <p:spPr>
          <a:xfrm>
            <a:off x="5652412" y="6485452"/>
            <a:ext cx="468077" cy="184666"/>
          </a:xfrm>
        </p:spPr>
        <p:txBody>
          <a:bodyPr/>
          <a:lstStyle/>
          <a:p>
            <a:r>
              <a:rPr lang="en-US" altLang="en-US" sz="1200" dirty="0"/>
              <a:t>Slide 7</a:t>
            </a:r>
          </a:p>
        </p:txBody>
      </p:sp>
      <p:sp>
        <p:nvSpPr>
          <p:cNvPr id="7" name="Rectangle 2">
            <a:extLst>
              <a:ext uri="{FF2B5EF4-FFF2-40B4-BE49-F238E27FC236}">
                <a16:creationId xmlns:a16="http://schemas.microsoft.com/office/drawing/2014/main" id="{5625DC5A-3A15-4916-A97E-2C8579EC2148}"/>
              </a:ext>
            </a:extLst>
          </p:cNvPr>
          <p:cNvSpPr>
            <a:spLocks noChangeArrowheads="1"/>
          </p:cNvSpPr>
          <p:nvPr/>
        </p:nvSpPr>
        <p:spPr bwMode="auto">
          <a:xfrm>
            <a:off x="1285064" y="1953261"/>
            <a:ext cx="14445399" cy="67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_x191393672" descr="EMB0000577c0320">
            <a:extLst>
              <a:ext uri="{FF2B5EF4-FFF2-40B4-BE49-F238E27FC236}">
                <a16:creationId xmlns:a16="http://schemas.microsoft.com/office/drawing/2014/main" id="{40CCC2BB-3E14-4174-A079-F9424DBA0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676" y="2749772"/>
            <a:ext cx="4959463" cy="24031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a:extLst>
              <a:ext uri="{FF2B5EF4-FFF2-40B4-BE49-F238E27FC236}">
                <a16:creationId xmlns:a16="http://schemas.microsoft.com/office/drawing/2014/main" id="{98BF941D-EE49-43DA-8808-02FE0FE581B9}"/>
              </a:ext>
            </a:extLst>
          </p:cNvPr>
          <p:cNvSpPr>
            <a:spLocks noChangeArrowheads="1"/>
          </p:cNvSpPr>
          <p:nvPr/>
        </p:nvSpPr>
        <p:spPr bwMode="auto">
          <a:xfrm>
            <a:off x="6690480" y="2063971"/>
            <a:ext cx="21518233" cy="46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_x50123208" descr="EMB0000577c0323">
            <a:extLst>
              <a:ext uri="{FF2B5EF4-FFF2-40B4-BE49-F238E27FC236}">
                <a16:creationId xmlns:a16="http://schemas.microsoft.com/office/drawing/2014/main" id="{20257AF5-4D25-4D55-814E-3DB32255E0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008" y="2736706"/>
            <a:ext cx="3641132" cy="253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77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538"/>
            <a:ext cx="10515600" cy="1011575"/>
          </a:xfrm>
        </p:spPr>
        <p:txBody>
          <a:bodyPr>
            <a:normAutofit/>
          </a:bodyPr>
          <a:lstStyle/>
          <a:p>
            <a:pPr algn="l"/>
            <a:r>
              <a:rPr lang="en-US" sz="3200" b="1" i="1" dirty="0">
                <a:latin typeface="Times New Roman" panose="02020603050405020304" pitchFamily="18" charset="0"/>
                <a:cs typeface="Times New Roman" panose="02020603050405020304" pitchFamily="18" charset="0"/>
              </a:rPr>
              <a:t>SNR Measurement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63650"/>
            <a:ext cx="10515600" cy="1460500"/>
          </a:xfrm>
        </p:spPr>
        <p:txBody>
          <a:bodyPr/>
          <a:lstStyle/>
          <a:p>
            <a:r>
              <a:rPr lang="en-US" sz="2400" dirty="0">
                <a:latin typeface="+mj-lt"/>
              </a:rPr>
              <a:t>The practical measurement of pixel SNR is performed to confirm the satisfaction of pixel SNR for the desired BER value such as 10-4. Both the rolling shutter and the global shutter camera are used to measure pixel SNR.</a:t>
            </a:r>
          </a:p>
        </p:txBody>
      </p:sp>
      <p:sp>
        <p:nvSpPr>
          <p:cNvPr id="5" name="Date Placeholder 5"/>
          <p:cNvSpPr>
            <a:spLocks noGrp="1"/>
          </p:cNvSpPr>
          <p:nvPr>
            <p:ph type="dt" sz="half" idx="2"/>
          </p:nvPr>
        </p:nvSpPr>
        <p:spPr>
          <a:xfrm>
            <a:off x="838200" y="383838"/>
            <a:ext cx="1600200" cy="215444"/>
          </a:xfrm>
          <a:prstGeom prst="rect">
            <a:avLst/>
          </a:prstGeom>
        </p:spPr>
        <p:txBody>
          <a:bodyPr/>
          <a:lstStyle/>
          <a:p>
            <a:r>
              <a:rPr lang="en-US" altLang="en-US" dirty="0"/>
              <a:t>November 2018</a:t>
            </a:r>
          </a:p>
        </p:txBody>
      </p:sp>
      <p:sp>
        <p:nvSpPr>
          <p:cNvPr id="7" name="Footer Placeholder 2"/>
          <p:cNvSpPr>
            <a:spLocks noGrp="1"/>
          </p:cNvSpPr>
          <p:nvPr>
            <p:ph type="ftr" sz="quarter" idx="11"/>
          </p:nvPr>
        </p:nvSpPr>
        <p:spPr>
          <a:xfrm>
            <a:off x="8258175" y="6503988"/>
            <a:ext cx="3124200" cy="184666"/>
          </a:xfrm>
        </p:spPr>
        <p:txBody>
          <a:bodyPr/>
          <a:lstStyle/>
          <a:p>
            <a:r>
              <a:rPr lang="en-US" altLang="en-US" sz="1200" dirty="0" err="1"/>
              <a:t>Kookmin</a:t>
            </a:r>
            <a:r>
              <a:rPr lang="en-US" altLang="en-US" sz="1200" dirty="0"/>
              <a:t> University</a:t>
            </a:r>
          </a:p>
        </p:txBody>
      </p:sp>
      <p:sp>
        <p:nvSpPr>
          <p:cNvPr id="8" name="Slide Number Placeholder 3"/>
          <p:cNvSpPr>
            <a:spLocks noGrp="1"/>
          </p:cNvSpPr>
          <p:nvPr>
            <p:ph type="sldNum" sz="quarter" idx="12"/>
          </p:nvPr>
        </p:nvSpPr>
        <p:spPr>
          <a:xfrm>
            <a:off x="5652412" y="6485452"/>
            <a:ext cx="468077" cy="184666"/>
          </a:xfrm>
        </p:spPr>
        <p:txBody>
          <a:bodyPr/>
          <a:lstStyle/>
          <a:p>
            <a:r>
              <a:rPr lang="en-US" altLang="en-US" sz="1200" dirty="0"/>
              <a:t>Slide 8</a:t>
            </a:r>
          </a:p>
        </p:txBody>
      </p:sp>
      <p:pic>
        <p:nvPicPr>
          <p:cNvPr id="9" name="Picture 3">
            <a:extLst>
              <a:ext uri="{FF2B5EF4-FFF2-40B4-BE49-F238E27FC236}">
                <a16:creationId xmlns:a16="http://schemas.microsoft.com/office/drawing/2014/main" id="{DB70C721-E0D0-46C7-B8F3-8B0BA612863F}"/>
              </a:ext>
            </a:extLst>
          </p:cNvPr>
          <p:cNvPicPr/>
          <p:nvPr/>
        </p:nvPicPr>
        <p:blipFill>
          <a:blip r:embed="rId2"/>
          <a:stretch>
            <a:fillRect/>
          </a:stretch>
        </p:blipFill>
        <p:spPr>
          <a:xfrm>
            <a:off x="2121845" y="2847710"/>
            <a:ext cx="7529210" cy="3181881"/>
          </a:xfrm>
          <a:prstGeom prst="rect">
            <a:avLst/>
          </a:prstGeom>
        </p:spPr>
      </p:pic>
    </p:spTree>
    <p:extLst>
      <p:ext uri="{BB962C8B-B14F-4D97-AF65-F5344CB8AC3E}">
        <p14:creationId xmlns:p14="http://schemas.microsoft.com/office/powerpoint/2010/main" val="130089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03250"/>
            <a:ext cx="10515600" cy="720725"/>
          </a:xfrm>
        </p:spPr>
        <p:txBody>
          <a:bodyPr>
            <a:normAutofit/>
          </a:bodyPr>
          <a:lstStyle/>
          <a:p>
            <a:pPr algn="l"/>
            <a:r>
              <a:rPr lang="en-US" sz="3200" b="1" i="1" dirty="0">
                <a:latin typeface="Times New Roman" panose="02020603050405020304" pitchFamily="18" charset="0"/>
                <a:cs typeface="Times New Roman" panose="02020603050405020304" pitchFamily="18" charset="0"/>
              </a:rPr>
              <a:t>Data augmentation</a:t>
            </a:r>
            <a:endParaRPr lang="en-US" sz="3200" dirty="0"/>
          </a:p>
        </p:txBody>
      </p:sp>
      <p:sp>
        <p:nvSpPr>
          <p:cNvPr id="5" name="TextBox 4"/>
          <p:cNvSpPr txBox="1"/>
          <p:nvPr/>
        </p:nvSpPr>
        <p:spPr>
          <a:xfrm>
            <a:off x="651841" y="5072360"/>
            <a:ext cx="1051559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real value of intensity from LED array sampling and SNR measurement, a dataset been generate for training and evaluating AI performance in OCC system.</a:t>
            </a:r>
          </a:p>
        </p:txBody>
      </p:sp>
      <p:sp>
        <p:nvSpPr>
          <p:cNvPr id="6" name="Date Placeholder 5"/>
          <p:cNvSpPr>
            <a:spLocks noGrp="1"/>
          </p:cNvSpPr>
          <p:nvPr>
            <p:ph type="dt" sz="half" idx="2"/>
          </p:nvPr>
        </p:nvSpPr>
        <p:spPr>
          <a:xfrm>
            <a:off x="714375" y="387806"/>
            <a:ext cx="1600200" cy="215444"/>
          </a:xfrm>
          <a:prstGeom prst="rect">
            <a:avLst/>
          </a:prstGeom>
        </p:spPr>
        <p:txBody>
          <a:bodyPr/>
          <a:lstStyle/>
          <a:p>
            <a:r>
              <a:rPr lang="en-US" altLang="en-US" dirty="0"/>
              <a:t>November 2018</a:t>
            </a:r>
          </a:p>
        </p:txBody>
      </p:sp>
      <p:sp>
        <p:nvSpPr>
          <p:cNvPr id="8" name="Footer Placeholder 2"/>
          <p:cNvSpPr>
            <a:spLocks noGrp="1"/>
          </p:cNvSpPr>
          <p:nvPr>
            <p:ph type="ftr" sz="quarter" idx="11"/>
          </p:nvPr>
        </p:nvSpPr>
        <p:spPr>
          <a:xfrm>
            <a:off x="8258175" y="6503988"/>
            <a:ext cx="3124200" cy="184666"/>
          </a:xfrm>
        </p:spPr>
        <p:txBody>
          <a:bodyPr/>
          <a:lstStyle/>
          <a:p>
            <a:r>
              <a:rPr lang="en-US" altLang="en-US" sz="1200" dirty="0" err="1"/>
              <a:t>Kookmin</a:t>
            </a:r>
            <a:r>
              <a:rPr lang="en-US" altLang="en-US" sz="1200" dirty="0"/>
              <a:t> University</a:t>
            </a:r>
          </a:p>
        </p:txBody>
      </p:sp>
      <p:sp>
        <p:nvSpPr>
          <p:cNvPr id="9" name="Slide Number Placeholder 3"/>
          <p:cNvSpPr>
            <a:spLocks noGrp="1"/>
          </p:cNvSpPr>
          <p:nvPr>
            <p:ph type="sldNum" sz="quarter" idx="12"/>
          </p:nvPr>
        </p:nvSpPr>
        <p:spPr>
          <a:xfrm>
            <a:off x="5652412" y="6485452"/>
            <a:ext cx="468077" cy="184666"/>
          </a:xfrm>
        </p:spPr>
        <p:txBody>
          <a:bodyPr/>
          <a:lstStyle/>
          <a:p>
            <a:r>
              <a:rPr lang="en-US" altLang="en-US" sz="1200" dirty="0"/>
              <a:t>Slide 9</a:t>
            </a:r>
          </a:p>
        </p:txBody>
      </p:sp>
      <p:sp>
        <p:nvSpPr>
          <p:cNvPr id="10" name="Rectangle 2">
            <a:extLst>
              <a:ext uri="{FF2B5EF4-FFF2-40B4-BE49-F238E27FC236}">
                <a16:creationId xmlns:a16="http://schemas.microsoft.com/office/drawing/2014/main" id="{820D30B1-5F0C-4782-B6F4-4434998649CD}"/>
              </a:ext>
            </a:extLst>
          </p:cNvPr>
          <p:cNvSpPr>
            <a:spLocks noChangeArrowheads="1"/>
          </p:cNvSpPr>
          <p:nvPr/>
        </p:nvSpPr>
        <p:spPr bwMode="auto">
          <a:xfrm>
            <a:off x="714375" y="1878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_x50123208" descr="EMB0000577c0326">
            <a:extLst>
              <a:ext uri="{FF2B5EF4-FFF2-40B4-BE49-F238E27FC236}">
                <a16:creationId xmlns:a16="http://schemas.microsoft.com/office/drawing/2014/main" id="{77C88EB3-14ED-4369-B88C-4C1AA740B0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6379" y="1323975"/>
            <a:ext cx="5752065" cy="349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935348"/>
      </p:ext>
    </p:extLst>
  </p:cSld>
  <p:clrMapOvr>
    <a:masterClrMapping/>
  </p:clrMapOvr>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EE" id="{8F092A87-091C-4403-BB66-E306794E53C1}" vid="{C0FDF64B-A4A7-42AF-B050-AB99969436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Template>
  <TotalTime>821</TotalTime>
  <Words>457</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IEEE</vt:lpstr>
      <vt:lpstr>PowerPoint Presentation</vt:lpstr>
      <vt:lpstr>AI supporting for Vehicular Optical Camera Communication System </vt:lpstr>
      <vt:lpstr>PowerPoint Presentation</vt:lpstr>
      <vt:lpstr>System Architecture</vt:lpstr>
      <vt:lpstr>Neural network architecture for OCC</vt:lpstr>
      <vt:lpstr>Spatial 8-PSK Decoding</vt:lpstr>
      <vt:lpstr>Data sampling</vt:lpstr>
      <vt:lpstr>SNR Measurement</vt:lpstr>
      <vt:lpstr>Data augmentation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Region-of-Interest Signaling Vehicular System Using Optical Camera Communications</dc:title>
  <dc:creator>cong hoan</dc:creator>
  <cp:lastModifiedBy>Pham Lam</cp:lastModifiedBy>
  <cp:revision>27</cp:revision>
  <dcterms:created xsi:type="dcterms:W3CDTF">2018-11-10T01:51:30Z</dcterms:created>
  <dcterms:modified xsi:type="dcterms:W3CDTF">2018-11-12T12:37:14Z</dcterms:modified>
</cp:coreProperties>
</file>