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78" d="100"/>
          <a:sy n="78" d="100"/>
        </p:scale>
        <p:origin x="51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3"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11/12/2018</a:t>
            </a:fld>
            <a:endParaRPr lang="en-US"/>
          </a:p>
        </p:txBody>
      </p:sp>
      <p:sp>
        <p:nvSpPr>
          <p:cNvPr id="11" name="Rectangle 7"/>
          <p:cNvSpPr>
            <a:spLocks noChangeArrowheads="1"/>
          </p:cNvSpPr>
          <p:nvPr userDrawn="1"/>
        </p:nvSpPr>
        <p:spPr bwMode="auto">
          <a:xfrm>
            <a:off x="4368800" y="363379"/>
            <a:ext cx="69088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600" b="1" dirty="0">
                <a:solidFill>
                  <a:schemeClr val="tx1"/>
                </a:solidFill>
              </a:rPr>
              <a:t>doc.: IEEE </a:t>
            </a:r>
            <a:r>
              <a:rPr lang="en-US" sz="1600" b="1" i="0" kern="1200" dirty="0" smtClean="0">
                <a:solidFill>
                  <a:schemeClr val="tx1"/>
                </a:solidFill>
                <a:effectLst/>
                <a:latin typeface="+mn-lt"/>
                <a:ea typeface="+mn-ea"/>
                <a:cs typeface="+mn-cs"/>
              </a:rPr>
              <a:t>15-18-0554-00-0vat</a:t>
            </a:r>
            <a:endParaRPr lang="en-US" altLang="en-US" sz="1600" b="1" dirty="0">
              <a:solidFill>
                <a:schemeClr val="tx1"/>
              </a:solidFill>
            </a:endParaRPr>
          </a:p>
        </p:txBody>
      </p:sp>
    </p:spTree>
    <p:extLst>
      <p:ext uri="{BB962C8B-B14F-4D97-AF65-F5344CB8AC3E}">
        <p14:creationId xmlns:p14="http://schemas.microsoft.com/office/powerpoint/2010/main" val="22267812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11/12/2018</a:t>
            </a:fld>
            <a:endParaRPr lang="en-US"/>
          </a:p>
        </p:txBody>
      </p:sp>
    </p:spTree>
    <p:extLst>
      <p:ext uri="{BB962C8B-B14F-4D97-AF65-F5344CB8AC3E}">
        <p14:creationId xmlns:p14="http://schemas.microsoft.com/office/powerpoint/2010/main" val="217252236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11/12/2018</a:t>
            </a:fld>
            <a:endParaRPr lang="en-US"/>
          </a:p>
        </p:txBody>
      </p:sp>
    </p:spTree>
    <p:extLst>
      <p:ext uri="{BB962C8B-B14F-4D97-AF65-F5344CB8AC3E}">
        <p14:creationId xmlns:p14="http://schemas.microsoft.com/office/powerpoint/2010/main" val="13767060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2" name="Rectangle 7"/>
          <p:cNvSpPr>
            <a:spLocks noChangeArrowheads="1"/>
          </p:cNvSpPr>
          <p:nvPr/>
        </p:nvSpPr>
        <p:spPr bwMode="auto">
          <a:xfrm>
            <a:off x="4368800" y="363379"/>
            <a:ext cx="69088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600" b="1" dirty="0">
                <a:solidFill>
                  <a:schemeClr val="tx1"/>
                </a:solidFill>
              </a:rPr>
              <a:t>doc.: IEEE </a:t>
            </a:r>
            <a:r>
              <a:rPr lang="en-US" sz="1600" b="1" i="0" kern="1200" dirty="0" smtClean="0">
                <a:solidFill>
                  <a:schemeClr val="tx1"/>
                </a:solidFill>
                <a:effectLst/>
                <a:latin typeface="+mn-lt"/>
                <a:ea typeface="+mn-ea"/>
                <a:cs typeface="+mn-cs"/>
              </a:rPr>
              <a:t>15-18-0554-00-0vat</a:t>
            </a:r>
            <a:endParaRPr lang="en-US" altLang="en-US" sz="1600" b="1" dirty="0">
              <a:solidFill>
                <a:schemeClr val="tx1"/>
              </a:solidFill>
            </a:endParaRPr>
          </a:p>
        </p:txBody>
      </p:sp>
      <p:sp>
        <p:nvSpPr>
          <p:cNvPr id="11"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11/12/2018</a:t>
            </a:fld>
            <a:endParaRPr lang="en-US"/>
          </a:p>
        </p:txBody>
      </p:sp>
    </p:spTree>
    <p:extLst>
      <p:ext uri="{BB962C8B-B14F-4D97-AF65-F5344CB8AC3E}">
        <p14:creationId xmlns:p14="http://schemas.microsoft.com/office/powerpoint/2010/main" val="245754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3"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11/12/2018</a:t>
            </a:fld>
            <a:endParaRPr lang="en-US"/>
          </a:p>
        </p:txBody>
      </p:sp>
      <p:sp>
        <p:nvSpPr>
          <p:cNvPr id="12" name="Rectangle 7"/>
          <p:cNvSpPr>
            <a:spLocks noChangeArrowheads="1"/>
          </p:cNvSpPr>
          <p:nvPr userDrawn="1"/>
        </p:nvSpPr>
        <p:spPr bwMode="auto">
          <a:xfrm>
            <a:off x="4368800" y="363379"/>
            <a:ext cx="69088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600" b="1" dirty="0">
                <a:solidFill>
                  <a:schemeClr val="tx1"/>
                </a:solidFill>
              </a:rPr>
              <a:t>doc.: IEEE </a:t>
            </a:r>
            <a:r>
              <a:rPr lang="en-US" sz="1600" b="1" i="0" kern="1200" dirty="0" smtClean="0">
                <a:solidFill>
                  <a:schemeClr val="tx1"/>
                </a:solidFill>
                <a:effectLst/>
                <a:latin typeface="+mn-lt"/>
                <a:ea typeface="+mn-ea"/>
                <a:cs typeface="+mn-cs"/>
              </a:rPr>
              <a:t>15-18-0554-00-0vat</a:t>
            </a:r>
            <a:endParaRPr lang="en-US" altLang="en-US" sz="1600" b="1" dirty="0">
              <a:solidFill>
                <a:schemeClr val="tx1"/>
              </a:solidFill>
            </a:endParaRPr>
          </a:p>
        </p:txBody>
      </p:sp>
    </p:spTree>
    <p:extLst>
      <p:ext uri="{BB962C8B-B14F-4D97-AF65-F5344CB8AC3E}">
        <p14:creationId xmlns:p14="http://schemas.microsoft.com/office/powerpoint/2010/main" val="111890398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2"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4"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11/12/2018</a:t>
            </a:fld>
            <a:endParaRPr lang="en-US"/>
          </a:p>
        </p:txBody>
      </p:sp>
      <p:sp>
        <p:nvSpPr>
          <p:cNvPr id="13" name="Rectangle 7"/>
          <p:cNvSpPr>
            <a:spLocks noChangeArrowheads="1"/>
          </p:cNvSpPr>
          <p:nvPr userDrawn="1"/>
        </p:nvSpPr>
        <p:spPr bwMode="auto">
          <a:xfrm>
            <a:off x="4368800" y="363379"/>
            <a:ext cx="69088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600" b="1" dirty="0">
                <a:solidFill>
                  <a:schemeClr val="tx1"/>
                </a:solidFill>
              </a:rPr>
              <a:t>doc.: IEEE </a:t>
            </a:r>
            <a:r>
              <a:rPr lang="en-US" sz="1600" b="1" i="0" kern="1200" dirty="0" smtClean="0">
                <a:solidFill>
                  <a:schemeClr val="tx1"/>
                </a:solidFill>
                <a:effectLst/>
                <a:latin typeface="+mn-lt"/>
                <a:ea typeface="+mn-ea"/>
                <a:cs typeface="+mn-cs"/>
              </a:rPr>
              <a:t>15-18-0554-00-0vat</a:t>
            </a:r>
            <a:endParaRPr lang="en-US" altLang="en-US" sz="1600" b="1" dirty="0">
              <a:solidFill>
                <a:schemeClr val="tx1"/>
              </a:solidFill>
            </a:endParaRPr>
          </a:p>
        </p:txBody>
      </p:sp>
    </p:spTree>
    <p:extLst>
      <p:ext uri="{BB962C8B-B14F-4D97-AF65-F5344CB8AC3E}">
        <p14:creationId xmlns:p14="http://schemas.microsoft.com/office/powerpoint/2010/main" val="19987671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10"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2"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11/12/2018</a:t>
            </a:fld>
            <a:endParaRPr lang="en-US"/>
          </a:p>
        </p:txBody>
      </p:sp>
    </p:spTree>
    <p:extLst>
      <p:ext uri="{BB962C8B-B14F-4D97-AF65-F5344CB8AC3E}">
        <p14:creationId xmlns:p14="http://schemas.microsoft.com/office/powerpoint/2010/main" val="8299749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6"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11/12/2018</a:t>
            </a:fld>
            <a:endParaRPr lang="en-US"/>
          </a:p>
        </p:txBody>
      </p:sp>
    </p:spTree>
    <p:extLst>
      <p:ext uri="{BB962C8B-B14F-4D97-AF65-F5344CB8AC3E}">
        <p14:creationId xmlns:p14="http://schemas.microsoft.com/office/powerpoint/2010/main" val="9048794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8"/>
          <p:cNvSpPr>
            <a:spLocks noChangeShapeType="1"/>
          </p:cNvSpPr>
          <p:nvPr/>
        </p:nvSpPr>
        <p:spPr bwMode="auto">
          <a:xfrm>
            <a:off x="1117600" y="64770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 name="Rectangle 9"/>
          <p:cNvSpPr>
            <a:spLocks noChangeArrowheads="1"/>
          </p:cNvSpPr>
          <p:nvPr/>
        </p:nvSpPr>
        <p:spPr bwMode="auto">
          <a:xfrm>
            <a:off x="11176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1"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11/12/2018</a:t>
            </a:fld>
            <a:endParaRPr lang="en-US"/>
          </a:p>
        </p:txBody>
      </p:sp>
      <p:sp>
        <p:nvSpPr>
          <p:cNvPr id="12" name="Rectangle 7"/>
          <p:cNvSpPr>
            <a:spLocks noChangeArrowheads="1"/>
          </p:cNvSpPr>
          <p:nvPr userDrawn="1"/>
        </p:nvSpPr>
        <p:spPr bwMode="auto">
          <a:xfrm>
            <a:off x="4368800" y="363379"/>
            <a:ext cx="69088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600" b="1" dirty="0">
                <a:solidFill>
                  <a:schemeClr val="tx1"/>
                </a:solidFill>
              </a:rPr>
              <a:t>doc.: IEEE </a:t>
            </a:r>
            <a:r>
              <a:rPr lang="en-US" sz="1600" b="1" i="0" kern="1200" dirty="0" smtClean="0">
                <a:solidFill>
                  <a:schemeClr val="tx1"/>
                </a:solidFill>
                <a:effectLst/>
                <a:latin typeface="+mn-lt"/>
                <a:ea typeface="+mn-ea"/>
                <a:cs typeface="+mn-cs"/>
              </a:rPr>
              <a:t>15-18-0554-00-0vat</a:t>
            </a:r>
            <a:endParaRPr lang="en-US" altLang="en-US" sz="1600" b="1" dirty="0">
              <a:solidFill>
                <a:schemeClr val="tx1"/>
              </a:solidFill>
            </a:endParaRPr>
          </a:p>
        </p:txBody>
      </p:sp>
    </p:spTree>
    <p:extLst>
      <p:ext uri="{BB962C8B-B14F-4D97-AF65-F5344CB8AC3E}">
        <p14:creationId xmlns:p14="http://schemas.microsoft.com/office/powerpoint/2010/main" val="1274867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0"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11/12/2018</a:t>
            </a:fld>
            <a:endParaRPr lang="en-US"/>
          </a:p>
        </p:txBody>
      </p:sp>
    </p:spTree>
    <p:extLst>
      <p:ext uri="{BB962C8B-B14F-4D97-AF65-F5344CB8AC3E}">
        <p14:creationId xmlns:p14="http://schemas.microsoft.com/office/powerpoint/2010/main" val="15423939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1"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11/12/2018</a:t>
            </a:fld>
            <a:endParaRPr lang="en-US"/>
          </a:p>
        </p:txBody>
      </p:sp>
    </p:spTree>
    <p:extLst>
      <p:ext uri="{BB962C8B-B14F-4D97-AF65-F5344CB8AC3E}">
        <p14:creationId xmlns:p14="http://schemas.microsoft.com/office/powerpoint/2010/main" val="19788846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endParaRPr lang="en-US" altLang="en-US"/>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p>
        </p:txBody>
      </p:sp>
      <p:sp>
        <p:nvSpPr>
          <p:cNvPr id="1030" name="Rectangle 6"/>
          <p:cNvSpPr>
            <a:spLocks noGrp="1" noChangeArrowheads="1"/>
          </p:cNvSpPr>
          <p:nvPr>
            <p:ph type="sldNum" sz="quarter" idx="4"/>
          </p:nvPr>
        </p:nvSpPr>
        <p:spPr bwMode="auto">
          <a:xfrm>
            <a:off x="5717196"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fld id="{1A2A0486-8688-4FA8-803A-CC2F3BC58CED}" type="slidenum">
              <a:rPr lang="en-US" smtClean="0"/>
              <a:t>‹#›</a:t>
            </a:fld>
            <a:endParaRPr lang="en-US"/>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3"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2"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11/12/2018</a:t>
            </a:fld>
            <a:endParaRPr lang="en-US"/>
          </a:p>
        </p:txBody>
      </p:sp>
      <p:sp>
        <p:nvSpPr>
          <p:cNvPr id="13"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a:t>
            </a:r>
            <a:r>
              <a:rPr lang="en-US" altLang="en-US" sz="1400" b="1" dirty="0" smtClean="0">
                <a:solidFill>
                  <a:schemeClr val="tx1"/>
                </a:solidFill>
              </a:rPr>
              <a:t>15-18-0501-00-004w</a:t>
            </a:r>
            <a:endParaRPr lang="en-US" altLang="en-US" sz="1400" b="1" dirty="0">
              <a:solidFill>
                <a:schemeClr val="tx1"/>
              </a:solidFill>
            </a:endParaRPr>
          </a:p>
        </p:txBody>
      </p:sp>
    </p:spTree>
    <p:extLst>
      <p:ext uri="{BB962C8B-B14F-4D97-AF65-F5344CB8AC3E}">
        <p14:creationId xmlns:p14="http://schemas.microsoft.com/office/powerpoint/2010/main" val="3799672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025" y="863599"/>
            <a:ext cx="10515600" cy="5327651"/>
          </a:xfrm>
        </p:spPr>
        <p:txBody>
          <a:bodyPr>
            <a:noAutofit/>
          </a:bodyPr>
          <a:lstStyle/>
          <a:p>
            <a:pPr algn="ctr" eaLnBrk="0" fontAlgn="base" hangingPunct="0">
              <a:spcBef>
                <a:spcPct val="0"/>
              </a:spcBef>
              <a:spcAft>
                <a:spcPct val="0"/>
              </a:spcAft>
            </a:pPr>
            <a:r>
              <a:rPr lang="en-US" altLang="en-US" sz="1600" b="1" u="sng" dirty="0">
                <a:solidFill>
                  <a:prstClr val="black"/>
                </a:solidFill>
                <a:effectLst>
                  <a:outerShdw blurRad="38100" dist="38100" dir="2700000" algn="tl">
                    <a:srgbClr val="C0C0C0"/>
                  </a:outerShdw>
                </a:effectLst>
                <a:latin typeface="Times New Roman" panose="02020603050405020304" pitchFamily="18" charset="0"/>
              </a:rPr>
              <a:t>Project: IEEE P802.15 Interest 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a:t>
            </a:r>
            <a:r>
              <a:rPr lang="en-US" altLang="en-US" sz="1600" dirty="0">
                <a:solidFill>
                  <a:prstClr val="black"/>
                </a:solidFill>
                <a:latin typeface="Times New Roman" panose="02020603050405020304" pitchFamily="18" charset="0"/>
              </a:rPr>
              <a:t> </a:t>
            </a:r>
            <a:r>
              <a:rPr lang="en-US" altLang="en-US" sz="1600" b="1" dirty="0">
                <a:solidFill>
                  <a:prstClr val="black"/>
                </a:solidFill>
                <a:latin typeface="Times New Roman" panose="02020603050405020304" pitchFamily="18" charset="0"/>
              </a:rPr>
              <a:t>Introduction of new modulation scheme for High-rate Data Stream of Vehicular OWC/OCC System</a:t>
            </a:r>
          </a:p>
          <a:p>
            <a:pPr eaLnBrk="0" fontAlgn="base" hangingPunct="0">
              <a:spcBef>
                <a:spcPct val="0"/>
              </a:spcBef>
              <a:spcAft>
                <a:spcPct val="0"/>
              </a:spcAft>
            </a:pP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August 2018	</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 </a:t>
            </a:r>
            <a:r>
              <a:rPr lang="en-US" altLang="en-US" sz="1600" dirty="0" smtClean="0">
                <a:solidFill>
                  <a:prstClr val="black"/>
                </a:solidFill>
                <a:latin typeface="Times New Roman" panose="02020603050405020304" pitchFamily="18" charset="0"/>
              </a:rPr>
              <a:t>Nguyen Cong Hoan, </a:t>
            </a:r>
            <a:r>
              <a:rPr lang="en-US" altLang="en-US" sz="1600" dirty="0" err="1">
                <a:solidFill>
                  <a:prstClr val="black"/>
                </a:solidFill>
                <a:latin typeface="Times New Roman" panose="02020603050405020304" pitchFamily="18" charset="0"/>
              </a:rPr>
              <a:t>Trang</a:t>
            </a:r>
            <a:r>
              <a:rPr lang="en-US" altLang="en-US" sz="1600" dirty="0">
                <a:solidFill>
                  <a:prstClr val="black"/>
                </a:solidFill>
                <a:latin typeface="Times New Roman" panose="02020603050405020304" pitchFamily="18" charset="0"/>
              </a:rPr>
              <a:t> Nguyen and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Abstract : </a:t>
            </a:r>
            <a:r>
              <a:rPr lang="en-US" altLang="en-US" sz="1600" dirty="0" smtClean="0">
                <a:solidFill>
                  <a:prstClr val="black"/>
                </a:solidFill>
                <a:latin typeface="Times New Roman" panose="02020603050405020304" pitchFamily="18" charset="0"/>
              </a:rPr>
              <a:t>Introduce </a:t>
            </a:r>
            <a:r>
              <a:rPr lang="en-US" sz="1600" dirty="0" smtClean="0">
                <a:latin typeface="Times New Roman" panose="02020603050405020304" pitchFamily="18" charset="0"/>
                <a:cs typeface="Times New Roman" panose="02020603050405020304" pitchFamily="18" charset="0"/>
              </a:rPr>
              <a:t>Region-of-Interest Signaling Vehicular System Using Optical Camera Communications</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a:solidFill>
                  <a:prstClr val="black"/>
                </a:solidFill>
                <a:latin typeface="Times New Roman" panose="02020603050405020304" pitchFamily="18" charset="0"/>
              </a:rPr>
              <a:t>To </a:t>
            </a:r>
            <a:r>
              <a:rPr lang="en-US" altLang="en-US" sz="1600" dirty="0">
                <a:solidFill>
                  <a:prstClr val="black"/>
                </a:solidFill>
                <a:latin typeface="Times New Roman" panose="02020603050405020304" pitchFamily="18" charset="0"/>
              </a:rPr>
              <a:t>Introduce </a:t>
            </a:r>
            <a:r>
              <a:rPr lang="en-US" sz="1600" dirty="0" smtClean="0">
                <a:latin typeface="Times New Roman" panose="02020603050405020304" pitchFamily="18" charset="0"/>
                <a:cs typeface="Times New Roman" panose="02020603050405020304" pitchFamily="18" charset="0"/>
              </a:rPr>
              <a:t>Region-of-Interest Signaling Vehicular System Using Optical Camera Communications</a:t>
            </a:r>
            <a:r>
              <a:rPr lang="en-US" sz="1600" dirty="0" smtClean="0">
                <a:solidFill>
                  <a:prstClr val="black"/>
                </a:solidFill>
                <a:latin typeface="Times New Roman" panose="02020603050405020304" pitchFamily="18" charset="0"/>
              </a:rPr>
              <a:t>.</a:t>
            </a: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Release:</a:t>
            </a:r>
            <a:r>
              <a:rPr lang="en-US" altLang="en-US" sz="1600" dirty="0" smtClean="0">
                <a:solidFill>
                  <a:prstClr val="black"/>
                </a:solidFill>
                <a:latin typeface="Times New Roman" panose="02020603050405020304" pitchFamily="18" charset="0"/>
              </a:rPr>
              <a:t> The </a:t>
            </a:r>
            <a:r>
              <a:rPr lang="en-US" altLang="en-US" sz="1600" dirty="0">
                <a:solidFill>
                  <a:prstClr val="black"/>
                </a:solidFill>
                <a:latin typeface="Times New Roman" panose="02020603050405020304" pitchFamily="18" charset="0"/>
              </a:rPr>
              <a:t>contributor acknowledges and accepts that this contribution becomes the property of IEEE and may be made publicly available by P802.15.</a:t>
            </a:r>
            <a:endParaRPr lang="en-US" sz="1600" dirty="0"/>
          </a:p>
        </p:txBody>
      </p:sp>
      <p:sp>
        <p:nvSpPr>
          <p:cNvPr id="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2018</a:t>
            </a:r>
            <a:endParaRPr lang="en-US" altLang="en-US" dirty="0"/>
          </a:p>
        </p:txBody>
      </p:sp>
      <p:sp>
        <p:nvSpPr>
          <p:cNvPr id="5" name="Footer Placeholder 2"/>
          <p:cNvSpPr>
            <a:spLocks noGrp="1"/>
          </p:cNvSpPr>
          <p:nvPr>
            <p:ph type="ftr" sz="quarter" idx="11"/>
          </p:nvPr>
        </p:nvSpPr>
        <p:spPr>
          <a:xfrm>
            <a:off x="8220075" y="6470649"/>
            <a:ext cx="3124200" cy="184666"/>
          </a:xfrm>
        </p:spPr>
        <p:txBody>
          <a:bodyPr/>
          <a:lstStyle/>
          <a:p>
            <a:r>
              <a:rPr lang="en-US" altLang="en-US" sz="1200" dirty="0" err="1"/>
              <a:t>Kookmin</a:t>
            </a:r>
            <a:r>
              <a:rPr lang="en-US" altLang="en-US" sz="1200" dirty="0"/>
              <a:t> University</a:t>
            </a:r>
          </a:p>
        </p:txBody>
      </p:sp>
      <p:sp>
        <p:nvSpPr>
          <p:cNvPr id="6" name="Slide Number Placeholder 3"/>
          <p:cNvSpPr>
            <a:spLocks noGrp="1"/>
          </p:cNvSpPr>
          <p:nvPr>
            <p:ph type="sldNum" sz="quarter" idx="12"/>
          </p:nvPr>
        </p:nvSpPr>
        <p:spPr>
          <a:xfrm>
            <a:off x="5652412" y="6485452"/>
            <a:ext cx="468077" cy="184666"/>
          </a:xfrm>
        </p:spPr>
        <p:txBody>
          <a:bodyPr/>
          <a:lstStyle/>
          <a:p>
            <a:r>
              <a:rPr lang="en-US" altLang="en-US" sz="1200" dirty="0"/>
              <a:t>Slide </a:t>
            </a:r>
            <a:fld id="{CDB16155-7B20-439D-BDAA-2340252A41AF}" type="slidenum">
              <a:rPr lang="en-US" altLang="en-US" sz="1200"/>
              <a:pPr/>
              <a:t>1</a:t>
            </a:fld>
            <a:endParaRPr lang="en-US" altLang="en-US" sz="1200" dirty="0"/>
          </a:p>
        </p:txBody>
      </p:sp>
    </p:spTree>
    <p:extLst>
      <p:ext uri="{BB962C8B-B14F-4D97-AF65-F5344CB8AC3E}">
        <p14:creationId xmlns:p14="http://schemas.microsoft.com/office/powerpoint/2010/main" val="3243335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9800"/>
          </a:xfrm>
        </p:spPr>
        <p:txBody>
          <a:bodyPr/>
          <a:lstStyle/>
          <a:p>
            <a:pPr algn="ctr"/>
            <a:r>
              <a:rPr lang="en-US" dirty="0">
                <a:latin typeface="Times New Roman" panose="02020603050405020304" pitchFamily="18" charset="0"/>
                <a:cs typeface="Times New Roman" panose="02020603050405020304" pitchFamily="18" charset="0"/>
              </a:rPr>
              <a:t>References</a:t>
            </a:r>
            <a:endParaRPr lang="en-US" dirty="0"/>
          </a:p>
        </p:txBody>
      </p:sp>
      <p:sp>
        <p:nvSpPr>
          <p:cNvPr id="3" name="Content Placeholder 2"/>
          <p:cNvSpPr>
            <a:spLocks noGrp="1"/>
          </p:cNvSpPr>
          <p:nvPr>
            <p:ph idx="1"/>
          </p:nvPr>
        </p:nvSpPr>
        <p:spPr>
          <a:xfrm>
            <a:off x="1066800" y="1828801"/>
            <a:ext cx="10363200" cy="2590799"/>
          </a:xfrm>
        </p:spPr>
        <p:txBody>
          <a:bodyPr/>
          <a:lstStyle/>
          <a:p>
            <a:pPr algn="just">
              <a:lnSpc>
                <a:spcPct val="130000"/>
              </a:lnSpc>
            </a:pPr>
            <a:r>
              <a:rPr lang="en-US" sz="2400" dirty="0">
                <a:latin typeface="Times New Roman" panose="02020603050405020304" pitchFamily="18" charset="0"/>
                <a:cs typeface="Times New Roman" panose="02020603050405020304" pitchFamily="18" charset="0"/>
              </a:rPr>
              <a:t>[1] Minh </a:t>
            </a:r>
            <a:r>
              <a:rPr lang="en-US" sz="2400" dirty="0" err="1">
                <a:latin typeface="Times New Roman" panose="02020603050405020304" pitchFamily="18" charset="0"/>
                <a:cs typeface="Times New Roman" panose="02020603050405020304" pitchFamily="18" charset="0"/>
              </a:rPr>
              <a:t>Duc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Thieu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Trang</a:t>
            </a:r>
            <a:r>
              <a:rPr lang="en-US" sz="2400" dirty="0">
                <a:latin typeface="Times New Roman" panose="02020603050405020304" pitchFamily="18" charset="0"/>
                <a:cs typeface="Times New Roman" panose="02020603050405020304" pitchFamily="18" charset="0"/>
              </a:rPr>
              <a:t> Nguyen, </a:t>
            </a:r>
            <a:r>
              <a:rPr lang="en-US" sz="2400" dirty="0" err="1">
                <a:latin typeface="Times New Roman" panose="02020603050405020304" pitchFamily="18" charset="0"/>
                <a:cs typeface="Times New Roman" panose="02020603050405020304" pitchFamily="18" charset="0"/>
              </a:rPr>
              <a:t>Yeong</a:t>
            </a:r>
            <a:r>
              <a:rPr lang="en-US" sz="2400" dirty="0">
                <a:latin typeface="Times New Roman" panose="02020603050405020304" pitchFamily="18" charset="0"/>
                <a:cs typeface="Times New Roman" panose="02020603050405020304" pitchFamily="18" charset="0"/>
              </a:rPr>
              <a:t> Min Jang, “New Waveforms for Selective-</a:t>
            </a:r>
            <a:r>
              <a:rPr lang="en-US" sz="2400" dirty="0" err="1">
                <a:latin typeface="Times New Roman" panose="02020603050405020304" pitchFamily="18" charset="0"/>
                <a:cs typeface="Times New Roman" panose="02020603050405020304" pitchFamily="18" charset="0"/>
              </a:rPr>
              <a:t>RoI</a:t>
            </a:r>
            <a:r>
              <a:rPr lang="en-US" sz="2400" dirty="0">
                <a:latin typeface="Times New Roman" panose="02020603050405020304" pitchFamily="18" charset="0"/>
                <a:cs typeface="Times New Roman" panose="02020603050405020304" pitchFamily="18" charset="0"/>
              </a:rPr>
              <a:t>-Signaling High-rate Optical Camera Communication System”, Ubiquitous and Future Networks (ICUFN), July 2018.</a:t>
            </a:r>
          </a:p>
          <a:p>
            <a:r>
              <a:rPr lang="en-US" sz="2400" dirty="0">
                <a:latin typeface="Times New Roman" panose="02020603050405020304" pitchFamily="18" charset="0"/>
                <a:cs typeface="Times New Roman" panose="02020603050405020304" pitchFamily="18" charset="0"/>
              </a:rPr>
              <a:t>[2] T. Nguyen, and et.al., </a:t>
            </a: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Region-of-Interest Signaling </a:t>
            </a:r>
            <a:r>
              <a:rPr lang="en-US" sz="2400" dirty="0" smtClean="0">
                <a:latin typeface="Times New Roman" panose="02020603050405020304" pitchFamily="18" charset="0"/>
                <a:cs typeface="Times New Roman" panose="02020603050405020304" pitchFamily="18" charset="0"/>
              </a:rPr>
              <a:t>Vehicular System Using </a:t>
            </a:r>
            <a:r>
              <a:rPr lang="en-US" sz="2400" dirty="0">
                <a:latin typeface="Times New Roman" panose="02020603050405020304" pitchFamily="18" charset="0"/>
                <a:cs typeface="Times New Roman" panose="02020603050405020304" pitchFamily="18" charset="0"/>
              </a:rPr>
              <a:t>Optical Camera </a:t>
            </a:r>
            <a:r>
              <a:rPr lang="en-US" sz="2400" dirty="0" smtClean="0">
                <a:latin typeface="Times New Roman" panose="02020603050405020304" pitchFamily="18" charset="0"/>
                <a:cs typeface="Times New Roman" panose="02020603050405020304" pitchFamily="18" charset="0"/>
              </a:rPr>
              <a:t>Communications" </a:t>
            </a:r>
            <a:r>
              <a:rPr lang="en-US" sz="2400" dirty="0">
                <a:latin typeface="Times New Roman" panose="02020603050405020304" pitchFamily="18" charset="0"/>
                <a:cs typeface="Times New Roman" panose="02020603050405020304" pitchFamily="18" charset="0"/>
              </a:rPr>
              <a:t>IEEE Access, 2017. </a:t>
            </a:r>
          </a:p>
          <a:p>
            <a:pPr marL="0" indent="0">
              <a:buNone/>
            </a:pPr>
            <a:endParaRPr lang="en-US" sz="2400" dirty="0"/>
          </a:p>
        </p:txBody>
      </p:sp>
      <p:sp>
        <p:nvSpPr>
          <p:cNvPr id="4" name="Date Placeholder 5"/>
          <p:cNvSpPr>
            <a:spLocks noGrp="1"/>
          </p:cNvSpPr>
          <p:nvPr>
            <p:ph type="dt" sz="half" idx="2"/>
          </p:nvPr>
        </p:nvSpPr>
        <p:spPr>
          <a:xfrm>
            <a:off x="838200" y="365126"/>
            <a:ext cx="1600200" cy="215444"/>
          </a:xfrm>
          <a:prstGeom prst="rect">
            <a:avLst/>
          </a:prstGeom>
        </p:spPr>
        <p:txBody>
          <a:bodyPr/>
          <a:lstStyle/>
          <a:p>
            <a:r>
              <a:rPr lang="en-US" altLang="en-US" dirty="0" smtClean="0"/>
              <a:t>November 2018</a:t>
            </a:r>
            <a:endParaRPr lang="en-US" altLang="en-US" dirty="0"/>
          </a:p>
        </p:txBody>
      </p:sp>
      <p:sp>
        <p:nvSpPr>
          <p:cNvPr id="6"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7" name="Slide Number Placeholder 3"/>
          <p:cNvSpPr>
            <a:spLocks noGrp="1"/>
          </p:cNvSpPr>
          <p:nvPr>
            <p:ph type="sldNum" sz="quarter" idx="12"/>
          </p:nvPr>
        </p:nvSpPr>
        <p:spPr>
          <a:xfrm>
            <a:off x="5609932" y="6485452"/>
            <a:ext cx="553037" cy="184666"/>
          </a:xfrm>
        </p:spPr>
        <p:txBody>
          <a:bodyPr/>
          <a:lstStyle/>
          <a:p>
            <a:r>
              <a:rPr lang="en-US" altLang="en-US" sz="1200" dirty="0"/>
              <a:t>Slide </a:t>
            </a:r>
            <a:r>
              <a:rPr lang="en-US" altLang="en-US" sz="1200" dirty="0" smtClean="0"/>
              <a:t>10</a:t>
            </a:r>
            <a:endParaRPr lang="en-US" altLang="en-US" sz="1200" dirty="0"/>
          </a:p>
        </p:txBody>
      </p:sp>
    </p:spTree>
    <p:extLst>
      <p:ext uri="{BB962C8B-B14F-4D97-AF65-F5344CB8AC3E}">
        <p14:creationId xmlns:p14="http://schemas.microsoft.com/office/powerpoint/2010/main" val="3916288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7568" y="1087395"/>
            <a:ext cx="9144000" cy="3179805"/>
          </a:xfrm>
        </p:spPr>
        <p:txBody>
          <a:bodyPr>
            <a:normAutofit/>
          </a:bodyPr>
          <a:lstStyle/>
          <a:p>
            <a:r>
              <a:rPr lang="en-US" sz="4000" dirty="0">
                <a:latin typeface="Times New Roman" panose="02020603050405020304" pitchFamily="18" charset="0"/>
                <a:cs typeface="Times New Roman" panose="02020603050405020304" pitchFamily="18" charset="0"/>
              </a:rPr>
              <a:t>Region-of-Interest Signaling Vehicular</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System Using Optical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Camera Communications</a:t>
            </a:r>
            <a:r>
              <a:rPr lang="en-US" dirty="0"/>
              <a:t/>
            </a:r>
            <a:br>
              <a:rPr lang="en-US" dirty="0"/>
            </a:br>
            <a:endParaRPr lang="en-US" dirty="0"/>
          </a:p>
        </p:txBody>
      </p:sp>
      <p:sp>
        <p:nvSpPr>
          <p:cNvPr id="4" name="Date Placeholder 5"/>
          <p:cNvSpPr>
            <a:spLocks noGrp="1"/>
          </p:cNvSpPr>
          <p:nvPr>
            <p:ph type="dt" sz="half" idx="2"/>
          </p:nvPr>
        </p:nvSpPr>
        <p:spPr>
          <a:xfrm>
            <a:off x="923925" y="349706"/>
            <a:ext cx="1600200" cy="215444"/>
          </a:xfrm>
          <a:prstGeom prst="rect">
            <a:avLst/>
          </a:prstGeom>
        </p:spPr>
        <p:txBody>
          <a:bodyPr/>
          <a:lstStyle/>
          <a:p>
            <a:r>
              <a:rPr lang="en-US" altLang="en-US" dirty="0" smtClean="0"/>
              <a:t>November 2018</a:t>
            </a:r>
            <a:endParaRPr lang="en-US" altLang="en-US" dirty="0"/>
          </a:p>
        </p:txBody>
      </p:sp>
      <p:sp>
        <p:nvSpPr>
          <p:cNvPr id="5"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6" name="Slide Number Placeholder 3"/>
          <p:cNvSpPr>
            <a:spLocks noGrp="1"/>
          </p:cNvSpPr>
          <p:nvPr>
            <p:ph type="sldNum" sz="quarter" idx="12"/>
          </p:nvPr>
        </p:nvSpPr>
        <p:spPr>
          <a:xfrm>
            <a:off x="5652412" y="6485452"/>
            <a:ext cx="468077" cy="184666"/>
          </a:xfrm>
        </p:spPr>
        <p:txBody>
          <a:bodyPr/>
          <a:lstStyle/>
          <a:p>
            <a:r>
              <a:rPr lang="en-US" altLang="en-US" sz="1200" dirty="0"/>
              <a:t>Slide </a:t>
            </a:r>
            <a:r>
              <a:rPr lang="en-US" altLang="en-US" sz="1200" dirty="0" smtClean="0"/>
              <a:t>2</a:t>
            </a:r>
            <a:endParaRPr lang="en-US" altLang="en-US" sz="1200" dirty="0"/>
          </a:p>
        </p:txBody>
      </p:sp>
    </p:spTree>
    <p:extLst>
      <p:ext uri="{BB962C8B-B14F-4D97-AF65-F5344CB8AC3E}">
        <p14:creationId xmlns:p14="http://schemas.microsoft.com/office/powerpoint/2010/main" val="3603459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73225"/>
            <a:ext cx="10515600" cy="4351338"/>
          </a:xfrm>
        </p:spPr>
        <p:txBody>
          <a:bodyPr/>
          <a:lstStyle/>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purpose of the communication system incorporated into car (using </a:t>
            </a:r>
            <a:r>
              <a:rPr lang="en-US" sz="2400" dirty="0" smtClean="0">
                <a:latin typeface="Times New Roman" panose="02020603050405020304" pitchFamily="18" charset="0"/>
                <a:cs typeface="Times New Roman" panose="02020603050405020304" pitchFamily="18" charset="0"/>
              </a:rPr>
              <a:t>existing light-emitting </a:t>
            </a:r>
            <a:r>
              <a:rPr lang="en-US" sz="2400" dirty="0">
                <a:latin typeface="Times New Roman" panose="02020603050405020304" pitchFamily="18" charset="0"/>
                <a:cs typeface="Times New Roman" panose="02020603050405020304" pitchFamily="18" charset="0"/>
              </a:rPr>
              <a:t>diode (LED) lights and ordinary cameras) is to add region-of-interest </a:t>
            </a:r>
            <a:r>
              <a:rPr lang="en-US" sz="2400" dirty="0" smtClean="0">
                <a:latin typeface="Times New Roman" panose="02020603050405020304" pitchFamily="18" charset="0"/>
                <a:cs typeface="Times New Roman" panose="02020603050405020304" pitchFamily="18" charset="0"/>
              </a:rPr>
              <a:t>signaling functionality </a:t>
            </a:r>
            <a:r>
              <a:rPr lang="en-US" sz="2400" dirty="0">
                <a:latin typeface="Times New Roman" panose="02020603050405020304" pitchFamily="18" charset="0"/>
                <a:cs typeface="Times New Roman" panose="02020603050405020304" pitchFamily="18" charset="0"/>
              </a:rPr>
              <a:t>for cars via either their headlights or taillights</a:t>
            </a:r>
            <a:r>
              <a:rPr lang="en-US" sz="2400" dirty="0" smtClean="0">
                <a:latin typeface="Times New Roman" panose="02020603050405020304" pitchFamily="18" charset="0"/>
                <a:cs typeface="Times New Roman" panose="02020603050405020304" pitchFamily="18" charset="0"/>
              </a:rPr>
              <a:t>.</a:t>
            </a:r>
          </a:p>
          <a:p>
            <a:pPr marL="0" indent="0">
              <a:buNone/>
            </a:pP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a:t>
            </a:r>
            <a:r>
              <a:rPr lang="en-US" sz="2400" dirty="0" smtClean="0">
                <a:latin typeface="Times New Roman" panose="02020603050405020304" pitchFamily="18" charset="0"/>
                <a:cs typeface="Times New Roman" panose="02020603050405020304" pitchFamily="18" charset="0"/>
              </a:rPr>
              <a:t>helpful information </a:t>
            </a:r>
            <a:r>
              <a:rPr lang="en-US" sz="2400" dirty="0">
                <a:latin typeface="Times New Roman" panose="02020603050405020304" pitchFamily="18" charset="0"/>
                <a:cs typeface="Times New Roman" panose="02020603050405020304" pitchFamily="18" charset="0"/>
              </a:rPr>
              <a:t>alerts the car of surrounding drivers, potential dangers, and roadside hazards</a:t>
            </a:r>
            <a:r>
              <a:rPr lang="en-US" sz="2400" dirty="0" smtClean="0">
                <a:latin typeface="Times New Roman" panose="02020603050405020304" pitchFamily="18" charset="0"/>
                <a:cs typeface="Times New Roman" panose="02020603050405020304" pitchFamily="18" charset="0"/>
              </a:rPr>
              <a:t>.</a:t>
            </a:r>
          </a:p>
          <a:p>
            <a:pPr marL="0" indent="0">
              <a:buNone/>
            </a:pP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identification data through the S2-PSK waveform is to support a car in detecting the </a:t>
            </a:r>
            <a:r>
              <a:rPr lang="en-US" sz="2400" dirty="0" err="1">
                <a:latin typeface="Times New Roman" panose="02020603050405020304" pitchFamily="18" charset="0"/>
                <a:cs typeface="Times New Roman" panose="02020603050405020304" pitchFamily="18" charset="0"/>
              </a:rPr>
              <a:t>RoI</a:t>
            </a:r>
            <a:r>
              <a:rPr lang="en-US" sz="2400" dirty="0">
                <a:latin typeface="Times New Roman" panose="02020603050405020304" pitchFamily="18" charset="0"/>
                <a:cs typeface="Times New Roman" panose="02020603050405020304" pitchFamily="18" charset="0"/>
              </a:rPr>
              <a:t> area.</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838200" y="507688"/>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i="1" dirty="0" smtClean="0">
                <a:latin typeface="Times New Roman" panose="02020603050405020304" pitchFamily="18" charset="0"/>
                <a:cs typeface="Times New Roman" panose="02020603050405020304" pitchFamily="18" charset="0"/>
              </a:rPr>
              <a:t>Introduction</a:t>
            </a:r>
            <a:endParaRPr lang="en-US" sz="3200" b="1" i="1" dirty="0">
              <a:latin typeface="Times New Roman" panose="02020603050405020304" pitchFamily="18" charset="0"/>
              <a:cs typeface="Times New Roman" panose="02020603050405020304" pitchFamily="18" charset="0"/>
            </a:endParaRPr>
          </a:p>
        </p:txBody>
      </p:sp>
      <p:sp>
        <p:nvSpPr>
          <p:cNvPr id="5" name="Date Placeholder 5"/>
          <p:cNvSpPr>
            <a:spLocks noGrp="1"/>
          </p:cNvSpPr>
          <p:nvPr>
            <p:ph type="dt" sz="half" idx="2"/>
          </p:nvPr>
        </p:nvSpPr>
        <p:spPr>
          <a:xfrm>
            <a:off x="838200" y="399966"/>
            <a:ext cx="1600200" cy="215444"/>
          </a:xfrm>
          <a:prstGeom prst="rect">
            <a:avLst/>
          </a:prstGeom>
        </p:spPr>
        <p:txBody>
          <a:bodyPr/>
          <a:lstStyle/>
          <a:p>
            <a:r>
              <a:rPr lang="en-US" altLang="en-US" dirty="0" smtClean="0"/>
              <a:t>November 2018</a:t>
            </a:r>
            <a:endParaRPr lang="en-US" altLang="en-US" dirty="0"/>
          </a:p>
        </p:txBody>
      </p:sp>
      <p:sp>
        <p:nvSpPr>
          <p:cNvPr id="7"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smtClean="0"/>
              <a:t>Kookmin University</a:t>
            </a:r>
            <a:endParaRPr lang="en-US" altLang="en-US" sz="1200" dirty="0"/>
          </a:p>
        </p:txBody>
      </p:sp>
      <p:sp>
        <p:nvSpPr>
          <p:cNvPr id="8" name="Slide Number Placeholder 3"/>
          <p:cNvSpPr>
            <a:spLocks noGrp="1"/>
          </p:cNvSpPr>
          <p:nvPr>
            <p:ph type="sldNum" sz="quarter" idx="12"/>
          </p:nvPr>
        </p:nvSpPr>
        <p:spPr>
          <a:xfrm>
            <a:off x="5652412" y="6485452"/>
            <a:ext cx="468077" cy="184666"/>
          </a:xfrm>
        </p:spPr>
        <p:txBody>
          <a:bodyPr/>
          <a:lstStyle/>
          <a:p>
            <a:r>
              <a:rPr lang="en-US" altLang="en-US" sz="1200" dirty="0"/>
              <a:t>Slide </a:t>
            </a:r>
            <a:r>
              <a:rPr lang="en-US" altLang="en-US" sz="1200" dirty="0" smtClean="0"/>
              <a:t>3</a:t>
            </a:r>
            <a:endParaRPr lang="en-US" altLang="en-US" sz="1200" dirty="0"/>
          </a:p>
        </p:txBody>
      </p:sp>
    </p:spTree>
    <p:extLst>
      <p:ext uri="{BB962C8B-B14F-4D97-AF65-F5344CB8AC3E}">
        <p14:creationId xmlns:p14="http://schemas.microsoft.com/office/powerpoint/2010/main" val="2825639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086" y="188958"/>
            <a:ext cx="10515600" cy="1325563"/>
          </a:xfrm>
        </p:spPr>
        <p:txBody>
          <a:bodyPr>
            <a:normAutofit/>
          </a:bodyPr>
          <a:lstStyle/>
          <a:p>
            <a:pPr algn="l"/>
            <a:r>
              <a:rPr lang="en-US" sz="3200" b="1" i="1" dirty="0">
                <a:latin typeface="Times New Roman" panose="02020603050405020304" pitchFamily="18" charset="0"/>
                <a:cs typeface="Times New Roman" panose="02020603050405020304" pitchFamily="18" charset="0"/>
              </a:rPr>
              <a:t>System Architecture</a:t>
            </a:r>
            <a:endParaRPr lang="en-US" sz="3200"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49260" y="1371599"/>
            <a:ext cx="7421335" cy="3075215"/>
          </a:xfrm>
        </p:spPr>
      </p:pic>
      <p:cxnSp>
        <p:nvCxnSpPr>
          <p:cNvPr id="6" name="Straight Connector 5"/>
          <p:cNvCxnSpPr/>
          <p:nvPr/>
        </p:nvCxnSpPr>
        <p:spPr>
          <a:xfrm flipV="1">
            <a:off x="849086" y="4482193"/>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849086" y="457744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600700" y="4672693"/>
            <a:ext cx="718457" cy="369332"/>
          </a:xfrm>
          <a:prstGeom prst="rect">
            <a:avLst/>
          </a:prstGeom>
          <a:noFill/>
        </p:spPr>
        <p:txBody>
          <a:bodyPr wrap="square" rtlCol="0">
            <a:spAutoFit/>
          </a:bodyPr>
          <a:lstStyle/>
          <a:p>
            <a:r>
              <a:rPr lang="en-US" dirty="0" smtClean="0"/>
              <a:t>Bit 0</a:t>
            </a:r>
            <a:endParaRPr lang="en-US" dirty="0"/>
          </a:p>
        </p:txBody>
      </p:sp>
      <p:sp>
        <p:nvSpPr>
          <p:cNvPr id="9" name="TextBox 8"/>
          <p:cNvSpPr txBox="1"/>
          <p:nvPr/>
        </p:nvSpPr>
        <p:spPr>
          <a:xfrm>
            <a:off x="8801099" y="4672693"/>
            <a:ext cx="718457" cy="369332"/>
          </a:xfrm>
          <a:prstGeom prst="rect">
            <a:avLst/>
          </a:prstGeom>
          <a:noFill/>
        </p:spPr>
        <p:txBody>
          <a:bodyPr wrap="square" rtlCol="0">
            <a:spAutoFit/>
          </a:bodyPr>
          <a:lstStyle/>
          <a:p>
            <a:r>
              <a:rPr lang="en-US" dirty="0" smtClean="0"/>
              <a:t>Bit 1</a:t>
            </a:r>
            <a:endParaRPr lang="en-US" dirty="0"/>
          </a:p>
        </p:txBody>
      </p:sp>
      <p:cxnSp>
        <p:nvCxnSpPr>
          <p:cNvPr id="10" name="Straight Connector 9"/>
          <p:cNvCxnSpPr/>
          <p:nvPr/>
        </p:nvCxnSpPr>
        <p:spPr>
          <a:xfrm flipV="1">
            <a:off x="849086" y="5029778"/>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012371" y="5290457"/>
            <a:ext cx="2294165" cy="800219"/>
          </a:xfrm>
          <a:prstGeom prst="rect">
            <a:avLst/>
          </a:prstGeom>
          <a:noFill/>
        </p:spPr>
        <p:txBody>
          <a:bodyPr wrap="square" rtlCol="0">
            <a:spAutoFit/>
          </a:bodyPr>
          <a:lstStyle/>
          <a:p>
            <a:r>
              <a:rPr lang="en-US" sz="1400" dirty="0"/>
              <a:t>Phase relationship of two</a:t>
            </a:r>
          </a:p>
          <a:p>
            <a:r>
              <a:rPr lang="en-US" sz="1400" dirty="0"/>
              <a:t>LEDs waveform</a:t>
            </a:r>
          </a:p>
          <a:p>
            <a:endParaRPr lang="en-US" dirty="0"/>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39447" y="5189899"/>
            <a:ext cx="3086100" cy="800219"/>
          </a:xfrm>
          <a:prstGeom prst="rect">
            <a:avLst/>
          </a:prstGeom>
          <a:noFill/>
        </p:spPr>
        <p:txBody>
          <a:bodyPr wrap="square" rtlCol="0">
            <a:spAutoFit/>
          </a:bodyPr>
          <a:lstStyle/>
          <a:p>
            <a:r>
              <a:rPr lang="en-US" sz="1400" dirty="0"/>
              <a:t>Two waveforms at the same</a:t>
            </a:r>
          </a:p>
          <a:p>
            <a:r>
              <a:rPr lang="en-US" sz="1400" dirty="0" smtClean="0"/>
              <a:t>Phase  </a:t>
            </a:r>
            <a:r>
              <a:rPr lang="en-US" sz="1400" i="1" dirty="0" smtClean="0"/>
              <a:t>S</a:t>
            </a:r>
            <a:r>
              <a:rPr lang="en-US" sz="1400" dirty="0" smtClean="0"/>
              <a:t>2(</a:t>
            </a:r>
            <a:r>
              <a:rPr lang="en-US" sz="1400" i="1" dirty="0" smtClean="0"/>
              <a:t>t</a:t>
            </a:r>
            <a:r>
              <a:rPr lang="en-US" sz="1400" dirty="0" smtClean="0"/>
              <a:t>)=</a:t>
            </a:r>
            <a:r>
              <a:rPr lang="en-US" sz="1400" i="1" dirty="0" smtClean="0"/>
              <a:t>S</a:t>
            </a:r>
            <a:r>
              <a:rPr lang="en-US" sz="1400" dirty="0" smtClean="0"/>
              <a:t>1(</a:t>
            </a:r>
            <a:r>
              <a:rPr lang="en-US" sz="1400" i="1" dirty="0" smtClean="0"/>
              <a:t>t</a:t>
            </a:r>
            <a:r>
              <a:rPr lang="en-US" sz="1400" dirty="0" smtClean="0"/>
              <a:t>)</a:t>
            </a:r>
            <a:endParaRPr lang="en-US" sz="1400" dirty="0"/>
          </a:p>
          <a:p>
            <a:endParaRPr lang="en-US" dirty="0"/>
          </a:p>
        </p:txBody>
      </p:sp>
      <p:sp>
        <p:nvSpPr>
          <p:cNvPr id="15" name="TextBox 14"/>
          <p:cNvSpPr txBox="1"/>
          <p:nvPr/>
        </p:nvSpPr>
        <p:spPr>
          <a:xfrm>
            <a:off x="7515408" y="5156851"/>
            <a:ext cx="3086100" cy="800219"/>
          </a:xfrm>
          <a:prstGeom prst="rect">
            <a:avLst/>
          </a:prstGeom>
          <a:noFill/>
        </p:spPr>
        <p:txBody>
          <a:bodyPr wrap="square" rtlCol="0">
            <a:spAutoFit/>
          </a:bodyPr>
          <a:lstStyle/>
          <a:p>
            <a:r>
              <a:rPr lang="en-US" sz="1400" dirty="0"/>
              <a:t>Two waveforms at inverse</a:t>
            </a:r>
          </a:p>
          <a:p>
            <a:r>
              <a:rPr lang="en-US" sz="1400" dirty="0" smtClean="0"/>
              <a:t>Phases </a:t>
            </a:r>
            <a:r>
              <a:rPr lang="en-US" sz="1400" i="1" dirty="0" smtClean="0"/>
              <a:t>S</a:t>
            </a:r>
            <a:r>
              <a:rPr lang="en-US" sz="1400" dirty="0" smtClean="0"/>
              <a:t>2(</a:t>
            </a:r>
            <a:r>
              <a:rPr lang="en-US" sz="1400" i="1" dirty="0" smtClean="0"/>
              <a:t>t</a:t>
            </a:r>
            <a:r>
              <a:rPr lang="en-US" sz="1400" dirty="0" smtClean="0"/>
              <a:t>)=</a:t>
            </a:r>
            <a:r>
              <a:rPr lang="en-US" sz="1400" i="1" dirty="0" smtClean="0"/>
              <a:t>s</a:t>
            </a:r>
            <a:r>
              <a:rPr lang="en-US" sz="1400" dirty="0" smtClean="0"/>
              <a:t>1(</a:t>
            </a:r>
            <a:r>
              <a:rPr lang="en-US" sz="1400" i="1" dirty="0" smtClean="0"/>
              <a:t>t</a:t>
            </a:r>
            <a:r>
              <a:rPr lang="en-US" sz="1400" dirty="0" smtClean="0"/>
              <a:t>)(</a:t>
            </a:r>
            <a:r>
              <a:rPr lang="en-US" sz="1400" dirty="0"/>
              <a:t>t)</a:t>
            </a:r>
          </a:p>
          <a:p>
            <a:endParaRPr lang="en-US" dirty="0"/>
          </a:p>
        </p:txBody>
      </p:sp>
      <p:cxnSp>
        <p:nvCxnSpPr>
          <p:cNvPr id="17" name="Straight Connector 16"/>
          <p:cNvCxnSpPr/>
          <p:nvPr/>
        </p:nvCxnSpPr>
        <p:spPr>
          <a:xfrm>
            <a:off x="8572500" y="5437210"/>
            <a:ext cx="13062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Date Placeholder 5"/>
          <p:cNvSpPr>
            <a:spLocks noGrp="1"/>
          </p:cNvSpPr>
          <p:nvPr>
            <p:ph type="dt" sz="half" idx="2"/>
          </p:nvPr>
        </p:nvSpPr>
        <p:spPr>
          <a:xfrm>
            <a:off x="849086" y="390984"/>
            <a:ext cx="1600200" cy="215444"/>
          </a:xfrm>
          <a:prstGeom prst="rect">
            <a:avLst/>
          </a:prstGeom>
        </p:spPr>
        <p:txBody>
          <a:bodyPr/>
          <a:lstStyle/>
          <a:p>
            <a:r>
              <a:rPr lang="en-US" altLang="en-US" dirty="0" smtClean="0"/>
              <a:t>November 2018</a:t>
            </a:r>
            <a:endParaRPr lang="en-US" altLang="en-US" dirty="0"/>
          </a:p>
        </p:txBody>
      </p: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smtClean="0"/>
              <a:t>Kookmin University</a:t>
            </a:r>
            <a:endParaRPr lang="en-US" altLang="en-US" sz="1200" dirty="0"/>
          </a:p>
        </p:txBody>
      </p:sp>
      <p:sp>
        <p:nvSpPr>
          <p:cNvPr id="21" name="Slide Number Placeholder 3"/>
          <p:cNvSpPr>
            <a:spLocks noGrp="1"/>
          </p:cNvSpPr>
          <p:nvPr>
            <p:ph type="sldNum" sz="quarter" idx="12"/>
          </p:nvPr>
        </p:nvSpPr>
        <p:spPr>
          <a:xfrm>
            <a:off x="5652412" y="6485452"/>
            <a:ext cx="468077" cy="184666"/>
          </a:xfrm>
        </p:spPr>
        <p:txBody>
          <a:bodyPr/>
          <a:lstStyle/>
          <a:p>
            <a:r>
              <a:rPr lang="en-US" altLang="en-US" sz="1200" dirty="0"/>
              <a:t>Slide </a:t>
            </a:r>
            <a:r>
              <a:rPr lang="en-US" altLang="en-US" sz="1200" dirty="0" smtClean="0"/>
              <a:t>4</a:t>
            </a:r>
            <a:endParaRPr lang="en-US" altLang="en-US" sz="1200" dirty="0"/>
          </a:p>
        </p:txBody>
      </p:sp>
    </p:spTree>
    <p:extLst>
      <p:ext uri="{BB962C8B-B14F-4D97-AF65-F5344CB8AC3E}">
        <p14:creationId xmlns:p14="http://schemas.microsoft.com/office/powerpoint/2010/main" val="2812138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5" y="619125"/>
            <a:ext cx="10363200" cy="1066800"/>
          </a:xfrm>
        </p:spPr>
        <p:txBody>
          <a:bodyPr>
            <a:normAutofit/>
          </a:bodyPr>
          <a:lstStyle/>
          <a:p>
            <a:pPr algn="l"/>
            <a:r>
              <a:rPr lang="en-US" sz="3200" b="1" i="1" dirty="0">
                <a:latin typeface="Times New Roman" panose="02020603050405020304" pitchFamily="18" charset="0"/>
                <a:cs typeface="Times New Roman" panose="02020603050405020304" pitchFamily="18" charset="0"/>
              </a:rPr>
              <a:t>Spatial 2-PSK Encoding</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52475" y="1606550"/>
            <a:ext cx="10515600" cy="4794250"/>
          </a:xfrm>
        </p:spPr>
        <p:txBody>
          <a:bodyPr>
            <a:normAutofit/>
          </a:bodyPr>
          <a:lstStyle/>
          <a:p>
            <a:r>
              <a:rPr lang="en-US" sz="2400" dirty="0" smtClean="0">
                <a:latin typeface="Times New Roman" panose="02020603050405020304" pitchFamily="18" charset="0"/>
                <a:cs typeface="Times New Roman" panose="02020603050405020304" pitchFamily="18" charset="0"/>
              </a:rPr>
              <a:t>In the S2-PSK scheme, the transmitter that consists of a pair of LEDs can blink a data bit during an interval of transmission. </a:t>
            </a:r>
          </a:p>
          <a:p>
            <a:pPr marL="0" indent="0">
              <a:buNone/>
            </a:pP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encoding maps a data bit into the relationship of phases between a pair of LED waveforms. In this study, bit 0 is transmitted through waveforms with the same phase, whereas bit 1 is transmitted through two inverse-phase waveforms.</a:t>
            </a:r>
          </a:p>
          <a:p>
            <a:endParaRPr lang="en-US" dirty="0"/>
          </a:p>
        </p:txBody>
      </p:sp>
      <p:sp>
        <p:nvSpPr>
          <p:cNvPr id="5" name="Date Placeholder 5"/>
          <p:cNvSpPr>
            <a:spLocks noGrp="1"/>
          </p:cNvSpPr>
          <p:nvPr>
            <p:ph type="dt" sz="half" idx="2"/>
          </p:nvPr>
        </p:nvSpPr>
        <p:spPr>
          <a:xfrm>
            <a:off x="752475" y="330656"/>
            <a:ext cx="1600200" cy="215444"/>
          </a:xfrm>
          <a:prstGeom prst="rect">
            <a:avLst/>
          </a:prstGeom>
        </p:spPr>
        <p:txBody>
          <a:bodyPr/>
          <a:lstStyle/>
          <a:p>
            <a:r>
              <a:rPr lang="en-US" altLang="en-US" dirty="0" smtClean="0"/>
              <a:t>November 2018</a:t>
            </a:r>
            <a:endParaRPr lang="en-US" altLang="en-US" dirty="0"/>
          </a:p>
        </p:txBody>
      </p:sp>
      <p:sp>
        <p:nvSpPr>
          <p:cNvPr id="7"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smtClean="0"/>
              <a:t>Kookmin University</a:t>
            </a:r>
            <a:endParaRPr lang="en-US" altLang="en-US" sz="1200" dirty="0"/>
          </a:p>
        </p:txBody>
      </p:sp>
      <p:sp>
        <p:nvSpPr>
          <p:cNvPr id="8" name="Slide Number Placeholder 3"/>
          <p:cNvSpPr>
            <a:spLocks noGrp="1"/>
          </p:cNvSpPr>
          <p:nvPr>
            <p:ph type="sldNum" sz="quarter" idx="12"/>
          </p:nvPr>
        </p:nvSpPr>
        <p:spPr>
          <a:xfrm>
            <a:off x="5652412" y="6485452"/>
            <a:ext cx="468077" cy="184666"/>
          </a:xfrm>
        </p:spPr>
        <p:txBody>
          <a:bodyPr/>
          <a:lstStyle/>
          <a:p>
            <a:r>
              <a:rPr lang="en-US" altLang="en-US" sz="1200" dirty="0"/>
              <a:t>Slide </a:t>
            </a:r>
            <a:r>
              <a:rPr lang="en-US" altLang="en-US" sz="1200" dirty="0" smtClean="0"/>
              <a:t>5</a:t>
            </a:r>
            <a:endParaRPr lang="en-US" altLang="en-US" sz="1200" dirty="0"/>
          </a:p>
        </p:txBody>
      </p:sp>
    </p:spTree>
    <p:extLst>
      <p:ext uri="{BB962C8B-B14F-4D97-AF65-F5344CB8AC3E}">
        <p14:creationId xmlns:p14="http://schemas.microsoft.com/office/powerpoint/2010/main" val="3999158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67737"/>
            <a:ext cx="10363200" cy="1066800"/>
          </a:xfrm>
        </p:spPr>
        <p:txBody>
          <a:bodyPr>
            <a:normAutofit/>
          </a:bodyPr>
          <a:lstStyle/>
          <a:p>
            <a:pPr algn="l"/>
            <a:r>
              <a:rPr lang="en-US" sz="3200" b="1" i="1" dirty="0">
                <a:latin typeface="Times New Roman" panose="02020603050405020304" pitchFamily="18" charset="0"/>
                <a:cs typeface="Times New Roman" panose="02020603050405020304" pitchFamily="18" charset="0"/>
              </a:rPr>
              <a:t>Spatial 2-PSK Decoding</a:t>
            </a:r>
            <a:endParaRPr lang="en-US" sz="3200"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99762" y="1524000"/>
            <a:ext cx="7173326" cy="2787062"/>
          </a:xfrm>
        </p:spPr>
      </p:pic>
      <p:sp>
        <p:nvSpPr>
          <p:cNvPr id="5" name="TextBox 4"/>
          <p:cNvSpPr txBox="1"/>
          <p:nvPr/>
        </p:nvSpPr>
        <p:spPr>
          <a:xfrm>
            <a:off x="838200" y="4552950"/>
            <a:ext cx="10515600" cy="2215991"/>
          </a:xfrm>
          <a:prstGeom prst="rect">
            <a:avLst/>
          </a:prstGeom>
          <a:noFill/>
        </p:spPr>
        <p:txBody>
          <a:bodyPr wrap="square" rtlCol="0">
            <a:spAutoFit/>
          </a:bodyPr>
          <a:lstStyle/>
          <a:p>
            <a:pPr marL="285750" indent="-28575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To decode </a:t>
            </a:r>
            <a:r>
              <a:rPr lang="en-US" sz="2400" dirty="0" smtClean="0">
                <a:latin typeface="Times New Roman" panose="02020603050405020304" pitchFamily="18" charset="0"/>
                <a:cs typeface="Times New Roman" panose="02020603050405020304" pitchFamily="18" charset="0"/>
              </a:rPr>
              <a:t>a S2- PSK </a:t>
            </a:r>
            <a:r>
              <a:rPr lang="en-US" sz="2400" dirty="0">
                <a:latin typeface="Times New Roman" panose="02020603050405020304" pitchFamily="18" charset="0"/>
                <a:cs typeface="Times New Roman" panose="02020603050405020304" pitchFamily="18" charset="0"/>
              </a:rPr>
              <a:t>signal, the bit value </a:t>
            </a:r>
            <a:r>
              <a:rPr lang="en-US" sz="2400" dirty="0" smtClean="0">
                <a:latin typeface="Times New Roman" panose="02020603050405020304" pitchFamily="18" charset="0"/>
                <a:cs typeface="Times New Roman" panose="02020603050405020304" pitchFamily="18" charset="0"/>
              </a:rPr>
              <a:t>is decided using the Spatial -XOR </a:t>
            </a:r>
            <a:r>
              <a:rPr lang="en-US" sz="2400" dirty="0">
                <a:latin typeface="Times New Roman" panose="02020603050405020304" pitchFamily="18" charset="0"/>
                <a:cs typeface="Times New Roman" panose="02020603050405020304" pitchFamily="18" charset="0"/>
              </a:rPr>
              <a:t>model from an image of two LEDs. This </a:t>
            </a:r>
            <a:r>
              <a:rPr lang="en-US" sz="2400" dirty="0" smtClean="0">
                <a:latin typeface="Times New Roman" panose="02020603050405020304" pitchFamily="18" charset="0"/>
                <a:cs typeface="Times New Roman" panose="02020603050405020304" pitchFamily="18" charset="0"/>
              </a:rPr>
              <a:t>method represents a typical </a:t>
            </a:r>
            <a:r>
              <a:rPr lang="en-US" sz="2400" dirty="0">
                <a:latin typeface="Times New Roman" panose="02020603050405020304" pitchFamily="18" charset="0"/>
                <a:cs typeface="Times New Roman" panose="02020603050405020304" pitchFamily="18" charset="0"/>
              </a:rPr>
              <a:t>class of </a:t>
            </a:r>
            <a:r>
              <a:rPr lang="en-US" sz="2400" dirty="0" smtClean="0">
                <a:latin typeface="Times New Roman" panose="02020603050405020304" pitchFamily="18" charset="0"/>
                <a:cs typeface="Times New Roman" panose="02020603050405020304" pitchFamily="18" charset="0"/>
              </a:rPr>
              <a:t>S2-PSK </a:t>
            </a:r>
            <a:r>
              <a:rPr lang="en-US" sz="2400" dirty="0">
                <a:latin typeface="Times New Roman" panose="02020603050405020304" pitchFamily="18" charset="0"/>
                <a:cs typeface="Times New Roman" panose="02020603050405020304" pitchFamily="18" charset="0"/>
              </a:rPr>
              <a:t>decoding </a:t>
            </a:r>
            <a:r>
              <a:rPr lang="en-US" sz="2400" dirty="0" smtClean="0">
                <a:latin typeface="Times New Roman" panose="02020603050405020304" pitchFamily="18" charset="0"/>
                <a:cs typeface="Times New Roman" panose="02020603050405020304" pitchFamily="18" charset="0"/>
              </a:rPr>
              <a:t>algorithms. The </a:t>
            </a:r>
            <a:r>
              <a:rPr lang="en-US" sz="2400" dirty="0">
                <a:latin typeface="Times New Roman" panose="02020603050405020304" pitchFamily="18" charset="0"/>
                <a:cs typeface="Times New Roman" panose="02020603050405020304" pitchFamily="18" charset="0"/>
              </a:rPr>
              <a:t>output bit is 0 if the captured states of two LED </a:t>
            </a:r>
            <a:r>
              <a:rPr lang="en-US" sz="2400" dirty="0" smtClean="0">
                <a:latin typeface="Times New Roman" panose="02020603050405020304" pitchFamily="18" charset="0"/>
                <a:cs typeface="Times New Roman" panose="02020603050405020304" pitchFamily="18" charset="0"/>
              </a:rPr>
              <a:t>Waveforms are in </a:t>
            </a:r>
            <a:r>
              <a:rPr lang="en-US" sz="2400" dirty="0">
                <a:latin typeface="Times New Roman" panose="02020603050405020304" pitchFamily="18" charset="0"/>
                <a:cs typeface="Times New Roman" panose="02020603050405020304" pitchFamily="18" charset="0"/>
              </a:rPr>
              <a:t>the </a:t>
            </a:r>
            <a:r>
              <a:rPr lang="en-US" sz="2400" dirty="0" smtClean="0">
                <a:latin typeface="Times New Roman" panose="02020603050405020304" pitchFamily="18" charset="0"/>
                <a:cs typeface="Times New Roman" panose="02020603050405020304" pitchFamily="18" charset="0"/>
              </a:rPr>
              <a:t>same </a:t>
            </a:r>
            <a:r>
              <a:rPr lang="en-US" sz="2400" dirty="0" err="1" smtClean="0">
                <a:latin typeface="Times New Roman" panose="02020603050405020304" pitchFamily="18" charset="0"/>
                <a:cs typeface="Times New Roman" panose="02020603050405020304" pitchFamily="18" charset="0"/>
              </a:rPr>
              <a:t>phase,and</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 output bit is </a:t>
            </a:r>
            <a:r>
              <a:rPr lang="en-US" sz="2400" dirty="0" smtClean="0">
                <a:latin typeface="Times New Roman" panose="02020603050405020304" pitchFamily="18" charset="0"/>
                <a:cs typeface="Times New Roman" panose="02020603050405020304" pitchFamily="18" charset="0"/>
              </a:rPr>
              <a:t>one for </a:t>
            </a:r>
            <a:r>
              <a:rPr lang="en-US" sz="2400" dirty="0">
                <a:latin typeface="Times New Roman" panose="02020603050405020304" pitchFamily="18" charset="0"/>
                <a:cs typeface="Times New Roman" panose="02020603050405020304" pitchFamily="18" charset="0"/>
              </a:rPr>
              <a:t>other captured states</a:t>
            </a:r>
          </a:p>
          <a:p>
            <a:endParaRPr lang="en-US" dirty="0"/>
          </a:p>
        </p:txBody>
      </p:sp>
      <p:sp>
        <p:nvSpPr>
          <p:cNvPr id="6" name="Date Placeholder 5"/>
          <p:cNvSpPr>
            <a:spLocks noGrp="1"/>
          </p:cNvSpPr>
          <p:nvPr>
            <p:ph type="dt" sz="half" idx="2"/>
          </p:nvPr>
        </p:nvSpPr>
        <p:spPr>
          <a:xfrm>
            <a:off x="838200" y="352293"/>
            <a:ext cx="1600200" cy="215444"/>
          </a:xfrm>
          <a:prstGeom prst="rect">
            <a:avLst/>
          </a:prstGeom>
        </p:spPr>
        <p:txBody>
          <a:bodyPr/>
          <a:lstStyle/>
          <a:p>
            <a:r>
              <a:rPr lang="en-US" altLang="en-US" dirty="0" smtClean="0"/>
              <a:t>November 2018</a:t>
            </a:r>
            <a:endParaRPr lang="en-US" altLang="en-US" dirty="0"/>
          </a:p>
        </p:txBody>
      </p:sp>
      <p:sp>
        <p:nvSpPr>
          <p:cNvPr id="8"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smtClean="0"/>
              <a:t>Kookmin University</a:t>
            </a:r>
            <a:endParaRPr lang="en-US" altLang="en-US" sz="1200" dirty="0"/>
          </a:p>
        </p:txBody>
      </p:sp>
      <p:sp>
        <p:nvSpPr>
          <p:cNvPr id="9" name="Slide Number Placeholder 3"/>
          <p:cNvSpPr>
            <a:spLocks noGrp="1"/>
          </p:cNvSpPr>
          <p:nvPr>
            <p:ph type="sldNum" sz="quarter" idx="12"/>
          </p:nvPr>
        </p:nvSpPr>
        <p:spPr>
          <a:xfrm>
            <a:off x="5652412" y="6485452"/>
            <a:ext cx="468077" cy="184666"/>
          </a:xfrm>
        </p:spPr>
        <p:txBody>
          <a:bodyPr/>
          <a:lstStyle/>
          <a:p>
            <a:r>
              <a:rPr lang="en-US" altLang="en-US" sz="1200" dirty="0"/>
              <a:t>Slide </a:t>
            </a:r>
            <a:r>
              <a:rPr lang="en-US" altLang="en-US" sz="1200" dirty="0" smtClean="0"/>
              <a:t>6</a:t>
            </a:r>
            <a:endParaRPr lang="en-US" altLang="en-US" sz="1200" dirty="0"/>
          </a:p>
        </p:txBody>
      </p:sp>
    </p:spTree>
    <p:extLst>
      <p:ext uri="{BB962C8B-B14F-4D97-AF65-F5344CB8AC3E}">
        <p14:creationId xmlns:p14="http://schemas.microsoft.com/office/powerpoint/2010/main" val="2197761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24547"/>
            <a:ext cx="10515600" cy="1001713"/>
          </a:xfrm>
        </p:spPr>
        <p:txBody>
          <a:bodyPr>
            <a:normAutofit/>
          </a:bodyPr>
          <a:lstStyle/>
          <a:p>
            <a:pPr algn="l"/>
            <a:r>
              <a:rPr lang="en-US" sz="3200" b="1" i="1" dirty="0">
                <a:latin typeface="Times New Roman" panose="02020603050405020304" pitchFamily="18" charset="0"/>
                <a:cs typeface="Times New Roman" panose="02020603050405020304" pitchFamily="18" charset="0"/>
              </a:rPr>
              <a:t>RLL Decoder</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57275" y="1171575"/>
            <a:ext cx="10515600" cy="1168400"/>
          </a:xfrm>
        </p:spPr>
        <p:txBody>
          <a:bodyPr/>
          <a:lstStyle/>
          <a:p>
            <a:r>
              <a:rPr lang="en-US" sz="2400" dirty="0">
                <a:latin typeface="Times New Roman" panose="02020603050405020304" pitchFamily="18" charset="0"/>
                <a:cs typeface="Times New Roman" panose="02020603050405020304" pitchFamily="18" charset="0"/>
              </a:rPr>
              <a:t>The decoding presented </a:t>
            </a:r>
            <a:r>
              <a:rPr lang="en-US" sz="2400" dirty="0" smtClean="0">
                <a:latin typeface="Times New Roman" panose="02020603050405020304" pitchFamily="18" charset="0"/>
                <a:cs typeface="Times New Roman" panose="02020603050405020304" pitchFamily="18" charset="0"/>
              </a:rPr>
              <a:t>has </a:t>
            </a:r>
            <a:r>
              <a:rPr lang="en-US" sz="2400" dirty="0">
                <a:latin typeface="Times New Roman" panose="02020603050405020304" pitchFamily="18" charset="0"/>
                <a:cs typeface="Times New Roman" panose="02020603050405020304" pitchFamily="18" charset="0"/>
              </a:rPr>
              <a:t>assumed that the sampling times of two LEDs on </a:t>
            </a:r>
            <a:r>
              <a:rPr lang="en-US" sz="2400" dirty="0" smtClean="0">
                <a:latin typeface="Times New Roman" panose="02020603050405020304" pitchFamily="18" charset="0"/>
                <a:cs typeface="Times New Roman" panose="02020603050405020304" pitchFamily="18" charset="0"/>
              </a:rPr>
              <a:t>an image </a:t>
            </a:r>
            <a:r>
              <a:rPr lang="en-US" sz="2400" dirty="0">
                <a:latin typeface="Times New Roman" panose="02020603050405020304" pitchFamily="18" charset="0"/>
                <a:cs typeface="Times New Roman" panose="02020603050405020304" pitchFamily="18" charset="0"/>
              </a:rPr>
              <a:t>are the same. This assumption may not be correct if the camera is rolling shutter type </a:t>
            </a:r>
            <a:r>
              <a:rPr lang="en-US" sz="2400" dirty="0" smtClean="0">
                <a:latin typeface="Times New Roman" panose="02020603050405020304" pitchFamily="18" charset="0"/>
                <a:cs typeface="Times New Roman" panose="02020603050405020304" pitchFamily="18" charset="0"/>
              </a:rPr>
              <a:t>and under </a:t>
            </a:r>
            <a:r>
              <a:rPr lang="en-US" sz="2400" dirty="0">
                <a:latin typeface="Times New Roman" panose="02020603050405020304" pitchFamily="18" charset="0"/>
                <a:cs typeface="Times New Roman" panose="02020603050405020304" pitchFamily="18" charset="0"/>
              </a:rPr>
              <a:t>rotation</a:t>
            </a:r>
            <a:r>
              <a:rPr lang="en-US" sz="2400" dirty="0" smtClean="0">
                <a:latin typeface="Times New Roman" panose="02020603050405020304" pitchFamily="18" charset="0"/>
                <a:cs typeface="Times New Roman" panose="02020603050405020304" pitchFamily="18" charset="0"/>
              </a:rPr>
              <a:t>.</a:t>
            </a:r>
          </a:p>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2497138"/>
            <a:ext cx="7111115" cy="2351087"/>
          </a:xfrm>
          <a:prstGeom prst="rect">
            <a:avLst/>
          </a:prstGeom>
        </p:spPr>
      </p:pic>
      <p:sp>
        <p:nvSpPr>
          <p:cNvPr id="5" name="TextBox 4"/>
          <p:cNvSpPr txBox="1"/>
          <p:nvPr/>
        </p:nvSpPr>
        <p:spPr>
          <a:xfrm>
            <a:off x="914400" y="5000625"/>
            <a:ext cx="10515600" cy="1107996"/>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a:t>
            </a:r>
            <a:r>
              <a:rPr lang="en-US" sz="2400" dirty="0" smtClean="0">
                <a:latin typeface="Times New Roman" panose="02020603050405020304" pitchFamily="18" charset="0"/>
                <a:cs typeface="Times New Roman" panose="02020603050405020304" pitchFamily="18" charset="0"/>
              </a:rPr>
              <a:t>he deviation in sampling times of two LEDs caused by the rotation of a rolling shutter camera Rx</a:t>
            </a:r>
          </a:p>
          <a:p>
            <a:endParaRPr lang="en-US" dirty="0"/>
          </a:p>
        </p:txBody>
      </p:sp>
      <p:sp>
        <p:nvSpPr>
          <p:cNvPr id="6" name="Date Placeholder 5"/>
          <p:cNvSpPr>
            <a:spLocks noGrp="1"/>
          </p:cNvSpPr>
          <p:nvPr>
            <p:ph type="dt" sz="half" idx="2"/>
          </p:nvPr>
        </p:nvSpPr>
        <p:spPr>
          <a:xfrm>
            <a:off x="914400" y="424547"/>
            <a:ext cx="1600200" cy="215444"/>
          </a:xfrm>
          <a:prstGeom prst="rect">
            <a:avLst/>
          </a:prstGeom>
        </p:spPr>
        <p:txBody>
          <a:bodyPr/>
          <a:lstStyle/>
          <a:p>
            <a:r>
              <a:rPr lang="en-US" altLang="en-US" dirty="0" smtClean="0"/>
              <a:t>November 2018</a:t>
            </a:r>
            <a:endParaRPr lang="en-US" altLang="en-US" dirty="0"/>
          </a:p>
        </p:txBody>
      </p:sp>
      <p:sp>
        <p:nvSpPr>
          <p:cNvPr id="8"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smtClean="0"/>
              <a:t>Kookmin University</a:t>
            </a:r>
            <a:endParaRPr lang="en-US" altLang="en-US" sz="1200" dirty="0"/>
          </a:p>
        </p:txBody>
      </p:sp>
      <p:sp>
        <p:nvSpPr>
          <p:cNvPr id="9" name="Slide Number Placeholder 3"/>
          <p:cNvSpPr>
            <a:spLocks noGrp="1"/>
          </p:cNvSpPr>
          <p:nvPr>
            <p:ph type="sldNum" sz="quarter" idx="12"/>
          </p:nvPr>
        </p:nvSpPr>
        <p:spPr>
          <a:xfrm>
            <a:off x="5652412" y="6485452"/>
            <a:ext cx="468077" cy="184666"/>
          </a:xfrm>
        </p:spPr>
        <p:txBody>
          <a:bodyPr/>
          <a:lstStyle/>
          <a:p>
            <a:r>
              <a:rPr lang="en-US" altLang="en-US" sz="1200" dirty="0"/>
              <a:t>Slide </a:t>
            </a:r>
            <a:r>
              <a:rPr lang="en-US" altLang="en-US" sz="1200" dirty="0" smtClean="0"/>
              <a:t>7</a:t>
            </a:r>
            <a:endParaRPr lang="en-US" altLang="en-US" sz="1200" dirty="0"/>
          </a:p>
        </p:txBody>
      </p:sp>
    </p:spTree>
    <p:extLst>
      <p:ext uri="{BB962C8B-B14F-4D97-AF65-F5344CB8AC3E}">
        <p14:creationId xmlns:p14="http://schemas.microsoft.com/office/powerpoint/2010/main" val="1969776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6538"/>
            <a:ext cx="10515600" cy="1011575"/>
          </a:xfrm>
        </p:spPr>
        <p:txBody>
          <a:bodyPr>
            <a:normAutofit/>
          </a:bodyPr>
          <a:lstStyle/>
          <a:p>
            <a:pPr algn="l"/>
            <a:r>
              <a:rPr lang="en-US" sz="3200" b="1" i="1" dirty="0" smtClean="0">
                <a:latin typeface="Times New Roman" panose="02020603050405020304" pitchFamily="18" charset="0"/>
                <a:cs typeface="Times New Roman" panose="02020603050405020304" pitchFamily="18" charset="0"/>
              </a:rPr>
              <a:t>RLL Decoder</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63650"/>
            <a:ext cx="10515600" cy="1460500"/>
          </a:xfrm>
        </p:spPr>
        <p:txBody>
          <a:bodyPr/>
          <a:lstStyle/>
          <a:p>
            <a:r>
              <a:rPr lang="en-US" sz="2400" dirty="0" smtClean="0">
                <a:latin typeface="Times New Roman" panose="02020603050405020304" pitchFamily="18" charset="0"/>
                <a:cs typeface="Times New Roman" panose="02020603050405020304" pitchFamily="18" charset="0"/>
              </a:rPr>
              <a:t>The XOR operation </a:t>
            </a:r>
            <a:r>
              <a:rPr lang="en-US" sz="2400" dirty="0">
                <a:latin typeface="Times New Roman" panose="02020603050405020304" pitchFamily="18" charset="0"/>
                <a:cs typeface="Times New Roman" panose="02020603050405020304" pitchFamily="18" charset="0"/>
              </a:rPr>
              <a:t>is incorrect because of the difference in sampling times on the same </a:t>
            </a:r>
            <a:r>
              <a:rPr lang="en-US" sz="2400" dirty="0" err="1" smtClean="0">
                <a:latin typeface="Times New Roman" panose="02020603050405020304" pitchFamily="18" charset="0"/>
                <a:cs typeface="Times New Roman" panose="02020603050405020304" pitchFamily="18" charset="0"/>
              </a:rPr>
              <a:t>image.To</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correct this problem, line coding is proposed (see Table 3) and the code rate at 1/2 is used.</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1650" y="2724150"/>
            <a:ext cx="7562850" cy="3234199"/>
          </a:xfrm>
          <a:prstGeom prst="rect">
            <a:avLst/>
          </a:prstGeom>
        </p:spPr>
      </p:pic>
      <p:sp>
        <p:nvSpPr>
          <p:cNvPr id="5" name="Date Placeholder 5"/>
          <p:cNvSpPr>
            <a:spLocks noGrp="1"/>
          </p:cNvSpPr>
          <p:nvPr>
            <p:ph type="dt" sz="half" idx="2"/>
          </p:nvPr>
        </p:nvSpPr>
        <p:spPr>
          <a:xfrm>
            <a:off x="838200" y="383838"/>
            <a:ext cx="1600200" cy="215444"/>
          </a:xfrm>
          <a:prstGeom prst="rect">
            <a:avLst/>
          </a:prstGeom>
        </p:spPr>
        <p:txBody>
          <a:bodyPr/>
          <a:lstStyle/>
          <a:p>
            <a:r>
              <a:rPr lang="en-US" altLang="en-US" dirty="0" smtClean="0"/>
              <a:t>November 2018</a:t>
            </a:r>
            <a:endParaRPr lang="en-US" altLang="en-US" dirty="0"/>
          </a:p>
        </p:txBody>
      </p:sp>
      <p:sp>
        <p:nvSpPr>
          <p:cNvPr id="7"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8" name="Slide Number Placeholder 3"/>
          <p:cNvSpPr>
            <a:spLocks noGrp="1"/>
          </p:cNvSpPr>
          <p:nvPr>
            <p:ph type="sldNum" sz="quarter" idx="12"/>
          </p:nvPr>
        </p:nvSpPr>
        <p:spPr>
          <a:xfrm>
            <a:off x="5652412" y="6485452"/>
            <a:ext cx="468077" cy="184666"/>
          </a:xfrm>
        </p:spPr>
        <p:txBody>
          <a:bodyPr/>
          <a:lstStyle/>
          <a:p>
            <a:r>
              <a:rPr lang="en-US" altLang="en-US" sz="1200" dirty="0"/>
              <a:t>Slide </a:t>
            </a:r>
            <a:r>
              <a:rPr lang="en-US" altLang="en-US" sz="1200" dirty="0" smtClean="0"/>
              <a:t>8</a:t>
            </a:r>
            <a:endParaRPr lang="en-US" altLang="en-US" sz="1200" dirty="0"/>
          </a:p>
        </p:txBody>
      </p:sp>
    </p:spTree>
    <p:extLst>
      <p:ext uri="{BB962C8B-B14F-4D97-AF65-F5344CB8AC3E}">
        <p14:creationId xmlns:p14="http://schemas.microsoft.com/office/powerpoint/2010/main" val="1300893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603250"/>
            <a:ext cx="10515600" cy="720725"/>
          </a:xfrm>
        </p:spPr>
        <p:txBody>
          <a:bodyPr>
            <a:normAutofit/>
          </a:bodyPr>
          <a:lstStyle/>
          <a:p>
            <a:pPr algn="l"/>
            <a:r>
              <a:rPr lang="en-US" sz="3200" b="1" i="1" dirty="0">
                <a:latin typeface="Times New Roman" panose="02020603050405020304" pitchFamily="18" charset="0"/>
                <a:cs typeface="Times New Roman" panose="02020603050405020304" pitchFamily="18" charset="0"/>
              </a:rPr>
              <a:t>RLL Decoder</a:t>
            </a:r>
            <a:endParaRPr lang="en-US" sz="32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66295" y="1323975"/>
            <a:ext cx="6958656" cy="2480742"/>
          </a:xfrm>
        </p:spPr>
      </p:pic>
      <p:sp>
        <p:nvSpPr>
          <p:cNvPr id="5" name="TextBox 4"/>
          <p:cNvSpPr txBox="1"/>
          <p:nvPr/>
        </p:nvSpPr>
        <p:spPr>
          <a:xfrm>
            <a:off x="628650" y="4019550"/>
            <a:ext cx="10515599" cy="2308324"/>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Table </a:t>
            </a:r>
            <a:r>
              <a:rPr lang="en-US" sz="2400" dirty="0" smtClean="0">
                <a:latin typeface="Times New Roman" panose="02020603050405020304" pitchFamily="18" charset="0"/>
                <a:cs typeface="Times New Roman" panose="02020603050405020304" pitchFamily="18" charset="0"/>
              </a:rPr>
              <a:t>shows </a:t>
            </a:r>
            <a:r>
              <a:rPr lang="en-US" sz="2400" dirty="0">
                <a:latin typeface="Times New Roman" panose="02020603050405020304" pitchFamily="18" charset="0"/>
                <a:cs typeface="Times New Roman" panose="02020603050405020304" pitchFamily="18" charset="0"/>
              </a:rPr>
              <a:t>that the bit sequence is still correct even though grouping a pair of RLL digits </a:t>
            </a:r>
            <a:r>
              <a:rPr lang="en-US" sz="2400" dirty="0" smtClean="0">
                <a:latin typeface="Times New Roman" panose="02020603050405020304" pitchFamily="18" charset="0"/>
                <a:cs typeface="Times New Roman" panose="02020603050405020304" pitchFamily="18" charset="0"/>
              </a:rPr>
              <a:t>is inappropriate</a:t>
            </a:r>
            <a:r>
              <a:rPr lang="en-US" sz="2400" dirty="0">
                <a:latin typeface="Times New Roman" panose="02020603050405020304" pitchFamily="18" charset="0"/>
                <a:cs typeface="Times New Roman" panose="02020603050405020304" pitchFamily="18" charset="0"/>
              </a:rPr>
              <a:t>. In the </a:t>
            </a:r>
            <a:r>
              <a:rPr lang="en-US" sz="2400" dirty="0" err="1">
                <a:latin typeface="Times New Roman" panose="02020603050405020304" pitchFamily="18" charset="0"/>
                <a:cs typeface="Times New Roman" panose="02020603050405020304" pitchFamily="18" charset="0"/>
              </a:rPr>
              <a:t>Tx</a:t>
            </a:r>
            <a:r>
              <a:rPr lang="en-US" sz="2400" dirty="0">
                <a:latin typeface="Times New Roman" panose="02020603050405020304" pitchFamily="18" charset="0"/>
                <a:cs typeface="Times New Roman" panose="02020603050405020304" pitchFamily="18" charset="0"/>
              </a:rPr>
              <a:t> side, every data binary is coded by inserting 0 in front. Therefore, in </a:t>
            </a:r>
            <a:r>
              <a:rPr lang="en-US" sz="2400" dirty="0" smtClean="0">
                <a:latin typeface="Times New Roman" panose="02020603050405020304" pitchFamily="18" charset="0"/>
                <a:cs typeface="Times New Roman" panose="02020603050405020304" pitchFamily="18" charset="0"/>
              </a:rPr>
              <a:t>the sequence </a:t>
            </a:r>
            <a:r>
              <a:rPr lang="en-US" sz="2400" dirty="0">
                <a:latin typeface="Times New Roman" panose="02020603050405020304" pitchFamily="18" charset="0"/>
                <a:cs typeface="Times New Roman" panose="02020603050405020304" pitchFamily="18" charset="0"/>
              </a:rPr>
              <a:t>of coded binary for transmission, a data binary has two 0 along with it: 0 forward </a:t>
            </a:r>
            <a:r>
              <a:rPr lang="en-US" sz="2400" dirty="0" smtClean="0">
                <a:latin typeface="Times New Roman" panose="02020603050405020304" pitchFamily="18" charset="0"/>
                <a:cs typeface="Times New Roman" panose="02020603050405020304" pitchFamily="18" charset="0"/>
              </a:rPr>
              <a:t>and 0 </a:t>
            </a:r>
            <a:r>
              <a:rPr lang="en-US" sz="2400" dirty="0">
                <a:latin typeface="Times New Roman" panose="02020603050405020304" pitchFamily="18" charset="0"/>
                <a:cs typeface="Times New Roman" panose="02020603050405020304" pitchFamily="18" charset="0"/>
              </a:rPr>
              <a:t>backward. In Rx, the RLL decoder compares a data binary with a 0 forward or 0 backward </a:t>
            </a:r>
            <a:r>
              <a:rPr lang="en-US" sz="2400" dirty="0" smtClean="0">
                <a:latin typeface="Times New Roman" panose="02020603050405020304" pitchFamily="18" charset="0"/>
                <a:cs typeface="Times New Roman" panose="02020603050405020304" pitchFamily="18" charset="0"/>
              </a:rPr>
              <a:t>and correctly </a:t>
            </a:r>
            <a:r>
              <a:rPr lang="en-US" sz="2400" dirty="0">
                <a:latin typeface="Times New Roman" panose="02020603050405020304" pitchFamily="18" charset="0"/>
                <a:cs typeface="Times New Roman" panose="02020603050405020304" pitchFamily="18" charset="0"/>
              </a:rPr>
              <a:t>generates a data bit</a:t>
            </a:r>
          </a:p>
        </p:txBody>
      </p:sp>
      <p:sp>
        <p:nvSpPr>
          <p:cNvPr id="6" name="Date Placeholder 5"/>
          <p:cNvSpPr>
            <a:spLocks noGrp="1"/>
          </p:cNvSpPr>
          <p:nvPr>
            <p:ph type="dt" sz="half" idx="2"/>
          </p:nvPr>
        </p:nvSpPr>
        <p:spPr>
          <a:xfrm>
            <a:off x="714375" y="387806"/>
            <a:ext cx="1600200" cy="215444"/>
          </a:xfrm>
          <a:prstGeom prst="rect">
            <a:avLst/>
          </a:prstGeom>
        </p:spPr>
        <p:txBody>
          <a:bodyPr/>
          <a:lstStyle/>
          <a:p>
            <a:r>
              <a:rPr lang="en-US" altLang="en-US" dirty="0" smtClean="0"/>
              <a:t>November 2018</a:t>
            </a:r>
            <a:endParaRPr lang="en-US" altLang="en-US" dirty="0"/>
          </a:p>
        </p:txBody>
      </p:sp>
      <p:sp>
        <p:nvSpPr>
          <p:cNvPr id="8"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9" name="Slide Number Placeholder 3"/>
          <p:cNvSpPr>
            <a:spLocks noGrp="1"/>
          </p:cNvSpPr>
          <p:nvPr>
            <p:ph type="sldNum" sz="quarter" idx="12"/>
          </p:nvPr>
        </p:nvSpPr>
        <p:spPr>
          <a:xfrm>
            <a:off x="5652412" y="6485452"/>
            <a:ext cx="468077" cy="184666"/>
          </a:xfrm>
        </p:spPr>
        <p:txBody>
          <a:bodyPr/>
          <a:lstStyle/>
          <a:p>
            <a:r>
              <a:rPr lang="en-US" altLang="en-US" sz="1200" dirty="0"/>
              <a:t>Slide </a:t>
            </a:r>
            <a:r>
              <a:rPr lang="en-US" altLang="en-US" sz="1200" dirty="0" smtClean="0"/>
              <a:t>9</a:t>
            </a:r>
            <a:endParaRPr lang="en-US" altLang="en-US" sz="1200" dirty="0"/>
          </a:p>
        </p:txBody>
      </p:sp>
    </p:spTree>
    <p:extLst>
      <p:ext uri="{BB962C8B-B14F-4D97-AF65-F5344CB8AC3E}">
        <p14:creationId xmlns:p14="http://schemas.microsoft.com/office/powerpoint/2010/main" val="2006935348"/>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8F092A87-091C-4403-BB66-E306794E53C1}" vid="{C0FDF64B-A4A7-42AF-B050-AB9996943697}"/>
    </a:ext>
  </a:extLst>
</a:theme>
</file>

<file path=docProps/app.xml><?xml version="1.0" encoding="utf-8"?>
<Properties xmlns="http://schemas.openxmlformats.org/officeDocument/2006/extended-properties" xmlns:vt="http://schemas.openxmlformats.org/officeDocument/2006/docPropsVTypes">
  <Template>IEEE</Template>
  <TotalTime>1939</TotalTime>
  <Words>582</Words>
  <Application>Microsoft Office PowerPoint</Application>
  <PresentationFormat>Widescreen</PresentationFormat>
  <Paragraphs>75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 New Roman</vt:lpstr>
      <vt:lpstr>Wingdings</vt:lpstr>
      <vt:lpstr>IEEE</vt:lpstr>
      <vt:lpstr>PowerPoint Presentation</vt:lpstr>
      <vt:lpstr>Region-of-Interest Signaling Vehicular System Using Optical Camera Communications </vt:lpstr>
      <vt:lpstr>PowerPoint Presentation</vt:lpstr>
      <vt:lpstr>System Architecture</vt:lpstr>
      <vt:lpstr>Spatial 2-PSK Encoding</vt:lpstr>
      <vt:lpstr>Spatial 2-PSK Decoding</vt:lpstr>
      <vt:lpstr>RLL Decoder</vt:lpstr>
      <vt:lpstr>RLL Decoder</vt:lpstr>
      <vt:lpstr>RLL Decoder</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Region-of-Interest Signaling Vehicular System Using Optical Camera Communications</dc:title>
  <dc:creator>cong hoan</dc:creator>
  <cp:lastModifiedBy>cong hoan</cp:lastModifiedBy>
  <cp:revision>17</cp:revision>
  <dcterms:created xsi:type="dcterms:W3CDTF">2018-11-10T01:51:30Z</dcterms:created>
  <dcterms:modified xsi:type="dcterms:W3CDTF">2018-11-12T12:32:16Z</dcterms:modified>
</cp:coreProperties>
</file>