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87" r:id="rId2"/>
    <p:sldId id="372" r:id="rId3"/>
    <p:sldId id="422" r:id="rId4"/>
    <p:sldId id="408" r:id="rId5"/>
    <p:sldId id="425" r:id="rId6"/>
    <p:sldId id="413" r:id="rId7"/>
    <p:sldId id="421" r:id="rId8"/>
    <p:sldId id="359"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72"/>
            <p14:sldId id="422"/>
            <p14:sldId id="408"/>
            <p14:sldId id="425"/>
            <p14:sldId id="413"/>
            <p14:sldId id="421"/>
            <p14:sldId id="359"/>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보통 스타일 1 - 강조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7292A2E-F333-43FB-9621-5CBBE7FDCDCB}" styleName="밝은 스타일 2 - 강조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0A1B5D5-9B99-4C35-A422-299274C87663}" styleName="보통 스타일 1 - 강조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15" autoAdjust="0"/>
    <p:restoredTop sz="88018" autoAdjust="0"/>
  </p:normalViewPr>
  <p:slideViewPr>
    <p:cSldViewPr>
      <p:cViewPr>
        <p:scale>
          <a:sx n="100" d="100"/>
          <a:sy n="100" d="100"/>
        </p:scale>
        <p:origin x="-1932" y="-132"/>
      </p:cViewPr>
      <p:guideLst>
        <p:guide orient="horz" pos="2160"/>
        <p:guide pos="288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3828"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119737"/>
            <a:ext cx="2814638"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a:t>
            </a:r>
            <a:r>
              <a:rPr lang="en-US" dirty="0" smtClean="0"/>
              <a:t>&lt;15-18-0551-01-004z&gt;</a:t>
            </a:r>
            <a:endParaRPr lang="en-US"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baseline="0" dirty="0" smtClean="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2</a:t>
            </a:fld>
            <a:endParaRPr lang="en-US"/>
          </a:p>
        </p:txBody>
      </p:sp>
    </p:spTree>
    <p:extLst>
      <p:ext uri="{BB962C8B-B14F-4D97-AF65-F5344CB8AC3E}">
        <p14:creationId xmlns:p14="http://schemas.microsoft.com/office/powerpoint/2010/main" val="42390270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3</a:t>
            </a:fld>
            <a:endParaRPr lang="en-US"/>
          </a:p>
        </p:txBody>
      </p:sp>
    </p:spTree>
    <p:extLst>
      <p:ext uri="{BB962C8B-B14F-4D97-AF65-F5344CB8AC3E}">
        <p14:creationId xmlns:p14="http://schemas.microsoft.com/office/powerpoint/2010/main" val="42390270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4</a:t>
            </a:fld>
            <a:endParaRPr lang="en-US"/>
          </a:p>
        </p:txBody>
      </p:sp>
    </p:spTree>
    <p:extLst>
      <p:ext uri="{BB962C8B-B14F-4D97-AF65-F5344CB8AC3E}">
        <p14:creationId xmlns:p14="http://schemas.microsoft.com/office/powerpoint/2010/main" val="1704769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pPr>
              <a:buFont typeface="Arial" pitchFamily="34" charset="0"/>
              <a:buNone/>
            </a:pPr>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5</a:t>
            </a:fld>
            <a:endParaRPr lang="en-US"/>
          </a:p>
        </p:txBody>
      </p:sp>
    </p:spTree>
    <p:extLst>
      <p:ext uri="{BB962C8B-B14F-4D97-AF65-F5344CB8AC3E}">
        <p14:creationId xmlns:p14="http://schemas.microsoft.com/office/powerpoint/2010/main" val="17047699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pPr marL="0" indent="0">
              <a:buFontTx/>
              <a:buNone/>
            </a:pPr>
            <a:endParaRPr lang="en-US" altLang="ko-KR" sz="1200" kern="1200" dirty="0">
              <a:solidFill>
                <a:schemeClr val="tx1"/>
              </a:solidFill>
              <a:latin typeface="Times New Roman" pitchFamily="-109" charset="0"/>
              <a:ea typeface="ＭＳ Ｐゴシック" pitchFamily="-65" charset="-128"/>
              <a:cs typeface="ＭＳ Ｐゴシック" pitchFamily="-65" charset="-128"/>
            </a:endParaRPr>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6</a:t>
            </a:fld>
            <a:endParaRPr lang="en-US"/>
          </a:p>
        </p:txBody>
      </p:sp>
    </p:spTree>
    <p:extLst>
      <p:ext uri="{BB962C8B-B14F-4D97-AF65-F5344CB8AC3E}">
        <p14:creationId xmlns:p14="http://schemas.microsoft.com/office/powerpoint/2010/main" val="704341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7</a:t>
            </a:fld>
            <a:endParaRPr lang="en-US"/>
          </a:p>
        </p:txBody>
      </p:sp>
    </p:spTree>
    <p:extLst>
      <p:ext uri="{BB962C8B-B14F-4D97-AF65-F5344CB8AC3E}">
        <p14:creationId xmlns:p14="http://schemas.microsoft.com/office/powerpoint/2010/main" val="3012704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48006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&lt;15-18-0551-01-004z&gt;</a:t>
            </a:r>
            <a:endParaRPr lang="en-US" sz="1400" b="1" dirty="0"/>
          </a:p>
        </p:txBody>
      </p:sp>
      <p:sp>
        <p:nvSpPr>
          <p:cNvPr id="1033" name="Rectangle 9"/>
          <p:cNvSpPr>
            <a:spLocks noChangeArrowheads="1"/>
          </p:cNvSpPr>
          <p:nvPr/>
        </p:nvSpPr>
        <p:spPr bwMode="auto">
          <a:xfrm>
            <a:off x="3810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9"/>
          <p:cNvSpPr>
            <a:spLocks noChangeArrowheads="1"/>
          </p:cNvSpPr>
          <p:nvPr userDrawn="1"/>
        </p:nvSpPr>
        <p:spPr bwMode="auto">
          <a:xfrm>
            <a:off x="381000" y="404890"/>
            <a:ext cx="1524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dirty="0" smtClean="0"/>
              <a:t>November </a:t>
            </a:r>
            <a:r>
              <a:rPr lang="en-US" sz="1400" baseline="0" dirty="0"/>
              <a:t>2018</a:t>
            </a:r>
            <a:endParaRPr lang="en-US" sz="1400" dirty="0"/>
          </a:p>
        </p:txBody>
      </p:sp>
      <p:sp>
        <p:nvSpPr>
          <p:cNvPr id="15" name="Rectangle 7"/>
          <p:cNvSpPr>
            <a:spLocks noChangeArrowheads="1"/>
          </p:cNvSpPr>
          <p:nvPr userDrawn="1"/>
        </p:nvSpPr>
        <p:spPr bwMode="auto">
          <a:xfrm>
            <a:off x="4724400" y="6486211"/>
            <a:ext cx="39624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err="1" smtClean="0"/>
              <a:t>Seongah</a:t>
            </a:r>
            <a:r>
              <a:rPr lang="en-US" dirty="0" smtClean="0"/>
              <a:t> </a:t>
            </a:r>
            <a:r>
              <a:rPr lang="en-US" dirty="0" err="1" smtClean="0"/>
              <a:t>Jeong</a:t>
            </a:r>
            <a:r>
              <a:rPr lang="en-US" dirty="0" smtClean="0"/>
              <a:t> et al, Samsung</a:t>
            </a:r>
            <a:endParaRPr lang="en-US" dirty="0"/>
          </a:p>
        </p:txBody>
      </p:sp>
      <p:sp>
        <p:nvSpPr>
          <p:cNvPr id="16" name="Line 10"/>
          <p:cNvSpPr>
            <a:spLocks noChangeShapeType="1"/>
          </p:cNvSpPr>
          <p:nvPr userDrawn="1"/>
        </p:nvSpPr>
        <p:spPr bwMode="auto">
          <a:xfrm>
            <a:off x="381000" y="612775"/>
            <a:ext cx="838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Rectangle 9"/>
          <p:cNvSpPr>
            <a:spLocks noChangeArrowheads="1"/>
          </p:cNvSpPr>
          <p:nvPr userDrawn="1"/>
        </p:nvSpPr>
        <p:spPr bwMode="auto">
          <a:xfrm>
            <a:off x="4216400" y="6475413"/>
            <a:ext cx="7112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14400"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838200"/>
            <a:ext cx="8839200" cy="5109091"/>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altLang="en-US" sz="1600" dirty="0" smtClean="0">
                <a:solidFill>
                  <a:srgbClr val="000000"/>
                </a:solidFill>
              </a:rPr>
              <a:t>Inclusion of Ranging </a:t>
            </a:r>
            <a:r>
              <a:rPr lang="en-US" altLang="en-US" sz="1600" dirty="0" err="1" smtClean="0">
                <a:solidFill>
                  <a:srgbClr val="000000"/>
                </a:solidFill>
              </a:rPr>
              <a:t>FoM</a:t>
            </a:r>
            <a:r>
              <a:rPr lang="en-US" altLang="en-US" sz="1600" dirty="0" smtClean="0">
                <a:solidFill>
                  <a:srgbClr val="000000"/>
                </a:solidFill>
              </a:rPr>
              <a:t> in Information Element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a:t>
            </a:r>
            <a:r>
              <a:rPr lang="en-US" sz="1600" b="1" dirty="0" smtClean="0">
                <a:solidFill>
                  <a:schemeClr val="tx2"/>
                </a:solidFill>
                <a:latin typeface="Times New Roman" pitchFamily="18" charset="0"/>
                <a:ea typeface="ＭＳ Ｐゴシック" pitchFamily="-65" charset="-128"/>
                <a:cs typeface="+mn-cs"/>
              </a:rPr>
              <a:t>: </a:t>
            </a:r>
            <a:r>
              <a:rPr lang="en-US" sz="1600" dirty="0">
                <a:solidFill>
                  <a:srgbClr val="000000"/>
                </a:solidFill>
              </a:rPr>
              <a:t>November </a:t>
            </a:r>
            <a:r>
              <a:rPr lang="en-US" sz="1600" dirty="0" smtClean="0">
                <a:solidFill>
                  <a:srgbClr val="000000"/>
                </a:solidFill>
              </a:rPr>
              <a:t>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altLang="en-US" sz="1600" dirty="0" err="1">
                <a:solidFill>
                  <a:srgbClr val="000000"/>
                </a:solidFill>
              </a:rPr>
              <a:t>Seongah</a:t>
            </a:r>
            <a:r>
              <a:rPr lang="en-US" altLang="en-US" sz="1600" dirty="0">
                <a:solidFill>
                  <a:srgbClr val="000000"/>
                </a:solidFill>
              </a:rPr>
              <a:t> </a:t>
            </a:r>
            <a:r>
              <a:rPr lang="en-US" altLang="en-US" sz="1600" dirty="0" err="1">
                <a:solidFill>
                  <a:srgbClr val="000000"/>
                </a:solidFill>
              </a:rPr>
              <a:t>Jeong</a:t>
            </a:r>
            <a:r>
              <a:rPr lang="en-US" altLang="en-US" sz="1600" dirty="0">
                <a:solidFill>
                  <a:srgbClr val="000000"/>
                </a:solidFill>
              </a:rPr>
              <a:t>, Yi Yang, </a:t>
            </a:r>
            <a:r>
              <a:rPr lang="en-US" altLang="en-US" sz="1600" dirty="0" err="1">
                <a:solidFill>
                  <a:srgbClr val="000000"/>
                </a:solidFill>
              </a:rPr>
              <a:t>Hyunchul</a:t>
            </a:r>
            <a:r>
              <a:rPr lang="en-US" altLang="en-US" sz="1600" dirty="0">
                <a:solidFill>
                  <a:srgbClr val="000000"/>
                </a:solidFill>
              </a:rPr>
              <a:t> Kim, </a:t>
            </a:r>
            <a:r>
              <a:rPr lang="en-US" altLang="en-US" sz="1600" dirty="0" err="1">
                <a:solidFill>
                  <a:srgbClr val="000000"/>
                </a:solidFill>
              </a:rPr>
              <a:t>Sejong</a:t>
            </a:r>
            <a:r>
              <a:rPr lang="en-US" altLang="en-US" sz="1600" dirty="0">
                <a:solidFill>
                  <a:srgbClr val="000000"/>
                </a:solidFill>
              </a:rPr>
              <a:t> Yoon, Jong-</a:t>
            </a:r>
            <a:r>
              <a:rPr lang="en-US" altLang="en-US" sz="1600" dirty="0" err="1">
                <a:solidFill>
                  <a:srgbClr val="000000"/>
                </a:solidFill>
              </a:rPr>
              <a:t>Hoon</a:t>
            </a:r>
            <a:r>
              <a:rPr lang="en-US" altLang="en-US" sz="1600" dirty="0">
                <a:solidFill>
                  <a:srgbClr val="000000"/>
                </a:solidFill>
              </a:rPr>
              <a:t> </a:t>
            </a:r>
            <a:r>
              <a:rPr lang="en-US" altLang="en-US" sz="1600" dirty="0" smtClean="0">
                <a:solidFill>
                  <a:srgbClr val="000000"/>
                </a:solidFill>
              </a:rPr>
              <a:t>Jang, </a:t>
            </a:r>
            <a:r>
              <a:rPr lang="en-US" altLang="en-US" sz="1600" dirty="0">
                <a:solidFill>
                  <a:srgbClr val="000000"/>
                </a:solidFill>
              </a:rPr>
              <a:t>Moon-</a:t>
            </a:r>
            <a:r>
              <a:rPr lang="en-US" altLang="en-US" sz="1600" dirty="0" err="1">
                <a:solidFill>
                  <a:srgbClr val="000000"/>
                </a:solidFill>
              </a:rPr>
              <a:t>Seok</a:t>
            </a:r>
            <a:r>
              <a:rPr lang="en-US" altLang="en-US" sz="1600" dirty="0">
                <a:solidFill>
                  <a:srgbClr val="000000"/>
                </a:solidFill>
              </a:rPr>
              <a:t> Kang, </a:t>
            </a:r>
            <a:r>
              <a:rPr lang="en-US" altLang="en-US" sz="1600" dirty="0" err="1">
                <a:solidFill>
                  <a:srgbClr val="000000"/>
                </a:solidFill>
              </a:rPr>
              <a:t>Jonghyo</a:t>
            </a:r>
            <a:r>
              <a:rPr lang="en-US" altLang="en-US" sz="1600" dirty="0">
                <a:solidFill>
                  <a:srgbClr val="000000"/>
                </a:solidFill>
              </a:rPr>
              <a:t> Lee, Aditya V. Padaki, Zheda Li, Boon Loong Ng (Samsung</a:t>
            </a:r>
            <a:r>
              <a:rPr lang="en-US" altLang="en-US" sz="1600" dirty="0" smtClean="0">
                <a:solidFill>
                  <a:srgbClr val="000000"/>
                </a:solidFill>
              </a:rPr>
              <a:t>), </a:t>
            </a:r>
            <a:r>
              <a:rPr lang="en-US" altLang="en-US" sz="1600" dirty="0" err="1">
                <a:solidFill>
                  <a:srgbClr val="000000"/>
                </a:solidFill>
              </a:rPr>
              <a:t>Rias</a:t>
            </a:r>
            <a:r>
              <a:rPr lang="en-US" altLang="en-US" sz="1600" dirty="0">
                <a:solidFill>
                  <a:srgbClr val="000000"/>
                </a:solidFill>
              </a:rPr>
              <a:t> Al-</a:t>
            </a:r>
            <a:r>
              <a:rPr lang="en-US" altLang="en-US" sz="1600" dirty="0" err="1">
                <a:solidFill>
                  <a:srgbClr val="000000"/>
                </a:solidFill>
              </a:rPr>
              <a:t>kadi</a:t>
            </a:r>
            <a:r>
              <a:rPr lang="en-US" altLang="en-US" sz="1600" dirty="0">
                <a:solidFill>
                  <a:srgbClr val="000000"/>
                </a:solidFill>
              </a:rPr>
              <a:t> (NXP)</a:t>
            </a:r>
            <a:r>
              <a:rPr lang="en-US" sz="1600" dirty="0" smtClean="0">
                <a:solidFill>
                  <a:schemeClr val="tx2"/>
                </a:solidFill>
                <a:latin typeface="Times New Roman" pitchFamily="18" charset="0"/>
                <a:ea typeface="ＭＳ Ｐゴシック" pitchFamily="-65" charset="-128"/>
                <a:cs typeface="+mn-cs"/>
              </a:rPr>
              <a:t> </a:t>
            </a:r>
          </a:p>
          <a:p>
            <a:pPr eaLnBrk="0" hangingPunct="0">
              <a:defRPr/>
            </a:pPr>
            <a:r>
              <a:rPr lang="en-US" sz="1600" b="1" dirty="0" smtClean="0">
                <a:latin typeface="Times New Roman" pitchFamily="18" charset="0"/>
                <a:ea typeface="ＭＳ Ｐゴシック" pitchFamily="-65" charset="-128"/>
                <a:cs typeface="+mn-cs"/>
              </a:rPr>
              <a:t>Company:</a:t>
            </a:r>
            <a:r>
              <a:rPr lang="en-US" sz="1600" dirty="0" smtClean="0">
                <a:solidFill>
                  <a:schemeClr val="tx2"/>
                </a:solidFill>
                <a:latin typeface="Times New Roman" pitchFamily="18" charset="0"/>
                <a:ea typeface="ＭＳ Ｐゴシック" pitchFamily="-65" charset="-128"/>
                <a:cs typeface="+mn-cs"/>
              </a:rPr>
              <a:t> </a:t>
            </a:r>
            <a:r>
              <a:rPr lang="en-US" altLang="en-US" sz="1600" dirty="0">
                <a:solidFill>
                  <a:srgbClr val="000000"/>
                </a:solidFill>
              </a:rPr>
              <a:t>Samsung</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E-Mail</a:t>
            </a:r>
            <a:r>
              <a:rPr lang="en-US" sz="1600" dirty="0" smtClean="0">
                <a:solidFill>
                  <a:schemeClr val="tx2"/>
                </a:solidFill>
                <a:latin typeface="Times New Roman" pitchFamily="18" charset="0"/>
                <a:ea typeface="ＭＳ Ｐゴシック" pitchFamily="-65" charset="-128"/>
                <a:cs typeface="+mn-cs"/>
              </a:rPr>
              <a:t>: </a:t>
            </a:r>
            <a:r>
              <a:rPr lang="en-US" altLang="en-US" sz="1600" dirty="0"/>
              <a:t>sa.jeong@samsung.com,yi83.yang@samsung.com,hc77.kim@samsung.com,sejong.yoon@samsung.com,jh0.jang@samsung.com,moonseok.kang@samsung.com,jonghyo.lee@samsung.com,a.padaki@samsung.com,zheda.li@samsung.com,b.ng@samsung.com,rias.al-kadi@nxp.com </a:t>
            </a:r>
            <a:r>
              <a:rPr lang="en-US" sz="1600" dirty="0"/>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smtClean="0">
                <a:solidFill>
                  <a:schemeClr val="tx2"/>
                </a:solidFill>
                <a:latin typeface="Times New Roman" pitchFamily="18" charset="0"/>
                <a:ea typeface="ＭＳ Ｐゴシック" pitchFamily="-65" charset="-128"/>
                <a:cs typeface="+mn-cs"/>
              </a:rPr>
              <a:t>Purpose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685800"/>
            <a:ext cx="9144000" cy="457200"/>
          </a:xfrm>
        </p:spPr>
        <p:txBody>
          <a:bodyPr/>
          <a:lstStyle/>
          <a:p>
            <a:r>
              <a:rPr lang="en-US" altLang="ko-KR" sz="3200" b="1" dirty="0">
                <a:solidFill>
                  <a:srgbClr val="000000"/>
                </a:solidFill>
              </a:rPr>
              <a:t>The aim of this presentation:</a:t>
            </a:r>
            <a:endParaRPr lang="en-US" sz="3200" b="1" dirty="0">
              <a:solidFill>
                <a:srgbClr val="000000"/>
              </a:solidFill>
            </a:endParaRPr>
          </a:p>
        </p:txBody>
      </p:sp>
      <p:sp>
        <p:nvSpPr>
          <p:cNvPr id="10243" name="Rectangle 1027"/>
          <p:cNvSpPr>
            <a:spLocks noGrp="1" noChangeArrowheads="1"/>
          </p:cNvSpPr>
          <p:nvPr>
            <p:ph type="body" idx="1"/>
          </p:nvPr>
        </p:nvSpPr>
        <p:spPr>
          <a:xfrm>
            <a:off x="304800" y="1371600"/>
            <a:ext cx="8686800" cy="4724400"/>
          </a:xfrm>
        </p:spPr>
        <p:txBody>
          <a:bodyPr/>
          <a:lstStyle/>
          <a:p>
            <a:r>
              <a:rPr lang="en-US" sz="2400" dirty="0" smtClean="0">
                <a:latin typeface="Arial" charset="0"/>
              </a:rPr>
              <a:t>We support on-going discussion for ranging method in TG4Z</a:t>
            </a:r>
            <a:endParaRPr lang="en-IE" sz="2400" dirty="0" smtClean="0">
              <a:latin typeface="Arial" charset="0"/>
            </a:endParaRPr>
          </a:p>
          <a:p>
            <a:pPr lvl="1"/>
            <a:r>
              <a:rPr lang="en-IE" sz="2200" dirty="0">
                <a:latin typeface="Arial" charset="0"/>
              </a:rPr>
              <a:t>Using ranging methods and </a:t>
            </a:r>
            <a:r>
              <a:rPr lang="en-US" altLang="ko-KR" sz="2200" dirty="0">
                <a:latin typeface="Arial" charset="0"/>
              </a:rPr>
              <a:t>Information Element (IE)</a:t>
            </a:r>
            <a:r>
              <a:rPr lang="en-IE" sz="2200" dirty="0">
                <a:latin typeface="Arial" charset="0"/>
              </a:rPr>
              <a:t> from 802.15.8 in &lt;15-18-0108-03-004z-hrp-uwb-phy-enhancements.pptx&gt;</a:t>
            </a:r>
          </a:p>
          <a:p>
            <a:pPr lvl="1"/>
            <a:r>
              <a:rPr lang="en-IE" altLang="ko-KR" sz="2200" dirty="0">
                <a:latin typeface="Arial" charset="0"/>
              </a:rPr>
              <a:t>Revising </a:t>
            </a:r>
            <a:r>
              <a:rPr lang="en-IE" sz="2200" dirty="0">
                <a:latin typeface="Arial" charset="0"/>
              </a:rPr>
              <a:t>text </a:t>
            </a:r>
            <a:r>
              <a:rPr lang="en-IE" altLang="ko-KR" sz="2200" dirty="0">
                <a:latin typeface="Arial" charset="0"/>
              </a:rPr>
              <a:t>15-15-0429-01-0008 for</a:t>
            </a:r>
            <a:r>
              <a:rPr lang="en-IE" sz="2200" dirty="0">
                <a:latin typeface="Arial" charset="0"/>
              </a:rPr>
              <a:t> TG4z in &lt;15-18-0503-00-004z-status-of-draft-editing-wk4218.pptx&gt;</a:t>
            </a:r>
          </a:p>
          <a:p>
            <a:r>
              <a:rPr lang="en-IE" sz="2400" dirty="0" smtClean="0">
                <a:latin typeface="Arial" charset="0"/>
              </a:rPr>
              <a:t>We suggest improvements on timestamp measurement-related payload IE in </a:t>
            </a:r>
            <a:r>
              <a:rPr lang="en-IE" altLang="ko-KR" sz="2400" dirty="0" smtClean="0">
                <a:latin typeface="Arial" charset="0"/>
              </a:rPr>
              <a:t>802.15.8</a:t>
            </a:r>
            <a:endParaRPr lang="en-IE" sz="2400" dirty="0" smtClean="0">
              <a:latin typeface="Arial" charset="0"/>
            </a:endParaRPr>
          </a:p>
          <a:p>
            <a:pPr lvl="1"/>
            <a:endParaRPr lang="en-IE" sz="2200" dirty="0" smtClean="0">
              <a:latin typeface="Arial" charset="0"/>
            </a:endParaRPr>
          </a:p>
          <a:p>
            <a:pPr marL="457200" lvl="1" indent="0">
              <a:buNone/>
            </a:pPr>
            <a:r>
              <a:rPr lang="en-IE" sz="2000" dirty="0" smtClean="0">
                <a:latin typeface="Arial" charset="0"/>
              </a:rPr>
              <a:t>  </a:t>
            </a:r>
            <a:endParaRPr lang="en-IE" sz="2000" dirty="0">
              <a:latin typeface="Arial" charset="0"/>
            </a:endParaRPr>
          </a:p>
        </p:txBody>
      </p:sp>
    </p:spTree>
    <p:extLst>
      <p:ext uri="{BB962C8B-B14F-4D97-AF65-F5344CB8AC3E}">
        <p14:creationId xmlns:p14="http://schemas.microsoft.com/office/powerpoint/2010/main" val="4999251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685800"/>
            <a:ext cx="9144000" cy="457200"/>
          </a:xfrm>
        </p:spPr>
        <p:txBody>
          <a:bodyPr/>
          <a:lstStyle/>
          <a:p>
            <a:r>
              <a:rPr lang="en-US" altLang="ko-KR" sz="3200" b="1" dirty="0" smtClean="0">
                <a:solidFill>
                  <a:srgbClr val="000000"/>
                </a:solidFill>
              </a:rPr>
              <a:t>Overview</a:t>
            </a:r>
            <a:endParaRPr lang="en-US" sz="3200" b="1" dirty="0">
              <a:solidFill>
                <a:srgbClr val="000000"/>
              </a:solidFill>
            </a:endParaRPr>
          </a:p>
        </p:txBody>
      </p:sp>
      <p:sp>
        <p:nvSpPr>
          <p:cNvPr id="10243" name="Rectangle 1027"/>
          <p:cNvSpPr>
            <a:spLocks noGrp="1" noChangeArrowheads="1"/>
          </p:cNvSpPr>
          <p:nvPr>
            <p:ph type="body" idx="1"/>
          </p:nvPr>
        </p:nvSpPr>
        <p:spPr>
          <a:xfrm>
            <a:off x="304800" y="1371600"/>
            <a:ext cx="8686800" cy="4724400"/>
          </a:xfrm>
        </p:spPr>
        <p:txBody>
          <a:bodyPr/>
          <a:lstStyle/>
          <a:p>
            <a:pPr>
              <a:buFont typeface="Arial" pitchFamily="34" charset="0"/>
              <a:buChar char="•"/>
            </a:pPr>
            <a:r>
              <a:rPr lang="en-US" altLang="ko-KR" sz="2400" dirty="0">
                <a:latin typeface="Arial" charset="0"/>
              </a:rPr>
              <a:t>Need for I</a:t>
            </a:r>
            <a:r>
              <a:rPr lang="en-US" altLang="ko-KR" sz="2400" dirty="0" smtClean="0">
                <a:latin typeface="Arial" charset="0"/>
              </a:rPr>
              <a:t>nclusion of Ranging </a:t>
            </a:r>
            <a:r>
              <a:rPr lang="en-US" altLang="ko-KR" sz="2400" dirty="0" err="1" smtClean="0">
                <a:latin typeface="Arial" charset="0"/>
              </a:rPr>
              <a:t>FoM</a:t>
            </a:r>
            <a:r>
              <a:rPr lang="en-US" altLang="ko-KR" sz="2400" dirty="0" smtClean="0">
                <a:latin typeface="Arial" charset="0"/>
              </a:rPr>
              <a:t> in IE</a:t>
            </a:r>
          </a:p>
          <a:p>
            <a:pPr>
              <a:buFont typeface="Arial" pitchFamily="34" charset="0"/>
              <a:buChar char="•"/>
            </a:pPr>
            <a:r>
              <a:rPr lang="en-US" altLang="ko-KR" sz="2400" dirty="0" smtClean="0">
                <a:latin typeface="Arial" charset="0"/>
              </a:rPr>
              <a:t>Proposed </a:t>
            </a:r>
            <a:r>
              <a:rPr lang="en-US" altLang="ko-KR" sz="2400" dirty="0">
                <a:latin typeface="Arial" charset="0"/>
              </a:rPr>
              <a:t>Improvements on </a:t>
            </a:r>
            <a:r>
              <a:rPr lang="en-US" altLang="ko-KR" sz="2400" dirty="0" smtClean="0">
                <a:latin typeface="Arial" charset="0"/>
              </a:rPr>
              <a:t>IE</a:t>
            </a:r>
          </a:p>
          <a:p>
            <a:pPr>
              <a:buFont typeface="Arial" pitchFamily="34" charset="0"/>
              <a:buChar char="•"/>
            </a:pPr>
            <a:r>
              <a:rPr lang="en-US" altLang="ko-KR" sz="2400" dirty="0" smtClean="0">
                <a:latin typeface="Arial" charset="0"/>
              </a:rPr>
              <a:t>Conclusions </a:t>
            </a:r>
            <a:endParaRPr lang="en-US" altLang="ko-KR" sz="2400" dirty="0">
              <a:latin typeface="Arial" charset="0"/>
            </a:endParaRPr>
          </a:p>
          <a:p>
            <a:pPr lvl="1"/>
            <a:endParaRPr lang="en-IE" sz="2200" dirty="0" smtClean="0">
              <a:latin typeface="Arial" charset="0"/>
            </a:endParaRPr>
          </a:p>
          <a:p>
            <a:pPr marL="457200" lvl="1" indent="0">
              <a:buNone/>
            </a:pPr>
            <a:r>
              <a:rPr lang="en-IE" sz="2000" dirty="0" smtClean="0">
                <a:latin typeface="Arial" charset="0"/>
              </a:rPr>
              <a:t>  </a:t>
            </a:r>
            <a:endParaRPr lang="en-IE" sz="2000" dirty="0">
              <a:latin typeface="Arial" charset="0"/>
            </a:endParaRPr>
          </a:p>
        </p:txBody>
      </p:sp>
    </p:spTree>
    <p:extLst>
      <p:ext uri="{BB962C8B-B14F-4D97-AF65-F5344CB8AC3E}">
        <p14:creationId xmlns:p14="http://schemas.microsoft.com/office/powerpoint/2010/main" val="6623878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altLang="ko-KR" sz="3200" b="1" dirty="0" smtClean="0">
                <a:solidFill>
                  <a:srgbClr val="000000"/>
                </a:solidFill>
              </a:rPr>
              <a:t>Need </a:t>
            </a:r>
            <a:r>
              <a:rPr lang="en-US" altLang="ko-KR" sz="3200" b="1" dirty="0">
                <a:solidFill>
                  <a:srgbClr val="000000"/>
                </a:solidFill>
              </a:rPr>
              <a:t>for </a:t>
            </a:r>
            <a:r>
              <a:rPr lang="en-US" altLang="ko-KR" sz="3200" b="1" dirty="0" smtClean="0">
                <a:solidFill>
                  <a:srgbClr val="000000"/>
                </a:solidFill>
              </a:rPr>
              <a:t>Inclusion </a:t>
            </a:r>
            <a:r>
              <a:rPr lang="en-US" altLang="ko-KR" sz="3200" b="1" dirty="0">
                <a:solidFill>
                  <a:srgbClr val="000000"/>
                </a:solidFill>
              </a:rPr>
              <a:t>of Ranging </a:t>
            </a:r>
            <a:r>
              <a:rPr lang="en-US" altLang="ko-KR" sz="3200" b="1" dirty="0" err="1">
                <a:solidFill>
                  <a:srgbClr val="000000"/>
                </a:solidFill>
              </a:rPr>
              <a:t>FoM</a:t>
            </a:r>
            <a:r>
              <a:rPr lang="en-US" altLang="ko-KR" sz="3200" b="1" dirty="0">
                <a:solidFill>
                  <a:srgbClr val="000000"/>
                </a:solidFill>
              </a:rPr>
              <a:t> in </a:t>
            </a:r>
            <a:r>
              <a:rPr lang="en-US" altLang="ko-KR" sz="3200" b="1" dirty="0" smtClean="0">
                <a:solidFill>
                  <a:srgbClr val="000000"/>
                </a:solidFill>
              </a:rPr>
              <a:t>IE </a:t>
            </a:r>
            <a:endParaRPr lang="en-US" sz="3200" b="1" dirty="0">
              <a:solidFill>
                <a:srgbClr val="000000"/>
              </a:solidFill>
            </a:endParaRPr>
          </a:p>
        </p:txBody>
      </p:sp>
      <p:sp>
        <p:nvSpPr>
          <p:cNvPr id="10243" name="Rectangle 1027"/>
          <p:cNvSpPr>
            <a:spLocks noGrp="1" noChangeArrowheads="1"/>
          </p:cNvSpPr>
          <p:nvPr>
            <p:ph type="body" idx="1"/>
          </p:nvPr>
        </p:nvSpPr>
        <p:spPr>
          <a:xfrm>
            <a:off x="304800" y="1371600"/>
            <a:ext cx="8686800" cy="4724400"/>
          </a:xfrm>
        </p:spPr>
        <p:txBody>
          <a:bodyPr/>
          <a:lstStyle/>
          <a:p>
            <a:pPr>
              <a:buFont typeface="Arial" pitchFamily="34" charset="0"/>
              <a:buChar char="•"/>
            </a:pPr>
            <a:r>
              <a:rPr lang="en-IE" altLang="ko-KR" sz="2400" dirty="0" smtClean="0">
                <a:latin typeface="Arial" charset="0"/>
              </a:rPr>
              <a:t>There are timestamp measurement-related payload IEs </a:t>
            </a:r>
            <a:r>
              <a:rPr lang="en-IE" altLang="ko-KR" sz="2400" dirty="0">
                <a:latin typeface="Arial" charset="0"/>
              </a:rPr>
              <a:t>in </a:t>
            </a:r>
            <a:r>
              <a:rPr lang="en-IE" altLang="ko-KR" sz="2400" dirty="0" smtClean="0">
                <a:latin typeface="Arial" charset="0"/>
              </a:rPr>
              <a:t>802.15.8 for  </a:t>
            </a:r>
          </a:p>
          <a:p>
            <a:pPr lvl="1">
              <a:buFont typeface="Arial" pitchFamily="34" charset="0"/>
              <a:buChar char="•"/>
            </a:pPr>
            <a:r>
              <a:rPr lang="en-IE" altLang="ko-KR" sz="2000" dirty="0" smtClean="0">
                <a:latin typeface="Arial" charset="0"/>
              </a:rPr>
              <a:t>Rx-to-</a:t>
            </a:r>
            <a:r>
              <a:rPr lang="en-IE" altLang="ko-KR" sz="2000" dirty="0" err="1" smtClean="0">
                <a:latin typeface="Arial" charset="0"/>
              </a:rPr>
              <a:t>Tx</a:t>
            </a:r>
            <a:r>
              <a:rPr lang="en-IE" altLang="ko-KR" sz="2000" dirty="0" smtClean="0">
                <a:latin typeface="Arial" charset="0"/>
              </a:rPr>
              <a:t> reply time</a:t>
            </a:r>
          </a:p>
          <a:p>
            <a:pPr lvl="2">
              <a:buFont typeface="Arial" pitchFamily="34" charset="0"/>
              <a:buChar char="•"/>
            </a:pPr>
            <a:r>
              <a:rPr lang="en-IE" altLang="ko-KR" sz="1600" dirty="0" smtClean="0">
                <a:latin typeface="Arial" charset="0"/>
              </a:rPr>
              <a:t>Ranging reply time instantaneous (RRTI) IE</a:t>
            </a:r>
          </a:p>
          <a:p>
            <a:pPr lvl="2">
              <a:buFont typeface="Arial" pitchFamily="34" charset="0"/>
              <a:buChar char="•"/>
            </a:pPr>
            <a:r>
              <a:rPr lang="en-IE" altLang="ko-KR" sz="1600" dirty="0" smtClean="0">
                <a:latin typeface="Arial" charset="0"/>
              </a:rPr>
              <a:t>Ranging reply time deferred (RRTD) IE</a:t>
            </a:r>
          </a:p>
          <a:p>
            <a:pPr lvl="1">
              <a:buFont typeface="Arial" pitchFamily="34" charset="0"/>
              <a:buChar char="•"/>
            </a:pPr>
            <a:r>
              <a:rPr lang="en-US" altLang="ko-KR" sz="2000" kern="100" dirty="0">
                <a:latin typeface="+mj-ea"/>
                <a:cs typeface="Times New Roman"/>
              </a:rPr>
              <a:t>TX to RX round-trip time</a:t>
            </a:r>
            <a:endParaRPr lang="ko-KR" altLang="ko-KR" sz="2000" kern="100" dirty="0">
              <a:latin typeface="+mj-ea"/>
              <a:cs typeface="Times New Roman"/>
            </a:endParaRPr>
          </a:p>
          <a:p>
            <a:pPr lvl="2">
              <a:buFont typeface="Arial" pitchFamily="34" charset="0"/>
              <a:buChar char="•"/>
            </a:pPr>
            <a:r>
              <a:rPr lang="en-IE" altLang="ko-KR" sz="1600" dirty="0" smtClean="0">
                <a:latin typeface="Arial" charset="0"/>
              </a:rPr>
              <a:t>Ranging </a:t>
            </a:r>
            <a:r>
              <a:rPr lang="en-IE" altLang="ko-KR" sz="1600" dirty="0">
                <a:latin typeface="Arial" charset="0"/>
              </a:rPr>
              <a:t>round trip measurement (RRTM) IE</a:t>
            </a:r>
          </a:p>
          <a:p>
            <a:pPr>
              <a:buFont typeface="Arial" pitchFamily="34" charset="0"/>
              <a:buChar char="•"/>
            </a:pPr>
            <a:r>
              <a:rPr lang="en-IE" altLang="ko-KR" sz="2400" dirty="0" smtClean="0"/>
              <a:t>Ranging </a:t>
            </a:r>
            <a:r>
              <a:rPr lang="en-IE" altLang="ko-KR" sz="2400" dirty="0" err="1" smtClean="0"/>
              <a:t>FoM</a:t>
            </a:r>
            <a:r>
              <a:rPr lang="en-IE" altLang="ko-KR" sz="2400" dirty="0" smtClean="0"/>
              <a:t> (Figure of Merit) of ranging counter </a:t>
            </a:r>
            <a:r>
              <a:rPr lang="en-IE" altLang="ko-KR" sz="2400" dirty="0"/>
              <a:t>is needed so </a:t>
            </a:r>
            <a:r>
              <a:rPr lang="en-IE" altLang="ko-KR" sz="2400" dirty="0" smtClean="0"/>
              <a:t>that the application can </a:t>
            </a:r>
            <a:r>
              <a:rPr lang="en-IE" altLang="ko-KR" sz="2400" dirty="0"/>
              <a:t>decide whether the </a:t>
            </a:r>
            <a:r>
              <a:rPr lang="en-IE" altLang="ko-KR" sz="2400" dirty="0" smtClean="0"/>
              <a:t>timestamp measurements </a:t>
            </a:r>
            <a:r>
              <a:rPr lang="en-IE" altLang="ko-KR" sz="2400" dirty="0"/>
              <a:t>are usable or </a:t>
            </a:r>
            <a:r>
              <a:rPr lang="en-IE" altLang="ko-KR" sz="2400" dirty="0" smtClean="0"/>
              <a:t>not</a:t>
            </a:r>
          </a:p>
          <a:p>
            <a:pPr>
              <a:buFont typeface="Arial" pitchFamily="34" charset="0"/>
              <a:buChar char="•"/>
            </a:pPr>
            <a:r>
              <a:rPr lang="en-IE" altLang="ko-KR" sz="2400" dirty="0" smtClean="0"/>
              <a:t>Also, we may need a measure to check whether timestamp measurements are obtained via Scrambled timestamp sequence (STS)</a:t>
            </a:r>
            <a:r>
              <a:rPr lang="en-IE" altLang="ko-KR" sz="2000" dirty="0"/>
              <a:t> </a:t>
            </a:r>
            <a:r>
              <a:rPr lang="en-IE" altLang="ko-KR" sz="2400" dirty="0" smtClean="0"/>
              <a:t>so that the receiver-side can distinguish it in IE for efficiency </a:t>
            </a:r>
            <a:endParaRPr lang="en-IE" altLang="ko-KR" sz="2000" dirty="0" smtClean="0"/>
          </a:p>
          <a:p>
            <a:pPr>
              <a:buFont typeface="Arial" pitchFamily="34" charset="0"/>
              <a:buChar char="•"/>
            </a:pPr>
            <a:endParaRPr lang="en-IE" altLang="ko-KR" sz="2400" dirty="0" smtClean="0"/>
          </a:p>
          <a:p>
            <a:pPr lvl="1">
              <a:buFont typeface="Arial" pitchFamily="34" charset="0"/>
              <a:buChar char="•"/>
            </a:pPr>
            <a:endParaRPr lang="en-IE" altLang="ko-KR" sz="1600" dirty="0" smtClean="0"/>
          </a:p>
          <a:p>
            <a:pPr>
              <a:buFont typeface="Arial" pitchFamily="34" charset="0"/>
              <a:buChar char="•"/>
            </a:pPr>
            <a:endParaRPr lang="en-US" altLang="ko-KR" sz="2400" dirty="0"/>
          </a:p>
        </p:txBody>
      </p:sp>
      <p:graphicFrame>
        <p:nvGraphicFramePr>
          <p:cNvPr id="4" name="표 3"/>
          <p:cNvGraphicFramePr>
            <a:graphicFrameLocks noGrp="1"/>
          </p:cNvGraphicFramePr>
          <p:nvPr>
            <p:extLst>
              <p:ext uri="{D42A27DB-BD31-4B8C-83A1-F6EECF244321}">
                <p14:modId xmlns:p14="http://schemas.microsoft.com/office/powerpoint/2010/main" val="1305347796"/>
              </p:ext>
            </p:extLst>
          </p:nvPr>
        </p:nvGraphicFramePr>
        <p:xfrm>
          <a:off x="5791200" y="2590800"/>
          <a:ext cx="3031292" cy="589604"/>
        </p:xfrm>
        <a:graphic>
          <a:graphicData uri="http://schemas.openxmlformats.org/drawingml/2006/table">
            <a:tbl>
              <a:tblPr firstRow="1" firstCol="1" bandRow="1"/>
              <a:tblGrid>
                <a:gridCol w="3031292"/>
              </a:tblGrid>
              <a:tr h="172396">
                <a:tc>
                  <a:txBody>
                    <a:bodyPr/>
                    <a:lstStyle/>
                    <a:p>
                      <a:pPr algn="ctr" latinLnBrk="1">
                        <a:lnSpc>
                          <a:spcPct val="150000"/>
                        </a:lnSpc>
                        <a:spcAft>
                          <a:spcPts val="0"/>
                        </a:spcAft>
                      </a:pPr>
                      <a:r>
                        <a:rPr lang="en-US" sz="1000" b="1" kern="100" dirty="0">
                          <a:effectLst/>
                          <a:latin typeface="+mj-ea"/>
                          <a:ea typeface="+mj-ea"/>
                          <a:cs typeface="Times New Roman"/>
                        </a:rPr>
                        <a:t>Octets: 4</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004">
                <a:tc>
                  <a:txBody>
                    <a:bodyPr/>
                    <a:lstStyle/>
                    <a:p>
                      <a:pPr algn="ctr" latinLnBrk="1">
                        <a:lnSpc>
                          <a:spcPct val="150000"/>
                        </a:lnSpc>
                        <a:spcAft>
                          <a:spcPts val="0"/>
                        </a:spcAft>
                      </a:pPr>
                      <a:r>
                        <a:rPr lang="en-US" sz="1000" kern="100" dirty="0">
                          <a:effectLst/>
                          <a:latin typeface="+mj-ea"/>
                          <a:ea typeface="+mj-ea"/>
                          <a:cs typeface="Times New Roman"/>
                        </a:rPr>
                        <a:t>RX to TX reply </a:t>
                      </a:r>
                      <a:r>
                        <a:rPr lang="en-US" sz="1000" kern="100" dirty="0" smtClean="0">
                          <a:effectLst/>
                          <a:latin typeface="+mj-ea"/>
                          <a:ea typeface="+mj-ea"/>
                          <a:cs typeface="Times New Roman"/>
                        </a:rPr>
                        <a:t>time</a:t>
                      </a:r>
                      <a:r>
                        <a:rPr lang="en-US" sz="1000" kern="100" baseline="0" dirty="0" smtClean="0">
                          <a:effectLst/>
                          <a:latin typeface="+mj-ea"/>
                          <a:ea typeface="+mj-ea"/>
                          <a:cs typeface="Times New Roman"/>
                        </a:rPr>
                        <a:t> or </a:t>
                      </a:r>
                      <a:r>
                        <a:rPr lang="en-US" sz="1000" kern="100" dirty="0" smtClean="0">
                          <a:effectLst/>
                          <a:latin typeface="+mj-ea"/>
                          <a:ea typeface="+mj-ea"/>
                          <a:cs typeface="Times New Roman"/>
                        </a:rPr>
                        <a:t>TX </a:t>
                      </a:r>
                      <a:r>
                        <a:rPr lang="en-US" sz="1000" kern="100" dirty="0">
                          <a:effectLst/>
                          <a:latin typeface="+mj-ea"/>
                          <a:ea typeface="+mj-ea"/>
                          <a:cs typeface="Times New Roman"/>
                        </a:rPr>
                        <a:t>to RX round-trip time</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1027"/>
          <p:cNvSpPr txBox="1">
            <a:spLocks noChangeArrowheads="1"/>
          </p:cNvSpPr>
          <p:nvPr/>
        </p:nvSpPr>
        <p:spPr bwMode="auto">
          <a:xfrm>
            <a:off x="5562600" y="3200400"/>
            <a:ext cx="3733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0" indent="0">
              <a:buFontTx/>
              <a:buNone/>
            </a:pPr>
            <a:r>
              <a:rPr lang="en-US" altLang="ko-KR" sz="1400" dirty="0" smtClean="0"/>
              <a:t>Content field of RRTI IE/RRTD IE/RRTM IE</a:t>
            </a:r>
            <a:endParaRPr lang="en-US" altLang="ko-KR" sz="1400" dirty="0"/>
          </a:p>
        </p:txBody>
      </p:sp>
    </p:spTree>
    <p:extLst>
      <p:ext uri="{BB962C8B-B14F-4D97-AF65-F5344CB8AC3E}">
        <p14:creationId xmlns:p14="http://schemas.microsoft.com/office/powerpoint/2010/main" val="23479739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altLang="ko-KR" sz="3200" b="1" dirty="0" smtClean="0">
                <a:solidFill>
                  <a:srgbClr val="000000"/>
                </a:solidFill>
              </a:rPr>
              <a:t>Proposal</a:t>
            </a:r>
            <a:endParaRPr lang="en-US" sz="3200" b="1" dirty="0">
              <a:solidFill>
                <a:srgbClr val="000000"/>
              </a:solidFill>
            </a:endParaRPr>
          </a:p>
        </p:txBody>
      </p:sp>
      <p:sp>
        <p:nvSpPr>
          <p:cNvPr id="10243" name="Rectangle 1027"/>
          <p:cNvSpPr>
            <a:spLocks noGrp="1" noChangeArrowheads="1"/>
          </p:cNvSpPr>
          <p:nvPr>
            <p:ph type="body" idx="1"/>
          </p:nvPr>
        </p:nvSpPr>
        <p:spPr>
          <a:xfrm>
            <a:off x="304800" y="1371600"/>
            <a:ext cx="8686800" cy="4724400"/>
          </a:xfrm>
        </p:spPr>
        <p:txBody>
          <a:bodyPr/>
          <a:lstStyle/>
          <a:p>
            <a:pPr>
              <a:buFont typeface="Arial" pitchFamily="34" charset="0"/>
              <a:buChar char="•"/>
            </a:pPr>
            <a:r>
              <a:rPr lang="en-IE" altLang="ko-KR" sz="2400" dirty="0" smtClean="0">
                <a:latin typeface="Arial" charset="0"/>
              </a:rPr>
              <a:t>We propose the addition of 1byte </a:t>
            </a:r>
            <a:r>
              <a:rPr lang="en-IE" altLang="ko-KR" sz="2400" dirty="0" smtClean="0"/>
              <a:t>content </a:t>
            </a:r>
            <a:r>
              <a:rPr lang="en-IE" altLang="ko-KR" sz="2400" dirty="0"/>
              <a:t>field </a:t>
            </a:r>
            <a:r>
              <a:rPr lang="en-US" altLang="ko-KR" sz="2400" dirty="0"/>
              <a:t>for Ranging </a:t>
            </a:r>
            <a:r>
              <a:rPr lang="en-US" altLang="ko-KR" sz="2400" dirty="0" err="1" smtClean="0"/>
              <a:t>FoM</a:t>
            </a:r>
            <a:r>
              <a:rPr lang="en-US" altLang="ko-KR" sz="2400" dirty="0"/>
              <a:t> </a:t>
            </a:r>
            <a:r>
              <a:rPr lang="en-US" altLang="ko-KR" sz="2400" dirty="0" smtClean="0"/>
              <a:t>to </a:t>
            </a:r>
            <a:r>
              <a:rPr lang="en-US" altLang="ko-KR" sz="2400" dirty="0"/>
              <a:t>the existing </a:t>
            </a:r>
            <a:r>
              <a:rPr lang="en-US" altLang="ko-KR" sz="2400" dirty="0" smtClean="0"/>
              <a:t>4byte content field defined in 802.15.8</a:t>
            </a:r>
          </a:p>
          <a:p>
            <a:pPr marL="342900" lvl="1" indent="-342900">
              <a:buFont typeface="Arial" pitchFamily="34" charset="0"/>
              <a:buChar char="•"/>
            </a:pPr>
            <a:r>
              <a:rPr lang="en-IE" altLang="ko-KR" sz="2400" dirty="0">
                <a:latin typeface="Arial" charset="0"/>
                <a:ea typeface="ＭＳ Ｐゴシック" pitchFamily="-65" charset="-128"/>
                <a:cs typeface="ＭＳ Ｐゴシック" pitchFamily="-65" charset="-128"/>
              </a:rPr>
              <a:t>Ranging </a:t>
            </a:r>
            <a:r>
              <a:rPr lang="en-IE" altLang="ko-KR" sz="2400" dirty="0" err="1">
                <a:latin typeface="Arial" charset="0"/>
                <a:ea typeface="ＭＳ Ｐゴシック" pitchFamily="-65" charset="-128"/>
                <a:cs typeface="ＭＳ Ｐゴシック" pitchFamily="-65" charset="-128"/>
              </a:rPr>
              <a:t>FoM</a:t>
            </a:r>
            <a:r>
              <a:rPr lang="en-IE" altLang="ko-KR" sz="2400" dirty="0">
                <a:latin typeface="Arial" charset="0"/>
                <a:ea typeface="ＭＳ Ｐゴシック" pitchFamily="-65" charset="-128"/>
                <a:cs typeface="ＭＳ Ｐゴシック" pitchFamily="-65" charset="-128"/>
              </a:rPr>
              <a:t> field follows the </a:t>
            </a:r>
            <a:r>
              <a:rPr lang="en-IE" altLang="ko-KR" sz="2400" dirty="0" smtClean="0">
                <a:latin typeface="Arial" charset="0"/>
                <a:ea typeface="ＭＳ Ｐゴシック" pitchFamily="-65" charset="-128"/>
                <a:cs typeface="ＭＳ Ｐゴシック" pitchFamily="-65" charset="-128"/>
              </a:rPr>
              <a:t>same frame </a:t>
            </a:r>
            <a:r>
              <a:rPr lang="en-IE" altLang="ko-KR" sz="2400" dirty="0">
                <a:latin typeface="Arial" charset="0"/>
                <a:ea typeface="ＭＳ Ｐゴシック" pitchFamily="-65" charset="-128"/>
                <a:cs typeface="ＭＳ Ｐゴシック" pitchFamily="-65" charset="-128"/>
              </a:rPr>
              <a:t>structure defined in </a:t>
            </a:r>
            <a:r>
              <a:rPr lang="en-US" altLang="ko-KR" sz="2400" dirty="0">
                <a:latin typeface="Arial" charset="0"/>
                <a:ea typeface="ＭＳ Ｐゴシック" pitchFamily="-65" charset="-128"/>
                <a:cs typeface="ＭＳ Ｐゴシック" pitchFamily="-65" charset="-128"/>
              </a:rPr>
              <a:t>IEEE </a:t>
            </a:r>
            <a:r>
              <a:rPr lang="en-US" altLang="ko-KR" sz="2400" dirty="0" err="1">
                <a:latin typeface="Arial" charset="0"/>
                <a:ea typeface="ＭＳ Ｐゴシック" pitchFamily="-65" charset="-128"/>
                <a:cs typeface="ＭＳ Ｐゴシック" pitchFamily="-65" charset="-128"/>
              </a:rPr>
              <a:t>Std</a:t>
            </a:r>
            <a:r>
              <a:rPr lang="en-US" altLang="ko-KR" sz="2400" dirty="0">
                <a:latin typeface="Arial" charset="0"/>
                <a:ea typeface="ＭＳ Ｐゴシック" pitchFamily="-65" charset="-128"/>
                <a:cs typeface="ＭＳ Ｐゴシック" pitchFamily="-65" charset="-128"/>
              </a:rPr>
              <a:t> 802.15.4-2015 </a:t>
            </a:r>
            <a:endParaRPr lang="en-US" altLang="ko-KR" sz="2400" dirty="0" smtClean="0">
              <a:latin typeface="Arial" charset="0"/>
              <a:ea typeface="ＭＳ Ｐゴシック" pitchFamily="-65" charset="-128"/>
              <a:cs typeface="ＭＳ Ｐゴシック" pitchFamily="-65" charset="-128"/>
            </a:endParaRPr>
          </a:p>
          <a:p>
            <a:pPr marL="685800" lvl="2" indent="-342900">
              <a:buFont typeface="Arial" pitchFamily="34" charset="0"/>
              <a:buChar char="•"/>
            </a:pPr>
            <a:r>
              <a:rPr lang="en-US" altLang="ko-KR" sz="2000" dirty="0" smtClean="0">
                <a:latin typeface="Arial" charset="0"/>
                <a:ea typeface="ＭＳ Ｐゴシック" pitchFamily="-65" charset="-128"/>
                <a:cs typeface="ＭＳ Ｐゴシック" pitchFamily="-65" charset="-128"/>
              </a:rPr>
              <a:t>Except modifying the meaning of extension </a:t>
            </a:r>
            <a:r>
              <a:rPr lang="en-US" altLang="ko-KR" sz="2000" dirty="0">
                <a:latin typeface="Arial" charset="0"/>
                <a:ea typeface="ＭＳ Ｐゴシック" pitchFamily="-65" charset="-128"/>
                <a:cs typeface="ＭＳ Ｐゴシック" pitchFamily="-65" charset="-128"/>
              </a:rPr>
              <a:t>bit 7 </a:t>
            </a:r>
            <a:r>
              <a:rPr lang="en-US" altLang="ko-KR" sz="2000" dirty="0" smtClean="0">
                <a:latin typeface="Arial" charset="0"/>
                <a:ea typeface="ＭＳ Ｐゴシック" pitchFamily="-65" charset="-128"/>
                <a:cs typeface="ＭＳ Ｐゴシック" pitchFamily="-65" charset="-128"/>
              </a:rPr>
              <a:t>based on </a:t>
            </a:r>
            <a:r>
              <a:rPr lang="en-IE" altLang="ko-KR" sz="2000" dirty="0"/>
              <a:t>STS’s success </a:t>
            </a:r>
            <a:r>
              <a:rPr lang="en-IE" altLang="ko-KR" sz="2000" dirty="0" smtClean="0"/>
              <a:t>o</a:t>
            </a:r>
            <a:r>
              <a:rPr lang="en-US" altLang="ko-KR" sz="2000" dirty="0"/>
              <a:t>r</a:t>
            </a:r>
            <a:r>
              <a:rPr lang="en-IE" altLang="ko-KR" sz="2000" dirty="0" smtClean="0"/>
              <a:t> </a:t>
            </a:r>
            <a:r>
              <a:rPr lang="en-IE" altLang="ko-KR" sz="2000" dirty="0"/>
              <a:t>failure</a:t>
            </a:r>
            <a:endParaRPr lang="en-US" altLang="ko-KR" sz="2000" dirty="0" smtClean="0">
              <a:latin typeface="Arial" charset="0"/>
              <a:ea typeface="ＭＳ Ｐゴシック" pitchFamily="-65" charset="-128"/>
              <a:cs typeface="ＭＳ Ｐゴシック" pitchFamily="-65" charset="-128"/>
            </a:endParaRPr>
          </a:p>
          <a:p>
            <a:pPr marL="342900" lvl="1" indent="-342900">
              <a:buFont typeface="Arial" pitchFamily="34" charset="0"/>
              <a:buChar char="•"/>
            </a:pPr>
            <a:r>
              <a:rPr lang="en-IE" altLang="ko-KR" sz="2400" dirty="0" smtClean="0"/>
              <a:t>The content fields of </a:t>
            </a:r>
            <a:r>
              <a:rPr lang="en-IE" altLang="ko-KR" sz="2400" dirty="0" smtClean="0">
                <a:latin typeface="Arial" charset="0"/>
              </a:rPr>
              <a:t>timestamp measurement-related IEs </a:t>
            </a:r>
            <a:r>
              <a:rPr lang="en-IE" altLang="ko-KR" sz="2400" dirty="0" smtClean="0"/>
              <a:t>are proposed as below </a:t>
            </a:r>
          </a:p>
          <a:p>
            <a:pPr marL="342900" lvl="1" indent="-342900">
              <a:buFont typeface="Arial" pitchFamily="34" charset="0"/>
              <a:buChar char="•"/>
            </a:pPr>
            <a:endParaRPr lang="en-US" altLang="ko-KR" sz="2400" dirty="0" smtClean="0">
              <a:latin typeface="Arial" charset="0"/>
              <a:ea typeface="ＭＳ Ｐゴシック" pitchFamily="-65" charset="-128"/>
              <a:cs typeface="ＭＳ Ｐゴシック" pitchFamily="-65" charset="-128"/>
            </a:endParaRPr>
          </a:p>
          <a:p>
            <a:pPr marL="342900" lvl="1" indent="-342900">
              <a:buFont typeface="Arial" pitchFamily="34" charset="0"/>
              <a:buChar char="•"/>
            </a:pPr>
            <a:endParaRPr lang="en-US" altLang="ko-KR" sz="2400" dirty="0"/>
          </a:p>
        </p:txBody>
      </p:sp>
      <p:graphicFrame>
        <p:nvGraphicFramePr>
          <p:cNvPr id="12" name="표 11"/>
          <p:cNvGraphicFramePr>
            <a:graphicFrameLocks noGrp="1"/>
          </p:cNvGraphicFramePr>
          <p:nvPr>
            <p:extLst>
              <p:ext uri="{D42A27DB-BD31-4B8C-83A1-F6EECF244321}">
                <p14:modId xmlns:p14="http://schemas.microsoft.com/office/powerpoint/2010/main" val="3235186985"/>
              </p:ext>
            </p:extLst>
          </p:nvPr>
        </p:nvGraphicFramePr>
        <p:xfrm>
          <a:off x="3352800" y="4648200"/>
          <a:ext cx="5591175" cy="589604"/>
        </p:xfrm>
        <a:graphic>
          <a:graphicData uri="http://schemas.openxmlformats.org/drawingml/2006/table">
            <a:tbl>
              <a:tblPr firstRow="1" firstCol="1" bandRow="1"/>
              <a:tblGrid>
                <a:gridCol w="3031292"/>
                <a:gridCol w="2559883"/>
              </a:tblGrid>
              <a:tr h="172396">
                <a:tc>
                  <a:txBody>
                    <a:bodyPr/>
                    <a:lstStyle/>
                    <a:p>
                      <a:pPr algn="ctr" latinLnBrk="1">
                        <a:lnSpc>
                          <a:spcPct val="150000"/>
                        </a:lnSpc>
                        <a:spcAft>
                          <a:spcPts val="0"/>
                        </a:spcAft>
                      </a:pPr>
                      <a:r>
                        <a:rPr lang="en-US" sz="1000" b="1" kern="100" dirty="0">
                          <a:effectLst/>
                          <a:latin typeface="+mj-ea"/>
                          <a:ea typeface="+mj-ea"/>
                          <a:cs typeface="Times New Roman"/>
                        </a:rPr>
                        <a:t>Octets: 4</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latinLnBrk="1">
                        <a:lnSpc>
                          <a:spcPct val="150000"/>
                        </a:lnSpc>
                        <a:spcAft>
                          <a:spcPts val="0"/>
                        </a:spcAft>
                      </a:pPr>
                      <a:r>
                        <a:rPr lang="en-US" sz="1000" b="1" kern="100" dirty="0">
                          <a:solidFill>
                            <a:srgbClr val="C00000"/>
                          </a:solidFill>
                          <a:effectLst/>
                          <a:latin typeface="+mj-ea"/>
                          <a:ea typeface="+mj-ea"/>
                          <a:cs typeface="Times New Roman"/>
                        </a:rPr>
                        <a:t>Octets: </a:t>
                      </a:r>
                      <a:r>
                        <a:rPr lang="en-US" sz="1000" b="1" kern="100" dirty="0" smtClean="0">
                          <a:solidFill>
                            <a:srgbClr val="C00000"/>
                          </a:solidFill>
                          <a:effectLst/>
                          <a:latin typeface="+mj-ea"/>
                          <a:ea typeface="+mj-ea"/>
                          <a:cs typeface="Times New Roman"/>
                        </a:rPr>
                        <a:t>0/1</a:t>
                      </a:r>
                      <a:endParaRPr lang="ko-KR" sz="1000" kern="100" dirty="0">
                        <a:solidFill>
                          <a:srgbClr val="C00000"/>
                        </a:solidFill>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004">
                <a:tc>
                  <a:txBody>
                    <a:bodyPr/>
                    <a:lstStyle/>
                    <a:p>
                      <a:pPr algn="ctr" latinLnBrk="1">
                        <a:lnSpc>
                          <a:spcPct val="150000"/>
                        </a:lnSpc>
                        <a:spcAft>
                          <a:spcPts val="0"/>
                        </a:spcAft>
                      </a:pPr>
                      <a:r>
                        <a:rPr lang="en-US" sz="1000" kern="100" dirty="0">
                          <a:effectLst/>
                          <a:latin typeface="+mj-ea"/>
                          <a:ea typeface="+mj-ea"/>
                          <a:cs typeface="Times New Roman"/>
                        </a:rPr>
                        <a:t>RX to TX reply </a:t>
                      </a:r>
                      <a:r>
                        <a:rPr lang="en-US" sz="1000" kern="100" dirty="0" smtClean="0">
                          <a:effectLst/>
                          <a:latin typeface="+mj-ea"/>
                          <a:ea typeface="+mj-ea"/>
                          <a:cs typeface="Times New Roman"/>
                        </a:rPr>
                        <a:t>time</a:t>
                      </a:r>
                      <a:r>
                        <a:rPr lang="en-US" sz="1000" kern="100" baseline="0" dirty="0" smtClean="0">
                          <a:effectLst/>
                          <a:latin typeface="+mj-ea"/>
                          <a:ea typeface="+mj-ea"/>
                          <a:cs typeface="Times New Roman"/>
                        </a:rPr>
                        <a:t> or </a:t>
                      </a:r>
                      <a:r>
                        <a:rPr lang="en-US" sz="1000" kern="100" dirty="0" smtClean="0">
                          <a:effectLst/>
                          <a:latin typeface="+mj-ea"/>
                          <a:ea typeface="+mj-ea"/>
                          <a:cs typeface="Times New Roman"/>
                        </a:rPr>
                        <a:t>TX </a:t>
                      </a:r>
                      <a:r>
                        <a:rPr lang="en-US" sz="1000" kern="100" dirty="0">
                          <a:effectLst/>
                          <a:latin typeface="+mj-ea"/>
                          <a:ea typeface="+mj-ea"/>
                          <a:cs typeface="Times New Roman"/>
                        </a:rPr>
                        <a:t>to RX round-trip time</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latinLnBrk="1">
                        <a:lnSpc>
                          <a:spcPct val="150000"/>
                        </a:lnSpc>
                        <a:spcAft>
                          <a:spcPts val="0"/>
                        </a:spcAft>
                      </a:pPr>
                      <a:r>
                        <a:rPr lang="en-US" sz="1000" kern="100" dirty="0">
                          <a:solidFill>
                            <a:srgbClr val="C00000"/>
                          </a:solidFill>
                          <a:effectLst/>
                          <a:latin typeface="+mj-ea"/>
                          <a:ea typeface="+mj-ea"/>
                          <a:cs typeface="Times New Roman"/>
                        </a:rPr>
                        <a:t>Ranging </a:t>
                      </a:r>
                      <a:r>
                        <a:rPr lang="en-US" sz="1000" kern="100" dirty="0" err="1" smtClean="0">
                          <a:solidFill>
                            <a:srgbClr val="C00000"/>
                          </a:solidFill>
                          <a:effectLst/>
                          <a:latin typeface="+mj-ea"/>
                          <a:ea typeface="+mj-ea"/>
                          <a:cs typeface="Times New Roman"/>
                        </a:rPr>
                        <a:t>FoM</a:t>
                      </a:r>
                      <a:endParaRPr lang="ko-KR" sz="1000" kern="100" dirty="0">
                        <a:solidFill>
                          <a:srgbClr val="C00000"/>
                        </a:solidFill>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3" name="표 12"/>
          <p:cNvGraphicFramePr>
            <a:graphicFrameLocks noGrp="1"/>
          </p:cNvGraphicFramePr>
          <p:nvPr>
            <p:extLst>
              <p:ext uri="{D42A27DB-BD31-4B8C-83A1-F6EECF244321}">
                <p14:modId xmlns:p14="http://schemas.microsoft.com/office/powerpoint/2010/main" val="862100941"/>
              </p:ext>
            </p:extLst>
          </p:nvPr>
        </p:nvGraphicFramePr>
        <p:xfrm>
          <a:off x="381000" y="5519259"/>
          <a:ext cx="8610600" cy="685800"/>
        </p:xfrm>
        <a:graphic>
          <a:graphicData uri="http://schemas.openxmlformats.org/drawingml/2006/table">
            <a:tbl>
              <a:tblPr firstRow="1" firstCol="1" bandRow="1"/>
              <a:tblGrid>
                <a:gridCol w="1143000"/>
                <a:gridCol w="1066800"/>
                <a:gridCol w="1066800"/>
                <a:gridCol w="1066800"/>
                <a:gridCol w="1143000"/>
                <a:gridCol w="990600"/>
                <a:gridCol w="1066800"/>
                <a:gridCol w="1066800"/>
              </a:tblGrid>
              <a:tr h="0">
                <a:tc>
                  <a:txBody>
                    <a:bodyPr/>
                    <a:lstStyle/>
                    <a:p>
                      <a:pPr algn="just" latinLnBrk="1">
                        <a:lnSpc>
                          <a:spcPct val="150000"/>
                        </a:lnSpc>
                        <a:spcAft>
                          <a:spcPts val="0"/>
                        </a:spcAft>
                      </a:pPr>
                      <a:r>
                        <a:rPr lang="en-US" sz="1000" b="1" kern="100" dirty="0">
                          <a:solidFill>
                            <a:srgbClr val="C00000"/>
                          </a:solidFill>
                          <a:effectLst/>
                          <a:latin typeface="+mj-ea"/>
                          <a:ea typeface="+mj-ea"/>
                          <a:cs typeface="Times New Roman"/>
                        </a:rPr>
                        <a:t>Bit 7</a:t>
                      </a:r>
                      <a:endParaRPr lang="ko-KR" sz="800" kern="100" dirty="0">
                        <a:solidFill>
                          <a:srgbClr val="C00000"/>
                        </a:solidFill>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dirty="0">
                          <a:effectLst/>
                          <a:latin typeface="+mj-ea"/>
                          <a:ea typeface="+mj-ea"/>
                          <a:cs typeface="Times New Roman"/>
                        </a:rPr>
                        <a:t>6</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a:effectLst/>
                          <a:latin typeface="+mj-ea"/>
                          <a:ea typeface="+mj-ea"/>
                          <a:cs typeface="Times New Roman"/>
                        </a:rPr>
                        <a:t>5</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dirty="0">
                          <a:effectLst/>
                          <a:latin typeface="+mj-ea"/>
                          <a:ea typeface="+mj-ea"/>
                          <a:cs typeface="Times New Roman"/>
                        </a:rPr>
                        <a:t>4</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dirty="0">
                          <a:effectLst/>
                          <a:latin typeface="+mj-ea"/>
                          <a:ea typeface="+mj-ea"/>
                          <a:cs typeface="Times New Roman"/>
                        </a:rPr>
                        <a:t>3</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dirty="0">
                          <a:effectLst/>
                          <a:latin typeface="+mj-ea"/>
                          <a:ea typeface="+mj-ea"/>
                          <a:cs typeface="Times New Roman"/>
                        </a:rPr>
                        <a:t>2</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dirty="0">
                          <a:effectLst/>
                          <a:latin typeface="+mj-ea"/>
                          <a:ea typeface="+mj-ea"/>
                          <a:cs typeface="Times New Roman"/>
                        </a:rPr>
                        <a:t>0</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dirty="0">
                          <a:solidFill>
                            <a:srgbClr val="C00000"/>
                          </a:solidFill>
                          <a:effectLst/>
                          <a:latin typeface="+mj-ea"/>
                          <a:ea typeface="+mj-ea"/>
                          <a:cs typeface="Times New Roman"/>
                        </a:rPr>
                        <a:t>Extension</a:t>
                      </a:r>
                      <a:endParaRPr lang="ko-KR" sz="800" kern="100" dirty="0">
                        <a:solidFill>
                          <a:srgbClr val="C00000"/>
                        </a:solidFill>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latinLnBrk="1">
                        <a:lnSpc>
                          <a:spcPct val="150000"/>
                        </a:lnSpc>
                        <a:spcAft>
                          <a:spcPts val="0"/>
                        </a:spcAft>
                      </a:pPr>
                      <a:r>
                        <a:rPr lang="en-US" sz="1000" kern="100" dirty="0">
                          <a:effectLst/>
                          <a:latin typeface="+mj-ea"/>
                          <a:ea typeface="+mj-ea"/>
                          <a:cs typeface="Times New Roman"/>
                        </a:rPr>
                        <a:t>Confidence Interval </a:t>
                      </a:r>
                      <a:endParaRPr lang="en-US" sz="1000" kern="100" dirty="0" smtClean="0">
                        <a:effectLst/>
                        <a:latin typeface="+mj-ea"/>
                        <a:ea typeface="+mj-ea"/>
                        <a:cs typeface="Times New Roman"/>
                      </a:endParaRPr>
                    </a:p>
                    <a:p>
                      <a:pPr algn="just" latinLnBrk="1">
                        <a:lnSpc>
                          <a:spcPct val="150000"/>
                        </a:lnSpc>
                        <a:spcAft>
                          <a:spcPts val="0"/>
                        </a:spcAft>
                      </a:pPr>
                      <a:r>
                        <a:rPr lang="en-US" sz="1000" kern="100" dirty="0" smtClean="0">
                          <a:effectLst/>
                          <a:latin typeface="+mj-ea"/>
                          <a:ea typeface="+mj-ea"/>
                          <a:cs typeface="Times New Roman"/>
                        </a:rPr>
                        <a:t>Scaling </a:t>
                      </a:r>
                      <a:r>
                        <a:rPr lang="en-US" sz="1000" kern="100" dirty="0">
                          <a:effectLst/>
                          <a:latin typeface="+mj-ea"/>
                          <a:ea typeface="+mj-ea"/>
                          <a:cs typeface="Times New Roman"/>
                        </a:rPr>
                        <a:t>Factor field</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just" latinLnBrk="1">
                        <a:lnSpc>
                          <a:spcPct val="150000"/>
                        </a:lnSpc>
                        <a:spcAft>
                          <a:spcPts val="0"/>
                        </a:spcAft>
                      </a:pPr>
                      <a:r>
                        <a:rPr lang="en-US" sz="1000" kern="100" dirty="0">
                          <a:effectLst/>
                          <a:latin typeface="+mj-ea"/>
                          <a:ea typeface="+mj-ea"/>
                          <a:cs typeface="Times New Roman"/>
                        </a:rPr>
                        <a:t>Confidence Interval field</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3">
                  <a:txBody>
                    <a:bodyPr/>
                    <a:lstStyle/>
                    <a:p>
                      <a:pPr algn="just" latinLnBrk="1">
                        <a:lnSpc>
                          <a:spcPct val="150000"/>
                        </a:lnSpc>
                        <a:spcAft>
                          <a:spcPts val="0"/>
                        </a:spcAft>
                      </a:pPr>
                      <a:r>
                        <a:rPr lang="en-US" sz="1000" kern="100" dirty="0">
                          <a:effectLst/>
                          <a:latin typeface="+mj-ea"/>
                          <a:ea typeface="+mj-ea"/>
                          <a:cs typeface="Times New Roman"/>
                        </a:rPr>
                        <a:t>Confidence Level field</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r>
            </a:tbl>
          </a:graphicData>
        </a:graphic>
      </p:graphicFrame>
      <p:sp>
        <p:nvSpPr>
          <p:cNvPr id="14" name="Rectangle 1027"/>
          <p:cNvSpPr txBox="1">
            <a:spLocks noChangeArrowheads="1"/>
          </p:cNvSpPr>
          <p:nvPr/>
        </p:nvSpPr>
        <p:spPr bwMode="auto">
          <a:xfrm>
            <a:off x="381000" y="4761872"/>
            <a:ext cx="312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0" indent="0">
              <a:buFontTx/>
              <a:buNone/>
            </a:pPr>
            <a:r>
              <a:rPr lang="en-US" altLang="ko-KR" sz="1800" dirty="0" smtClean="0"/>
              <a:t>RRTI IE/RRTD IE/RRTM IE</a:t>
            </a:r>
            <a:endParaRPr lang="en-US" altLang="ko-KR" sz="1800" dirty="0"/>
          </a:p>
        </p:txBody>
      </p:sp>
      <p:sp>
        <p:nvSpPr>
          <p:cNvPr id="15" name="직사각형 14"/>
          <p:cNvSpPr/>
          <p:nvPr/>
        </p:nvSpPr>
        <p:spPr bwMode="auto">
          <a:xfrm>
            <a:off x="6372225" y="4654389"/>
            <a:ext cx="2590800" cy="586740"/>
          </a:xfrm>
          <a:prstGeom prst="rect">
            <a:avLst/>
          </a:prstGeom>
          <a:noFill/>
          <a:ln w="1905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09" charset="0"/>
            </a:endParaRPr>
          </a:p>
        </p:txBody>
      </p:sp>
      <p:cxnSp>
        <p:nvCxnSpPr>
          <p:cNvPr id="16" name="직선 화살표 연결선 15"/>
          <p:cNvCxnSpPr/>
          <p:nvPr/>
        </p:nvCxnSpPr>
        <p:spPr bwMode="auto">
          <a:xfrm>
            <a:off x="6934200" y="5066672"/>
            <a:ext cx="0" cy="446834"/>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sp>
        <p:nvSpPr>
          <p:cNvPr id="9" name="직사각형 8"/>
          <p:cNvSpPr/>
          <p:nvPr/>
        </p:nvSpPr>
        <p:spPr bwMode="auto">
          <a:xfrm>
            <a:off x="381000" y="5513507"/>
            <a:ext cx="1143000" cy="691552"/>
          </a:xfrm>
          <a:prstGeom prst="rect">
            <a:avLst/>
          </a:prstGeom>
          <a:noFill/>
          <a:ln w="1905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09" charset="0"/>
            </a:endParaRPr>
          </a:p>
        </p:txBody>
      </p:sp>
    </p:spTree>
    <p:extLst>
      <p:ext uri="{BB962C8B-B14F-4D97-AF65-F5344CB8AC3E}">
        <p14:creationId xmlns:p14="http://schemas.microsoft.com/office/powerpoint/2010/main" val="27447389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altLang="ko-KR" sz="3200" b="1" dirty="0">
                <a:solidFill>
                  <a:srgbClr val="000000"/>
                </a:solidFill>
              </a:rPr>
              <a:t>Proposal</a:t>
            </a:r>
            <a:endParaRPr lang="en-US" sz="3200" dirty="0">
              <a:latin typeface="Arial" charset="0"/>
            </a:endParaRPr>
          </a:p>
        </p:txBody>
      </p:sp>
      <p:graphicFrame>
        <p:nvGraphicFramePr>
          <p:cNvPr id="13" name="표 12"/>
          <p:cNvGraphicFramePr>
            <a:graphicFrameLocks noGrp="1"/>
          </p:cNvGraphicFramePr>
          <p:nvPr>
            <p:extLst>
              <p:ext uri="{D42A27DB-BD31-4B8C-83A1-F6EECF244321}">
                <p14:modId xmlns:p14="http://schemas.microsoft.com/office/powerpoint/2010/main" val="206429348"/>
              </p:ext>
            </p:extLst>
          </p:nvPr>
        </p:nvGraphicFramePr>
        <p:xfrm>
          <a:off x="228600" y="1981200"/>
          <a:ext cx="8610600" cy="685800"/>
        </p:xfrm>
        <a:graphic>
          <a:graphicData uri="http://schemas.openxmlformats.org/drawingml/2006/table">
            <a:tbl>
              <a:tblPr firstRow="1" firstCol="1" bandRow="1"/>
              <a:tblGrid>
                <a:gridCol w="1143000"/>
                <a:gridCol w="1066800"/>
                <a:gridCol w="1066800"/>
                <a:gridCol w="1066800"/>
                <a:gridCol w="1143000"/>
                <a:gridCol w="990600"/>
                <a:gridCol w="1066800"/>
                <a:gridCol w="1066800"/>
              </a:tblGrid>
              <a:tr h="0">
                <a:tc>
                  <a:txBody>
                    <a:bodyPr/>
                    <a:lstStyle/>
                    <a:p>
                      <a:pPr algn="just" latinLnBrk="1">
                        <a:lnSpc>
                          <a:spcPct val="150000"/>
                        </a:lnSpc>
                        <a:spcAft>
                          <a:spcPts val="0"/>
                        </a:spcAft>
                      </a:pPr>
                      <a:r>
                        <a:rPr lang="en-US" sz="1000" b="1" kern="100" dirty="0">
                          <a:solidFill>
                            <a:srgbClr val="C00000"/>
                          </a:solidFill>
                          <a:effectLst/>
                          <a:latin typeface="+mj-ea"/>
                          <a:ea typeface="+mj-ea"/>
                          <a:cs typeface="Times New Roman"/>
                        </a:rPr>
                        <a:t>Bit 7</a:t>
                      </a:r>
                      <a:endParaRPr lang="ko-KR" sz="800" kern="100" dirty="0">
                        <a:solidFill>
                          <a:srgbClr val="C00000"/>
                        </a:solidFill>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dirty="0">
                          <a:effectLst/>
                          <a:latin typeface="+mj-ea"/>
                          <a:ea typeface="+mj-ea"/>
                          <a:cs typeface="Times New Roman"/>
                        </a:rPr>
                        <a:t>6</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a:effectLst/>
                          <a:latin typeface="+mj-ea"/>
                          <a:ea typeface="+mj-ea"/>
                          <a:cs typeface="Times New Roman"/>
                        </a:rPr>
                        <a:t>5</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dirty="0">
                          <a:effectLst/>
                          <a:latin typeface="+mj-ea"/>
                          <a:ea typeface="+mj-ea"/>
                          <a:cs typeface="Times New Roman"/>
                        </a:rPr>
                        <a:t>4</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dirty="0">
                          <a:effectLst/>
                          <a:latin typeface="+mj-ea"/>
                          <a:ea typeface="+mj-ea"/>
                          <a:cs typeface="Times New Roman"/>
                        </a:rPr>
                        <a:t>3</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dirty="0">
                          <a:effectLst/>
                          <a:latin typeface="+mj-ea"/>
                          <a:ea typeface="+mj-ea"/>
                          <a:cs typeface="Times New Roman"/>
                        </a:rPr>
                        <a:t>2</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dirty="0">
                          <a:effectLst/>
                          <a:latin typeface="+mj-ea"/>
                          <a:ea typeface="+mj-ea"/>
                          <a:cs typeface="Times New Roman"/>
                        </a:rPr>
                        <a:t>0</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dirty="0">
                          <a:solidFill>
                            <a:srgbClr val="C00000"/>
                          </a:solidFill>
                          <a:effectLst/>
                          <a:latin typeface="+mj-ea"/>
                          <a:ea typeface="+mj-ea"/>
                          <a:cs typeface="Times New Roman"/>
                        </a:rPr>
                        <a:t>Extension</a:t>
                      </a:r>
                      <a:endParaRPr lang="ko-KR" sz="800" kern="100" dirty="0">
                        <a:solidFill>
                          <a:srgbClr val="C00000"/>
                        </a:solidFill>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latinLnBrk="1">
                        <a:lnSpc>
                          <a:spcPct val="150000"/>
                        </a:lnSpc>
                        <a:spcAft>
                          <a:spcPts val="0"/>
                        </a:spcAft>
                      </a:pPr>
                      <a:r>
                        <a:rPr lang="en-US" sz="1000" kern="100" dirty="0">
                          <a:effectLst/>
                          <a:latin typeface="+mj-ea"/>
                          <a:ea typeface="+mj-ea"/>
                          <a:cs typeface="Times New Roman"/>
                        </a:rPr>
                        <a:t>Confidence Interval </a:t>
                      </a:r>
                      <a:endParaRPr lang="en-US" sz="1000" kern="100" dirty="0" smtClean="0">
                        <a:effectLst/>
                        <a:latin typeface="+mj-ea"/>
                        <a:ea typeface="+mj-ea"/>
                        <a:cs typeface="Times New Roman"/>
                      </a:endParaRPr>
                    </a:p>
                    <a:p>
                      <a:pPr algn="just" latinLnBrk="1">
                        <a:lnSpc>
                          <a:spcPct val="150000"/>
                        </a:lnSpc>
                        <a:spcAft>
                          <a:spcPts val="0"/>
                        </a:spcAft>
                      </a:pPr>
                      <a:r>
                        <a:rPr lang="en-US" sz="1000" kern="100" dirty="0" smtClean="0">
                          <a:effectLst/>
                          <a:latin typeface="+mj-ea"/>
                          <a:ea typeface="+mj-ea"/>
                          <a:cs typeface="Times New Roman"/>
                        </a:rPr>
                        <a:t>Scaling </a:t>
                      </a:r>
                      <a:r>
                        <a:rPr lang="en-US" sz="1000" kern="100" dirty="0">
                          <a:effectLst/>
                          <a:latin typeface="+mj-ea"/>
                          <a:ea typeface="+mj-ea"/>
                          <a:cs typeface="Times New Roman"/>
                        </a:rPr>
                        <a:t>Factor field</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just" latinLnBrk="1">
                        <a:lnSpc>
                          <a:spcPct val="150000"/>
                        </a:lnSpc>
                        <a:spcAft>
                          <a:spcPts val="0"/>
                        </a:spcAft>
                      </a:pPr>
                      <a:r>
                        <a:rPr lang="en-US" sz="1000" kern="100" dirty="0">
                          <a:effectLst/>
                          <a:latin typeface="+mj-ea"/>
                          <a:ea typeface="+mj-ea"/>
                          <a:cs typeface="Times New Roman"/>
                        </a:rPr>
                        <a:t>Confidence Interval field</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3">
                  <a:txBody>
                    <a:bodyPr/>
                    <a:lstStyle/>
                    <a:p>
                      <a:pPr algn="just" latinLnBrk="1">
                        <a:lnSpc>
                          <a:spcPct val="150000"/>
                        </a:lnSpc>
                        <a:spcAft>
                          <a:spcPts val="0"/>
                        </a:spcAft>
                      </a:pPr>
                      <a:r>
                        <a:rPr lang="en-US" sz="1000" kern="100" dirty="0">
                          <a:effectLst/>
                          <a:latin typeface="+mj-ea"/>
                          <a:ea typeface="+mj-ea"/>
                          <a:cs typeface="Times New Roman"/>
                        </a:rPr>
                        <a:t>Confidence Level field</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r>
            </a:tbl>
          </a:graphicData>
        </a:graphic>
      </p:graphicFrame>
      <p:graphicFrame>
        <p:nvGraphicFramePr>
          <p:cNvPr id="4" name="표 3"/>
          <p:cNvGraphicFramePr>
            <a:graphicFrameLocks noGrp="1"/>
          </p:cNvGraphicFramePr>
          <p:nvPr>
            <p:extLst>
              <p:ext uri="{D42A27DB-BD31-4B8C-83A1-F6EECF244321}">
                <p14:modId xmlns:p14="http://schemas.microsoft.com/office/powerpoint/2010/main" val="2343391611"/>
              </p:ext>
            </p:extLst>
          </p:nvPr>
        </p:nvGraphicFramePr>
        <p:xfrm>
          <a:off x="6477000" y="3036885"/>
          <a:ext cx="2352041" cy="2286000"/>
        </p:xfrm>
        <a:graphic>
          <a:graphicData uri="http://schemas.openxmlformats.org/drawingml/2006/table">
            <a:tbl>
              <a:tblPr firstRow="1" firstCol="1" bandRow="1"/>
              <a:tblGrid>
                <a:gridCol w="838201"/>
                <a:gridCol w="533400"/>
                <a:gridCol w="457200"/>
                <a:gridCol w="523240"/>
              </a:tblGrid>
              <a:tr h="0">
                <a:tc>
                  <a:txBody>
                    <a:bodyPr/>
                    <a:lstStyle/>
                    <a:p>
                      <a:pPr algn="just" latinLnBrk="1">
                        <a:lnSpc>
                          <a:spcPct val="150000"/>
                        </a:lnSpc>
                        <a:spcAft>
                          <a:spcPts val="0"/>
                        </a:spcAft>
                      </a:pPr>
                      <a:r>
                        <a:rPr lang="en-US" sz="1000" b="1" kern="100" dirty="0">
                          <a:effectLst/>
                          <a:latin typeface="+mj-ea"/>
                          <a:ea typeface="+mj-ea"/>
                          <a:cs typeface="Times New Roman"/>
                        </a:rPr>
                        <a:t>Confidence level</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a:effectLst/>
                          <a:latin typeface="+mj-ea"/>
                          <a:ea typeface="+mj-ea"/>
                          <a:cs typeface="Times New Roman"/>
                        </a:rPr>
                        <a:t>Bit 2</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a:effectLst/>
                          <a:latin typeface="+mj-ea"/>
                          <a:ea typeface="+mj-ea"/>
                          <a:cs typeface="Times New Roman"/>
                        </a:rPr>
                        <a:t>Bit 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a:effectLst/>
                          <a:latin typeface="+mj-ea"/>
                          <a:ea typeface="+mj-ea"/>
                          <a:cs typeface="Times New Roman"/>
                        </a:rPr>
                        <a:t>Bit 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a:effectLst/>
                          <a:latin typeface="+mj-ea"/>
                          <a:ea typeface="+mj-ea"/>
                          <a:cs typeface="Times New Roman"/>
                        </a:rPr>
                        <a:t>No FoM</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a:effectLst/>
                          <a:latin typeface="+mj-ea"/>
                          <a:ea typeface="+mj-ea"/>
                          <a:cs typeface="Times New Roman"/>
                        </a:rPr>
                        <a:t>20%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dirty="0">
                          <a:effectLst/>
                          <a:latin typeface="+mj-ea"/>
                          <a:ea typeface="+mj-ea"/>
                          <a:cs typeface="Times New Roman"/>
                        </a:rPr>
                        <a:t>55%</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a:effectLst/>
                          <a:latin typeface="+mj-ea"/>
                          <a:ea typeface="+mj-ea"/>
                          <a:cs typeface="Times New Roman"/>
                        </a:rPr>
                        <a:t>75%</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a:effectLst/>
                          <a:latin typeface="+mj-ea"/>
                          <a:ea typeface="+mj-ea"/>
                          <a:cs typeface="Times New Roman"/>
                        </a:rPr>
                        <a:t>85%</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a:effectLst/>
                          <a:latin typeface="+mj-ea"/>
                          <a:ea typeface="+mj-ea"/>
                          <a:cs typeface="Times New Roman"/>
                        </a:rPr>
                        <a:t>92%</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a:effectLst/>
                          <a:latin typeface="+mj-ea"/>
                          <a:ea typeface="+mj-ea"/>
                          <a:cs typeface="Times New Roman"/>
                        </a:rPr>
                        <a:t>97%</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a:effectLst/>
                          <a:latin typeface="+mj-ea"/>
                          <a:ea typeface="+mj-ea"/>
                          <a:cs typeface="Times New Roman"/>
                        </a:rPr>
                        <a:t>99%</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dirty="0">
                          <a:effectLst/>
                          <a:latin typeface="+mj-ea"/>
                          <a:ea typeface="+mj-ea"/>
                          <a:cs typeface="Times New Roman"/>
                        </a:rPr>
                        <a:t>1</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6" name="표 5"/>
          <p:cNvGraphicFramePr>
            <a:graphicFrameLocks noGrp="1"/>
          </p:cNvGraphicFramePr>
          <p:nvPr>
            <p:extLst>
              <p:ext uri="{D42A27DB-BD31-4B8C-83A1-F6EECF244321}">
                <p14:modId xmlns:p14="http://schemas.microsoft.com/office/powerpoint/2010/main" val="1296854907"/>
              </p:ext>
            </p:extLst>
          </p:nvPr>
        </p:nvGraphicFramePr>
        <p:xfrm>
          <a:off x="4191000" y="4267753"/>
          <a:ext cx="1981201" cy="1371600"/>
        </p:xfrm>
        <a:graphic>
          <a:graphicData uri="http://schemas.openxmlformats.org/drawingml/2006/table">
            <a:tbl>
              <a:tblPr firstRow="1" firstCol="1" bandRow="1"/>
              <a:tblGrid>
                <a:gridCol w="838200"/>
                <a:gridCol w="533400"/>
                <a:gridCol w="609601"/>
              </a:tblGrid>
              <a:tr h="0">
                <a:tc>
                  <a:txBody>
                    <a:bodyPr/>
                    <a:lstStyle/>
                    <a:p>
                      <a:pPr algn="just" latinLnBrk="1">
                        <a:lnSpc>
                          <a:spcPct val="150000"/>
                        </a:lnSpc>
                        <a:spcAft>
                          <a:spcPts val="0"/>
                        </a:spcAft>
                      </a:pPr>
                      <a:r>
                        <a:rPr lang="en-US" sz="1000" b="1" kern="100" dirty="0">
                          <a:effectLst/>
                          <a:latin typeface="+mj-ea"/>
                          <a:ea typeface="+mj-ea"/>
                          <a:cs typeface="Times New Roman"/>
                        </a:rPr>
                        <a:t>Confidence interval</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dirty="0">
                          <a:effectLst/>
                          <a:latin typeface="+mj-ea"/>
                          <a:ea typeface="+mj-ea"/>
                          <a:cs typeface="Times New Roman"/>
                        </a:rPr>
                        <a:t>Bit 4</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a:effectLst/>
                          <a:latin typeface="+mj-ea"/>
                          <a:ea typeface="+mj-ea"/>
                          <a:cs typeface="Times New Roman"/>
                        </a:rPr>
                        <a:t>Bit 3</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a:effectLst/>
                          <a:latin typeface="+mj-ea"/>
                          <a:ea typeface="+mj-ea"/>
                          <a:cs typeface="Times New Roman"/>
                        </a:rPr>
                        <a:t>100 ps</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a:effectLst/>
                          <a:latin typeface="+mj-ea"/>
                          <a:ea typeface="+mj-ea"/>
                          <a:cs typeface="Times New Roman"/>
                        </a:rPr>
                        <a:t>300 ps</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a:effectLst/>
                          <a:latin typeface="+mj-ea"/>
                          <a:ea typeface="+mj-ea"/>
                          <a:cs typeface="Times New Roman"/>
                        </a:rPr>
                        <a:t>1ns</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a:effectLst/>
                          <a:latin typeface="+mj-ea"/>
                          <a:ea typeface="+mj-ea"/>
                          <a:cs typeface="Times New Roman"/>
                        </a:rPr>
                        <a:t>3ns</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dirty="0">
                          <a:effectLst/>
                          <a:latin typeface="+mj-ea"/>
                          <a:ea typeface="+mj-ea"/>
                          <a:cs typeface="Times New Roman"/>
                        </a:rPr>
                        <a:t>1</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표 7"/>
          <p:cNvGraphicFramePr>
            <a:graphicFrameLocks noGrp="1"/>
          </p:cNvGraphicFramePr>
          <p:nvPr>
            <p:extLst>
              <p:ext uri="{D42A27DB-BD31-4B8C-83A1-F6EECF244321}">
                <p14:modId xmlns:p14="http://schemas.microsoft.com/office/powerpoint/2010/main" val="3435222092"/>
              </p:ext>
            </p:extLst>
          </p:nvPr>
        </p:nvGraphicFramePr>
        <p:xfrm>
          <a:off x="1371600" y="4267753"/>
          <a:ext cx="2667000" cy="1371600"/>
        </p:xfrm>
        <a:graphic>
          <a:graphicData uri="http://schemas.openxmlformats.org/drawingml/2006/table">
            <a:tbl>
              <a:tblPr firstRow="1" firstCol="1" bandRow="1"/>
              <a:tblGrid>
                <a:gridCol w="1778000"/>
                <a:gridCol w="431800"/>
                <a:gridCol w="457200"/>
              </a:tblGrid>
              <a:tr h="0">
                <a:tc>
                  <a:txBody>
                    <a:bodyPr/>
                    <a:lstStyle/>
                    <a:p>
                      <a:pPr algn="just" latinLnBrk="1">
                        <a:lnSpc>
                          <a:spcPct val="150000"/>
                        </a:lnSpc>
                        <a:spcAft>
                          <a:spcPts val="0"/>
                        </a:spcAft>
                      </a:pPr>
                      <a:r>
                        <a:rPr lang="en-US" sz="1000" b="1" kern="100" dirty="0">
                          <a:effectLst/>
                          <a:latin typeface="+mj-ea"/>
                          <a:ea typeface="+mj-ea"/>
                          <a:cs typeface="Times New Roman"/>
                        </a:rPr>
                        <a:t>Confidence interval scaling </a:t>
                      </a:r>
                      <a:r>
                        <a:rPr lang="en-US" sz="1000" b="1" kern="100" dirty="0" smtClean="0">
                          <a:effectLst/>
                          <a:latin typeface="+mj-ea"/>
                          <a:ea typeface="+mj-ea"/>
                          <a:cs typeface="Times New Roman"/>
                        </a:rPr>
                        <a:t>factor</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a:effectLst/>
                          <a:latin typeface="+mj-ea"/>
                          <a:ea typeface="+mj-ea"/>
                          <a:cs typeface="Times New Roman"/>
                        </a:rPr>
                        <a:t>Bit 6</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a:effectLst/>
                          <a:latin typeface="+mj-ea"/>
                          <a:ea typeface="+mj-ea"/>
                          <a:cs typeface="Times New Roman"/>
                        </a:rPr>
                        <a:t>Bit 5</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a:effectLst/>
                          <a:latin typeface="+mj-ea"/>
                          <a:ea typeface="+mj-ea"/>
                          <a:cs typeface="Times New Roman"/>
                        </a:rPr>
                        <a:t>Confidence interval x 1/2</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dirty="0">
                          <a:effectLst/>
                          <a:latin typeface="+mj-ea"/>
                          <a:ea typeface="+mj-ea"/>
                          <a:cs typeface="Times New Roman"/>
                        </a:rPr>
                        <a:t>0</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a:effectLst/>
                          <a:latin typeface="+mj-ea"/>
                          <a:ea typeface="+mj-ea"/>
                          <a:cs typeface="Times New Roman"/>
                        </a:rPr>
                        <a:t>Confidence interval x 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a:effectLst/>
                          <a:latin typeface="+mj-ea"/>
                          <a:ea typeface="+mj-ea"/>
                          <a:cs typeface="Times New Roman"/>
                        </a:rPr>
                        <a:t>Confidence interval x 2</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a:effectLst/>
                          <a:latin typeface="+mj-ea"/>
                          <a:ea typeface="+mj-ea"/>
                          <a:cs typeface="Times New Roman"/>
                        </a:rPr>
                        <a:t>Confidence interval x 4</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dirty="0">
                          <a:effectLst/>
                          <a:latin typeface="+mj-ea"/>
                          <a:ea typeface="+mj-ea"/>
                          <a:cs typeface="Times New Roman"/>
                        </a:rPr>
                        <a:t>1</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9" name="표 8"/>
          <p:cNvGraphicFramePr>
            <a:graphicFrameLocks noGrp="1"/>
          </p:cNvGraphicFramePr>
          <p:nvPr>
            <p:extLst>
              <p:ext uri="{D42A27DB-BD31-4B8C-83A1-F6EECF244321}">
                <p14:modId xmlns:p14="http://schemas.microsoft.com/office/powerpoint/2010/main" val="1678855980"/>
              </p:ext>
            </p:extLst>
          </p:nvPr>
        </p:nvGraphicFramePr>
        <p:xfrm>
          <a:off x="76200" y="2799972"/>
          <a:ext cx="6248399" cy="1371600"/>
        </p:xfrm>
        <a:graphic>
          <a:graphicData uri="http://schemas.openxmlformats.org/drawingml/2006/table">
            <a:tbl>
              <a:tblPr firstRow="1" firstCol="1" bandRow="1"/>
              <a:tblGrid>
                <a:gridCol w="3886200"/>
                <a:gridCol w="457200"/>
                <a:gridCol w="241830"/>
                <a:gridCol w="287804"/>
                <a:gridCol w="287804"/>
                <a:gridCol w="287804"/>
                <a:gridCol w="288481"/>
                <a:gridCol w="275615"/>
                <a:gridCol w="235661"/>
              </a:tblGrid>
              <a:tr h="0">
                <a:tc>
                  <a:txBody>
                    <a:bodyPr/>
                    <a:lstStyle/>
                    <a:p>
                      <a:pPr marL="0" marR="0" indent="0" algn="just" defTabSz="457200" rtl="0" eaLnBrk="1" fontAlgn="auto" latinLnBrk="1" hangingPunct="1">
                        <a:lnSpc>
                          <a:spcPct val="150000"/>
                        </a:lnSpc>
                        <a:spcBef>
                          <a:spcPts val="0"/>
                        </a:spcBef>
                        <a:spcAft>
                          <a:spcPts val="0"/>
                        </a:spcAft>
                        <a:buClrTx/>
                        <a:buSzTx/>
                        <a:buFontTx/>
                        <a:buNone/>
                        <a:tabLst/>
                        <a:defRPr/>
                      </a:pPr>
                      <a:r>
                        <a:rPr lang="en-US" altLang="ko-KR" sz="1000" b="1" kern="100" dirty="0" err="1" smtClean="0">
                          <a:solidFill>
                            <a:schemeClr val="tx1"/>
                          </a:solidFill>
                          <a:effectLst/>
                          <a:latin typeface="+mj-ea"/>
                          <a:ea typeface="+mj-ea"/>
                          <a:cs typeface="Times New Roman"/>
                        </a:rPr>
                        <a:t>FoM</a:t>
                      </a:r>
                      <a:r>
                        <a:rPr lang="en-US" altLang="ko-KR" sz="1000" b="1" kern="100" dirty="0" smtClean="0">
                          <a:solidFill>
                            <a:schemeClr val="tx1"/>
                          </a:solidFill>
                          <a:effectLst/>
                          <a:latin typeface="+mj-ea"/>
                          <a:ea typeface="+mj-ea"/>
                          <a:cs typeface="Times New Roman"/>
                        </a:rPr>
                        <a:t> value</a:t>
                      </a:r>
                      <a:r>
                        <a:rPr lang="en-US" altLang="ko-KR" sz="1000" b="1" kern="100" baseline="0" dirty="0" smtClean="0">
                          <a:solidFill>
                            <a:schemeClr val="tx1"/>
                          </a:solidFill>
                          <a:effectLst/>
                          <a:latin typeface="+mj-ea"/>
                          <a:ea typeface="+mj-ea"/>
                          <a:cs typeface="Times New Roman"/>
                        </a:rPr>
                        <a:t> </a:t>
                      </a:r>
                      <a:r>
                        <a:rPr lang="en-US" altLang="ko-KR" sz="1000" b="1" kern="100" dirty="0" smtClean="0">
                          <a:solidFill>
                            <a:schemeClr val="tx1"/>
                          </a:solidFill>
                          <a:effectLst/>
                          <a:latin typeface="+mj-ea"/>
                          <a:ea typeface="+mj-ea"/>
                          <a:cs typeface="Times New Roman"/>
                        </a:rPr>
                        <a:t>meaning  with the extension bit set </a:t>
                      </a:r>
                      <a:endParaRPr lang="ko-KR" sz="1000" b="1" kern="100" dirty="0">
                        <a:solidFill>
                          <a:schemeClr val="tx1"/>
                        </a:solidFill>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dirty="0">
                          <a:effectLst/>
                          <a:latin typeface="+mj-ea"/>
                          <a:ea typeface="+mj-ea"/>
                          <a:cs typeface="Times New Roman"/>
                        </a:rPr>
                        <a:t>Bit 7</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dirty="0">
                          <a:effectLst/>
                          <a:latin typeface="+mj-ea"/>
                          <a:ea typeface="+mj-ea"/>
                          <a:cs typeface="Times New Roman"/>
                        </a:rPr>
                        <a:t>6</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dirty="0">
                          <a:effectLst/>
                          <a:latin typeface="+mj-ea"/>
                          <a:ea typeface="+mj-ea"/>
                          <a:cs typeface="Times New Roman"/>
                        </a:rPr>
                        <a:t>5</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dirty="0">
                          <a:effectLst/>
                          <a:latin typeface="+mj-ea"/>
                          <a:ea typeface="+mj-ea"/>
                          <a:cs typeface="Times New Roman"/>
                        </a:rPr>
                        <a:t>4</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dirty="0">
                          <a:effectLst/>
                          <a:latin typeface="+mj-ea"/>
                          <a:ea typeface="+mj-ea"/>
                          <a:cs typeface="Times New Roman"/>
                        </a:rPr>
                        <a:t>3</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a:effectLst/>
                          <a:latin typeface="+mj-ea"/>
                          <a:ea typeface="+mj-ea"/>
                          <a:cs typeface="Times New Roman"/>
                        </a:rPr>
                        <a:t>2</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dirty="0">
                          <a:solidFill>
                            <a:srgbClr val="C00000"/>
                          </a:solidFill>
                          <a:effectLst/>
                          <a:latin typeface="+mj-ea"/>
                          <a:ea typeface="+mj-ea"/>
                          <a:cs typeface="Times New Roman"/>
                        </a:rPr>
                        <a:t>Ranging </a:t>
                      </a:r>
                      <a:r>
                        <a:rPr lang="en-US" sz="1000" kern="100" dirty="0" err="1">
                          <a:solidFill>
                            <a:srgbClr val="C00000"/>
                          </a:solidFill>
                          <a:effectLst/>
                          <a:latin typeface="+mj-ea"/>
                          <a:ea typeface="+mj-ea"/>
                          <a:cs typeface="Times New Roman"/>
                        </a:rPr>
                        <a:t>FoM</a:t>
                      </a:r>
                      <a:r>
                        <a:rPr lang="en-US" sz="1000" kern="100" dirty="0">
                          <a:solidFill>
                            <a:srgbClr val="C00000"/>
                          </a:solidFill>
                          <a:effectLst/>
                          <a:latin typeface="+mj-ea"/>
                          <a:ea typeface="+mj-ea"/>
                          <a:cs typeface="Times New Roman"/>
                        </a:rPr>
                        <a:t> </a:t>
                      </a:r>
                      <a:r>
                        <a:rPr lang="en-US" sz="1000" kern="100" dirty="0" smtClean="0">
                          <a:solidFill>
                            <a:srgbClr val="C00000"/>
                          </a:solidFill>
                          <a:effectLst/>
                          <a:latin typeface="+mj-ea"/>
                          <a:ea typeface="+mj-ea"/>
                          <a:cs typeface="Times New Roman"/>
                        </a:rPr>
                        <a:t>value if the timestamp measurement</a:t>
                      </a:r>
                      <a:r>
                        <a:rPr lang="en-US" sz="1000" kern="100" baseline="0" dirty="0" smtClean="0">
                          <a:solidFill>
                            <a:srgbClr val="C00000"/>
                          </a:solidFill>
                          <a:effectLst/>
                          <a:latin typeface="+mj-ea"/>
                          <a:ea typeface="+mj-ea"/>
                          <a:cs typeface="Times New Roman"/>
                        </a:rPr>
                        <a:t> is obtained without STS</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dirty="0">
                          <a:effectLst/>
                          <a:latin typeface="+mj-ea"/>
                          <a:ea typeface="+mj-ea"/>
                          <a:cs typeface="Times New Roman"/>
                        </a:rPr>
                        <a:t>0</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7">
                  <a:txBody>
                    <a:bodyPr/>
                    <a:lstStyle/>
                    <a:p>
                      <a:pPr algn="just" latinLnBrk="1">
                        <a:lnSpc>
                          <a:spcPct val="150000"/>
                        </a:lnSpc>
                        <a:spcAft>
                          <a:spcPts val="0"/>
                        </a:spcAft>
                      </a:pPr>
                      <a:r>
                        <a:rPr lang="en-US" sz="1000" kern="100" dirty="0">
                          <a:effectLst/>
                          <a:latin typeface="+mj-ea"/>
                          <a:ea typeface="+mj-ea"/>
                          <a:cs typeface="Times New Roman"/>
                        </a:rPr>
                        <a:t>Any nonzero value</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0">
                <a:tc>
                  <a:txBody>
                    <a:bodyPr/>
                    <a:lstStyle/>
                    <a:p>
                      <a:pPr algn="just" latinLnBrk="1">
                        <a:lnSpc>
                          <a:spcPct val="150000"/>
                        </a:lnSpc>
                        <a:spcAft>
                          <a:spcPts val="0"/>
                        </a:spcAft>
                      </a:pPr>
                      <a:r>
                        <a:rPr lang="en-US" sz="1000" kern="100" dirty="0">
                          <a:effectLst/>
                          <a:latin typeface="+mj-ea"/>
                          <a:ea typeface="+mj-ea"/>
                          <a:cs typeface="Times New Roman"/>
                        </a:rPr>
                        <a:t>The timestamp </a:t>
                      </a:r>
                      <a:r>
                        <a:rPr lang="en-US" sz="1000" kern="100" dirty="0" smtClean="0">
                          <a:effectLst/>
                          <a:latin typeface="+mj-ea"/>
                          <a:ea typeface="+mj-ea"/>
                          <a:cs typeface="Times New Roman"/>
                        </a:rPr>
                        <a:t>report </a:t>
                      </a:r>
                      <a:r>
                        <a:rPr lang="en-US" sz="1000" kern="100" dirty="0">
                          <a:effectLst/>
                          <a:latin typeface="+mj-ea"/>
                          <a:ea typeface="+mj-ea"/>
                          <a:cs typeface="Times New Roman"/>
                        </a:rPr>
                        <a:t>is uncorrected</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dirty="0">
                          <a:effectLst/>
                          <a:latin typeface="+mj-ea"/>
                          <a:ea typeface="+mj-ea"/>
                          <a:cs typeface="Times New Roman"/>
                        </a:rPr>
                        <a:t>1</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dirty="0">
                          <a:effectLst/>
                          <a:latin typeface="+mj-ea"/>
                          <a:ea typeface="+mj-ea"/>
                          <a:cs typeface="Times New Roman"/>
                        </a:rPr>
                        <a:t>0</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dirty="0">
                          <a:effectLst/>
                          <a:latin typeface="+mj-ea"/>
                          <a:ea typeface="+mj-ea"/>
                          <a:cs typeface="Times New Roman"/>
                        </a:rPr>
                        <a:t>0</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dirty="0">
                          <a:effectLst/>
                          <a:latin typeface="+mj-ea"/>
                          <a:ea typeface="+mj-ea"/>
                          <a:cs typeface="Times New Roman"/>
                        </a:rPr>
                        <a:t>0</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dirty="0">
                          <a:effectLst/>
                          <a:latin typeface="+mj-ea"/>
                          <a:ea typeface="+mj-ea"/>
                          <a:cs typeface="Times New Roman"/>
                        </a:rPr>
                        <a:t>0</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dirty="0">
                          <a:effectLst/>
                          <a:latin typeface="+mj-ea"/>
                          <a:ea typeface="+mj-ea"/>
                          <a:cs typeface="Times New Roman"/>
                        </a:rPr>
                        <a:t>0</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dirty="0">
                          <a:effectLst/>
                          <a:latin typeface="+mj-ea"/>
                          <a:ea typeface="+mj-ea"/>
                          <a:cs typeface="Times New Roman"/>
                        </a:rPr>
                        <a:t>0</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dirty="0">
                          <a:effectLst/>
                          <a:latin typeface="+mj-ea"/>
                          <a:ea typeface="+mj-ea"/>
                          <a:cs typeface="Times New Roman"/>
                        </a:rPr>
                        <a:t>0</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dirty="0">
                          <a:solidFill>
                            <a:srgbClr val="C00000"/>
                          </a:solidFill>
                          <a:effectLst/>
                          <a:latin typeface="+mj-ea"/>
                          <a:ea typeface="+mj-ea"/>
                          <a:cs typeface="Times New Roman"/>
                        </a:rPr>
                        <a:t>Ranging </a:t>
                      </a:r>
                      <a:r>
                        <a:rPr lang="en-US" sz="1000" kern="100" dirty="0" err="1">
                          <a:solidFill>
                            <a:srgbClr val="C00000"/>
                          </a:solidFill>
                          <a:effectLst/>
                          <a:latin typeface="+mj-ea"/>
                          <a:ea typeface="+mj-ea"/>
                          <a:cs typeface="Times New Roman"/>
                        </a:rPr>
                        <a:t>FoM</a:t>
                      </a:r>
                      <a:r>
                        <a:rPr lang="en-US" sz="1000" kern="100" dirty="0">
                          <a:solidFill>
                            <a:srgbClr val="C00000"/>
                          </a:solidFill>
                          <a:effectLst/>
                          <a:latin typeface="+mj-ea"/>
                          <a:ea typeface="+mj-ea"/>
                          <a:cs typeface="Times New Roman"/>
                        </a:rPr>
                        <a:t> Value </a:t>
                      </a:r>
                      <a:r>
                        <a:rPr lang="en-US" altLang="ko-KR" sz="1000" kern="100" dirty="0" smtClean="0">
                          <a:solidFill>
                            <a:srgbClr val="C00000"/>
                          </a:solidFill>
                          <a:effectLst/>
                          <a:latin typeface="+mj-ea"/>
                          <a:ea typeface="+mn-ea"/>
                          <a:cs typeface="Times New Roman"/>
                        </a:rPr>
                        <a:t>if the timestamp measurement</a:t>
                      </a:r>
                      <a:r>
                        <a:rPr lang="en-US" altLang="ko-KR" sz="1000" kern="100" baseline="0" dirty="0" smtClean="0">
                          <a:solidFill>
                            <a:srgbClr val="C00000"/>
                          </a:solidFill>
                          <a:effectLst/>
                          <a:latin typeface="+mj-ea"/>
                          <a:ea typeface="+mn-ea"/>
                          <a:cs typeface="Times New Roman"/>
                        </a:rPr>
                        <a:t> is obtained with </a:t>
                      </a:r>
                      <a:r>
                        <a:rPr lang="en-US" sz="1000" kern="100" dirty="0" smtClean="0">
                          <a:solidFill>
                            <a:srgbClr val="C00000"/>
                          </a:solidFill>
                          <a:effectLst/>
                          <a:latin typeface="+mj-ea"/>
                          <a:ea typeface="+mj-ea"/>
                          <a:cs typeface="Times New Roman"/>
                        </a:rPr>
                        <a:t>STS</a:t>
                      </a:r>
                      <a:endParaRPr lang="ko-KR" sz="800" kern="100" dirty="0">
                        <a:solidFill>
                          <a:srgbClr val="C00000"/>
                        </a:solidFill>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dirty="0">
                          <a:effectLst/>
                          <a:latin typeface="+mj-ea"/>
                          <a:ea typeface="+mj-ea"/>
                          <a:cs typeface="Times New Roman"/>
                        </a:rPr>
                        <a:t>1</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7">
                  <a:txBody>
                    <a:bodyPr/>
                    <a:lstStyle/>
                    <a:p>
                      <a:pPr algn="just" latinLnBrk="1">
                        <a:lnSpc>
                          <a:spcPct val="150000"/>
                        </a:lnSpc>
                        <a:spcAft>
                          <a:spcPts val="0"/>
                        </a:spcAft>
                      </a:pPr>
                      <a:r>
                        <a:rPr lang="en-US" sz="1000" kern="100" dirty="0">
                          <a:effectLst/>
                          <a:latin typeface="+mj-ea"/>
                          <a:ea typeface="+mj-ea"/>
                          <a:cs typeface="Times New Roman"/>
                        </a:rPr>
                        <a:t>Any nonzero value</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bl>
          </a:graphicData>
        </a:graphic>
      </p:graphicFrame>
      <p:cxnSp>
        <p:nvCxnSpPr>
          <p:cNvPr id="16" name="직선 화살표 연결선 15"/>
          <p:cNvCxnSpPr/>
          <p:nvPr/>
        </p:nvCxnSpPr>
        <p:spPr bwMode="auto">
          <a:xfrm>
            <a:off x="6096000" y="1647403"/>
            <a:ext cx="0" cy="190500"/>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cxnSp>
        <p:nvCxnSpPr>
          <p:cNvPr id="18" name="직선 화살표 연결선 17"/>
          <p:cNvCxnSpPr/>
          <p:nvPr/>
        </p:nvCxnSpPr>
        <p:spPr bwMode="auto">
          <a:xfrm>
            <a:off x="7010400" y="2464760"/>
            <a:ext cx="0" cy="411412"/>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cxnSp>
        <p:nvCxnSpPr>
          <p:cNvPr id="21" name="직선 화살표 연결선 20"/>
          <p:cNvCxnSpPr/>
          <p:nvPr/>
        </p:nvCxnSpPr>
        <p:spPr bwMode="auto">
          <a:xfrm>
            <a:off x="2895600" y="2464760"/>
            <a:ext cx="0" cy="1878640"/>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cxnSp>
        <p:nvCxnSpPr>
          <p:cNvPr id="22" name="직선 화살표 연결선 21"/>
          <p:cNvCxnSpPr/>
          <p:nvPr/>
        </p:nvCxnSpPr>
        <p:spPr bwMode="auto">
          <a:xfrm>
            <a:off x="5447030" y="2464760"/>
            <a:ext cx="0" cy="1630612"/>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cxnSp>
        <p:nvCxnSpPr>
          <p:cNvPr id="24" name="직선 화살표 연결선 23"/>
          <p:cNvCxnSpPr/>
          <p:nvPr/>
        </p:nvCxnSpPr>
        <p:spPr bwMode="auto">
          <a:xfrm>
            <a:off x="838200" y="2407857"/>
            <a:ext cx="0" cy="381000"/>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sp>
        <p:nvSpPr>
          <p:cNvPr id="25" name="직사각형 24"/>
          <p:cNvSpPr/>
          <p:nvPr/>
        </p:nvSpPr>
        <p:spPr>
          <a:xfrm>
            <a:off x="0" y="5605132"/>
            <a:ext cx="9144000" cy="923330"/>
          </a:xfrm>
          <a:prstGeom prst="rect">
            <a:avLst/>
          </a:prstGeom>
        </p:spPr>
        <p:txBody>
          <a:bodyPr wrap="square">
            <a:spAutoFit/>
          </a:bodyPr>
          <a:lstStyle/>
          <a:p>
            <a:pPr marL="285750" indent="-285750">
              <a:buFontTx/>
              <a:buChar char="-"/>
            </a:pPr>
            <a:r>
              <a:rPr lang="en-US" altLang="ko-KR" sz="1800" dirty="0" smtClean="0">
                <a:latin typeface="+mn-lt"/>
              </a:rPr>
              <a:t>Bit 6 to 0 are equivalently defined in Ranging </a:t>
            </a:r>
            <a:r>
              <a:rPr lang="en-US" altLang="ko-KR" sz="1800" dirty="0" err="1" smtClean="0">
                <a:latin typeface="+mn-lt"/>
              </a:rPr>
              <a:t>FoM</a:t>
            </a:r>
            <a:r>
              <a:rPr lang="en-US" altLang="ko-KR" sz="1800" dirty="0" smtClean="0">
                <a:latin typeface="+mn-lt"/>
              </a:rPr>
              <a:t> definition in </a:t>
            </a:r>
            <a:r>
              <a:rPr lang="en-US" altLang="ko-KR" sz="1800" dirty="0">
                <a:latin typeface="+mn-lt"/>
              </a:rPr>
              <a:t>802.15.4-2015 </a:t>
            </a:r>
            <a:endParaRPr lang="en-US" altLang="ko-KR" sz="1800" dirty="0" smtClean="0">
              <a:latin typeface="+mn-lt"/>
            </a:endParaRPr>
          </a:p>
          <a:p>
            <a:pPr marL="285750" indent="-285750">
              <a:buFontTx/>
              <a:buChar char="-"/>
            </a:pPr>
            <a:r>
              <a:rPr lang="en-US" altLang="ko-KR" sz="1800" dirty="0" err="1" smtClean="0">
                <a:latin typeface="+mn-lt"/>
              </a:rPr>
              <a:t>FoM</a:t>
            </a:r>
            <a:r>
              <a:rPr lang="en-US" altLang="ko-KR" sz="1800" dirty="0" smtClean="0">
                <a:latin typeface="+mn-lt"/>
              </a:rPr>
              <a:t> value meaning according to extension bit set is modified based on STS consideration</a:t>
            </a:r>
            <a:endParaRPr lang="en-US" altLang="ko-KR" sz="1800" dirty="0">
              <a:latin typeface="+mn-lt"/>
            </a:endParaRPr>
          </a:p>
        </p:txBody>
      </p:sp>
      <p:graphicFrame>
        <p:nvGraphicFramePr>
          <p:cNvPr id="34" name="표 33"/>
          <p:cNvGraphicFramePr>
            <a:graphicFrameLocks noGrp="1"/>
          </p:cNvGraphicFramePr>
          <p:nvPr>
            <p:extLst>
              <p:ext uri="{D42A27DB-BD31-4B8C-83A1-F6EECF244321}">
                <p14:modId xmlns:p14="http://schemas.microsoft.com/office/powerpoint/2010/main" val="3668127365"/>
              </p:ext>
            </p:extLst>
          </p:nvPr>
        </p:nvGraphicFramePr>
        <p:xfrm>
          <a:off x="1752600" y="1219200"/>
          <a:ext cx="5591175" cy="589604"/>
        </p:xfrm>
        <a:graphic>
          <a:graphicData uri="http://schemas.openxmlformats.org/drawingml/2006/table">
            <a:tbl>
              <a:tblPr firstRow="1" firstCol="1" bandRow="1"/>
              <a:tblGrid>
                <a:gridCol w="3031292"/>
                <a:gridCol w="2559883"/>
              </a:tblGrid>
              <a:tr h="172396">
                <a:tc>
                  <a:txBody>
                    <a:bodyPr/>
                    <a:lstStyle/>
                    <a:p>
                      <a:pPr algn="ctr" latinLnBrk="1">
                        <a:lnSpc>
                          <a:spcPct val="150000"/>
                        </a:lnSpc>
                        <a:spcAft>
                          <a:spcPts val="0"/>
                        </a:spcAft>
                      </a:pPr>
                      <a:r>
                        <a:rPr lang="en-US" sz="1000" b="1" kern="100" dirty="0">
                          <a:effectLst/>
                          <a:latin typeface="+mj-ea"/>
                          <a:ea typeface="+mj-ea"/>
                          <a:cs typeface="Times New Roman"/>
                        </a:rPr>
                        <a:t>Octets: 4</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latinLnBrk="1">
                        <a:lnSpc>
                          <a:spcPct val="150000"/>
                        </a:lnSpc>
                        <a:spcAft>
                          <a:spcPts val="0"/>
                        </a:spcAft>
                      </a:pPr>
                      <a:r>
                        <a:rPr lang="en-US" sz="1000" b="1" kern="100" dirty="0">
                          <a:solidFill>
                            <a:srgbClr val="C00000"/>
                          </a:solidFill>
                          <a:effectLst/>
                          <a:latin typeface="+mj-ea"/>
                          <a:ea typeface="+mj-ea"/>
                          <a:cs typeface="Times New Roman"/>
                        </a:rPr>
                        <a:t>Octets: </a:t>
                      </a:r>
                      <a:r>
                        <a:rPr lang="en-US" sz="1000" b="1" kern="100" dirty="0" smtClean="0">
                          <a:solidFill>
                            <a:srgbClr val="C00000"/>
                          </a:solidFill>
                          <a:effectLst/>
                          <a:latin typeface="+mj-ea"/>
                          <a:ea typeface="+mj-ea"/>
                          <a:cs typeface="Times New Roman"/>
                        </a:rPr>
                        <a:t>0/1</a:t>
                      </a:r>
                      <a:endParaRPr lang="ko-KR" sz="1000" kern="100" dirty="0">
                        <a:solidFill>
                          <a:srgbClr val="C00000"/>
                        </a:solidFill>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004">
                <a:tc>
                  <a:txBody>
                    <a:bodyPr/>
                    <a:lstStyle/>
                    <a:p>
                      <a:pPr algn="ctr" latinLnBrk="1">
                        <a:lnSpc>
                          <a:spcPct val="150000"/>
                        </a:lnSpc>
                        <a:spcAft>
                          <a:spcPts val="0"/>
                        </a:spcAft>
                      </a:pPr>
                      <a:r>
                        <a:rPr lang="en-US" sz="1000" kern="100" dirty="0">
                          <a:effectLst/>
                          <a:latin typeface="+mj-ea"/>
                          <a:ea typeface="+mj-ea"/>
                          <a:cs typeface="Times New Roman"/>
                        </a:rPr>
                        <a:t>RX to TX reply </a:t>
                      </a:r>
                      <a:r>
                        <a:rPr lang="en-US" sz="1000" kern="100" dirty="0" smtClean="0">
                          <a:effectLst/>
                          <a:latin typeface="+mj-ea"/>
                          <a:ea typeface="+mj-ea"/>
                          <a:cs typeface="Times New Roman"/>
                        </a:rPr>
                        <a:t>time</a:t>
                      </a:r>
                      <a:r>
                        <a:rPr lang="en-US" sz="1000" kern="100" baseline="0" dirty="0" smtClean="0">
                          <a:effectLst/>
                          <a:latin typeface="+mj-ea"/>
                          <a:ea typeface="+mj-ea"/>
                          <a:cs typeface="Times New Roman"/>
                        </a:rPr>
                        <a:t> or </a:t>
                      </a:r>
                      <a:r>
                        <a:rPr lang="en-US" sz="1000" kern="100" dirty="0" smtClean="0">
                          <a:effectLst/>
                          <a:latin typeface="+mj-ea"/>
                          <a:ea typeface="+mj-ea"/>
                          <a:cs typeface="Times New Roman"/>
                        </a:rPr>
                        <a:t>TX </a:t>
                      </a:r>
                      <a:r>
                        <a:rPr lang="en-US" sz="1000" kern="100" dirty="0">
                          <a:effectLst/>
                          <a:latin typeface="+mj-ea"/>
                          <a:ea typeface="+mj-ea"/>
                          <a:cs typeface="Times New Roman"/>
                        </a:rPr>
                        <a:t>to RX round-trip time</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latinLnBrk="1">
                        <a:lnSpc>
                          <a:spcPct val="150000"/>
                        </a:lnSpc>
                        <a:spcAft>
                          <a:spcPts val="0"/>
                        </a:spcAft>
                      </a:pPr>
                      <a:r>
                        <a:rPr lang="en-US" sz="1000" kern="100" dirty="0">
                          <a:solidFill>
                            <a:srgbClr val="C00000"/>
                          </a:solidFill>
                          <a:effectLst/>
                          <a:latin typeface="+mj-ea"/>
                          <a:ea typeface="+mj-ea"/>
                          <a:cs typeface="Times New Roman"/>
                        </a:rPr>
                        <a:t>Ranging </a:t>
                      </a:r>
                      <a:r>
                        <a:rPr lang="en-US" sz="1000" kern="100" dirty="0" err="1" smtClean="0">
                          <a:solidFill>
                            <a:srgbClr val="C00000"/>
                          </a:solidFill>
                          <a:effectLst/>
                          <a:latin typeface="+mj-ea"/>
                          <a:ea typeface="+mj-ea"/>
                          <a:cs typeface="Times New Roman"/>
                        </a:rPr>
                        <a:t>FoM</a:t>
                      </a:r>
                      <a:endParaRPr lang="ko-KR" sz="1000" kern="100" dirty="0">
                        <a:solidFill>
                          <a:srgbClr val="C00000"/>
                        </a:solidFill>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984895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Conclusions</a:t>
            </a:r>
            <a:endParaRPr lang="en-US" sz="3200" dirty="0">
              <a:latin typeface="Arial" charset="0"/>
            </a:endParaRPr>
          </a:p>
        </p:txBody>
      </p:sp>
      <p:sp>
        <p:nvSpPr>
          <p:cNvPr id="10243" name="Rectangle 1027"/>
          <p:cNvSpPr>
            <a:spLocks noGrp="1" noChangeArrowheads="1"/>
          </p:cNvSpPr>
          <p:nvPr>
            <p:ph type="body" idx="1"/>
          </p:nvPr>
        </p:nvSpPr>
        <p:spPr>
          <a:xfrm>
            <a:off x="304800" y="1371600"/>
            <a:ext cx="8686800" cy="4724400"/>
          </a:xfrm>
        </p:spPr>
        <p:txBody>
          <a:bodyPr/>
          <a:lstStyle/>
          <a:p>
            <a:r>
              <a:rPr lang="en-IE" altLang="ko-KR" sz="2400" dirty="0" smtClean="0">
                <a:latin typeface="Arial" charset="0"/>
              </a:rPr>
              <a:t>We support using ranging methods and payload IEs from </a:t>
            </a:r>
            <a:r>
              <a:rPr lang="en-IE" altLang="ko-KR" sz="2200" dirty="0" smtClean="0">
                <a:latin typeface="Arial" charset="0"/>
              </a:rPr>
              <a:t>802.15.8</a:t>
            </a:r>
            <a:endParaRPr lang="en-IE" altLang="ko-KR" sz="2400" dirty="0" smtClean="0">
              <a:latin typeface="Arial" charset="0"/>
            </a:endParaRPr>
          </a:p>
          <a:p>
            <a:pPr>
              <a:buFont typeface="Arial" pitchFamily="34" charset="0"/>
              <a:buChar char="•"/>
            </a:pPr>
            <a:r>
              <a:rPr lang="en-IE" altLang="ko-KR" sz="2400" dirty="0" smtClean="0"/>
              <a:t>Application requires Ranging </a:t>
            </a:r>
            <a:r>
              <a:rPr lang="en-IE" altLang="ko-KR" sz="2400" dirty="0" err="1" smtClean="0"/>
              <a:t>FoM</a:t>
            </a:r>
            <a:r>
              <a:rPr lang="en-IE" altLang="ko-KR" sz="2400" dirty="0" smtClean="0"/>
              <a:t> to decide </a:t>
            </a:r>
            <a:r>
              <a:rPr lang="en-IE" altLang="ko-KR" sz="2400" dirty="0"/>
              <a:t>whether the timestamp measurements are usable or </a:t>
            </a:r>
            <a:r>
              <a:rPr lang="en-IE" altLang="ko-KR" sz="2400" dirty="0" smtClean="0"/>
              <a:t>not</a:t>
            </a:r>
          </a:p>
          <a:p>
            <a:pPr>
              <a:buFont typeface="Arial" pitchFamily="34" charset="0"/>
              <a:buChar char="•"/>
            </a:pPr>
            <a:r>
              <a:rPr lang="en-IE" altLang="ko-KR" sz="2400" dirty="0" smtClean="0">
                <a:latin typeface="Arial" charset="0"/>
              </a:rPr>
              <a:t>Addition of content field for Ranging </a:t>
            </a:r>
            <a:r>
              <a:rPr lang="en-IE" altLang="ko-KR" sz="2400" dirty="0" err="1" smtClean="0">
                <a:latin typeface="Arial" charset="0"/>
              </a:rPr>
              <a:t>FoM</a:t>
            </a:r>
            <a:r>
              <a:rPr lang="en-IE" altLang="ko-KR" sz="2400" dirty="0" smtClean="0">
                <a:latin typeface="Arial" charset="0"/>
              </a:rPr>
              <a:t> to timestamp measurement-related IEs is </a:t>
            </a:r>
            <a:r>
              <a:rPr lang="en-IE" altLang="ko-KR" sz="2400" dirty="0">
                <a:latin typeface="Arial" charset="0"/>
              </a:rPr>
              <a:t>proposed</a:t>
            </a:r>
          </a:p>
          <a:p>
            <a:pPr>
              <a:buFont typeface="Arial" pitchFamily="34" charset="0"/>
              <a:buChar char="•"/>
            </a:pPr>
            <a:endParaRPr lang="en-IE" altLang="ko-KR" sz="2000" dirty="0">
              <a:latin typeface="Arial" charset="0"/>
            </a:endParaRPr>
          </a:p>
          <a:p>
            <a:pPr lvl="1"/>
            <a:endParaRPr lang="en-IE" altLang="ko-KR" sz="2000" dirty="0">
              <a:latin typeface="Arial" charset="0"/>
            </a:endParaRPr>
          </a:p>
          <a:p>
            <a:pPr>
              <a:buFont typeface="Arial" pitchFamily="34" charset="0"/>
              <a:buChar char="•"/>
            </a:pPr>
            <a:endParaRPr lang="en-IE" altLang="ko-KR" sz="2400" dirty="0" smtClean="0"/>
          </a:p>
          <a:p>
            <a:pPr>
              <a:buFont typeface="Arial" pitchFamily="34" charset="0"/>
              <a:buChar char="•"/>
            </a:pPr>
            <a:endParaRPr lang="en-US" altLang="ko-KR" sz="2400" dirty="0" smtClean="0"/>
          </a:p>
          <a:p>
            <a:pPr>
              <a:buFont typeface="Arial" pitchFamily="34" charset="0"/>
              <a:buChar char="•"/>
            </a:pPr>
            <a:endParaRPr lang="en-US" altLang="ko-KR" sz="2400" dirty="0"/>
          </a:p>
        </p:txBody>
      </p:sp>
    </p:spTree>
    <p:extLst>
      <p:ext uri="{BB962C8B-B14F-4D97-AF65-F5344CB8AC3E}">
        <p14:creationId xmlns:p14="http://schemas.microsoft.com/office/powerpoint/2010/main" val="27261594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1800"/>
            <a:ext cx="9144000" cy="461665"/>
          </a:xfrm>
          <a:prstGeom prst="rect">
            <a:avLst/>
          </a:prstGeom>
          <a:noFill/>
        </p:spPr>
        <p:txBody>
          <a:bodyPr wrap="square" rtlCol="0">
            <a:spAutoFit/>
          </a:bodyPr>
          <a:lstStyle/>
          <a:p>
            <a:pPr algn="ctr"/>
            <a:r>
              <a:rPr lang="en-IE" sz="2400" b="1" dirty="0"/>
              <a:t>THE END</a:t>
            </a:r>
          </a:p>
        </p:txBody>
      </p:sp>
    </p:spTree>
    <p:extLst>
      <p:ext uri="{BB962C8B-B14F-4D97-AF65-F5344CB8AC3E}">
        <p14:creationId xmlns:p14="http://schemas.microsoft.com/office/powerpoint/2010/main" val="214540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70581</TotalTime>
  <Words>680</Words>
  <Application>Microsoft Office PowerPoint</Application>
  <PresentationFormat>화면 슬라이드 쇼(4:3)</PresentationFormat>
  <Paragraphs>199</Paragraphs>
  <Slides>8</Slides>
  <Notes>7</Notes>
  <HiddenSlides>0</HiddenSlides>
  <MMClips>0</MMClips>
  <ScaleCrop>false</ScaleCrop>
  <HeadingPairs>
    <vt:vector size="4" baseType="variant">
      <vt:variant>
        <vt:lpstr>테마</vt:lpstr>
      </vt:variant>
      <vt:variant>
        <vt:i4>1</vt:i4>
      </vt:variant>
      <vt:variant>
        <vt:lpstr>슬라이드 제목</vt:lpstr>
      </vt:variant>
      <vt:variant>
        <vt:i4>8</vt:i4>
      </vt:variant>
    </vt:vector>
  </HeadingPairs>
  <TitlesOfParts>
    <vt:vector size="9" baseType="lpstr">
      <vt:lpstr>Default Design</vt:lpstr>
      <vt:lpstr>PowerPoint 프레젠테이션</vt:lpstr>
      <vt:lpstr>The aim of this presentation:</vt:lpstr>
      <vt:lpstr>Overview</vt:lpstr>
      <vt:lpstr>Need for Inclusion of Ranging FoM in IE </vt:lpstr>
      <vt:lpstr>Proposal</vt:lpstr>
      <vt:lpstr>Proposal</vt:lpstr>
      <vt:lpstr>Conclusions</vt:lpstr>
      <vt:lpstr>PowerPoint 프레젠테이션</vt:lpstr>
    </vt:vector>
  </TitlesOfParts>
  <Company>Decawave Ltd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Windows 사용자</cp:lastModifiedBy>
  <cp:revision>1458</cp:revision>
  <cp:lastPrinted>2015-07-14T16:02:16Z</cp:lastPrinted>
  <dcterms:created xsi:type="dcterms:W3CDTF">2009-07-12T16:25:16Z</dcterms:created>
  <dcterms:modified xsi:type="dcterms:W3CDTF">2018-11-13T00:13:41Z</dcterms:modified>
</cp:coreProperties>
</file>

<file path=docProps/custom.xml><?xml version="1.0" encoding="utf-8"?>
<Properties xmlns="http://schemas.openxmlformats.org/officeDocument/2006/custom-properties" xmlns:vt="http://schemas.openxmlformats.org/officeDocument/2006/docPropsVTypes">
  <property fmtid="{5C58129F-E5B8-477A-9B38-B3E54BFA04C8}" pid="2">
    <vt:lpwstr>1199B35BD71BB7FD1EA28AE2217126EBADBEFF954A2632733F0CFF4A00DEE68C</vt:lpwstr>
  </property>
  <property fmtid="{D5CDD505-2E9C-101B-9397-08002B2CF9AE}" pid="2" name="NSCPROP">
    <vt:lpwstr>NSCCustomProperty</vt:lpwstr>
  </property>
  <property fmtid="{D5CDD505-2E9C-101B-9397-08002B2CF9AE}" pid="3" name="NSCPROP_SA">
    <vt:lpwstr>C:\Users\Samsung\Downloads\15-18-0108-03-004z-hrp-uwb-phy-enhancements.pptx</vt:lpwstr>
  </property>
</Properties>
</file>