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87" r:id="rId2"/>
    <p:sldId id="423" r:id="rId3"/>
    <p:sldId id="429" r:id="rId4"/>
    <p:sldId id="346" r:id="rId5"/>
    <p:sldId id="428" r:id="rId6"/>
    <p:sldId id="395" r:id="rId7"/>
    <p:sldId id="427" r:id="rId8"/>
    <p:sldId id="425" r:id="rId9"/>
    <p:sldId id="426" r:id="rId10"/>
    <p:sldId id="403" r:id="rId11"/>
    <p:sldId id="417" r:id="rId12"/>
    <p:sldId id="418" r:id="rId13"/>
    <p:sldId id="419" r:id="rId14"/>
    <p:sldId id="420" r:id="rId15"/>
    <p:sldId id="421" r:id="rId16"/>
    <p:sldId id="359"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423"/>
            <p14:sldId id="429"/>
            <p14:sldId id="346"/>
            <p14:sldId id="428"/>
            <p14:sldId id="395"/>
            <p14:sldId id="427"/>
            <p14:sldId id="425"/>
            <p14:sldId id="426"/>
            <p14:sldId id="403"/>
            <p14:sldId id="417"/>
            <p14:sldId id="418"/>
            <p14:sldId id="419"/>
            <p14:sldId id="420"/>
            <p14:sldId id="421"/>
            <p14:sldId id="35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보통 스타일 1 - 강조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7292A2E-F333-43FB-9621-5CBBE7FDCDCB}" styleName="밝은 스타일 2 - 강조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0A1B5D5-9B99-4C35-A422-299274C87663}" styleName="보통 스타일 1 - 강조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15" autoAdjust="0"/>
    <p:restoredTop sz="85981" autoAdjust="0"/>
  </p:normalViewPr>
  <p:slideViewPr>
    <p:cSldViewPr>
      <p:cViewPr>
        <p:scale>
          <a:sx n="80" d="100"/>
          <a:sy n="80" d="100"/>
        </p:scale>
        <p:origin x="-2514" y="-504"/>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28"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a:buFont typeface="Arial" pitchFamily="34" charset="0"/>
              <a:buNone/>
            </a:pP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10</a:t>
            </a:fld>
            <a:endParaRPr lang="en-US"/>
          </a:p>
        </p:txBody>
      </p:sp>
    </p:spTree>
    <p:extLst>
      <p:ext uri="{BB962C8B-B14F-4D97-AF65-F5344CB8AC3E}">
        <p14:creationId xmlns:p14="http://schemas.microsoft.com/office/powerpoint/2010/main" val="35180680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US" altLang="ko-KR" dirty="0" smtClean="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11</a:t>
            </a:fld>
            <a:endParaRPr lang="en-US"/>
          </a:p>
        </p:txBody>
      </p:sp>
    </p:spTree>
    <p:extLst>
      <p:ext uri="{BB962C8B-B14F-4D97-AF65-F5344CB8AC3E}">
        <p14:creationId xmlns:p14="http://schemas.microsoft.com/office/powerpoint/2010/main" val="932575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12</a:t>
            </a:fld>
            <a:endParaRPr lang="en-US"/>
          </a:p>
        </p:txBody>
      </p:sp>
    </p:spTree>
    <p:extLst>
      <p:ext uri="{BB962C8B-B14F-4D97-AF65-F5344CB8AC3E}">
        <p14:creationId xmlns:p14="http://schemas.microsoft.com/office/powerpoint/2010/main" val="2443790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US" altLang="ko-KR" dirty="0" smtClean="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13</a:t>
            </a:fld>
            <a:endParaRPr lang="en-US"/>
          </a:p>
        </p:txBody>
      </p:sp>
    </p:spTree>
    <p:extLst>
      <p:ext uri="{BB962C8B-B14F-4D97-AF65-F5344CB8AC3E}">
        <p14:creationId xmlns:p14="http://schemas.microsoft.com/office/powerpoint/2010/main" val="9325755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latinLnBrk="1">
              <a:spcAft>
                <a:spcPts val="0"/>
              </a:spcAft>
              <a:buNone/>
            </a:pPr>
            <a:endParaRPr lang="ko-KR" altLang="ko-KR" sz="1200" kern="100" dirty="0">
              <a:solidFill>
                <a:srgbClr val="000000"/>
              </a:solidFill>
            </a:endParaRPr>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14</a:t>
            </a:fld>
            <a:endParaRPr lang="en-US"/>
          </a:p>
        </p:txBody>
      </p:sp>
    </p:spTree>
    <p:extLst>
      <p:ext uri="{BB962C8B-B14F-4D97-AF65-F5344CB8AC3E}">
        <p14:creationId xmlns:p14="http://schemas.microsoft.com/office/powerpoint/2010/main" val="20508326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15</a:t>
            </a:fld>
            <a:endParaRPr lang="en-US"/>
          </a:p>
        </p:txBody>
      </p:sp>
    </p:spTree>
    <p:extLst>
      <p:ext uri="{BB962C8B-B14F-4D97-AF65-F5344CB8AC3E}">
        <p14:creationId xmlns:p14="http://schemas.microsoft.com/office/powerpoint/2010/main" val="13877515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2</a:t>
            </a:fld>
            <a:endParaRPr lang="en-US"/>
          </a:p>
        </p:txBody>
      </p:sp>
    </p:spTree>
    <p:extLst>
      <p:ext uri="{BB962C8B-B14F-4D97-AF65-F5344CB8AC3E}">
        <p14:creationId xmlns:p14="http://schemas.microsoft.com/office/powerpoint/2010/main" val="4239027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en-IE" altLang="ko-KR" sz="2400" dirty="0" smtClean="0">
              <a:latin typeface="Arial" charset="0"/>
            </a:endParaRPr>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3</a:t>
            </a:fld>
            <a:endParaRPr lang="en-US"/>
          </a:p>
        </p:txBody>
      </p:sp>
    </p:spTree>
    <p:extLst>
      <p:ext uri="{BB962C8B-B14F-4D97-AF65-F5344CB8AC3E}">
        <p14:creationId xmlns:p14="http://schemas.microsoft.com/office/powerpoint/2010/main" val="4239027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4</a:t>
            </a:fld>
            <a:endParaRPr lang="en-US"/>
          </a:p>
        </p:txBody>
      </p:sp>
    </p:spTree>
    <p:extLst>
      <p:ext uri="{BB962C8B-B14F-4D97-AF65-F5344CB8AC3E}">
        <p14:creationId xmlns:p14="http://schemas.microsoft.com/office/powerpoint/2010/main" val="470367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5</a:t>
            </a:fld>
            <a:endParaRPr lang="en-US"/>
          </a:p>
        </p:txBody>
      </p:sp>
    </p:spTree>
    <p:extLst>
      <p:ext uri="{BB962C8B-B14F-4D97-AF65-F5344CB8AC3E}">
        <p14:creationId xmlns:p14="http://schemas.microsoft.com/office/powerpoint/2010/main" val="906415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marL="0" indent="0">
              <a:buNone/>
            </a:pP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6</a:t>
            </a:fld>
            <a:endParaRPr lang="en-US"/>
          </a:p>
        </p:txBody>
      </p:sp>
    </p:spTree>
    <p:extLst>
      <p:ext uri="{BB962C8B-B14F-4D97-AF65-F5344CB8AC3E}">
        <p14:creationId xmlns:p14="http://schemas.microsoft.com/office/powerpoint/2010/main" val="39207839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a:buNone/>
            </a:pP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7</a:t>
            </a:fld>
            <a:endParaRPr lang="en-US"/>
          </a:p>
        </p:txBody>
      </p:sp>
    </p:spTree>
    <p:extLst>
      <p:ext uri="{BB962C8B-B14F-4D97-AF65-F5344CB8AC3E}">
        <p14:creationId xmlns:p14="http://schemas.microsoft.com/office/powerpoint/2010/main" val="2882974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8</a:t>
            </a:fld>
            <a:endParaRPr lang="en-US"/>
          </a:p>
        </p:txBody>
      </p:sp>
    </p:spTree>
    <p:extLst>
      <p:ext uri="{BB962C8B-B14F-4D97-AF65-F5344CB8AC3E}">
        <p14:creationId xmlns:p14="http://schemas.microsoft.com/office/powerpoint/2010/main" val="906415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pPr>
              <a:buFont typeface="Arial" pitchFamily="34" charset="0"/>
              <a:buNone/>
            </a:pPr>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802.15-&lt;15-09-0758-00-004e&gt;</a:t>
            </a:r>
            <a:endParaRPr lang="en-US"/>
          </a:p>
        </p:txBody>
      </p:sp>
      <p:sp>
        <p:nvSpPr>
          <p:cNvPr id="5" name="날짜 개체 틀 4"/>
          <p:cNvSpPr>
            <a:spLocks noGrp="1"/>
          </p:cNvSpPr>
          <p:nvPr>
            <p:ph type="dt" idx="11"/>
          </p:nvPr>
        </p:nvSpPr>
        <p:spPr/>
        <p:txBody>
          <a:bodyPr/>
          <a:lstStyle/>
          <a:p>
            <a:pPr>
              <a:defRPr/>
            </a:pPr>
            <a:r>
              <a:rPr lang="en-US" smtClean="0"/>
              <a:t>&lt;month year&gt;</a:t>
            </a:r>
            <a:endParaRPr lang="en-US"/>
          </a:p>
        </p:txBody>
      </p:sp>
      <p:sp>
        <p:nvSpPr>
          <p:cNvPr id="6" name="슬라이드 번호 개체 틀 5"/>
          <p:cNvSpPr>
            <a:spLocks noGrp="1"/>
          </p:cNvSpPr>
          <p:nvPr>
            <p:ph type="sldNum" sz="quarter" idx="12"/>
          </p:nvPr>
        </p:nvSpPr>
        <p:spPr/>
        <p:txBody>
          <a:bodyPr/>
          <a:lstStyle/>
          <a:p>
            <a:pPr>
              <a:defRPr/>
            </a:pPr>
            <a:r>
              <a:rPr lang="en-US" smtClean="0"/>
              <a:t>Page </a:t>
            </a:r>
            <a:fld id="{44150747-EEFC-F243-90C1-8A0124CC47EF}" type="slidenum">
              <a:rPr lang="en-US" smtClean="0"/>
              <a:pPr>
                <a:defRPr/>
              </a:pPr>
              <a:t>9</a:t>
            </a:fld>
            <a:endParaRPr lang="en-US"/>
          </a:p>
        </p:txBody>
      </p:sp>
    </p:spTree>
    <p:extLst>
      <p:ext uri="{BB962C8B-B14F-4D97-AF65-F5344CB8AC3E}">
        <p14:creationId xmlns:p14="http://schemas.microsoft.com/office/powerpoint/2010/main" val="906415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400" b="1" dirty="0" smtClean="0"/>
              <a:t>15-18-xxxx-xx-004z</a:t>
            </a:r>
            <a:r>
              <a:rPr lang="en-US" sz="1400" b="1" dirty="0"/>
              <a:t>&gt;</a:t>
            </a:r>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November </a:t>
            </a:r>
            <a:r>
              <a:rPr lang="en-US" sz="1400" baseline="0" dirty="0"/>
              <a:t>2018</a:t>
            </a:r>
            <a:endParaRPr lang="en-US" sz="1400" dirty="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err="1" smtClean="0"/>
              <a:t>Seongah</a:t>
            </a:r>
            <a:r>
              <a:rPr lang="en-US" dirty="0" smtClean="0"/>
              <a:t> </a:t>
            </a:r>
            <a:r>
              <a:rPr lang="en-US" dirty="0" err="1" smtClean="0"/>
              <a:t>Jeong</a:t>
            </a:r>
            <a:r>
              <a:rPr lang="en-US" dirty="0" smtClean="0"/>
              <a:t> et al, Samsung</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601533"/>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Inclusion of </a:t>
            </a:r>
            <a:r>
              <a:rPr lang="en-US" altLang="en-US" sz="1600" dirty="0" smtClean="0">
                <a:solidFill>
                  <a:srgbClr val="000000"/>
                </a:solidFill>
              </a:rPr>
              <a:t>Multicast/Broadcast Ranging in Information Element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Date Submitted</a:t>
            </a:r>
            <a:r>
              <a:rPr lang="en-US" sz="1600" b="1" dirty="0" smtClean="0">
                <a:solidFill>
                  <a:schemeClr val="tx2"/>
                </a:solidFill>
                <a:latin typeface="Times New Roman" pitchFamily="18" charset="0"/>
                <a:ea typeface="ＭＳ Ｐゴシック" pitchFamily="-65" charset="-128"/>
                <a:cs typeface="+mn-cs"/>
              </a:rPr>
              <a:t>: </a:t>
            </a:r>
            <a:r>
              <a:rPr lang="en-US" sz="1600" dirty="0">
                <a:solidFill>
                  <a:srgbClr val="000000"/>
                </a:solidFill>
              </a:rPr>
              <a:t>November </a:t>
            </a:r>
            <a:r>
              <a:rPr lang="en-US" sz="1600" dirty="0" smtClean="0">
                <a:solidFill>
                  <a:srgbClr val="000000"/>
                </a:solidFill>
              </a:rPr>
              <a:t>2018</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altLang="en-US" sz="1600" dirty="0" err="1">
                <a:solidFill>
                  <a:srgbClr val="000000"/>
                </a:solidFill>
              </a:rPr>
              <a:t>Seongah</a:t>
            </a:r>
            <a:r>
              <a:rPr lang="en-US" altLang="en-US" sz="1600" dirty="0">
                <a:solidFill>
                  <a:srgbClr val="000000"/>
                </a:solidFill>
              </a:rPr>
              <a:t> </a:t>
            </a:r>
            <a:r>
              <a:rPr lang="en-US" altLang="en-US" sz="1600" dirty="0" err="1">
                <a:solidFill>
                  <a:srgbClr val="000000"/>
                </a:solidFill>
              </a:rPr>
              <a:t>Jeong</a:t>
            </a:r>
            <a:r>
              <a:rPr lang="en-US" altLang="en-US" sz="1600" dirty="0">
                <a:solidFill>
                  <a:srgbClr val="000000"/>
                </a:solidFill>
              </a:rPr>
              <a:t>, Yi Yang, </a:t>
            </a:r>
            <a:r>
              <a:rPr lang="en-US" altLang="en-US" sz="1600" dirty="0" err="1">
                <a:solidFill>
                  <a:srgbClr val="000000"/>
                </a:solidFill>
              </a:rPr>
              <a:t>Hyunchul</a:t>
            </a:r>
            <a:r>
              <a:rPr lang="en-US" altLang="en-US" sz="1600" dirty="0">
                <a:solidFill>
                  <a:srgbClr val="000000"/>
                </a:solidFill>
              </a:rPr>
              <a:t> Kim, </a:t>
            </a:r>
            <a:r>
              <a:rPr lang="en-US" altLang="en-US" sz="1600" dirty="0" err="1">
                <a:solidFill>
                  <a:srgbClr val="000000"/>
                </a:solidFill>
              </a:rPr>
              <a:t>Sejong</a:t>
            </a:r>
            <a:r>
              <a:rPr lang="en-US" altLang="en-US" sz="1600" dirty="0">
                <a:solidFill>
                  <a:srgbClr val="000000"/>
                </a:solidFill>
              </a:rPr>
              <a:t> Yoon, Jong-</a:t>
            </a:r>
            <a:r>
              <a:rPr lang="en-US" altLang="en-US" sz="1600" dirty="0" err="1">
                <a:solidFill>
                  <a:srgbClr val="000000"/>
                </a:solidFill>
              </a:rPr>
              <a:t>Hoon</a:t>
            </a:r>
            <a:r>
              <a:rPr lang="en-US" altLang="en-US" sz="1600" dirty="0">
                <a:solidFill>
                  <a:srgbClr val="000000"/>
                </a:solidFill>
              </a:rPr>
              <a:t> Jang, Moon-</a:t>
            </a:r>
            <a:r>
              <a:rPr lang="en-US" altLang="en-US" sz="1600" dirty="0" err="1">
                <a:solidFill>
                  <a:srgbClr val="000000"/>
                </a:solidFill>
              </a:rPr>
              <a:t>Seok</a:t>
            </a:r>
            <a:r>
              <a:rPr lang="en-US" altLang="en-US" sz="1600" dirty="0">
                <a:solidFill>
                  <a:srgbClr val="000000"/>
                </a:solidFill>
              </a:rPr>
              <a:t> Kang, </a:t>
            </a:r>
            <a:r>
              <a:rPr lang="en-US" altLang="en-US" sz="1600" dirty="0" err="1">
                <a:solidFill>
                  <a:srgbClr val="000000"/>
                </a:solidFill>
              </a:rPr>
              <a:t>Jonghyo</a:t>
            </a:r>
            <a:r>
              <a:rPr lang="en-US" altLang="en-US" sz="1600" dirty="0">
                <a:solidFill>
                  <a:srgbClr val="000000"/>
                </a:solidFill>
              </a:rPr>
              <a:t> Lee, </a:t>
            </a:r>
            <a:r>
              <a:rPr lang="en-US" altLang="en-US" sz="1600" dirty="0" err="1">
                <a:solidFill>
                  <a:srgbClr val="000000"/>
                </a:solidFill>
              </a:rPr>
              <a:t>Aditya</a:t>
            </a:r>
            <a:r>
              <a:rPr lang="en-US" altLang="en-US" sz="1600" dirty="0">
                <a:solidFill>
                  <a:srgbClr val="000000"/>
                </a:solidFill>
              </a:rPr>
              <a:t> V. </a:t>
            </a:r>
            <a:r>
              <a:rPr lang="en-US" altLang="en-US" sz="1600" dirty="0" err="1">
                <a:solidFill>
                  <a:srgbClr val="000000"/>
                </a:solidFill>
              </a:rPr>
              <a:t>Padaki</a:t>
            </a:r>
            <a:r>
              <a:rPr lang="en-US" altLang="en-US" sz="1600" dirty="0">
                <a:solidFill>
                  <a:srgbClr val="000000"/>
                </a:solidFill>
              </a:rPr>
              <a:t>, </a:t>
            </a:r>
            <a:r>
              <a:rPr lang="en-US" altLang="en-US" sz="1600" dirty="0" err="1">
                <a:solidFill>
                  <a:srgbClr val="000000"/>
                </a:solidFill>
              </a:rPr>
              <a:t>Zheda</a:t>
            </a:r>
            <a:r>
              <a:rPr lang="en-US" altLang="en-US" sz="1600" dirty="0">
                <a:solidFill>
                  <a:srgbClr val="000000"/>
                </a:solidFill>
              </a:rPr>
              <a:t> Li, Boon </a:t>
            </a:r>
            <a:r>
              <a:rPr lang="en-US" altLang="en-US" sz="1600" dirty="0" err="1">
                <a:solidFill>
                  <a:srgbClr val="000000"/>
                </a:solidFill>
              </a:rPr>
              <a:t>Loong</a:t>
            </a:r>
            <a:r>
              <a:rPr lang="en-US" altLang="en-US" sz="1600" dirty="0">
                <a:solidFill>
                  <a:srgbClr val="000000"/>
                </a:solidFill>
              </a:rPr>
              <a:t> Ng (Samsung), Frank Leong, </a:t>
            </a:r>
            <a:r>
              <a:rPr lang="en-US" altLang="en-US" sz="1600" dirty="0" err="1">
                <a:solidFill>
                  <a:srgbClr val="000000"/>
                </a:solidFill>
              </a:rPr>
              <a:t>Brima</a:t>
            </a:r>
            <a:r>
              <a:rPr lang="en-US" altLang="en-US" sz="1600" dirty="0">
                <a:solidFill>
                  <a:srgbClr val="000000"/>
                </a:solidFill>
              </a:rPr>
              <a:t> Ibrahim, </a:t>
            </a:r>
            <a:r>
              <a:rPr lang="en-US" altLang="en-US" sz="1600" dirty="0" err="1">
                <a:solidFill>
                  <a:srgbClr val="000000"/>
                </a:solidFill>
              </a:rPr>
              <a:t>Rias</a:t>
            </a:r>
            <a:r>
              <a:rPr lang="en-US" altLang="en-US" sz="1600" dirty="0">
                <a:solidFill>
                  <a:srgbClr val="000000"/>
                </a:solidFill>
              </a:rPr>
              <a:t> Al-</a:t>
            </a:r>
            <a:r>
              <a:rPr lang="en-US" altLang="en-US" sz="1600" dirty="0" err="1">
                <a:solidFill>
                  <a:srgbClr val="000000"/>
                </a:solidFill>
              </a:rPr>
              <a:t>kadi</a:t>
            </a:r>
            <a:r>
              <a:rPr lang="en-US" altLang="en-US" sz="1600" dirty="0">
                <a:solidFill>
                  <a:srgbClr val="000000"/>
                </a:solidFill>
              </a:rPr>
              <a:t> (NXP)</a:t>
            </a:r>
            <a:endParaRPr lang="en-US" sz="1600"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latin typeface="Times New Roman" pitchFamily="18" charset="0"/>
                <a:ea typeface="ＭＳ Ｐゴシック" pitchFamily="-65" charset="-128"/>
                <a:cs typeface="+mn-cs"/>
              </a:rPr>
              <a:t>Company:</a:t>
            </a:r>
            <a:r>
              <a:rPr lang="en-US" sz="1600" dirty="0" smtClean="0">
                <a:solidFill>
                  <a:schemeClr val="tx2"/>
                </a:solidFill>
                <a:latin typeface="Times New Roman" pitchFamily="18" charset="0"/>
                <a:ea typeface="ＭＳ Ｐゴシック" pitchFamily="-65" charset="-128"/>
                <a:cs typeface="+mn-cs"/>
              </a:rPr>
              <a:t> </a:t>
            </a:r>
            <a:r>
              <a:rPr lang="en-US" altLang="en-US" sz="1600" dirty="0" smtClean="0">
                <a:solidFill>
                  <a:srgbClr val="000000"/>
                </a:solidFill>
              </a:rPr>
              <a:t>Samsung</a:t>
            </a:r>
            <a:endParaRPr lang="en-US" sz="1600"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 </a:t>
            </a:r>
            <a:r>
              <a:rPr lang="en-US" altLang="en-US" sz="1600" dirty="0" smtClean="0"/>
              <a:t>sa.jeong@samsung.com,yi83.yang@samsung.com,hc77.kim@samsung.com,sejong.yoon@samsung.com,jh0.jang@samsung.com,moonseok.kang@samsung.com</a:t>
            </a:r>
            <a:r>
              <a:rPr lang="en-US" altLang="en-US" sz="1600" dirty="0" smtClean="0">
                <a:solidFill>
                  <a:srgbClr val="000000"/>
                </a:solidFill>
              </a:rPr>
              <a:t>,jonghyo.lee@samsung.com,a.padaki@samsung.com,zheda.li@samsung.com,b.ng@samsung.com,frank.leong@nxp.com,brima.ibrahim@nxp.com,rias.al-kadi@nxp.com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Purpose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Proposal</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a:latin typeface="Arial" charset="0"/>
              </a:rPr>
              <a:t>For the support of the broadcast/multicast </a:t>
            </a:r>
            <a:r>
              <a:rPr lang="en-IE" altLang="ko-KR" sz="2400" dirty="0" smtClean="0">
                <a:latin typeface="Arial" charset="0"/>
              </a:rPr>
              <a:t>DS-TWR, we propose </a:t>
            </a:r>
            <a:r>
              <a:rPr lang="en-IE" altLang="ko-KR" sz="2400" dirty="0">
                <a:latin typeface="Arial" charset="0"/>
              </a:rPr>
              <a:t>the additional control info </a:t>
            </a:r>
            <a:r>
              <a:rPr lang="en-IE" altLang="ko-KR" sz="2400" dirty="0" smtClean="0">
                <a:latin typeface="Arial" charset="0"/>
              </a:rPr>
              <a:t>value </a:t>
            </a:r>
            <a:r>
              <a:rPr lang="en-IE" altLang="ko-KR" sz="2400" dirty="0">
                <a:latin typeface="Arial" charset="0"/>
              </a:rPr>
              <a:t>of RCDT IE </a:t>
            </a:r>
          </a:p>
          <a:p>
            <a:pPr>
              <a:buFont typeface="Arial" pitchFamily="34" charset="0"/>
              <a:buChar char="•"/>
            </a:pPr>
            <a:r>
              <a:rPr lang="en-IE" altLang="ko-KR" sz="2400" dirty="0" smtClean="0"/>
              <a:t>The </a:t>
            </a:r>
            <a:r>
              <a:rPr lang="en-IE" altLang="ko-KR" sz="2400" dirty="0"/>
              <a:t>newly defined </a:t>
            </a:r>
            <a:r>
              <a:rPr lang="en-IE" altLang="ko-KR" sz="2400" dirty="0">
                <a:latin typeface="Arial" charset="0"/>
              </a:rPr>
              <a:t>control info </a:t>
            </a:r>
            <a:r>
              <a:rPr lang="en-IE" altLang="ko-KR" sz="2400" dirty="0" smtClean="0">
                <a:latin typeface="Arial" charset="0"/>
              </a:rPr>
              <a:t>values 3~7 for content field</a:t>
            </a:r>
            <a:r>
              <a:rPr lang="en-IE" altLang="ko-KR" sz="2400" dirty="0" smtClean="0"/>
              <a:t> </a:t>
            </a:r>
            <a:r>
              <a:rPr lang="en-IE" altLang="ko-KR" sz="2400" dirty="0"/>
              <a:t>of RCDT IE </a:t>
            </a:r>
            <a:r>
              <a:rPr lang="en-IE" altLang="ko-KR" sz="2400" dirty="0" smtClean="0"/>
              <a:t>are </a:t>
            </a:r>
            <a:r>
              <a:rPr lang="en-IE" altLang="ko-KR" sz="2400" dirty="0"/>
              <a:t>proposed as below</a:t>
            </a:r>
            <a:endParaRPr lang="en-US" altLang="ko-KR" sz="2400" dirty="0"/>
          </a:p>
          <a:p>
            <a:pPr>
              <a:buFont typeface="Arial" pitchFamily="34" charset="0"/>
              <a:buChar char="•"/>
            </a:pPr>
            <a:endParaRPr lang="en-US" altLang="ko-KR" sz="2400" dirty="0" smtClean="0"/>
          </a:p>
          <a:p>
            <a:pPr>
              <a:buFont typeface="Arial" pitchFamily="34" charset="0"/>
              <a:buChar char="•"/>
            </a:pPr>
            <a:endParaRPr lang="en-US" altLang="ko-KR" sz="2400" dirty="0"/>
          </a:p>
        </p:txBody>
      </p:sp>
      <p:graphicFrame>
        <p:nvGraphicFramePr>
          <p:cNvPr id="6" name="표 5"/>
          <p:cNvGraphicFramePr>
            <a:graphicFrameLocks noGrp="1"/>
          </p:cNvGraphicFramePr>
          <p:nvPr>
            <p:extLst>
              <p:ext uri="{D42A27DB-BD31-4B8C-83A1-F6EECF244321}">
                <p14:modId xmlns:p14="http://schemas.microsoft.com/office/powerpoint/2010/main" val="3532383432"/>
              </p:ext>
            </p:extLst>
          </p:nvPr>
        </p:nvGraphicFramePr>
        <p:xfrm>
          <a:off x="3048000" y="3200400"/>
          <a:ext cx="6019800" cy="3246120"/>
        </p:xfrm>
        <a:graphic>
          <a:graphicData uri="http://schemas.openxmlformats.org/drawingml/2006/table">
            <a:tbl>
              <a:tblPr firstRow="1" bandRow="1">
                <a:tableStyleId>{5940675A-B579-460E-94D1-54222C63F5DA}</a:tableStyleId>
              </a:tblPr>
              <a:tblGrid>
                <a:gridCol w="963168"/>
                <a:gridCol w="5056632"/>
              </a:tblGrid>
              <a:tr h="262061">
                <a:tc>
                  <a:txBody>
                    <a:bodyPr/>
                    <a:lstStyle/>
                    <a:p>
                      <a:pPr algn="ctr" latinLnBrk="1"/>
                      <a:r>
                        <a:rPr lang="en-US" altLang="ko-KR" sz="900" b="1" dirty="0" smtClean="0"/>
                        <a:t>Control</a:t>
                      </a:r>
                      <a:r>
                        <a:rPr lang="en-US" altLang="ko-KR" sz="900" b="1" baseline="0" dirty="0" smtClean="0"/>
                        <a:t> Info Value </a:t>
                      </a:r>
                      <a:endParaRPr lang="en-US" altLang="ko-KR" sz="900" b="1" dirty="0" smtClean="0"/>
                    </a:p>
                  </a:txBody>
                  <a:tcPr/>
                </a:tc>
                <a:tc>
                  <a:txBody>
                    <a:bodyPr/>
                    <a:lstStyle/>
                    <a:p>
                      <a:pPr algn="ctr" latinLnBrk="1"/>
                      <a:r>
                        <a:rPr lang="en-US" altLang="ko-KR" sz="900" b="1" dirty="0" smtClean="0"/>
                        <a:t>Meaning </a:t>
                      </a:r>
                      <a:endParaRPr lang="ko-KR" altLang="en-US" sz="900" b="1" dirty="0"/>
                    </a:p>
                  </a:txBody>
                  <a:tcPr/>
                </a:tc>
              </a:tr>
              <a:tr h="18285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900" kern="50" dirty="0">
                          <a:solidFill>
                            <a:schemeClr val="tx1"/>
                          </a:solidFill>
                          <a:effectLst/>
                          <a:latin typeface="+mn-lt"/>
                          <a:ea typeface="+mn-ea"/>
                          <a:cs typeface="+mn-cs"/>
                        </a:rPr>
                        <a:t>0</a:t>
                      </a:r>
                      <a:endParaRPr lang="ko-KR" sz="900" kern="50" dirty="0">
                        <a:solidFill>
                          <a:schemeClr val="tx1"/>
                        </a:solidFill>
                        <a:effectLst/>
                        <a:latin typeface="+mn-lt"/>
                        <a:ea typeface="+mn-ea"/>
                        <a:cs typeface="+mn-cs"/>
                      </a:endParaRPr>
                    </a:p>
                  </a:txBody>
                  <a:tcPr marL="68580" marR="68580" marT="0" marB="0"/>
                </a:tc>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900" kern="0" dirty="0">
                          <a:effectLst/>
                        </a:rPr>
                        <a:t>This frame is initiating DS-TWR and indicates that the initiating end does not require the ranging result.</a:t>
                      </a:r>
                      <a:endParaRPr lang="ko-KR" sz="1100" kern="50" dirty="0">
                        <a:effectLst/>
                        <a:latin typeface="Times New Roman"/>
                        <a:ea typeface="DejaVu Sans"/>
                        <a:cs typeface="Arial"/>
                      </a:endParaRPr>
                    </a:p>
                  </a:txBody>
                  <a:tcPr marL="68580" marR="68580" marT="0" marB="0"/>
                </a:tc>
              </a:tr>
              <a:tr h="18285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900" kern="50" dirty="0">
                          <a:solidFill>
                            <a:schemeClr val="tx1"/>
                          </a:solidFill>
                          <a:effectLst/>
                          <a:latin typeface="+mn-lt"/>
                          <a:ea typeface="+mn-ea"/>
                          <a:cs typeface="+mn-cs"/>
                        </a:rPr>
                        <a:t>1</a:t>
                      </a:r>
                      <a:endParaRPr lang="ko-KR" sz="900" kern="50" dirty="0">
                        <a:solidFill>
                          <a:schemeClr val="tx1"/>
                        </a:solidFill>
                        <a:effectLst/>
                        <a:latin typeface="+mn-lt"/>
                        <a:ea typeface="+mn-ea"/>
                        <a:cs typeface="+mn-cs"/>
                      </a:endParaRPr>
                    </a:p>
                  </a:txBody>
                  <a:tcPr marL="68580" marR="68580" marT="0" marB="0"/>
                </a:tc>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900" kern="0" dirty="0">
                          <a:effectLst/>
                        </a:rPr>
                        <a:t>This frame is initiating DS-TWR and requesting that the ranging result is sent back at end of exchange</a:t>
                      </a:r>
                      <a:endParaRPr lang="ko-KR" sz="1100" kern="50" dirty="0">
                        <a:effectLst/>
                        <a:latin typeface="Times New Roman"/>
                        <a:ea typeface="DejaVu Sans"/>
                        <a:cs typeface="Arial"/>
                      </a:endParaRPr>
                    </a:p>
                  </a:txBody>
                  <a:tcPr marL="68580" marR="68580" marT="0" marB="0"/>
                </a:tc>
              </a:tr>
              <a:tr h="19059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900" kern="50" dirty="0">
                          <a:solidFill>
                            <a:schemeClr val="tx1"/>
                          </a:solidFill>
                          <a:effectLst/>
                          <a:latin typeface="+mn-lt"/>
                          <a:ea typeface="+mn-ea"/>
                          <a:cs typeface="+mn-cs"/>
                        </a:rPr>
                        <a:t>2</a:t>
                      </a:r>
                      <a:endParaRPr lang="ko-KR" sz="900" kern="50" dirty="0">
                        <a:solidFill>
                          <a:schemeClr val="tx1"/>
                        </a:solidFill>
                        <a:effectLst/>
                        <a:latin typeface="+mn-lt"/>
                        <a:ea typeface="+mn-ea"/>
                        <a:cs typeface="+mn-cs"/>
                      </a:endParaRPr>
                    </a:p>
                  </a:txBody>
                  <a:tcPr marL="68580" marR="68580" marT="0" marB="0"/>
                </a:tc>
                <a:tc>
                  <a:txBody>
                    <a:bodyPr/>
                    <a:lstStyle/>
                    <a:p>
                      <a:pPr algn="l"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900" kern="0" dirty="0">
                          <a:effectLst/>
                        </a:rPr>
                        <a:t>This frame is continuing the DS-TWR, forming the request for the 2</a:t>
                      </a:r>
                      <a:r>
                        <a:rPr lang="en-US" sz="900" kern="0" baseline="30000" dirty="0">
                          <a:effectLst/>
                        </a:rPr>
                        <a:t>nd</a:t>
                      </a:r>
                      <a:r>
                        <a:rPr lang="en-US" sz="900" kern="0" dirty="0">
                          <a:effectLst/>
                        </a:rPr>
                        <a:t>  TX-to-RX round trip measurement</a:t>
                      </a:r>
                      <a:endParaRPr lang="ko-KR" sz="1100" kern="50" dirty="0">
                        <a:effectLst/>
                        <a:latin typeface="Times New Roman"/>
                        <a:ea typeface="DejaVu Sans"/>
                        <a:cs typeface="Arial"/>
                      </a:endParaRPr>
                    </a:p>
                  </a:txBody>
                  <a:tcPr marL="68580" marR="68580" marT="0" marB="0"/>
                </a:tc>
              </a:tr>
              <a:tr h="274274">
                <a:tc>
                  <a:txBody>
                    <a:bodyPr/>
                    <a:lstStyle/>
                    <a:p>
                      <a:pPr algn="ctr" latinLnBrk="1"/>
                      <a:r>
                        <a:rPr lang="en-US" altLang="ko-KR" sz="900" kern="50" dirty="0" smtClean="0">
                          <a:solidFill>
                            <a:srgbClr val="C00000"/>
                          </a:solidFill>
                          <a:effectLst/>
                          <a:latin typeface="+mn-lt"/>
                          <a:ea typeface="+mn-ea"/>
                          <a:cs typeface="+mn-cs"/>
                        </a:rPr>
                        <a:t>3</a:t>
                      </a:r>
                      <a:endParaRPr lang="ko-KR" altLang="en-US" sz="900" kern="50" dirty="0">
                        <a:solidFill>
                          <a:srgbClr val="C00000"/>
                        </a:solidFill>
                        <a:effectLst/>
                        <a:latin typeface="+mn-lt"/>
                        <a:ea typeface="+mn-ea"/>
                        <a:cs typeface="+mn-cs"/>
                      </a:endParaRPr>
                    </a:p>
                  </a:txBody>
                  <a:tcPr/>
                </a:tc>
                <a:tc>
                  <a:txBody>
                    <a:bodyPr/>
                    <a:lstStyle/>
                    <a:p>
                      <a:pPr algn="l" latinLnBrk="1">
                        <a:lnSpc>
                          <a:spcPct val="150000"/>
                        </a:lnSpc>
                        <a:spcAft>
                          <a:spcPts val="0"/>
                        </a:spcAft>
                      </a:pPr>
                      <a:r>
                        <a:rPr lang="en-US" sz="900" kern="100" dirty="0">
                          <a:solidFill>
                            <a:srgbClr val="C00000"/>
                          </a:solidFill>
                          <a:effectLst/>
                        </a:rPr>
                        <a:t>This frame is initiating broadcast/multicast DS-TWR and indicates that the initiating end does not require the ranging </a:t>
                      </a:r>
                      <a:r>
                        <a:rPr lang="en-US" sz="900" kern="100" dirty="0" smtClean="0">
                          <a:solidFill>
                            <a:srgbClr val="C00000"/>
                          </a:solidFill>
                          <a:effectLst/>
                        </a:rPr>
                        <a:t>result</a:t>
                      </a:r>
                      <a:endParaRPr lang="ko-KR" sz="900" kern="100" dirty="0">
                        <a:solidFill>
                          <a:srgbClr val="C00000"/>
                        </a:solidFill>
                        <a:effectLst/>
                        <a:latin typeface="맑은 고딕"/>
                        <a:cs typeface="Times New Roman"/>
                      </a:endParaRPr>
                    </a:p>
                  </a:txBody>
                  <a:tcPr marL="68580" marR="68580" marT="0" marB="0" anchor="ctr"/>
                </a:tc>
              </a:tr>
              <a:tr h="274274">
                <a:tc>
                  <a:txBody>
                    <a:bodyPr/>
                    <a:lstStyle/>
                    <a:p>
                      <a:pPr algn="ctr" latinLnBrk="1"/>
                      <a:r>
                        <a:rPr lang="en-US" altLang="ko-KR" sz="900" kern="50" dirty="0" smtClean="0">
                          <a:solidFill>
                            <a:srgbClr val="C00000"/>
                          </a:solidFill>
                          <a:effectLst/>
                          <a:latin typeface="+mn-lt"/>
                          <a:ea typeface="+mn-ea"/>
                          <a:cs typeface="+mn-cs"/>
                        </a:rPr>
                        <a:t>4</a:t>
                      </a:r>
                      <a:endParaRPr lang="ko-KR" altLang="en-US" sz="900" kern="50" dirty="0">
                        <a:solidFill>
                          <a:srgbClr val="C00000"/>
                        </a:solidFill>
                        <a:effectLst/>
                        <a:latin typeface="+mn-lt"/>
                        <a:ea typeface="+mn-ea"/>
                        <a:cs typeface="+mn-cs"/>
                      </a:endParaRPr>
                    </a:p>
                  </a:txBody>
                  <a:tcPr/>
                </a:tc>
                <a:tc>
                  <a:txBody>
                    <a:bodyPr/>
                    <a:lstStyle/>
                    <a:p>
                      <a:pPr algn="l" latinLnBrk="1">
                        <a:lnSpc>
                          <a:spcPct val="150000"/>
                        </a:lnSpc>
                        <a:spcAft>
                          <a:spcPts val="0"/>
                        </a:spcAft>
                      </a:pPr>
                      <a:r>
                        <a:rPr lang="en-US" sz="900" kern="100" dirty="0">
                          <a:solidFill>
                            <a:srgbClr val="C00000"/>
                          </a:solidFill>
                          <a:effectLst/>
                        </a:rPr>
                        <a:t>This frame is initiating broadcast/multicast DS-TWR and requesting that the ranging result is sent back at end of exchange</a:t>
                      </a:r>
                      <a:endParaRPr lang="ko-KR" sz="900" kern="100" dirty="0">
                        <a:solidFill>
                          <a:srgbClr val="C00000"/>
                        </a:solidFill>
                        <a:effectLst/>
                        <a:latin typeface="맑은 고딕"/>
                        <a:cs typeface="Times New Roman"/>
                      </a:endParaRPr>
                    </a:p>
                  </a:txBody>
                  <a:tcPr marL="68580" marR="68580" marT="0" marB="0"/>
                </a:tc>
              </a:tr>
              <a:tr h="411411">
                <a:tc>
                  <a:txBody>
                    <a:bodyPr/>
                    <a:lstStyle/>
                    <a:p>
                      <a:pPr algn="ctr" latinLnBrk="1"/>
                      <a:r>
                        <a:rPr lang="en-US" altLang="ko-KR" sz="900" kern="50" dirty="0" smtClean="0">
                          <a:solidFill>
                            <a:srgbClr val="C00000"/>
                          </a:solidFill>
                          <a:effectLst/>
                          <a:latin typeface="+mn-lt"/>
                          <a:ea typeface="+mn-ea"/>
                          <a:cs typeface="+mn-cs"/>
                        </a:rPr>
                        <a:t>5</a:t>
                      </a:r>
                      <a:endParaRPr lang="ko-KR" altLang="en-US" sz="900" kern="50" dirty="0">
                        <a:solidFill>
                          <a:srgbClr val="C00000"/>
                        </a:solidFill>
                        <a:effectLst/>
                        <a:latin typeface="+mn-lt"/>
                        <a:ea typeface="+mn-ea"/>
                        <a:cs typeface="+mn-cs"/>
                      </a:endParaRPr>
                    </a:p>
                  </a:txBody>
                  <a:tcPr/>
                </a:tc>
                <a:tc>
                  <a:txBody>
                    <a:bodyPr/>
                    <a:lstStyle/>
                    <a:p>
                      <a:pPr algn="l" latinLnBrk="1">
                        <a:lnSpc>
                          <a:spcPct val="150000"/>
                        </a:lnSpc>
                        <a:spcAft>
                          <a:spcPts val="0"/>
                        </a:spcAft>
                      </a:pPr>
                      <a:r>
                        <a:rPr lang="en-US" sz="900" kern="100" dirty="0">
                          <a:solidFill>
                            <a:srgbClr val="C00000"/>
                          </a:solidFill>
                          <a:effectLst/>
                        </a:rPr>
                        <a:t>This frame is initiating broadcast/multicast DS-TWR with additional report message for time stamp measurements and indicates that the initiating end does not require the ranging </a:t>
                      </a:r>
                      <a:r>
                        <a:rPr lang="en-US" sz="900" kern="100" dirty="0" smtClean="0">
                          <a:solidFill>
                            <a:srgbClr val="C00000"/>
                          </a:solidFill>
                          <a:effectLst/>
                        </a:rPr>
                        <a:t>result</a:t>
                      </a:r>
                      <a:endParaRPr lang="ko-KR" sz="900" kern="100" dirty="0">
                        <a:solidFill>
                          <a:srgbClr val="C00000"/>
                        </a:solidFill>
                        <a:effectLst/>
                        <a:latin typeface="맑은 고딕"/>
                        <a:cs typeface="Times New Roman"/>
                      </a:endParaRPr>
                    </a:p>
                  </a:txBody>
                  <a:tcPr marL="68580" marR="68580" marT="0" marB="0"/>
                </a:tc>
              </a:tr>
              <a:tr h="411411">
                <a:tc>
                  <a:txBody>
                    <a:bodyPr/>
                    <a:lstStyle/>
                    <a:p>
                      <a:pPr algn="ctr" latinLnBrk="1"/>
                      <a:r>
                        <a:rPr lang="en-US" altLang="ko-KR" sz="900" kern="50" dirty="0" smtClean="0">
                          <a:solidFill>
                            <a:srgbClr val="C00000"/>
                          </a:solidFill>
                          <a:effectLst/>
                          <a:latin typeface="+mn-lt"/>
                          <a:ea typeface="+mn-ea"/>
                          <a:cs typeface="+mn-cs"/>
                        </a:rPr>
                        <a:t>6</a:t>
                      </a:r>
                      <a:endParaRPr lang="ko-KR" altLang="en-US" sz="900" kern="50" dirty="0">
                        <a:solidFill>
                          <a:srgbClr val="C00000"/>
                        </a:solidFill>
                        <a:effectLst/>
                        <a:latin typeface="+mn-lt"/>
                        <a:ea typeface="+mn-ea"/>
                        <a:cs typeface="+mn-cs"/>
                      </a:endParaRPr>
                    </a:p>
                  </a:txBody>
                  <a:tcPr/>
                </a:tc>
                <a:tc>
                  <a:txBody>
                    <a:bodyPr/>
                    <a:lstStyle/>
                    <a:p>
                      <a:pPr algn="l" latinLnBrk="1">
                        <a:lnSpc>
                          <a:spcPct val="150000"/>
                        </a:lnSpc>
                        <a:spcAft>
                          <a:spcPts val="0"/>
                        </a:spcAft>
                      </a:pPr>
                      <a:r>
                        <a:rPr lang="en-US" sz="900" kern="100" dirty="0">
                          <a:solidFill>
                            <a:srgbClr val="C00000"/>
                          </a:solidFill>
                          <a:effectLst/>
                        </a:rPr>
                        <a:t>This frame is initiating broadcast/multicast DS-TWR with additional report message for time stamp measurements and requesting that the ranging result is sent back at end of exchange</a:t>
                      </a:r>
                      <a:endParaRPr lang="ko-KR" sz="900" kern="100" dirty="0">
                        <a:solidFill>
                          <a:srgbClr val="C00000"/>
                        </a:solidFill>
                        <a:effectLst/>
                        <a:latin typeface="맑은 고딕"/>
                        <a:cs typeface="Times New Roman"/>
                      </a:endParaRPr>
                    </a:p>
                  </a:txBody>
                  <a:tcPr marL="68580" marR="68580" marT="0" marB="0"/>
                </a:tc>
              </a:tr>
              <a:tr h="274274">
                <a:tc>
                  <a:txBody>
                    <a:bodyPr/>
                    <a:lstStyle/>
                    <a:p>
                      <a:pPr algn="ctr" latinLnBrk="1"/>
                      <a:r>
                        <a:rPr lang="en-US" altLang="ko-KR" sz="900" kern="50" dirty="0" smtClean="0">
                          <a:solidFill>
                            <a:srgbClr val="C00000"/>
                          </a:solidFill>
                          <a:effectLst/>
                          <a:latin typeface="+mn-lt"/>
                          <a:ea typeface="+mn-ea"/>
                          <a:cs typeface="+mn-cs"/>
                        </a:rPr>
                        <a:t>7</a:t>
                      </a:r>
                      <a:endParaRPr lang="ko-KR" altLang="en-US" sz="900" kern="50" dirty="0">
                        <a:solidFill>
                          <a:srgbClr val="C00000"/>
                        </a:solidFill>
                        <a:effectLst/>
                        <a:latin typeface="+mn-lt"/>
                        <a:ea typeface="+mn-ea"/>
                        <a:cs typeface="+mn-cs"/>
                      </a:endParaRPr>
                    </a:p>
                  </a:txBody>
                  <a:tcPr/>
                </a:tc>
                <a:tc>
                  <a:txBody>
                    <a:bodyPr/>
                    <a:lstStyle/>
                    <a:p>
                      <a:pPr algn="l" latinLnBrk="1">
                        <a:lnSpc>
                          <a:spcPct val="150000"/>
                        </a:lnSpc>
                        <a:spcAft>
                          <a:spcPts val="0"/>
                        </a:spcAft>
                      </a:pPr>
                      <a:r>
                        <a:rPr lang="en-US" sz="900" kern="100" dirty="0">
                          <a:solidFill>
                            <a:srgbClr val="C00000"/>
                          </a:solidFill>
                          <a:effectLst/>
                        </a:rPr>
                        <a:t>This frame indicates Ranging Final message without timestamps in the broadcast/multicast </a:t>
                      </a:r>
                      <a:r>
                        <a:rPr lang="en-US" sz="900" kern="100" dirty="0" smtClean="0">
                          <a:solidFill>
                            <a:srgbClr val="C00000"/>
                          </a:solidFill>
                          <a:effectLst/>
                        </a:rPr>
                        <a:t>DS-TWR</a:t>
                      </a:r>
                      <a:endParaRPr lang="ko-KR" sz="900" kern="100" dirty="0">
                        <a:solidFill>
                          <a:srgbClr val="C00000"/>
                        </a:solidFill>
                        <a:effectLst/>
                        <a:latin typeface="맑은 고딕"/>
                        <a:cs typeface="Times New Roman"/>
                      </a:endParaRPr>
                    </a:p>
                  </a:txBody>
                  <a:tcPr marL="68580" marR="68580" marT="0" marB="0"/>
                </a:tc>
              </a:tr>
            </a:tbl>
          </a:graphicData>
        </a:graphic>
      </p:graphicFrame>
      <p:graphicFrame>
        <p:nvGraphicFramePr>
          <p:cNvPr id="7" name="표 6"/>
          <p:cNvGraphicFramePr>
            <a:graphicFrameLocks noGrp="1"/>
          </p:cNvGraphicFramePr>
          <p:nvPr>
            <p:extLst>
              <p:ext uri="{D42A27DB-BD31-4B8C-83A1-F6EECF244321}">
                <p14:modId xmlns:p14="http://schemas.microsoft.com/office/powerpoint/2010/main" val="3099765176"/>
              </p:ext>
            </p:extLst>
          </p:nvPr>
        </p:nvGraphicFramePr>
        <p:xfrm>
          <a:off x="5245100" y="2743200"/>
          <a:ext cx="2070100" cy="411480"/>
        </p:xfrm>
        <a:graphic>
          <a:graphicData uri="http://schemas.openxmlformats.org/drawingml/2006/table">
            <a:tbl>
              <a:tblPr firstRow="1" firstCol="1" bandRow="1">
                <a:tableStyleId>{5940675A-B579-460E-94D1-54222C63F5DA}</a:tableStyleId>
              </a:tblPr>
              <a:tblGrid>
                <a:gridCol w="2070100"/>
              </a:tblGrid>
              <a:tr h="193040">
                <a:tc>
                  <a:txBody>
                    <a:bodyPr/>
                    <a:lstStyle/>
                    <a:p>
                      <a:pPr algn="ctr" latinLnBrk="1">
                        <a:lnSpc>
                          <a:spcPct val="150000"/>
                        </a:lnSpc>
                        <a:spcAft>
                          <a:spcPts val="0"/>
                        </a:spcAft>
                      </a:pPr>
                      <a:r>
                        <a:rPr lang="en-US" sz="900" b="1" kern="100" dirty="0">
                          <a:effectLst/>
                        </a:rPr>
                        <a:t>Octets: 1</a:t>
                      </a:r>
                      <a:endParaRPr lang="ko-KR" sz="700" b="1" kern="100" dirty="0">
                        <a:effectLst/>
                        <a:latin typeface="맑은 고딕"/>
                        <a:cs typeface="Times New Roman"/>
                      </a:endParaRPr>
                    </a:p>
                  </a:txBody>
                  <a:tcPr marL="68580" marR="68580" marT="0" marB="0"/>
                </a:tc>
              </a:tr>
              <a:tr h="0">
                <a:tc>
                  <a:txBody>
                    <a:bodyPr/>
                    <a:lstStyle/>
                    <a:p>
                      <a:pPr algn="ctr" latinLnBrk="1">
                        <a:lnSpc>
                          <a:spcPct val="150000"/>
                        </a:lnSpc>
                        <a:spcAft>
                          <a:spcPts val="0"/>
                        </a:spcAft>
                      </a:pPr>
                      <a:r>
                        <a:rPr lang="en-US" sz="900" kern="100" dirty="0">
                          <a:effectLst/>
                        </a:rPr>
                        <a:t>Control Info</a:t>
                      </a:r>
                      <a:endParaRPr lang="ko-KR" sz="700" kern="100" dirty="0">
                        <a:effectLst/>
                        <a:latin typeface="맑은 고딕"/>
                        <a:cs typeface="Times New Roman"/>
                      </a:endParaRPr>
                    </a:p>
                  </a:txBody>
                  <a:tcPr marL="68580" marR="68580" marT="0" marB="0"/>
                </a:tc>
              </a:tr>
            </a:tbl>
          </a:graphicData>
        </a:graphic>
      </p:graphicFrame>
      <p:sp>
        <p:nvSpPr>
          <p:cNvPr id="8" name="Rectangle 1027"/>
          <p:cNvSpPr txBox="1">
            <a:spLocks noChangeArrowheads="1"/>
          </p:cNvSpPr>
          <p:nvPr/>
        </p:nvSpPr>
        <p:spPr bwMode="auto">
          <a:xfrm>
            <a:off x="7315200" y="2760873"/>
            <a:ext cx="1676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a:buFontTx/>
              <a:buNone/>
            </a:pPr>
            <a:r>
              <a:rPr lang="en-US" altLang="ko-KR" sz="900" dirty="0" smtClean="0"/>
              <a:t>Content field of RCDT IE</a:t>
            </a:r>
            <a:endParaRPr lang="en-US" altLang="ko-KR" sz="900" dirty="0"/>
          </a:p>
        </p:txBody>
      </p:sp>
      <p:grpSp>
        <p:nvGrpSpPr>
          <p:cNvPr id="9" name="그룹 8"/>
          <p:cNvGrpSpPr/>
          <p:nvPr/>
        </p:nvGrpSpPr>
        <p:grpSpPr>
          <a:xfrm>
            <a:off x="76200" y="3414024"/>
            <a:ext cx="3375808" cy="2148576"/>
            <a:chOff x="592699" y="149152"/>
            <a:chExt cx="3375808" cy="2148576"/>
          </a:xfrm>
        </p:grpSpPr>
        <p:sp>
          <p:nvSpPr>
            <p:cNvPr id="10" name="TextBox 9"/>
            <p:cNvSpPr txBox="1"/>
            <p:nvPr/>
          </p:nvSpPr>
          <p:spPr>
            <a:xfrm>
              <a:off x="592699" y="149152"/>
              <a:ext cx="72011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11" name="직선 연결선 10"/>
            <p:cNvCxnSpPr>
              <a:stCxn id="10" idx="2"/>
            </p:cNvCxnSpPr>
            <p:nvPr/>
          </p:nvCxnSpPr>
          <p:spPr>
            <a:xfrm>
              <a:off x="952757" y="379984"/>
              <a:ext cx="0" cy="191774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755008" y="149152"/>
              <a:ext cx="720115" cy="230832"/>
            </a:xfrm>
            <a:prstGeom prst="rect">
              <a:avLst/>
            </a:prstGeom>
            <a:noFill/>
            <a:ln w="12700">
              <a:solidFill>
                <a:schemeClr val="tx1"/>
              </a:solidFill>
            </a:ln>
          </p:spPr>
          <p:txBody>
            <a:bodyPr wrap="square" rtlCol="0">
              <a:spAutoFit/>
            </a:bodyPr>
            <a:lstStyle/>
            <a:p>
              <a:pPr algn="ctr"/>
              <a:r>
                <a:rPr lang="en-US" altLang="ko-KR" sz="900" dirty="0" smtClean="0"/>
                <a:t>Device B</a:t>
              </a:r>
              <a:endParaRPr lang="ko-KR" altLang="en-US" sz="900" dirty="0"/>
            </a:p>
          </p:txBody>
        </p:sp>
        <p:cxnSp>
          <p:nvCxnSpPr>
            <p:cNvPr id="13" name="직선 연결선 12"/>
            <p:cNvCxnSpPr>
              <a:stCxn id="12" idx="2"/>
            </p:cNvCxnSpPr>
            <p:nvPr/>
          </p:nvCxnSpPr>
          <p:spPr>
            <a:xfrm>
              <a:off x="3115066" y="379984"/>
              <a:ext cx="0" cy="191774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직선 화살표 연결선 13"/>
            <p:cNvCxnSpPr/>
            <p:nvPr/>
          </p:nvCxnSpPr>
          <p:spPr>
            <a:xfrm>
              <a:off x="952756" y="639772"/>
              <a:ext cx="2162309"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45932" y="385856"/>
              <a:ext cx="2169133" cy="230832"/>
            </a:xfrm>
            <a:prstGeom prst="rect">
              <a:avLst/>
            </a:prstGeom>
            <a:noFill/>
            <a:ln w="12700">
              <a:noFill/>
            </a:ln>
          </p:spPr>
          <p:txBody>
            <a:bodyPr wrap="square" rtlCol="0">
              <a:spAutoFit/>
            </a:bodyPr>
            <a:lstStyle/>
            <a:p>
              <a:pPr algn="ctr"/>
              <a:r>
                <a:rPr lang="en-US" altLang="ko-KR" sz="900" dirty="0" smtClean="0">
                  <a:solidFill>
                    <a:srgbClr val="C00000"/>
                  </a:solidFill>
                </a:rPr>
                <a:t>RCDT IE</a:t>
              </a:r>
              <a:r>
                <a:rPr lang="ko-KR" altLang="en-US" sz="900" dirty="0" smtClean="0">
                  <a:solidFill>
                    <a:srgbClr val="C00000"/>
                  </a:solidFill>
                </a:rPr>
                <a:t> </a:t>
              </a:r>
              <a:r>
                <a:rPr lang="en-US" altLang="ko-KR" sz="900" dirty="0" smtClean="0"/>
                <a:t>(Ranging poll)</a:t>
              </a:r>
              <a:endParaRPr lang="ko-KR" altLang="en-US" sz="900" dirty="0"/>
            </a:p>
          </p:txBody>
        </p:sp>
        <p:cxnSp>
          <p:nvCxnSpPr>
            <p:cNvPr id="16" name="직선 화살표 연결선 15"/>
            <p:cNvCxnSpPr/>
            <p:nvPr/>
          </p:nvCxnSpPr>
          <p:spPr>
            <a:xfrm>
              <a:off x="959580" y="905461"/>
              <a:ext cx="216230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952756" y="651545"/>
              <a:ext cx="2169133" cy="230832"/>
            </a:xfrm>
            <a:prstGeom prst="rect">
              <a:avLst/>
            </a:prstGeom>
            <a:noFill/>
            <a:ln w="12700">
              <a:noFill/>
            </a:ln>
          </p:spPr>
          <p:txBody>
            <a:bodyPr wrap="square" rtlCol="0">
              <a:spAutoFit/>
            </a:bodyPr>
            <a:lstStyle/>
            <a:p>
              <a:pPr algn="ctr"/>
              <a:r>
                <a:rPr lang="en-US" altLang="ko-KR" sz="900" dirty="0"/>
                <a:t>RCDT(2) IE, RRRT </a:t>
              </a:r>
              <a:r>
                <a:rPr lang="en-US" altLang="ko-KR" sz="900" dirty="0" smtClean="0"/>
                <a:t>IE</a:t>
              </a:r>
              <a:r>
                <a:rPr lang="ko-KR" altLang="en-US" sz="900" dirty="0" smtClean="0"/>
                <a:t> </a:t>
              </a:r>
              <a:r>
                <a:rPr lang="en-US" altLang="ko-KR" sz="900" dirty="0" smtClean="0"/>
                <a:t>(Ranging response)</a:t>
              </a:r>
              <a:endParaRPr lang="ko-KR" altLang="en-US" sz="900" dirty="0"/>
            </a:p>
          </p:txBody>
        </p:sp>
        <p:sp>
          <p:nvSpPr>
            <p:cNvPr id="20" name="TextBox 19"/>
            <p:cNvSpPr txBox="1"/>
            <p:nvPr/>
          </p:nvSpPr>
          <p:spPr>
            <a:xfrm>
              <a:off x="3115065" y="1750428"/>
              <a:ext cx="853442" cy="230832"/>
            </a:xfrm>
            <a:prstGeom prst="rect">
              <a:avLst/>
            </a:prstGeom>
            <a:noFill/>
            <a:ln w="12700">
              <a:noFill/>
            </a:ln>
          </p:spPr>
          <p:txBody>
            <a:bodyPr wrap="square" rtlCol="0">
              <a:spAutoFit/>
            </a:bodyPr>
            <a:lstStyle/>
            <a:p>
              <a:r>
                <a:rPr lang="en-US" altLang="ko-KR" sz="900" dirty="0" smtClean="0"/>
                <a:t>Ranging</a:t>
              </a:r>
            </a:p>
          </p:txBody>
        </p:sp>
      </p:grpSp>
      <p:cxnSp>
        <p:nvCxnSpPr>
          <p:cNvPr id="4" name="직선 화살표 연결선 3"/>
          <p:cNvCxnSpPr/>
          <p:nvPr/>
        </p:nvCxnSpPr>
        <p:spPr bwMode="auto">
          <a:xfrm>
            <a:off x="1295400" y="3881560"/>
            <a:ext cx="2118508" cy="995240"/>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
        <p:nvSpPr>
          <p:cNvPr id="23" name="TextBox 22"/>
          <p:cNvSpPr txBox="1"/>
          <p:nvPr/>
        </p:nvSpPr>
        <p:spPr>
          <a:xfrm>
            <a:off x="428625" y="4419600"/>
            <a:ext cx="2169133" cy="369332"/>
          </a:xfrm>
          <a:prstGeom prst="rect">
            <a:avLst/>
          </a:prstGeom>
          <a:noFill/>
          <a:ln w="12700">
            <a:noFill/>
          </a:ln>
        </p:spPr>
        <p:txBody>
          <a:bodyPr wrap="square" rtlCol="0">
            <a:spAutoFit/>
          </a:bodyPr>
          <a:lstStyle/>
          <a:p>
            <a:pPr algn="ctr"/>
            <a:r>
              <a:rPr lang="en-US" altLang="ko-KR" sz="900" dirty="0" smtClean="0"/>
              <a:t>…</a:t>
            </a:r>
          </a:p>
          <a:p>
            <a:pPr algn="ctr"/>
            <a:endParaRPr lang="ko-KR" altLang="en-US" sz="900" dirty="0"/>
          </a:p>
        </p:txBody>
      </p:sp>
      <p:cxnSp>
        <p:nvCxnSpPr>
          <p:cNvPr id="24" name="직선 화살표 연결선 23"/>
          <p:cNvCxnSpPr/>
          <p:nvPr/>
        </p:nvCxnSpPr>
        <p:spPr>
          <a:xfrm>
            <a:off x="464024" y="5130716"/>
            <a:ext cx="2162309"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57200" y="4876800"/>
            <a:ext cx="2169133" cy="230832"/>
          </a:xfrm>
          <a:prstGeom prst="rect">
            <a:avLst/>
          </a:prstGeom>
          <a:noFill/>
          <a:ln w="12700">
            <a:noFill/>
          </a:ln>
        </p:spPr>
        <p:txBody>
          <a:bodyPr wrap="square" rtlCol="0">
            <a:spAutoFit/>
          </a:bodyPr>
          <a:lstStyle/>
          <a:p>
            <a:pPr algn="ctr"/>
            <a:r>
              <a:rPr lang="en-US" altLang="ko-KR" sz="900" dirty="0" smtClean="0">
                <a:solidFill>
                  <a:srgbClr val="C00000"/>
                </a:solidFill>
              </a:rPr>
              <a:t>RCDT IE</a:t>
            </a:r>
            <a:r>
              <a:rPr lang="ko-KR" altLang="en-US" sz="900" dirty="0" smtClean="0">
                <a:solidFill>
                  <a:srgbClr val="C00000"/>
                </a:solidFill>
              </a:rPr>
              <a:t> </a:t>
            </a:r>
            <a:r>
              <a:rPr lang="en-US" altLang="ko-KR" sz="900" dirty="0" smtClean="0"/>
              <a:t>(Ranging final)</a:t>
            </a:r>
            <a:endParaRPr lang="ko-KR" altLang="en-US" sz="900" dirty="0"/>
          </a:p>
        </p:txBody>
      </p:sp>
      <p:sp>
        <p:nvSpPr>
          <p:cNvPr id="28" name="왼쪽 중괄호 27"/>
          <p:cNvSpPr/>
          <p:nvPr/>
        </p:nvSpPr>
        <p:spPr bwMode="auto">
          <a:xfrm>
            <a:off x="3375808" y="4434704"/>
            <a:ext cx="76200" cy="1491473"/>
          </a:xfrm>
          <a:prstGeom prst="leftBrace">
            <a:avLst/>
          </a:prstGeom>
          <a:noFill/>
          <a:ln w="12700" cap="flat" cmpd="sng" algn="ctr">
            <a:solidFill>
              <a:srgbClr val="C0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solidFill>
                <a:schemeClr val="tx1"/>
              </a:solidFill>
              <a:effectLst/>
              <a:latin typeface="Times New Roman" pitchFamily="-109" charset="0"/>
            </a:endParaRPr>
          </a:p>
        </p:txBody>
      </p:sp>
      <p:cxnSp>
        <p:nvCxnSpPr>
          <p:cNvPr id="31" name="직선 화살표 연결선 30"/>
          <p:cNvCxnSpPr/>
          <p:nvPr/>
        </p:nvCxnSpPr>
        <p:spPr bwMode="auto">
          <a:xfrm>
            <a:off x="1295400" y="5107632"/>
            <a:ext cx="2156608" cy="1064568"/>
          </a:xfrm>
          <a:prstGeom prst="straightConnector1">
            <a:avLst/>
          </a:prstGeom>
          <a:solidFill>
            <a:schemeClr val="accent1"/>
          </a:solidFill>
          <a:ln w="12700" cap="flat" cmpd="sng" algn="ctr">
            <a:solidFill>
              <a:srgbClr val="C00000"/>
            </a:solidFill>
            <a:prstDash val="solid"/>
            <a:round/>
            <a:headEnd type="none" w="med" len="med"/>
            <a:tailEnd type="triangle" w="med" len="med"/>
          </a:ln>
          <a:effectLst/>
        </p:spPr>
      </p:cxnSp>
    </p:spTree>
    <p:extLst>
      <p:ext uri="{BB962C8B-B14F-4D97-AF65-F5344CB8AC3E}">
        <p14:creationId xmlns:p14="http://schemas.microsoft.com/office/powerpoint/2010/main" val="2798513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Example of RCDT (3</a:t>
            </a:r>
            <a:r>
              <a:rPr lang="en-US" altLang="ko-KR" sz="3200" b="1" dirty="0" smtClean="0">
                <a:solidFill>
                  <a:srgbClr val="000000"/>
                </a:solidFill>
              </a:rPr>
              <a:t>) IE</a:t>
            </a:r>
            <a:endParaRPr lang="en-US" sz="3200" b="1" dirty="0">
              <a:solidFill>
                <a:srgbClr val="000000"/>
              </a:solidFill>
            </a:endParaRPr>
          </a:p>
        </p:txBody>
      </p:sp>
      <p:grpSp>
        <p:nvGrpSpPr>
          <p:cNvPr id="7" name="그룹 6"/>
          <p:cNvGrpSpPr/>
          <p:nvPr/>
        </p:nvGrpSpPr>
        <p:grpSpPr>
          <a:xfrm>
            <a:off x="237052" y="1978493"/>
            <a:ext cx="5569772" cy="3144443"/>
            <a:chOff x="237823" y="149152"/>
            <a:chExt cx="9234236" cy="3144443"/>
          </a:xfrm>
        </p:grpSpPr>
        <p:sp>
          <p:nvSpPr>
            <p:cNvPr id="8" name="TextBox 7"/>
            <p:cNvSpPr txBox="1"/>
            <p:nvPr/>
          </p:nvSpPr>
          <p:spPr>
            <a:xfrm>
              <a:off x="237823" y="149152"/>
              <a:ext cx="1201122"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9" name="직선 연결선 8"/>
            <p:cNvCxnSpPr>
              <a:stCxn id="8" idx="2"/>
            </p:cNvCxnSpPr>
            <p:nvPr/>
          </p:nvCxnSpPr>
          <p:spPr>
            <a:xfrm>
              <a:off x="838384" y="379984"/>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844467" y="149152"/>
              <a:ext cx="1201122" cy="230832"/>
            </a:xfrm>
            <a:prstGeom prst="rect">
              <a:avLst/>
            </a:prstGeom>
            <a:noFill/>
            <a:ln w="12700">
              <a:solidFill>
                <a:schemeClr val="tx1"/>
              </a:solidFill>
            </a:ln>
          </p:spPr>
          <p:txBody>
            <a:bodyPr wrap="square" rtlCol="0">
              <a:spAutoFit/>
            </a:bodyPr>
            <a:lstStyle/>
            <a:p>
              <a:pPr algn="ctr"/>
              <a:r>
                <a:rPr lang="en-US" altLang="ko-KR" sz="900" dirty="0" smtClean="0"/>
                <a:t>Device 1</a:t>
              </a:r>
              <a:endParaRPr lang="ko-KR" altLang="en-US" sz="900" dirty="0"/>
            </a:p>
          </p:txBody>
        </p:sp>
        <p:cxnSp>
          <p:nvCxnSpPr>
            <p:cNvPr id="11" name="직선 연결선 10"/>
            <p:cNvCxnSpPr>
              <a:stCxn id="10" idx="2"/>
            </p:cNvCxnSpPr>
            <p:nvPr/>
          </p:nvCxnSpPr>
          <p:spPr>
            <a:xfrm>
              <a:off x="4445028" y="379984"/>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3" name="직선 화살표 연결선 12"/>
            <p:cNvCxnSpPr/>
            <p:nvPr/>
          </p:nvCxnSpPr>
          <p:spPr>
            <a:xfrm>
              <a:off x="838384" y="639772"/>
              <a:ext cx="3606644"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27002" y="385856"/>
              <a:ext cx="3618026" cy="230832"/>
            </a:xfrm>
            <a:prstGeom prst="rect">
              <a:avLst/>
            </a:prstGeom>
            <a:noFill/>
            <a:ln w="12700">
              <a:noFill/>
            </a:ln>
          </p:spPr>
          <p:txBody>
            <a:bodyPr wrap="square" rtlCol="0">
              <a:spAutoFit/>
            </a:bodyPr>
            <a:lstStyle/>
            <a:p>
              <a:pPr algn="ctr"/>
              <a:r>
                <a:rPr lang="en-US" altLang="ko-KR" sz="900" dirty="0" smtClean="0">
                  <a:solidFill>
                    <a:srgbClr val="C00000"/>
                  </a:solidFill>
                </a:rPr>
                <a:t>RCDT(3) IE</a:t>
              </a:r>
              <a:r>
                <a:rPr lang="en-US" altLang="ko-KR" sz="900" dirty="0" smtClean="0"/>
                <a:t> (Ranging poll)</a:t>
              </a:r>
              <a:endParaRPr lang="ko-KR" altLang="en-US" sz="900" dirty="0"/>
            </a:p>
          </p:txBody>
        </p:sp>
        <p:cxnSp>
          <p:nvCxnSpPr>
            <p:cNvPr id="16" name="직선 화살표 연결선 15"/>
            <p:cNvCxnSpPr/>
            <p:nvPr/>
          </p:nvCxnSpPr>
          <p:spPr>
            <a:xfrm>
              <a:off x="849766" y="905461"/>
              <a:ext cx="3606644"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838384" y="651545"/>
              <a:ext cx="3618026"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sp>
          <p:nvSpPr>
            <p:cNvPr id="18" name="TextBox 17"/>
            <p:cNvSpPr txBox="1"/>
            <p:nvPr/>
          </p:nvSpPr>
          <p:spPr>
            <a:xfrm>
              <a:off x="827000" y="1829546"/>
              <a:ext cx="7224660" cy="230832"/>
            </a:xfrm>
            <a:prstGeom prst="rect">
              <a:avLst/>
            </a:prstGeom>
            <a:noFill/>
            <a:ln w="12700">
              <a:noFill/>
            </a:ln>
          </p:spPr>
          <p:txBody>
            <a:bodyPr wrap="square" rtlCol="0">
              <a:spAutoFit/>
            </a:bodyPr>
            <a:lstStyle/>
            <a:p>
              <a:r>
                <a:rPr lang="en-US" altLang="ko-KR" sz="900" dirty="0" smtClean="0"/>
                <a:t>[RRTI IE, RRTM IE</a:t>
              </a:r>
              <a:r>
                <a:rPr lang="en-US" altLang="ko-KR" sz="900" dirty="0"/>
                <a:t>] [RRTI IE, RRTM </a:t>
              </a:r>
              <a:r>
                <a:rPr lang="en-US" altLang="ko-KR" sz="900" dirty="0" smtClean="0"/>
                <a:t>IE] … </a:t>
              </a:r>
              <a:r>
                <a:rPr lang="en-US" altLang="ko-KR" sz="900" dirty="0"/>
                <a:t>[RRTI IE, RRTM IE</a:t>
              </a:r>
              <a:r>
                <a:rPr lang="en-US" altLang="ko-KR" sz="900" dirty="0" smtClean="0"/>
                <a:t>] (Ranging final)</a:t>
              </a:r>
              <a:endParaRPr lang="ko-KR" altLang="en-US" sz="900" dirty="0"/>
            </a:p>
          </p:txBody>
        </p:sp>
        <p:sp>
          <p:nvSpPr>
            <p:cNvPr id="20" name="TextBox 19"/>
            <p:cNvSpPr txBox="1"/>
            <p:nvPr/>
          </p:nvSpPr>
          <p:spPr>
            <a:xfrm>
              <a:off x="4439844" y="2078769"/>
              <a:ext cx="1423506" cy="230832"/>
            </a:xfrm>
            <a:prstGeom prst="rect">
              <a:avLst/>
            </a:prstGeom>
            <a:noFill/>
            <a:ln w="12700">
              <a:noFill/>
            </a:ln>
          </p:spPr>
          <p:txBody>
            <a:bodyPr wrap="square" rtlCol="0">
              <a:spAutoFit/>
            </a:bodyPr>
            <a:lstStyle/>
            <a:p>
              <a:r>
                <a:rPr lang="en-US" altLang="ko-KR" sz="900" dirty="0" smtClean="0"/>
                <a:t>Ranging</a:t>
              </a:r>
            </a:p>
          </p:txBody>
        </p:sp>
        <p:sp>
          <p:nvSpPr>
            <p:cNvPr id="21" name="TextBox 20"/>
            <p:cNvSpPr txBox="1"/>
            <p:nvPr/>
          </p:nvSpPr>
          <p:spPr>
            <a:xfrm>
              <a:off x="5282457" y="149152"/>
              <a:ext cx="1201122" cy="230832"/>
            </a:xfrm>
            <a:prstGeom prst="rect">
              <a:avLst/>
            </a:prstGeom>
            <a:noFill/>
            <a:ln w="12700">
              <a:solidFill>
                <a:schemeClr val="tx1"/>
              </a:solidFill>
            </a:ln>
          </p:spPr>
          <p:txBody>
            <a:bodyPr wrap="square" rtlCol="0">
              <a:spAutoFit/>
            </a:bodyPr>
            <a:lstStyle/>
            <a:p>
              <a:pPr algn="ctr"/>
              <a:r>
                <a:rPr lang="en-US" altLang="ko-KR" sz="900" dirty="0" smtClean="0"/>
                <a:t>Device 2</a:t>
              </a:r>
              <a:endParaRPr lang="ko-KR" altLang="en-US" sz="900" dirty="0"/>
            </a:p>
          </p:txBody>
        </p:sp>
        <p:cxnSp>
          <p:nvCxnSpPr>
            <p:cNvPr id="22" name="직선 연결선 21"/>
            <p:cNvCxnSpPr>
              <a:stCxn id="21" idx="2"/>
            </p:cNvCxnSpPr>
            <p:nvPr/>
          </p:nvCxnSpPr>
          <p:spPr>
            <a:xfrm>
              <a:off x="5883018" y="379984"/>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7451099" y="157778"/>
              <a:ext cx="1201122" cy="230832"/>
            </a:xfrm>
            <a:prstGeom prst="rect">
              <a:avLst/>
            </a:prstGeom>
            <a:noFill/>
            <a:ln w="12700">
              <a:solidFill>
                <a:schemeClr val="tx1"/>
              </a:solidFill>
            </a:ln>
          </p:spPr>
          <p:txBody>
            <a:bodyPr wrap="square" rtlCol="0">
              <a:spAutoFit/>
            </a:bodyPr>
            <a:lstStyle/>
            <a:p>
              <a:pPr algn="ctr"/>
              <a:r>
                <a:rPr lang="en-US" altLang="ko-KR" sz="900" dirty="0" smtClean="0"/>
                <a:t>Device N</a:t>
              </a:r>
              <a:endParaRPr lang="ko-KR" altLang="en-US" sz="900" dirty="0"/>
            </a:p>
          </p:txBody>
        </p:sp>
        <p:cxnSp>
          <p:nvCxnSpPr>
            <p:cNvPr id="24" name="직선 연결선 23"/>
            <p:cNvCxnSpPr/>
            <p:nvPr/>
          </p:nvCxnSpPr>
          <p:spPr>
            <a:xfrm>
              <a:off x="8043034"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5" name="직선 화살표 연결선 24"/>
            <p:cNvCxnSpPr/>
            <p:nvPr/>
          </p:nvCxnSpPr>
          <p:spPr>
            <a:xfrm>
              <a:off x="832693" y="639772"/>
              <a:ext cx="5050325"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6" name="직선 화살표 연결선 25"/>
            <p:cNvCxnSpPr/>
            <p:nvPr/>
          </p:nvCxnSpPr>
          <p:spPr>
            <a:xfrm>
              <a:off x="848244" y="639812"/>
              <a:ext cx="7203416"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6373853" y="154651"/>
              <a:ext cx="1201122" cy="230832"/>
            </a:xfrm>
            <a:prstGeom prst="rect">
              <a:avLst/>
            </a:prstGeom>
            <a:noFill/>
            <a:ln w="12700">
              <a:noFill/>
            </a:ln>
          </p:spPr>
          <p:txBody>
            <a:bodyPr wrap="square" rtlCol="0">
              <a:spAutoFit/>
            </a:bodyPr>
            <a:lstStyle/>
            <a:p>
              <a:pPr algn="ctr"/>
              <a:r>
                <a:rPr lang="en-US" altLang="ko-KR" sz="900" dirty="0" smtClean="0"/>
                <a:t>...</a:t>
              </a:r>
              <a:endParaRPr lang="ko-KR" altLang="en-US" sz="900" dirty="0"/>
            </a:p>
          </p:txBody>
        </p:sp>
        <p:cxnSp>
          <p:nvCxnSpPr>
            <p:cNvPr id="28" name="직선 화살표 연결선 27"/>
            <p:cNvCxnSpPr/>
            <p:nvPr/>
          </p:nvCxnSpPr>
          <p:spPr>
            <a:xfrm>
              <a:off x="852698" y="1179776"/>
              <a:ext cx="5015836"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41316" y="925860"/>
              <a:ext cx="3618026"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30" name="직선 화살표 연결선 29"/>
            <p:cNvCxnSpPr/>
            <p:nvPr/>
          </p:nvCxnSpPr>
          <p:spPr>
            <a:xfrm>
              <a:off x="852698" y="1748805"/>
              <a:ext cx="7198962"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841316" y="1494889"/>
              <a:ext cx="3618026"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32" name="직선 화살표 연결선 31"/>
            <p:cNvCxnSpPr/>
            <p:nvPr/>
          </p:nvCxnSpPr>
          <p:spPr>
            <a:xfrm>
              <a:off x="847007" y="2077983"/>
              <a:ext cx="3606644"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직선 화살표 연결선 32"/>
            <p:cNvCxnSpPr/>
            <p:nvPr/>
          </p:nvCxnSpPr>
          <p:spPr>
            <a:xfrm>
              <a:off x="841316" y="2077983"/>
              <a:ext cx="5050325"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4" name="직선 화살표 연결선 33"/>
            <p:cNvCxnSpPr/>
            <p:nvPr/>
          </p:nvCxnSpPr>
          <p:spPr>
            <a:xfrm>
              <a:off x="856867" y="2078023"/>
              <a:ext cx="7203416"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5891644" y="2086962"/>
              <a:ext cx="1423506" cy="230832"/>
            </a:xfrm>
            <a:prstGeom prst="rect">
              <a:avLst/>
            </a:prstGeom>
            <a:noFill/>
            <a:ln w="12700">
              <a:noFill/>
            </a:ln>
          </p:spPr>
          <p:txBody>
            <a:bodyPr wrap="square" rtlCol="0">
              <a:spAutoFit/>
            </a:bodyPr>
            <a:lstStyle/>
            <a:p>
              <a:r>
                <a:rPr lang="en-US" altLang="ko-KR" sz="900" dirty="0" smtClean="0"/>
                <a:t>Ranging</a:t>
              </a:r>
            </a:p>
          </p:txBody>
        </p:sp>
        <p:sp>
          <p:nvSpPr>
            <p:cNvPr id="36" name="TextBox 35"/>
            <p:cNvSpPr txBox="1"/>
            <p:nvPr/>
          </p:nvSpPr>
          <p:spPr>
            <a:xfrm>
              <a:off x="8048553" y="2077983"/>
              <a:ext cx="1423506" cy="230832"/>
            </a:xfrm>
            <a:prstGeom prst="rect">
              <a:avLst/>
            </a:prstGeom>
            <a:noFill/>
            <a:ln w="12700">
              <a:noFill/>
            </a:ln>
          </p:spPr>
          <p:txBody>
            <a:bodyPr wrap="square" rtlCol="0">
              <a:spAutoFit/>
            </a:bodyPr>
            <a:lstStyle/>
            <a:p>
              <a:r>
                <a:rPr lang="en-US" altLang="ko-KR" sz="900" dirty="0" smtClean="0"/>
                <a:t>Ranging</a:t>
              </a:r>
            </a:p>
          </p:txBody>
        </p:sp>
      </p:grpSp>
      <p:sp>
        <p:nvSpPr>
          <p:cNvPr id="37" name="Rectangle 1027"/>
          <p:cNvSpPr txBox="1">
            <a:spLocks noChangeArrowheads="1"/>
          </p:cNvSpPr>
          <p:nvPr/>
        </p:nvSpPr>
        <p:spPr bwMode="auto">
          <a:xfrm>
            <a:off x="5511049" y="1981200"/>
            <a:ext cx="3480551"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latinLnBrk="1">
              <a:spcAft>
                <a:spcPts val="0"/>
              </a:spcAft>
              <a:buNone/>
            </a:pPr>
            <a:r>
              <a:rPr lang="en-US" altLang="ko-KR" sz="1600" kern="100" dirty="0" smtClean="0">
                <a:solidFill>
                  <a:srgbClr val="000000"/>
                </a:solidFill>
              </a:rPr>
              <a:t>This </a:t>
            </a:r>
            <a:r>
              <a:rPr lang="en-US" altLang="ko-KR" sz="1600" kern="100" dirty="0">
                <a:solidFill>
                  <a:srgbClr val="000000"/>
                </a:solidFill>
              </a:rPr>
              <a:t>frame is </a:t>
            </a:r>
            <a:endParaRPr lang="en-US" altLang="ko-KR" sz="1600" kern="100" dirty="0" smtClean="0">
              <a:solidFill>
                <a:srgbClr val="000000"/>
              </a:solidFill>
            </a:endParaRPr>
          </a:p>
          <a:p>
            <a:pPr latinLnBrk="1">
              <a:spcAft>
                <a:spcPts val="0"/>
              </a:spcAft>
              <a:buAutoNum type="arabicParenR"/>
            </a:pPr>
            <a:r>
              <a:rPr lang="en-US" altLang="ko-KR" sz="1600" kern="100" dirty="0" smtClean="0">
                <a:solidFill>
                  <a:srgbClr val="000000"/>
                </a:solidFill>
              </a:rPr>
              <a:t>initiating </a:t>
            </a:r>
            <a:r>
              <a:rPr lang="en-US" altLang="ko-KR" sz="1600" kern="100" dirty="0">
                <a:solidFill>
                  <a:srgbClr val="000000"/>
                </a:solidFill>
              </a:rPr>
              <a:t>broadcast/multicast DS-TWR and </a:t>
            </a:r>
            <a:endParaRPr lang="en-US" altLang="ko-KR" sz="1600" kern="100" dirty="0" smtClean="0">
              <a:solidFill>
                <a:srgbClr val="000000"/>
              </a:solidFill>
            </a:endParaRPr>
          </a:p>
          <a:p>
            <a:pPr latinLnBrk="1">
              <a:spcAft>
                <a:spcPts val="0"/>
              </a:spcAft>
              <a:buAutoNum type="arabicParenR"/>
            </a:pPr>
            <a:r>
              <a:rPr lang="en-US" altLang="ko-KR" sz="1600" kern="100" dirty="0" smtClean="0">
                <a:solidFill>
                  <a:srgbClr val="000000"/>
                </a:solidFill>
              </a:rPr>
              <a:t>indicates </a:t>
            </a:r>
            <a:r>
              <a:rPr lang="en-US" altLang="ko-KR" sz="1600" kern="100" dirty="0">
                <a:solidFill>
                  <a:srgbClr val="000000"/>
                </a:solidFill>
              </a:rPr>
              <a:t>that the initiating end does not require the ranging </a:t>
            </a:r>
            <a:r>
              <a:rPr lang="en-US" altLang="ko-KR" sz="1600" kern="100" dirty="0" smtClean="0">
                <a:solidFill>
                  <a:srgbClr val="000000"/>
                </a:solidFill>
              </a:rPr>
              <a:t>result (</a:t>
            </a:r>
            <a:r>
              <a:rPr lang="en-US" altLang="ko-KR" sz="1600" kern="100" dirty="0" err="1" smtClean="0">
                <a:solidFill>
                  <a:srgbClr val="000000"/>
                </a:solidFill>
              </a:rPr>
              <a:t>ToF</a:t>
            </a:r>
            <a:r>
              <a:rPr lang="en-US" altLang="ko-KR" sz="1600" kern="100" dirty="0" smtClean="0">
                <a:solidFill>
                  <a:srgbClr val="000000"/>
                </a:solidFill>
              </a:rPr>
              <a:t>)</a:t>
            </a:r>
            <a:endParaRPr lang="ko-KR" altLang="ko-KR" sz="1600" kern="100" dirty="0">
              <a:solidFill>
                <a:srgbClr val="000000"/>
              </a:solidFill>
              <a:latin typeface="맑은 고딕"/>
              <a:cs typeface="Times New Roman"/>
            </a:endParaRPr>
          </a:p>
        </p:txBody>
      </p:sp>
    </p:spTree>
    <p:extLst>
      <p:ext uri="{BB962C8B-B14F-4D97-AF65-F5344CB8AC3E}">
        <p14:creationId xmlns:p14="http://schemas.microsoft.com/office/powerpoint/2010/main" val="34156382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Example of RCDT </a:t>
            </a:r>
            <a:r>
              <a:rPr lang="en-US" altLang="ko-KR" sz="3200" b="1" dirty="0" smtClean="0">
                <a:solidFill>
                  <a:srgbClr val="000000"/>
                </a:solidFill>
              </a:rPr>
              <a:t>(4) IE</a:t>
            </a:r>
            <a:endParaRPr lang="en-US" sz="3200" dirty="0">
              <a:latin typeface="Arial" charset="0"/>
            </a:endParaRPr>
          </a:p>
        </p:txBody>
      </p:sp>
      <p:grpSp>
        <p:nvGrpSpPr>
          <p:cNvPr id="6" name="그룹 5"/>
          <p:cNvGrpSpPr/>
          <p:nvPr/>
        </p:nvGrpSpPr>
        <p:grpSpPr>
          <a:xfrm>
            <a:off x="240478" y="1981200"/>
            <a:ext cx="5569772" cy="3144443"/>
            <a:chOff x="581192" y="157778"/>
            <a:chExt cx="5569772" cy="3144443"/>
          </a:xfrm>
        </p:grpSpPr>
        <p:sp>
          <p:nvSpPr>
            <p:cNvPr id="7" name="TextBox 6"/>
            <p:cNvSpPr txBox="1"/>
            <p:nvPr/>
          </p:nvSpPr>
          <p:spPr>
            <a:xfrm>
              <a:off x="581192"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8" name="직선 연결선 7"/>
            <p:cNvCxnSpPr>
              <a:stCxn id="7" idx="2"/>
            </p:cNvCxnSpPr>
            <p:nvPr/>
          </p:nvCxnSpPr>
          <p:spPr>
            <a:xfrm>
              <a:off x="943430"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756595"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1</a:t>
              </a:r>
              <a:endParaRPr lang="ko-KR" altLang="en-US" sz="900" dirty="0"/>
            </a:p>
          </p:txBody>
        </p:sp>
        <p:cxnSp>
          <p:nvCxnSpPr>
            <p:cNvPr id="10" name="직선 연결선 9"/>
            <p:cNvCxnSpPr>
              <a:stCxn id="9" idx="2"/>
            </p:cNvCxnSpPr>
            <p:nvPr/>
          </p:nvCxnSpPr>
          <p:spPr>
            <a:xfrm>
              <a:off x="3118833"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직선 화살표 연결선 10"/>
            <p:cNvCxnSpPr/>
            <p:nvPr/>
          </p:nvCxnSpPr>
          <p:spPr>
            <a:xfrm>
              <a:off x="943430" y="648398"/>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36564" y="394482"/>
              <a:ext cx="2182268" cy="230832"/>
            </a:xfrm>
            <a:prstGeom prst="rect">
              <a:avLst/>
            </a:prstGeom>
            <a:noFill/>
            <a:ln w="12700">
              <a:noFill/>
            </a:ln>
          </p:spPr>
          <p:txBody>
            <a:bodyPr wrap="square" rtlCol="0">
              <a:spAutoFit/>
            </a:bodyPr>
            <a:lstStyle/>
            <a:p>
              <a:pPr algn="ctr"/>
              <a:r>
                <a:rPr lang="en-US" altLang="ko-KR" sz="900" dirty="0" smtClean="0">
                  <a:solidFill>
                    <a:srgbClr val="C00000"/>
                  </a:solidFill>
                </a:rPr>
                <a:t>RCDT(4) IE</a:t>
              </a:r>
              <a:r>
                <a:rPr lang="en-US" altLang="ko-KR" sz="900" dirty="0" smtClean="0"/>
                <a:t> (Ranging poll)</a:t>
              </a:r>
              <a:endParaRPr lang="ko-KR" altLang="en-US" sz="900" dirty="0"/>
            </a:p>
          </p:txBody>
        </p:sp>
        <p:cxnSp>
          <p:nvCxnSpPr>
            <p:cNvPr id="14" name="직선 화살표 연결선 13"/>
            <p:cNvCxnSpPr/>
            <p:nvPr/>
          </p:nvCxnSpPr>
          <p:spPr>
            <a:xfrm>
              <a:off x="950295" y="914087"/>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943430" y="660171"/>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sp>
          <p:nvSpPr>
            <p:cNvPr id="17" name="TextBox 16"/>
            <p:cNvSpPr txBox="1"/>
            <p:nvPr/>
          </p:nvSpPr>
          <p:spPr>
            <a:xfrm>
              <a:off x="936563" y="1838172"/>
              <a:ext cx="4357665" cy="230832"/>
            </a:xfrm>
            <a:prstGeom prst="rect">
              <a:avLst/>
            </a:prstGeom>
            <a:noFill/>
            <a:ln w="12700">
              <a:noFill/>
            </a:ln>
          </p:spPr>
          <p:txBody>
            <a:bodyPr wrap="square" rtlCol="0">
              <a:spAutoFit/>
            </a:bodyPr>
            <a:lstStyle/>
            <a:p>
              <a:r>
                <a:rPr lang="en-US" altLang="ko-KR" sz="900" dirty="0" smtClean="0"/>
                <a:t>[RRTI IE, RRTM IE</a:t>
              </a:r>
              <a:r>
                <a:rPr lang="en-US" altLang="ko-KR" sz="900" dirty="0"/>
                <a:t>] [RRTI IE, RRTM </a:t>
              </a:r>
              <a:r>
                <a:rPr lang="en-US" altLang="ko-KR" sz="900" dirty="0" smtClean="0"/>
                <a:t>IE] … </a:t>
              </a:r>
              <a:r>
                <a:rPr lang="en-US" altLang="ko-KR" sz="900" dirty="0"/>
                <a:t>[RRTI IE, RRTM IE</a:t>
              </a:r>
              <a:r>
                <a:rPr lang="en-US" altLang="ko-KR" sz="900" dirty="0" smtClean="0"/>
                <a:t>] (Ranging final)</a:t>
              </a:r>
              <a:endParaRPr lang="ko-KR" altLang="en-US" sz="900" dirty="0"/>
            </a:p>
          </p:txBody>
        </p:sp>
        <p:sp>
          <p:nvSpPr>
            <p:cNvPr id="18" name="TextBox 17"/>
            <p:cNvSpPr txBox="1"/>
            <p:nvPr/>
          </p:nvSpPr>
          <p:spPr>
            <a:xfrm>
              <a:off x="3115706" y="2087395"/>
              <a:ext cx="858610" cy="230832"/>
            </a:xfrm>
            <a:prstGeom prst="rect">
              <a:avLst/>
            </a:prstGeom>
            <a:noFill/>
            <a:ln w="12700">
              <a:noFill/>
            </a:ln>
          </p:spPr>
          <p:txBody>
            <a:bodyPr wrap="square" rtlCol="0">
              <a:spAutoFit/>
            </a:bodyPr>
            <a:lstStyle/>
            <a:p>
              <a:r>
                <a:rPr lang="en-US" altLang="ko-KR" sz="900" dirty="0" smtClean="0"/>
                <a:t>Ranging</a:t>
              </a:r>
            </a:p>
          </p:txBody>
        </p:sp>
        <p:sp>
          <p:nvSpPr>
            <p:cNvPr id="19" name="TextBox 18"/>
            <p:cNvSpPr txBox="1"/>
            <p:nvPr/>
          </p:nvSpPr>
          <p:spPr>
            <a:xfrm>
              <a:off x="3623941"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2</a:t>
              </a:r>
              <a:endParaRPr lang="ko-KR" altLang="en-US" sz="900" dirty="0"/>
            </a:p>
          </p:txBody>
        </p:sp>
        <p:cxnSp>
          <p:nvCxnSpPr>
            <p:cNvPr id="20" name="직선 연결선 19"/>
            <p:cNvCxnSpPr>
              <a:stCxn id="19" idx="2"/>
            </p:cNvCxnSpPr>
            <p:nvPr/>
          </p:nvCxnSpPr>
          <p:spPr>
            <a:xfrm>
              <a:off x="3986179"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931991" y="166404"/>
              <a:ext cx="724475" cy="230832"/>
            </a:xfrm>
            <a:prstGeom prst="rect">
              <a:avLst/>
            </a:prstGeom>
            <a:noFill/>
            <a:ln w="12700">
              <a:solidFill>
                <a:schemeClr val="tx1"/>
              </a:solidFill>
            </a:ln>
          </p:spPr>
          <p:txBody>
            <a:bodyPr wrap="square" rtlCol="0">
              <a:spAutoFit/>
            </a:bodyPr>
            <a:lstStyle/>
            <a:p>
              <a:pPr algn="ctr"/>
              <a:r>
                <a:rPr lang="en-US" altLang="ko-KR" sz="900" dirty="0" smtClean="0"/>
                <a:t>Device N</a:t>
              </a:r>
              <a:endParaRPr lang="ko-KR" altLang="en-US" sz="900" dirty="0"/>
            </a:p>
          </p:txBody>
        </p:sp>
        <p:cxnSp>
          <p:nvCxnSpPr>
            <p:cNvPr id="22" name="직선 연결선 21"/>
            <p:cNvCxnSpPr/>
            <p:nvPr/>
          </p:nvCxnSpPr>
          <p:spPr>
            <a:xfrm>
              <a:off x="5289026" y="397236"/>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a:off x="939997" y="648398"/>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직선 화살표 연결선 23"/>
            <p:cNvCxnSpPr/>
            <p:nvPr/>
          </p:nvCxnSpPr>
          <p:spPr>
            <a:xfrm>
              <a:off x="949377" y="648438"/>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282233" y="163277"/>
              <a:ext cx="724475" cy="230832"/>
            </a:xfrm>
            <a:prstGeom prst="rect">
              <a:avLst/>
            </a:prstGeom>
            <a:noFill/>
            <a:ln w="12700">
              <a:noFill/>
            </a:ln>
          </p:spPr>
          <p:txBody>
            <a:bodyPr wrap="square" rtlCol="0">
              <a:spAutoFit/>
            </a:bodyPr>
            <a:lstStyle/>
            <a:p>
              <a:pPr algn="ctr"/>
              <a:r>
                <a:rPr lang="en-US" altLang="ko-KR" sz="900" dirty="0" smtClean="0"/>
                <a:t>...</a:t>
              </a:r>
              <a:endParaRPr lang="ko-KR" altLang="en-US" sz="900" dirty="0"/>
            </a:p>
          </p:txBody>
        </p:sp>
        <p:cxnSp>
          <p:nvCxnSpPr>
            <p:cNvPr id="26" name="직선 화살표 연결선 25"/>
            <p:cNvCxnSpPr/>
            <p:nvPr/>
          </p:nvCxnSpPr>
          <p:spPr>
            <a:xfrm>
              <a:off x="952063" y="1188402"/>
              <a:ext cx="302537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945198" y="934486"/>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28" name="직선 화살표 연결선 27"/>
            <p:cNvCxnSpPr/>
            <p:nvPr/>
          </p:nvCxnSpPr>
          <p:spPr>
            <a:xfrm>
              <a:off x="952063" y="1757431"/>
              <a:ext cx="434216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945198" y="1503515"/>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30" name="직선 화살표 연결선 29"/>
            <p:cNvCxnSpPr/>
            <p:nvPr/>
          </p:nvCxnSpPr>
          <p:spPr>
            <a:xfrm>
              <a:off x="948631" y="2086609"/>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직선 화살표 연결선 30"/>
            <p:cNvCxnSpPr/>
            <p:nvPr/>
          </p:nvCxnSpPr>
          <p:spPr>
            <a:xfrm>
              <a:off x="945198" y="2086609"/>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a:off x="954578" y="2086649"/>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991381" y="2095588"/>
              <a:ext cx="858610" cy="230832"/>
            </a:xfrm>
            <a:prstGeom prst="rect">
              <a:avLst/>
            </a:prstGeom>
            <a:noFill/>
            <a:ln w="12700">
              <a:noFill/>
            </a:ln>
          </p:spPr>
          <p:txBody>
            <a:bodyPr wrap="square" rtlCol="0">
              <a:spAutoFit/>
            </a:bodyPr>
            <a:lstStyle/>
            <a:p>
              <a:r>
                <a:rPr lang="en-US" altLang="ko-KR" sz="900" dirty="0" smtClean="0"/>
                <a:t>Ranging</a:t>
              </a:r>
            </a:p>
          </p:txBody>
        </p:sp>
        <p:sp>
          <p:nvSpPr>
            <p:cNvPr id="34" name="TextBox 33"/>
            <p:cNvSpPr txBox="1"/>
            <p:nvPr/>
          </p:nvSpPr>
          <p:spPr>
            <a:xfrm>
              <a:off x="5292354" y="2086609"/>
              <a:ext cx="858610" cy="230832"/>
            </a:xfrm>
            <a:prstGeom prst="rect">
              <a:avLst/>
            </a:prstGeom>
            <a:noFill/>
            <a:ln w="12700">
              <a:noFill/>
            </a:ln>
          </p:spPr>
          <p:txBody>
            <a:bodyPr wrap="square" rtlCol="0">
              <a:spAutoFit/>
            </a:bodyPr>
            <a:lstStyle/>
            <a:p>
              <a:r>
                <a:rPr lang="en-US" altLang="ko-KR" sz="900" dirty="0" smtClean="0"/>
                <a:t>Ranging</a:t>
              </a:r>
            </a:p>
          </p:txBody>
        </p:sp>
        <p:cxnSp>
          <p:nvCxnSpPr>
            <p:cNvPr id="35" name="직선 화살표 연결선 34"/>
            <p:cNvCxnSpPr/>
            <p:nvPr/>
          </p:nvCxnSpPr>
          <p:spPr>
            <a:xfrm>
              <a:off x="957907" y="2360884"/>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951042" y="2106968"/>
              <a:ext cx="2182268" cy="230832"/>
            </a:xfrm>
            <a:prstGeom prst="rect">
              <a:avLst/>
            </a:prstGeom>
            <a:noFill/>
            <a:ln w="12700">
              <a:noFill/>
            </a:ln>
          </p:spPr>
          <p:txBody>
            <a:bodyPr wrap="square" rtlCol="0">
              <a:spAutoFit/>
            </a:bodyPr>
            <a:lstStyle/>
            <a:p>
              <a:pPr algn="ctr"/>
              <a:r>
                <a:rPr lang="en-US" altLang="ko-KR" sz="900" dirty="0" smtClean="0"/>
                <a:t>RTOF IE (Ranging measurement)</a:t>
              </a:r>
              <a:endParaRPr lang="ko-KR" altLang="en-US" sz="900" dirty="0"/>
            </a:p>
          </p:txBody>
        </p:sp>
        <p:cxnSp>
          <p:nvCxnSpPr>
            <p:cNvPr id="37" name="직선 화살표 연결선 36"/>
            <p:cNvCxnSpPr/>
            <p:nvPr/>
          </p:nvCxnSpPr>
          <p:spPr>
            <a:xfrm>
              <a:off x="959675" y="2635199"/>
              <a:ext cx="302537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952810" y="2381283"/>
              <a:ext cx="2182268" cy="230832"/>
            </a:xfrm>
            <a:prstGeom prst="rect">
              <a:avLst/>
            </a:prstGeom>
            <a:noFill/>
            <a:ln w="12700">
              <a:noFill/>
            </a:ln>
          </p:spPr>
          <p:txBody>
            <a:bodyPr wrap="square" rtlCol="0">
              <a:spAutoFit/>
            </a:bodyPr>
            <a:lstStyle/>
            <a:p>
              <a:pPr algn="ctr"/>
              <a:r>
                <a:rPr lang="en-US" altLang="ko-KR" sz="900" dirty="0"/>
                <a:t>RTOF IE (Ranging measurement)</a:t>
              </a:r>
              <a:endParaRPr lang="ko-KR" altLang="en-US" sz="900" dirty="0"/>
            </a:p>
          </p:txBody>
        </p:sp>
        <p:cxnSp>
          <p:nvCxnSpPr>
            <p:cNvPr id="39" name="직선 화살표 연결선 38"/>
            <p:cNvCxnSpPr/>
            <p:nvPr/>
          </p:nvCxnSpPr>
          <p:spPr>
            <a:xfrm>
              <a:off x="959675" y="3204228"/>
              <a:ext cx="434216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952810" y="2950312"/>
              <a:ext cx="2182268" cy="230832"/>
            </a:xfrm>
            <a:prstGeom prst="rect">
              <a:avLst/>
            </a:prstGeom>
            <a:noFill/>
            <a:ln w="12700">
              <a:noFill/>
            </a:ln>
          </p:spPr>
          <p:txBody>
            <a:bodyPr wrap="square" rtlCol="0">
              <a:spAutoFit/>
            </a:bodyPr>
            <a:lstStyle/>
            <a:p>
              <a:pPr algn="ctr"/>
              <a:r>
                <a:rPr lang="en-US" altLang="ko-KR" sz="900" dirty="0"/>
                <a:t>RTOF IE (Ranging measurement)</a:t>
              </a:r>
              <a:endParaRPr lang="ko-KR" altLang="en-US" sz="900" dirty="0"/>
            </a:p>
          </p:txBody>
        </p:sp>
      </p:grpSp>
      <p:sp>
        <p:nvSpPr>
          <p:cNvPr id="41" name="Rectangle 1027"/>
          <p:cNvSpPr txBox="1">
            <a:spLocks noChangeArrowheads="1"/>
          </p:cNvSpPr>
          <p:nvPr/>
        </p:nvSpPr>
        <p:spPr bwMode="auto">
          <a:xfrm>
            <a:off x="5511049" y="1981200"/>
            <a:ext cx="3480551"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latinLnBrk="1">
              <a:spcAft>
                <a:spcPts val="0"/>
              </a:spcAft>
              <a:buNone/>
            </a:pPr>
            <a:r>
              <a:rPr lang="en-US" altLang="ko-KR" sz="1600" kern="100" dirty="0" smtClean="0">
                <a:solidFill>
                  <a:srgbClr val="000000"/>
                </a:solidFill>
              </a:rPr>
              <a:t>This </a:t>
            </a:r>
            <a:r>
              <a:rPr lang="en-US" altLang="ko-KR" sz="1600" kern="100" dirty="0">
                <a:solidFill>
                  <a:srgbClr val="000000"/>
                </a:solidFill>
              </a:rPr>
              <a:t>frame is </a:t>
            </a:r>
            <a:endParaRPr lang="en-US" altLang="ko-KR" sz="1600" kern="100" dirty="0" smtClean="0">
              <a:solidFill>
                <a:srgbClr val="000000"/>
              </a:solidFill>
            </a:endParaRPr>
          </a:p>
          <a:p>
            <a:pPr latinLnBrk="1">
              <a:spcAft>
                <a:spcPts val="0"/>
              </a:spcAft>
              <a:buAutoNum type="arabicParenR"/>
            </a:pPr>
            <a:r>
              <a:rPr lang="en-US" altLang="ko-KR" sz="1600" kern="100" dirty="0" smtClean="0">
                <a:solidFill>
                  <a:srgbClr val="000000"/>
                </a:solidFill>
              </a:rPr>
              <a:t>initiating </a:t>
            </a:r>
            <a:r>
              <a:rPr lang="en-US" altLang="ko-KR" sz="1600" kern="100" dirty="0">
                <a:solidFill>
                  <a:srgbClr val="000000"/>
                </a:solidFill>
              </a:rPr>
              <a:t>broadcast/multicast DS-TWR and </a:t>
            </a:r>
            <a:endParaRPr lang="en-US" altLang="ko-KR" sz="1600" kern="100" dirty="0" smtClean="0">
              <a:solidFill>
                <a:srgbClr val="000000"/>
              </a:solidFill>
            </a:endParaRPr>
          </a:p>
          <a:p>
            <a:pPr latinLnBrk="1">
              <a:spcAft>
                <a:spcPts val="0"/>
              </a:spcAft>
              <a:buAutoNum type="arabicParenR"/>
            </a:pPr>
            <a:r>
              <a:rPr lang="en-US" altLang="ko-KR" sz="1600" kern="100" dirty="0" smtClean="0">
                <a:solidFill>
                  <a:srgbClr val="000000"/>
                </a:solidFill>
              </a:rPr>
              <a:t>requesting </a:t>
            </a:r>
            <a:r>
              <a:rPr lang="en-US" altLang="ko-KR" sz="1600" kern="100" dirty="0">
                <a:solidFill>
                  <a:srgbClr val="000000"/>
                </a:solidFill>
              </a:rPr>
              <a:t>that the ranging </a:t>
            </a:r>
            <a:r>
              <a:rPr lang="en-US" altLang="ko-KR" sz="1600" kern="100" dirty="0" smtClean="0">
                <a:solidFill>
                  <a:srgbClr val="000000"/>
                </a:solidFill>
              </a:rPr>
              <a:t>result (</a:t>
            </a:r>
            <a:r>
              <a:rPr lang="en-US" altLang="ko-KR" sz="1600" kern="100" dirty="0" err="1" smtClean="0">
                <a:solidFill>
                  <a:srgbClr val="000000"/>
                </a:solidFill>
              </a:rPr>
              <a:t>ToF</a:t>
            </a:r>
            <a:r>
              <a:rPr lang="en-US" altLang="ko-KR" sz="1600" kern="100" dirty="0">
                <a:solidFill>
                  <a:srgbClr val="000000"/>
                </a:solidFill>
              </a:rPr>
              <a:t>)</a:t>
            </a:r>
            <a:r>
              <a:rPr lang="en-US" altLang="ko-KR" sz="1600" kern="100" dirty="0" smtClean="0">
                <a:solidFill>
                  <a:srgbClr val="000000"/>
                </a:solidFill>
              </a:rPr>
              <a:t> </a:t>
            </a:r>
            <a:r>
              <a:rPr lang="en-US" altLang="ko-KR" sz="1600" kern="100" dirty="0">
                <a:solidFill>
                  <a:srgbClr val="000000"/>
                </a:solidFill>
              </a:rPr>
              <a:t>is sent back at end of exchange</a:t>
            </a:r>
            <a:endParaRPr lang="ko-KR" altLang="ko-KR" sz="1600" kern="100" dirty="0">
              <a:solidFill>
                <a:srgbClr val="000000"/>
              </a:solidFill>
            </a:endParaRPr>
          </a:p>
          <a:p>
            <a:pPr marL="0" indent="0" latinLnBrk="1">
              <a:spcAft>
                <a:spcPts val="0"/>
              </a:spcAft>
              <a:buNone/>
            </a:pPr>
            <a:endParaRPr lang="ko-KR" altLang="ko-KR" sz="1600" kern="100" dirty="0">
              <a:solidFill>
                <a:srgbClr val="000000"/>
              </a:solidFill>
              <a:latin typeface="맑은 고딕"/>
              <a:cs typeface="Times New Roman"/>
            </a:endParaRPr>
          </a:p>
        </p:txBody>
      </p:sp>
    </p:spTree>
    <p:extLst>
      <p:ext uri="{BB962C8B-B14F-4D97-AF65-F5344CB8AC3E}">
        <p14:creationId xmlns:p14="http://schemas.microsoft.com/office/powerpoint/2010/main" val="27443617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Example of RCDT </a:t>
            </a:r>
            <a:r>
              <a:rPr lang="en-US" altLang="ko-KR" sz="3200" b="1" dirty="0" smtClean="0">
                <a:solidFill>
                  <a:srgbClr val="000000"/>
                </a:solidFill>
              </a:rPr>
              <a:t>(5)/RCDT (7) IE</a:t>
            </a:r>
            <a:endParaRPr lang="en-US" sz="3200" dirty="0">
              <a:latin typeface="Arial" charset="0"/>
            </a:endParaRPr>
          </a:p>
        </p:txBody>
      </p:sp>
      <p:grpSp>
        <p:nvGrpSpPr>
          <p:cNvPr id="6" name="그룹 5"/>
          <p:cNvGrpSpPr/>
          <p:nvPr/>
        </p:nvGrpSpPr>
        <p:grpSpPr>
          <a:xfrm>
            <a:off x="238125" y="1980007"/>
            <a:ext cx="5569772" cy="3144443"/>
            <a:chOff x="581192" y="157778"/>
            <a:chExt cx="5569772" cy="3144443"/>
          </a:xfrm>
        </p:grpSpPr>
        <p:sp>
          <p:nvSpPr>
            <p:cNvPr id="7" name="TextBox 6"/>
            <p:cNvSpPr txBox="1"/>
            <p:nvPr/>
          </p:nvSpPr>
          <p:spPr>
            <a:xfrm>
              <a:off x="581192"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8" name="직선 연결선 7"/>
            <p:cNvCxnSpPr>
              <a:stCxn id="7" idx="2"/>
            </p:cNvCxnSpPr>
            <p:nvPr/>
          </p:nvCxnSpPr>
          <p:spPr>
            <a:xfrm>
              <a:off x="943430"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756595"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1</a:t>
              </a:r>
              <a:endParaRPr lang="ko-KR" altLang="en-US" sz="900" dirty="0"/>
            </a:p>
          </p:txBody>
        </p:sp>
        <p:cxnSp>
          <p:nvCxnSpPr>
            <p:cNvPr id="10" name="직선 연결선 9"/>
            <p:cNvCxnSpPr>
              <a:stCxn id="9" idx="2"/>
            </p:cNvCxnSpPr>
            <p:nvPr/>
          </p:nvCxnSpPr>
          <p:spPr>
            <a:xfrm>
              <a:off x="3118833"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직선 화살표 연결선 10"/>
            <p:cNvCxnSpPr/>
            <p:nvPr/>
          </p:nvCxnSpPr>
          <p:spPr>
            <a:xfrm>
              <a:off x="943430" y="648398"/>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36564" y="394482"/>
              <a:ext cx="2182268" cy="230832"/>
            </a:xfrm>
            <a:prstGeom prst="rect">
              <a:avLst/>
            </a:prstGeom>
            <a:noFill/>
            <a:ln w="12700">
              <a:noFill/>
            </a:ln>
          </p:spPr>
          <p:txBody>
            <a:bodyPr wrap="square" rtlCol="0">
              <a:spAutoFit/>
            </a:bodyPr>
            <a:lstStyle/>
            <a:p>
              <a:pPr algn="ctr"/>
              <a:r>
                <a:rPr lang="en-US" altLang="ko-KR" sz="900" dirty="0" smtClean="0">
                  <a:solidFill>
                    <a:srgbClr val="C00000"/>
                  </a:solidFill>
                </a:rPr>
                <a:t>RCDT(5) IE</a:t>
              </a:r>
              <a:r>
                <a:rPr lang="en-US" altLang="ko-KR" sz="900" dirty="0" smtClean="0"/>
                <a:t> (Ranging poll)</a:t>
              </a:r>
              <a:endParaRPr lang="ko-KR" altLang="en-US" sz="900" dirty="0"/>
            </a:p>
          </p:txBody>
        </p:sp>
        <p:cxnSp>
          <p:nvCxnSpPr>
            <p:cNvPr id="14" name="직선 화살표 연결선 13"/>
            <p:cNvCxnSpPr/>
            <p:nvPr/>
          </p:nvCxnSpPr>
          <p:spPr>
            <a:xfrm>
              <a:off x="950295" y="914087"/>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943430" y="660171"/>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sp>
          <p:nvSpPr>
            <p:cNvPr id="17" name="TextBox 16"/>
            <p:cNvSpPr txBox="1"/>
            <p:nvPr/>
          </p:nvSpPr>
          <p:spPr>
            <a:xfrm>
              <a:off x="936563" y="1838172"/>
              <a:ext cx="2193311" cy="230832"/>
            </a:xfrm>
            <a:prstGeom prst="rect">
              <a:avLst/>
            </a:prstGeom>
            <a:noFill/>
            <a:ln w="12700">
              <a:noFill/>
            </a:ln>
          </p:spPr>
          <p:txBody>
            <a:bodyPr wrap="square" rtlCol="0">
              <a:spAutoFit/>
            </a:bodyPr>
            <a:lstStyle/>
            <a:p>
              <a:pPr algn="ctr"/>
              <a:r>
                <a:rPr lang="en-US" altLang="ko-KR" sz="900" dirty="0" smtClean="0">
                  <a:solidFill>
                    <a:srgbClr val="C00000"/>
                  </a:solidFill>
                </a:rPr>
                <a:t>RCDT(7) IE</a:t>
              </a:r>
              <a:r>
                <a:rPr lang="en-US" altLang="ko-KR" sz="900" dirty="0" smtClean="0"/>
                <a:t> (Ranging final)</a:t>
              </a:r>
              <a:endParaRPr lang="ko-KR" altLang="en-US" sz="900" dirty="0"/>
            </a:p>
          </p:txBody>
        </p:sp>
        <p:sp>
          <p:nvSpPr>
            <p:cNvPr id="18" name="TextBox 17"/>
            <p:cNvSpPr txBox="1"/>
            <p:nvPr/>
          </p:nvSpPr>
          <p:spPr>
            <a:xfrm>
              <a:off x="3115706" y="2581162"/>
              <a:ext cx="858610" cy="230832"/>
            </a:xfrm>
            <a:prstGeom prst="rect">
              <a:avLst/>
            </a:prstGeom>
            <a:noFill/>
            <a:ln w="12700">
              <a:noFill/>
            </a:ln>
          </p:spPr>
          <p:txBody>
            <a:bodyPr wrap="square" rtlCol="0">
              <a:spAutoFit/>
            </a:bodyPr>
            <a:lstStyle/>
            <a:p>
              <a:r>
                <a:rPr lang="en-US" altLang="ko-KR" sz="900" dirty="0" smtClean="0"/>
                <a:t>Ranging</a:t>
              </a:r>
            </a:p>
          </p:txBody>
        </p:sp>
        <p:sp>
          <p:nvSpPr>
            <p:cNvPr id="20" name="TextBox 19"/>
            <p:cNvSpPr txBox="1"/>
            <p:nvPr/>
          </p:nvSpPr>
          <p:spPr>
            <a:xfrm>
              <a:off x="3623941"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2</a:t>
              </a:r>
              <a:endParaRPr lang="ko-KR" altLang="en-US" sz="900" dirty="0"/>
            </a:p>
          </p:txBody>
        </p:sp>
        <p:cxnSp>
          <p:nvCxnSpPr>
            <p:cNvPr id="21" name="직선 연결선 20"/>
            <p:cNvCxnSpPr>
              <a:stCxn id="20" idx="2"/>
            </p:cNvCxnSpPr>
            <p:nvPr/>
          </p:nvCxnSpPr>
          <p:spPr>
            <a:xfrm>
              <a:off x="3986179" y="388610"/>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931991" y="166404"/>
              <a:ext cx="724475" cy="230832"/>
            </a:xfrm>
            <a:prstGeom prst="rect">
              <a:avLst/>
            </a:prstGeom>
            <a:noFill/>
            <a:ln w="12700">
              <a:solidFill>
                <a:schemeClr val="tx1"/>
              </a:solidFill>
            </a:ln>
          </p:spPr>
          <p:txBody>
            <a:bodyPr wrap="square" rtlCol="0">
              <a:spAutoFit/>
            </a:bodyPr>
            <a:lstStyle/>
            <a:p>
              <a:pPr algn="ctr"/>
              <a:r>
                <a:rPr lang="en-US" altLang="ko-KR" sz="900" dirty="0" smtClean="0"/>
                <a:t>Device N</a:t>
              </a:r>
              <a:endParaRPr lang="ko-KR" altLang="en-US" sz="900" dirty="0"/>
            </a:p>
          </p:txBody>
        </p:sp>
        <p:cxnSp>
          <p:nvCxnSpPr>
            <p:cNvPr id="23" name="직선 연결선 22"/>
            <p:cNvCxnSpPr/>
            <p:nvPr/>
          </p:nvCxnSpPr>
          <p:spPr>
            <a:xfrm>
              <a:off x="5289026" y="397236"/>
              <a:ext cx="0" cy="2904985"/>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직선 화살표 연결선 23"/>
            <p:cNvCxnSpPr/>
            <p:nvPr/>
          </p:nvCxnSpPr>
          <p:spPr>
            <a:xfrm>
              <a:off x="939997" y="648398"/>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직선 화살표 연결선 24"/>
            <p:cNvCxnSpPr/>
            <p:nvPr/>
          </p:nvCxnSpPr>
          <p:spPr>
            <a:xfrm>
              <a:off x="949377" y="648438"/>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282233" y="163277"/>
              <a:ext cx="724475" cy="230832"/>
            </a:xfrm>
            <a:prstGeom prst="rect">
              <a:avLst/>
            </a:prstGeom>
            <a:noFill/>
            <a:ln w="12700">
              <a:noFill/>
            </a:ln>
          </p:spPr>
          <p:txBody>
            <a:bodyPr wrap="square" rtlCol="0">
              <a:spAutoFit/>
            </a:bodyPr>
            <a:lstStyle/>
            <a:p>
              <a:pPr algn="ctr"/>
              <a:r>
                <a:rPr lang="en-US" altLang="ko-KR" sz="900" dirty="0" smtClean="0"/>
                <a:t>...</a:t>
              </a:r>
              <a:endParaRPr lang="ko-KR" altLang="en-US" sz="900" dirty="0"/>
            </a:p>
          </p:txBody>
        </p:sp>
        <p:cxnSp>
          <p:nvCxnSpPr>
            <p:cNvPr id="27" name="직선 화살표 연결선 26"/>
            <p:cNvCxnSpPr/>
            <p:nvPr/>
          </p:nvCxnSpPr>
          <p:spPr>
            <a:xfrm>
              <a:off x="952063" y="1188402"/>
              <a:ext cx="302537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45198" y="934486"/>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29" name="직선 화살표 연결선 28"/>
            <p:cNvCxnSpPr/>
            <p:nvPr/>
          </p:nvCxnSpPr>
          <p:spPr>
            <a:xfrm>
              <a:off x="952063" y="1757431"/>
              <a:ext cx="434216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945198" y="1503515"/>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31" name="직선 화살표 연결선 30"/>
            <p:cNvCxnSpPr/>
            <p:nvPr/>
          </p:nvCxnSpPr>
          <p:spPr>
            <a:xfrm>
              <a:off x="948631" y="2086609"/>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a:off x="945198" y="2086609"/>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직선 화살표 연결선 32"/>
            <p:cNvCxnSpPr/>
            <p:nvPr/>
          </p:nvCxnSpPr>
          <p:spPr>
            <a:xfrm>
              <a:off x="954578" y="2086649"/>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991381" y="2589355"/>
              <a:ext cx="858610" cy="230832"/>
            </a:xfrm>
            <a:prstGeom prst="rect">
              <a:avLst/>
            </a:prstGeom>
            <a:noFill/>
            <a:ln w="12700">
              <a:noFill/>
            </a:ln>
          </p:spPr>
          <p:txBody>
            <a:bodyPr wrap="square" rtlCol="0">
              <a:spAutoFit/>
            </a:bodyPr>
            <a:lstStyle/>
            <a:p>
              <a:r>
                <a:rPr lang="en-US" altLang="ko-KR" sz="900" dirty="0" smtClean="0"/>
                <a:t>Ranging</a:t>
              </a:r>
            </a:p>
          </p:txBody>
        </p:sp>
        <p:sp>
          <p:nvSpPr>
            <p:cNvPr id="35" name="TextBox 34"/>
            <p:cNvSpPr txBox="1"/>
            <p:nvPr/>
          </p:nvSpPr>
          <p:spPr>
            <a:xfrm>
              <a:off x="5292354" y="2580376"/>
              <a:ext cx="858610" cy="230832"/>
            </a:xfrm>
            <a:prstGeom prst="rect">
              <a:avLst/>
            </a:prstGeom>
            <a:noFill/>
            <a:ln w="12700">
              <a:noFill/>
            </a:ln>
          </p:spPr>
          <p:txBody>
            <a:bodyPr wrap="square" rtlCol="0">
              <a:spAutoFit/>
            </a:bodyPr>
            <a:lstStyle/>
            <a:p>
              <a:r>
                <a:rPr lang="en-US" altLang="ko-KR" sz="900" dirty="0" smtClean="0"/>
                <a:t>Ranging</a:t>
              </a:r>
            </a:p>
          </p:txBody>
        </p:sp>
        <p:sp>
          <p:nvSpPr>
            <p:cNvPr id="36" name="TextBox 35"/>
            <p:cNvSpPr txBox="1"/>
            <p:nvPr/>
          </p:nvSpPr>
          <p:spPr>
            <a:xfrm>
              <a:off x="951042" y="2323273"/>
              <a:ext cx="4357665" cy="230832"/>
            </a:xfrm>
            <a:prstGeom prst="rect">
              <a:avLst/>
            </a:prstGeom>
            <a:noFill/>
            <a:ln w="12700">
              <a:noFill/>
            </a:ln>
          </p:spPr>
          <p:txBody>
            <a:bodyPr wrap="square" rtlCol="0">
              <a:spAutoFit/>
            </a:bodyPr>
            <a:lstStyle/>
            <a:p>
              <a:r>
                <a:rPr lang="en-US" altLang="ko-KR" sz="900" dirty="0" smtClean="0"/>
                <a:t>[RRTI IE, RRTM IE</a:t>
              </a:r>
              <a:r>
                <a:rPr lang="en-US" altLang="ko-KR" sz="900" dirty="0"/>
                <a:t>] [RRTI IE, RRTM </a:t>
              </a:r>
              <a:r>
                <a:rPr lang="en-US" altLang="ko-KR" sz="900" dirty="0" smtClean="0"/>
                <a:t>IE] … </a:t>
              </a:r>
              <a:r>
                <a:rPr lang="en-US" altLang="ko-KR" sz="900" dirty="0"/>
                <a:t>[RRTI IE, RRTM IE</a:t>
              </a:r>
              <a:r>
                <a:rPr lang="en-US" altLang="ko-KR" sz="900" dirty="0" smtClean="0"/>
                <a:t>] (Additional report)</a:t>
              </a:r>
              <a:endParaRPr lang="ko-KR" altLang="en-US" sz="900" dirty="0"/>
            </a:p>
          </p:txBody>
        </p:sp>
        <p:cxnSp>
          <p:nvCxnSpPr>
            <p:cNvPr id="37" name="직선 화살표 연결선 36"/>
            <p:cNvCxnSpPr/>
            <p:nvPr/>
          </p:nvCxnSpPr>
          <p:spPr>
            <a:xfrm>
              <a:off x="963110" y="2571710"/>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a:off x="959677" y="2571710"/>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a:off x="969057" y="2571750"/>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
        <p:nvSpPr>
          <p:cNvPr id="40" name="Rectangle 1027"/>
          <p:cNvSpPr txBox="1">
            <a:spLocks noChangeArrowheads="1"/>
          </p:cNvSpPr>
          <p:nvPr/>
        </p:nvSpPr>
        <p:spPr bwMode="auto">
          <a:xfrm>
            <a:off x="5511049" y="1981200"/>
            <a:ext cx="3480551"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latinLnBrk="1">
              <a:spcAft>
                <a:spcPts val="0"/>
              </a:spcAft>
              <a:buNone/>
            </a:pPr>
            <a:r>
              <a:rPr lang="en-US" altLang="ko-KR" sz="1600" kern="100" dirty="0" smtClean="0">
                <a:solidFill>
                  <a:srgbClr val="000000"/>
                </a:solidFill>
              </a:rPr>
              <a:t>The frame with RCDT (5) IE is </a:t>
            </a:r>
          </a:p>
          <a:p>
            <a:pPr latinLnBrk="1">
              <a:spcAft>
                <a:spcPts val="0"/>
              </a:spcAft>
              <a:buAutoNum type="arabicParenR"/>
            </a:pPr>
            <a:r>
              <a:rPr lang="en-US" altLang="ko-KR" sz="1600" kern="100" dirty="0" smtClean="0">
                <a:solidFill>
                  <a:srgbClr val="000000"/>
                </a:solidFill>
              </a:rPr>
              <a:t>initiating </a:t>
            </a:r>
            <a:r>
              <a:rPr lang="en-US" altLang="ko-KR" sz="1600" kern="100" dirty="0">
                <a:solidFill>
                  <a:srgbClr val="000000"/>
                </a:solidFill>
              </a:rPr>
              <a:t>broadcast/multicast DS-TWR with additional report message for time stamp </a:t>
            </a:r>
            <a:r>
              <a:rPr lang="en-US" altLang="ko-KR" sz="1600" kern="100" dirty="0" smtClean="0">
                <a:solidFill>
                  <a:srgbClr val="000000"/>
                </a:solidFill>
              </a:rPr>
              <a:t>measurements (RRTI IE, RRTM IE), not in Ranging final message </a:t>
            </a:r>
            <a:r>
              <a:rPr lang="en-US" altLang="ko-KR" sz="1600" kern="100" dirty="0">
                <a:solidFill>
                  <a:srgbClr val="000000"/>
                </a:solidFill>
              </a:rPr>
              <a:t>and </a:t>
            </a:r>
            <a:endParaRPr lang="en-US" altLang="ko-KR" sz="1600" kern="100" dirty="0" smtClean="0">
              <a:solidFill>
                <a:srgbClr val="000000"/>
              </a:solidFill>
            </a:endParaRPr>
          </a:p>
          <a:p>
            <a:pPr latinLnBrk="1">
              <a:spcAft>
                <a:spcPts val="0"/>
              </a:spcAft>
              <a:buAutoNum type="arabicParenR"/>
            </a:pPr>
            <a:r>
              <a:rPr lang="en-US" altLang="ko-KR" sz="1600" kern="100" dirty="0" smtClean="0">
                <a:solidFill>
                  <a:srgbClr val="000000"/>
                </a:solidFill>
              </a:rPr>
              <a:t>indicates </a:t>
            </a:r>
            <a:r>
              <a:rPr lang="en-US" altLang="ko-KR" sz="1600" kern="100" dirty="0">
                <a:solidFill>
                  <a:srgbClr val="000000"/>
                </a:solidFill>
              </a:rPr>
              <a:t>that the initiating end does not require the ranging </a:t>
            </a:r>
            <a:r>
              <a:rPr lang="en-US" altLang="ko-KR" sz="1600" kern="100" dirty="0" smtClean="0">
                <a:solidFill>
                  <a:srgbClr val="000000"/>
                </a:solidFill>
              </a:rPr>
              <a:t>result (</a:t>
            </a:r>
            <a:r>
              <a:rPr lang="en-US" altLang="ko-KR" sz="1600" kern="100" dirty="0" err="1" smtClean="0">
                <a:solidFill>
                  <a:srgbClr val="000000"/>
                </a:solidFill>
              </a:rPr>
              <a:t>ToF</a:t>
            </a:r>
            <a:r>
              <a:rPr lang="en-US" altLang="ko-KR" sz="1600" kern="100" smtClean="0">
                <a:solidFill>
                  <a:srgbClr val="000000"/>
                </a:solidFill>
              </a:rPr>
              <a:t>)</a:t>
            </a:r>
            <a:endParaRPr lang="en-US" altLang="ko-KR" sz="1600" kern="100" dirty="0" smtClean="0"/>
          </a:p>
          <a:p>
            <a:pPr marL="0" indent="0" latinLnBrk="1">
              <a:spcAft>
                <a:spcPts val="0"/>
              </a:spcAft>
              <a:buNone/>
            </a:pPr>
            <a:r>
              <a:rPr lang="en-US" altLang="ko-KR" sz="1600" kern="100" dirty="0" smtClean="0"/>
              <a:t>The </a:t>
            </a:r>
            <a:r>
              <a:rPr lang="en-US" altLang="ko-KR" sz="1600" kern="100" dirty="0"/>
              <a:t>frame with RCDT </a:t>
            </a:r>
            <a:r>
              <a:rPr lang="en-US" altLang="ko-KR" sz="1600" kern="100" dirty="0" smtClean="0"/>
              <a:t>(7) </a:t>
            </a:r>
            <a:r>
              <a:rPr lang="en-US" altLang="ko-KR" sz="1600" kern="100" dirty="0"/>
              <a:t>IE </a:t>
            </a:r>
            <a:r>
              <a:rPr lang="en-US" altLang="ko-KR" sz="1600" kern="100" dirty="0" smtClean="0"/>
              <a:t>indicates </a:t>
            </a:r>
            <a:r>
              <a:rPr lang="en-US" altLang="ko-KR" sz="1600" kern="100" dirty="0"/>
              <a:t>Ranging Final message without timestamps in the broadcast/multicast DS-TWR</a:t>
            </a:r>
            <a:endParaRPr lang="ko-KR" altLang="ko-KR" sz="1600" kern="100" dirty="0">
              <a:latin typeface="맑은 고딕"/>
              <a:cs typeface="Times New Roman"/>
            </a:endParaRPr>
          </a:p>
          <a:p>
            <a:pPr marL="0" indent="0" latinLnBrk="1">
              <a:spcAft>
                <a:spcPts val="0"/>
              </a:spcAft>
              <a:buNone/>
            </a:pPr>
            <a:endParaRPr lang="en-US" altLang="ko-KR" sz="1600" kern="100" dirty="0" smtClean="0">
              <a:solidFill>
                <a:srgbClr val="000000"/>
              </a:solidFill>
            </a:endParaRPr>
          </a:p>
          <a:p>
            <a:pPr latinLnBrk="1">
              <a:spcAft>
                <a:spcPts val="0"/>
              </a:spcAft>
              <a:buAutoNum type="arabicParenR"/>
            </a:pPr>
            <a:endParaRPr lang="ko-KR" altLang="ko-KR" sz="1600" kern="100" dirty="0">
              <a:solidFill>
                <a:srgbClr val="000000"/>
              </a:solidFill>
            </a:endParaRPr>
          </a:p>
          <a:p>
            <a:pPr marL="0" indent="0" latinLnBrk="1">
              <a:spcAft>
                <a:spcPts val="0"/>
              </a:spcAft>
              <a:buNone/>
            </a:pPr>
            <a:endParaRPr lang="ko-KR" altLang="ko-KR" sz="1600" kern="100" dirty="0">
              <a:solidFill>
                <a:srgbClr val="000000"/>
              </a:solidFill>
            </a:endParaRPr>
          </a:p>
          <a:p>
            <a:pPr marL="0" indent="0" latinLnBrk="1">
              <a:spcAft>
                <a:spcPts val="0"/>
              </a:spcAft>
              <a:buNone/>
            </a:pPr>
            <a:endParaRPr lang="ko-KR" altLang="ko-KR" sz="1600" kern="100" dirty="0">
              <a:solidFill>
                <a:srgbClr val="000000"/>
              </a:solidFill>
              <a:latin typeface="맑은 고딕"/>
              <a:cs typeface="Times New Roman"/>
            </a:endParaRPr>
          </a:p>
        </p:txBody>
      </p:sp>
    </p:spTree>
    <p:extLst>
      <p:ext uri="{BB962C8B-B14F-4D97-AF65-F5344CB8AC3E}">
        <p14:creationId xmlns:p14="http://schemas.microsoft.com/office/powerpoint/2010/main" val="34156382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Example of RCDT </a:t>
            </a:r>
            <a:r>
              <a:rPr lang="en-US" altLang="ko-KR" sz="3200" b="1" dirty="0" smtClean="0">
                <a:solidFill>
                  <a:srgbClr val="000000"/>
                </a:solidFill>
              </a:rPr>
              <a:t>(6)/RCDT (7) IE</a:t>
            </a:r>
            <a:endParaRPr lang="en-US" sz="3200" dirty="0">
              <a:latin typeface="Arial" charset="0"/>
            </a:endParaRPr>
          </a:p>
        </p:txBody>
      </p:sp>
      <p:grpSp>
        <p:nvGrpSpPr>
          <p:cNvPr id="6" name="그룹 5"/>
          <p:cNvGrpSpPr/>
          <p:nvPr/>
        </p:nvGrpSpPr>
        <p:grpSpPr>
          <a:xfrm>
            <a:off x="238125" y="1979365"/>
            <a:ext cx="5569772" cy="3840410"/>
            <a:chOff x="581192" y="157778"/>
            <a:chExt cx="5569772" cy="3840410"/>
          </a:xfrm>
        </p:grpSpPr>
        <p:sp>
          <p:nvSpPr>
            <p:cNvPr id="7" name="TextBox 6"/>
            <p:cNvSpPr txBox="1"/>
            <p:nvPr/>
          </p:nvSpPr>
          <p:spPr>
            <a:xfrm>
              <a:off x="581192"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8" name="직선 연결선 7"/>
            <p:cNvCxnSpPr>
              <a:stCxn id="7" idx="2"/>
            </p:cNvCxnSpPr>
            <p:nvPr/>
          </p:nvCxnSpPr>
          <p:spPr>
            <a:xfrm flipH="1">
              <a:off x="936563" y="388610"/>
              <a:ext cx="6867" cy="3609578"/>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756595"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1</a:t>
              </a:r>
              <a:endParaRPr lang="ko-KR" altLang="en-US" sz="900" dirty="0"/>
            </a:p>
          </p:txBody>
        </p:sp>
        <p:cxnSp>
          <p:nvCxnSpPr>
            <p:cNvPr id="10" name="직선 연결선 9"/>
            <p:cNvCxnSpPr>
              <a:stCxn id="9" idx="2"/>
            </p:cNvCxnSpPr>
            <p:nvPr/>
          </p:nvCxnSpPr>
          <p:spPr>
            <a:xfrm>
              <a:off x="3118833" y="388610"/>
              <a:ext cx="0" cy="3609578"/>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1" name="직선 화살표 연결선 10"/>
            <p:cNvCxnSpPr/>
            <p:nvPr/>
          </p:nvCxnSpPr>
          <p:spPr>
            <a:xfrm>
              <a:off x="943430" y="648398"/>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936564" y="394482"/>
              <a:ext cx="2182268" cy="230832"/>
            </a:xfrm>
            <a:prstGeom prst="rect">
              <a:avLst/>
            </a:prstGeom>
            <a:noFill/>
            <a:ln w="12700">
              <a:noFill/>
            </a:ln>
          </p:spPr>
          <p:txBody>
            <a:bodyPr wrap="square" rtlCol="0">
              <a:spAutoFit/>
            </a:bodyPr>
            <a:lstStyle/>
            <a:p>
              <a:pPr algn="ctr"/>
              <a:r>
                <a:rPr lang="en-US" altLang="ko-KR" sz="900" dirty="0" smtClean="0">
                  <a:solidFill>
                    <a:srgbClr val="C00000"/>
                  </a:solidFill>
                </a:rPr>
                <a:t>RCDT(6) IE</a:t>
              </a:r>
              <a:r>
                <a:rPr lang="en-US" altLang="ko-KR" sz="900" dirty="0" smtClean="0"/>
                <a:t> (Ranging poll)</a:t>
              </a:r>
              <a:endParaRPr lang="ko-KR" altLang="en-US" sz="900" dirty="0"/>
            </a:p>
          </p:txBody>
        </p:sp>
        <p:cxnSp>
          <p:nvCxnSpPr>
            <p:cNvPr id="14" name="직선 화살표 연결선 13"/>
            <p:cNvCxnSpPr/>
            <p:nvPr/>
          </p:nvCxnSpPr>
          <p:spPr>
            <a:xfrm>
              <a:off x="950295" y="914087"/>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943430" y="660171"/>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sp>
          <p:nvSpPr>
            <p:cNvPr id="17" name="TextBox 16"/>
            <p:cNvSpPr txBox="1"/>
            <p:nvPr/>
          </p:nvSpPr>
          <p:spPr>
            <a:xfrm>
              <a:off x="936563" y="1838172"/>
              <a:ext cx="2193311" cy="230832"/>
            </a:xfrm>
            <a:prstGeom prst="rect">
              <a:avLst/>
            </a:prstGeom>
            <a:noFill/>
            <a:ln w="12700">
              <a:noFill/>
            </a:ln>
          </p:spPr>
          <p:txBody>
            <a:bodyPr wrap="square" rtlCol="0">
              <a:spAutoFit/>
            </a:bodyPr>
            <a:lstStyle/>
            <a:p>
              <a:pPr algn="ctr"/>
              <a:r>
                <a:rPr lang="en-US" altLang="ko-KR" sz="900" dirty="0" smtClean="0">
                  <a:solidFill>
                    <a:srgbClr val="C00000"/>
                  </a:solidFill>
                </a:rPr>
                <a:t>RCDT(7) IE</a:t>
              </a:r>
              <a:r>
                <a:rPr lang="en-US" altLang="ko-KR" sz="900" dirty="0" smtClean="0"/>
                <a:t> (Ranging final)</a:t>
              </a:r>
              <a:endParaRPr lang="ko-KR" altLang="en-US" sz="900" dirty="0"/>
            </a:p>
          </p:txBody>
        </p:sp>
        <p:sp>
          <p:nvSpPr>
            <p:cNvPr id="18" name="TextBox 17"/>
            <p:cNvSpPr txBox="1"/>
            <p:nvPr/>
          </p:nvSpPr>
          <p:spPr>
            <a:xfrm>
              <a:off x="3115706" y="2581162"/>
              <a:ext cx="858610" cy="230832"/>
            </a:xfrm>
            <a:prstGeom prst="rect">
              <a:avLst/>
            </a:prstGeom>
            <a:noFill/>
            <a:ln w="12700">
              <a:noFill/>
            </a:ln>
          </p:spPr>
          <p:txBody>
            <a:bodyPr wrap="square" rtlCol="0">
              <a:spAutoFit/>
            </a:bodyPr>
            <a:lstStyle/>
            <a:p>
              <a:r>
                <a:rPr lang="en-US" altLang="ko-KR" sz="900" dirty="0" smtClean="0"/>
                <a:t>Ranging</a:t>
              </a:r>
            </a:p>
          </p:txBody>
        </p:sp>
        <p:sp>
          <p:nvSpPr>
            <p:cNvPr id="19" name="TextBox 18"/>
            <p:cNvSpPr txBox="1"/>
            <p:nvPr/>
          </p:nvSpPr>
          <p:spPr>
            <a:xfrm>
              <a:off x="3623941"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2</a:t>
              </a:r>
              <a:endParaRPr lang="ko-KR" altLang="en-US" sz="900" dirty="0"/>
            </a:p>
          </p:txBody>
        </p:sp>
        <p:cxnSp>
          <p:nvCxnSpPr>
            <p:cNvPr id="20" name="직선 연결선 19"/>
            <p:cNvCxnSpPr>
              <a:stCxn id="19" idx="2"/>
            </p:cNvCxnSpPr>
            <p:nvPr/>
          </p:nvCxnSpPr>
          <p:spPr>
            <a:xfrm>
              <a:off x="3986179" y="388610"/>
              <a:ext cx="0" cy="3609578"/>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931991" y="166404"/>
              <a:ext cx="724475" cy="230832"/>
            </a:xfrm>
            <a:prstGeom prst="rect">
              <a:avLst/>
            </a:prstGeom>
            <a:noFill/>
            <a:ln w="12700">
              <a:solidFill>
                <a:schemeClr val="tx1"/>
              </a:solidFill>
            </a:ln>
          </p:spPr>
          <p:txBody>
            <a:bodyPr wrap="square" rtlCol="0">
              <a:spAutoFit/>
            </a:bodyPr>
            <a:lstStyle/>
            <a:p>
              <a:pPr algn="ctr"/>
              <a:r>
                <a:rPr lang="en-US" altLang="ko-KR" sz="900" dirty="0" smtClean="0"/>
                <a:t>Device N</a:t>
              </a:r>
              <a:endParaRPr lang="ko-KR" altLang="en-US" sz="900" dirty="0"/>
            </a:p>
          </p:txBody>
        </p:sp>
        <p:cxnSp>
          <p:nvCxnSpPr>
            <p:cNvPr id="22" name="직선 연결선 21"/>
            <p:cNvCxnSpPr/>
            <p:nvPr/>
          </p:nvCxnSpPr>
          <p:spPr>
            <a:xfrm>
              <a:off x="5289026" y="397236"/>
              <a:ext cx="0" cy="3600952"/>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3" name="직선 화살표 연결선 22"/>
            <p:cNvCxnSpPr/>
            <p:nvPr/>
          </p:nvCxnSpPr>
          <p:spPr>
            <a:xfrm>
              <a:off x="939997" y="648398"/>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직선 화살표 연결선 23"/>
            <p:cNvCxnSpPr/>
            <p:nvPr/>
          </p:nvCxnSpPr>
          <p:spPr>
            <a:xfrm>
              <a:off x="949377" y="648438"/>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4282233" y="163277"/>
              <a:ext cx="724475" cy="230832"/>
            </a:xfrm>
            <a:prstGeom prst="rect">
              <a:avLst/>
            </a:prstGeom>
            <a:noFill/>
            <a:ln w="12700">
              <a:noFill/>
            </a:ln>
          </p:spPr>
          <p:txBody>
            <a:bodyPr wrap="square" rtlCol="0">
              <a:spAutoFit/>
            </a:bodyPr>
            <a:lstStyle/>
            <a:p>
              <a:pPr algn="ctr"/>
              <a:r>
                <a:rPr lang="en-US" altLang="ko-KR" sz="900" dirty="0" smtClean="0"/>
                <a:t>...</a:t>
              </a:r>
              <a:endParaRPr lang="ko-KR" altLang="en-US" sz="900" dirty="0"/>
            </a:p>
          </p:txBody>
        </p:sp>
        <p:cxnSp>
          <p:nvCxnSpPr>
            <p:cNvPr id="26" name="직선 화살표 연결선 25"/>
            <p:cNvCxnSpPr/>
            <p:nvPr/>
          </p:nvCxnSpPr>
          <p:spPr>
            <a:xfrm>
              <a:off x="952063" y="1188402"/>
              <a:ext cx="302537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945198" y="934486"/>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28" name="직선 화살표 연결선 27"/>
            <p:cNvCxnSpPr/>
            <p:nvPr/>
          </p:nvCxnSpPr>
          <p:spPr>
            <a:xfrm>
              <a:off x="952063" y="1757431"/>
              <a:ext cx="434216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945198" y="1503515"/>
              <a:ext cx="2182268" cy="230832"/>
            </a:xfrm>
            <a:prstGeom prst="rect">
              <a:avLst/>
            </a:prstGeom>
            <a:noFill/>
            <a:ln w="12700">
              <a:noFill/>
            </a:ln>
          </p:spPr>
          <p:txBody>
            <a:bodyPr wrap="square" rtlCol="0">
              <a:spAutoFit/>
            </a:bodyPr>
            <a:lstStyle/>
            <a:p>
              <a:pPr algn="ctr"/>
              <a:r>
                <a:rPr lang="en-US" altLang="ko-KR" sz="900" dirty="0" smtClean="0"/>
                <a:t>RCDT(2) IE, RRRT IE (Ranging response)</a:t>
              </a:r>
              <a:endParaRPr lang="ko-KR" altLang="en-US" sz="900" dirty="0"/>
            </a:p>
          </p:txBody>
        </p:sp>
        <p:cxnSp>
          <p:nvCxnSpPr>
            <p:cNvPr id="30" name="직선 화살표 연결선 29"/>
            <p:cNvCxnSpPr/>
            <p:nvPr/>
          </p:nvCxnSpPr>
          <p:spPr>
            <a:xfrm>
              <a:off x="948631" y="2086609"/>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1" name="직선 화살표 연결선 30"/>
            <p:cNvCxnSpPr/>
            <p:nvPr/>
          </p:nvCxnSpPr>
          <p:spPr>
            <a:xfrm>
              <a:off x="945198" y="2086609"/>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a:off x="954578" y="2086649"/>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3991381" y="2589355"/>
              <a:ext cx="858610" cy="230832"/>
            </a:xfrm>
            <a:prstGeom prst="rect">
              <a:avLst/>
            </a:prstGeom>
            <a:noFill/>
            <a:ln w="12700">
              <a:noFill/>
            </a:ln>
          </p:spPr>
          <p:txBody>
            <a:bodyPr wrap="square" rtlCol="0">
              <a:spAutoFit/>
            </a:bodyPr>
            <a:lstStyle/>
            <a:p>
              <a:r>
                <a:rPr lang="en-US" altLang="ko-KR" sz="900" dirty="0" smtClean="0"/>
                <a:t>Ranging</a:t>
              </a:r>
            </a:p>
          </p:txBody>
        </p:sp>
        <p:sp>
          <p:nvSpPr>
            <p:cNvPr id="34" name="TextBox 33"/>
            <p:cNvSpPr txBox="1"/>
            <p:nvPr/>
          </p:nvSpPr>
          <p:spPr>
            <a:xfrm>
              <a:off x="5292354" y="2580376"/>
              <a:ext cx="858610" cy="230832"/>
            </a:xfrm>
            <a:prstGeom prst="rect">
              <a:avLst/>
            </a:prstGeom>
            <a:noFill/>
            <a:ln w="12700">
              <a:noFill/>
            </a:ln>
          </p:spPr>
          <p:txBody>
            <a:bodyPr wrap="square" rtlCol="0">
              <a:spAutoFit/>
            </a:bodyPr>
            <a:lstStyle/>
            <a:p>
              <a:r>
                <a:rPr lang="en-US" altLang="ko-KR" sz="900" dirty="0" smtClean="0"/>
                <a:t>Ranging</a:t>
              </a:r>
            </a:p>
          </p:txBody>
        </p:sp>
        <p:sp>
          <p:nvSpPr>
            <p:cNvPr id="35" name="TextBox 34"/>
            <p:cNvSpPr txBox="1"/>
            <p:nvPr/>
          </p:nvSpPr>
          <p:spPr>
            <a:xfrm>
              <a:off x="951042" y="2323273"/>
              <a:ext cx="4357665" cy="230832"/>
            </a:xfrm>
            <a:prstGeom prst="rect">
              <a:avLst/>
            </a:prstGeom>
            <a:noFill/>
            <a:ln w="12700">
              <a:noFill/>
            </a:ln>
          </p:spPr>
          <p:txBody>
            <a:bodyPr wrap="square" rtlCol="0">
              <a:spAutoFit/>
            </a:bodyPr>
            <a:lstStyle/>
            <a:p>
              <a:r>
                <a:rPr lang="en-US" altLang="ko-KR" sz="900" dirty="0" smtClean="0"/>
                <a:t>[RRTI IE, RRTM IE</a:t>
              </a:r>
              <a:r>
                <a:rPr lang="en-US" altLang="ko-KR" sz="900" dirty="0"/>
                <a:t>] [RRTI IE, RRTM </a:t>
              </a:r>
              <a:r>
                <a:rPr lang="en-US" altLang="ko-KR" sz="900" dirty="0" smtClean="0"/>
                <a:t>IE] … </a:t>
              </a:r>
              <a:r>
                <a:rPr lang="en-US" altLang="ko-KR" sz="900" dirty="0"/>
                <a:t>[RRTI IE, RRTM IE</a:t>
              </a:r>
              <a:r>
                <a:rPr lang="en-US" altLang="ko-KR" sz="900" dirty="0" smtClean="0"/>
                <a:t>] (</a:t>
              </a:r>
              <a:r>
                <a:rPr lang="en-US" altLang="ko-KR" sz="900" dirty="0"/>
                <a:t>Additional report)</a:t>
              </a:r>
              <a:endParaRPr lang="ko-KR" altLang="en-US" sz="900" dirty="0"/>
            </a:p>
          </p:txBody>
        </p:sp>
        <p:cxnSp>
          <p:nvCxnSpPr>
            <p:cNvPr id="36" name="직선 화살표 연결선 35"/>
            <p:cNvCxnSpPr/>
            <p:nvPr/>
          </p:nvCxnSpPr>
          <p:spPr>
            <a:xfrm>
              <a:off x="963110" y="2571710"/>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직선 화살표 연결선 36"/>
            <p:cNvCxnSpPr/>
            <p:nvPr/>
          </p:nvCxnSpPr>
          <p:spPr>
            <a:xfrm>
              <a:off x="959677" y="2571710"/>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직선 화살표 연결선 37"/>
            <p:cNvCxnSpPr/>
            <p:nvPr/>
          </p:nvCxnSpPr>
          <p:spPr>
            <a:xfrm>
              <a:off x="969057" y="2571750"/>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a:off x="957907" y="2880529"/>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951042" y="2626613"/>
              <a:ext cx="2182268" cy="230832"/>
            </a:xfrm>
            <a:prstGeom prst="rect">
              <a:avLst/>
            </a:prstGeom>
            <a:noFill/>
            <a:ln w="12700">
              <a:noFill/>
            </a:ln>
          </p:spPr>
          <p:txBody>
            <a:bodyPr wrap="square" rtlCol="0">
              <a:spAutoFit/>
            </a:bodyPr>
            <a:lstStyle/>
            <a:p>
              <a:pPr algn="ctr"/>
              <a:r>
                <a:rPr lang="en-US" altLang="ko-KR" sz="900" dirty="0" smtClean="0"/>
                <a:t>RTOF IE (Ranging measurement)</a:t>
              </a:r>
              <a:endParaRPr lang="ko-KR" altLang="en-US" sz="900" dirty="0"/>
            </a:p>
          </p:txBody>
        </p:sp>
        <p:cxnSp>
          <p:nvCxnSpPr>
            <p:cNvPr id="41" name="직선 화살표 연결선 40"/>
            <p:cNvCxnSpPr/>
            <p:nvPr/>
          </p:nvCxnSpPr>
          <p:spPr>
            <a:xfrm>
              <a:off x="959675" y="3154844"/>
              <a:ext cx="302537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952810" y="2900928"/>
              <a:ext cx="2182268" cy="230832"/>
            </a:xfrm>
            <a:prstGeom prst="rect">
              <a:avLst/>
            </a:prstGeom>
            <a:noFill/>
            <a:ln w="12700">
              <a:noFill/>
            </a:ln>
          </p:spPr>
          <p:txBody>
            <a:bodyPr wrap="square" rtlCol="0">
              <a:spAutoFit/>
            </a:bodyPr>
            <a:lstStyle/>
            <a:p>
              <a:pPr algn="ctr"/>
              <a:r>
                <a:rPr lang="en-US" altLang="ko-KR" sz="900" dirty="0"/>
                <a:t>RTOF IE (Ranging measurement)</a:t>
              </a:r>
              <a:endParaRPr lang="ko-KR" altLang="en-US" sz="900" dirty="0"/>
            </a:p>
          </p:txBody>
        </p:sp>
        <p:cxnSp>
          <p:nvCxnSpPr>
            <p:cNvPr id="43" name="직선 화살표 연결선 42"/>
            <p:cNvCxnSpPr/>
            <p:nvPr/>
          </p:nvCxnSpPr>
          <p:spPr>
            <a:xfrm>
              <a:off x="959675" y="3723873"/>
              <a:ext cx="434216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952810" y="3469957"/>
              <a:ext cx="2182268" cy="230832"/>
            </a:xfrm>
            <a:prstGeom prst="rect">
              <a:avLst/>
            </a:prstGeom>
            <a:noFill/>
            <a:ln w="12700">
              <a:noFill/>
            </a:ln>
          </p:spPr>
          <p:txBody>
            <a:bodyPr wrap="square" rtlCol="0">
              <a:spAutoFit/>
            </a:bodyPr>
            <a:lstStyle/>
            <a:p>
              <a:pPr algn="ctr"/>
              <a:r>
                <a:rPr lang="en-US" altLang="ko-KR" sz="900" dirty="0"/>
                <a:t>RTOF IE (Ranging measurement)</a:t>
              </a:r>
              <a:endParaRPr lang="ko-KR" altLang="en-US" sz="900" dirty="0"/>
            </a:p>
          </p:txBody>
        </p:sp>
      </p:grpSp>
      <p:sp>
        <p:nvSpPr>
          <p:cNvPr id="45" name="Rectangle 1027"/>
          <p:cNvSpPr txBox="1">
            <a:spLocks noChangeArrowheads="1"/>
          </p:cNvSpPr>
          <p:nvPr/>
        </p:nvSpPr>
        <p:spPr bwMode="auto">
          <a:xfrm>
            <a:off x="5511049" y="1981200"/>
            <a:ext cx="3480551"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marL="0" indent="0" latinLnBrk="1">
              <a:spcAft>
                <a:spcPts val="0"/>
              </a:spcAft>
              <a:buNone/>
            </a:pPr>
            <a:r>
              <a:rPr lang="en-US" altLang="ko-KR" sz="1600" kern="100" dirty="0" smtClean="0">
                <a:solidFill>
                  <a:srgbClr val="000000"/>
                </a:solidFill>
              </a:rPr>
              <a:t>The </a:t>
            </a:r>
            <a:r>
              <a:rPr lang="en-US" altLang="ko-KR" sz="1600" kern="100" dirty="0">
                <a:solidFill>
                  <a:srgbClr val="000000"/>
                </a:solidFill>
              </a:rPr>
              <a:t>frame with RCDT </a:t>
            </a:r>
            <a:r>
              <a:rPr lang="en-US" altLang="ko-KR" sz="1600" kern="100" dirty="0" smtClean="0">
                <a:solidFill>
                  <a:srgbClr val="000000"/>
                </a:solidFill>
              </a:rPr>
              <a:t>(6) </a:t>
            </a:r>
            <a:r>
              <a:rPr lang="en-US" altLang="ko-KR" sz="1600" kern="100" dirty="0">
                <a:solidFill>
                  <a:srgbClr val="000000"/>
                </a:solidFill>
              </a:rPr>
              <a:t>IE is </a:t>
            </a:r>
            <a:endParaRPr lang="en-US" altLang="ko-KR" sz="1600" kern="100" dirty="0" smtClean="0">
              <a:solidFill>
                <a:srgbClr val="000000"/>
              </a:solidFill>
            </a:endParaRPr>
          </a:p>
          <a:p>
            <a:pPr latinLnBrk="1">
              <a:spcAft>
                <a:spcPts val="0"/>
              </a:spcAft>
              <a:buAutoNum type="arabicParenR"/>
            </a:pPr>
            <a:r>
              <a:rPr lang="en-US" altLang="ko-KR" sz="1600" kern="100" dirty="0" smtClean="0">
                <a:solidFill>
                  <a:srgbClr val="000000"/>
                </a:solidFill>
              </a:rPr>
              <a:t>initiating </a:t>
            </a:r>
            <a:r>
              <a:rPr lang="en-US" altLang="ko-KR" sz="1600" kern="100" dirty="0">
                <a:solidFill>
                  <a:srgbClr val="000000"/>
                </a:solidFill>
              </a:rPr>
              <a:t>broadcast/multicast DS-TWR with additional report message for time stamp </a:t>
            </a:r>
            <a:r>
              <a:rPr lang="en-US" altLang="ko-KR" sz="1600" kern="100" dirty="0" smtClean="0">
                <a:solidFill>
                  <a:srgbClr val="000000"/>
                </a:solidFill>
              </a:rPr>
              <a:t>measurements (RRTI IE, RRTM IE), not in Ranging final message </a:t>
            </a:r>
            <a:r>
              <a:rPr lang="en-US" altLang="ko-KR" sz="1600" kern="100" dirty="0">
                <a:solidFill>
                  <a:srgbClr val="000000"/>
                </a:solidFill>
              </a:rPr>
              <a:t>and </a:t>
            </a:r>
            <a:endParaRPr lang="en-US" altLang="ko-KR" sz="1600" kern="100" dirty="0" smtClean="0">
              <a:solidFill>
                <a:srgbClr val="000000"/>
              </a:solidFill>
            </a:endParaRPr>
          </a:p>
          <a:p>
            <a:pPr latinLnBrk="1">
              <a:spcAft>
                <a:spcPts val="0"/>
              </a:spcAft>
              <a:buAutoNum type="arabicParenR"/>
            </a:pPr>
            <a:r>
              <a:rPr lang="en-US" altLang="ko-KR" sz="1600" kern="100" dirty="0">
                <a:solidFill>
                  <a:srgbClr val="000000"/>
                </a:solidFill>
              </a:rPr>
              <a:t>requesting that the ranging result (</a:t>
            </a:r>
            <a:r>
              <a:rPr lang="en-US" altLang="ko-KR" sz="1600" kern="100" dirty="0" err="1">
                <a:solidFill>
                  <a:srgbClr val="000000"/>
                </a:solidFill>
              </a:rPr>
              <a:t>ToF</a:t>
            </a:r>
            <a:r>
              <a:rPr lang="en-US" altLang="ko-KR" sz="1600" kern="100" dirty="0">
                <a:solidFill>
                  <a:srgbClr val="000000"/>
                </a:solidFill>
              </a:rPr>
              <a:t>) is sent back at end of exchange</a:t>
            </a:r>
            <a:endParaRPr lang="ko-KR" altLang="ko-KR" sz="1600" kern="100" dirty="0">
              <a:solidFill>
                <a:srgbClr val="000000"/>
              </a:solidFill>
            </a:endParaRPr>
          </a:p>
          <a:p>
            <a:pPr marL="0" indent="0" latinLnBrk="1">
              <a:spcAft>
                <a:spcPts val="0"/>
              </a:spcAft>
              <a:buNone/>
            </a:pPr>
            <a:r>
              <a:rPr lang="en-US" altLang="ko-KR" sz="1600" kern="100" dirty="0"/>
              <a:t>The frame with RCDT (7) IE indicates Ranging Final message without timestamps in the broadcast/multicast DS-TWR</a:t>
            </a:r>
            <a:endParaRPr lang="ko-KR" altLang="ko-KR" sz="1600" kern="100" dirty="0">
              <a:latin typeface="맑은 고딕"/>
              <a:cs typeface="Times New Roman"/>
            </a:endParaRPr>
          </a:p>
          <a:p>
            <a:pPr marL="0" indent="0" latinLnBrk="1">
              <a:spcAft>
                <a:spcPts val="0"/>
              </a:spcAft>
              <a:buNone/>
            </a:pPr>
            <a:endParaRPr lang="ko-KR" altLang="ko-KR" sz="1600" kern="100" dirty="0">
              <a:solidFill>
                <a:srgbClr val="000000"/>
              </a:solidFill>
              <a:latin typeface="맑은 고딕"/>
              <a:cs typeface="Times New Roman"/>
            </a:endParaRPr>
          </a:p>
        </p:txBody>
      </p:sp>
    </p:spTree>
    <p:extLst>
      <p:ext uri="{BB962C8B-B14F-4D97-AF65-F5344CB8AC3E}">
        <p14:creationId xmlns:p14="http://schemas.microsoft.com/office/powerpoint/2010/main" val="27443617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Conclusions</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IE" altLang="ko-KR" sz="2400" dirty="0">
                <a:latin typeface="Arial" charset="0"/>
              </a:rPr>
              <a:t>We support using ranging methods and payload IEs from </a:t>
            </a:r>
            <a:r>
              <a:rPr lang="en-IE" altLang="ko-KR" sz="2200" dirty="0">
                <a:latin typeface="Arial" charset="0"/>
              </a:rPr>
              <a:t>802.15.8</a:t>
            </a:r>
            <a:endParaRPr lang="en-IE" altLang="ko-KR" sz="2400" dirty="0">
              <a:latin typeface="Arial" charset="0"/>
            </a:endParaRPr>
          </a:p>
          <a:p>
            <a:pPr>
              <a:buFont typeface="Arial" pitchFamily="34" charset="0"/>
              <a:buChar char="•"/>
            </a:pPr>
            <a:r>
              <a:rPr lang="en-US" altLang="ko-KR" sz="2400" dirty="0" smtClean="0"/>
              <a:t>For </a:t>
            </a:r>
            <a:r>
              <a:rPr lang="en-US" altLang="ko-KR" sz="2400" dirty="0"/>
              <a:t>use cases where one device needs to simultaneously range with multiple nodes, efficient </a:t>
            </a:r>
            <a:r>
              <a:rPr lang="en-US" altLang="ko-KR" sz="2400" dirty="0" smtClean="0"/>
              <a:t>support for DS-TWR is required </a:t>
            </a:r>
            <a:r>
              <a:rPr lang="en-US" altLang="ko-KR" sz="2400" dirty="0" smtClean="0">
                <a:latin typeface="Arial" charset="0"/>
              </a:rPr>
              <a:t>for </a:t>
            </a:r>
            <a:r>
              <a:rPr lang="en-US" altLang="ko-KR" sz="2400" dirty="0" smtClean="0"/>
              <a:t>traffic, power/energy </a:t>
            </a:r>
            <a:r>
              <a:rPr lang="en-US" altLang="ko-KR" sz="2400" dirty="0"/>
              <a:t>consumption and </a:t>
            </a:r>
            <a:r>
              <a:rPr lang="en-US" altLang="ko-KR" sz="2400" dirty="0" smtClean="0"/>
              <a:t>latency</a:t>
            </a:r>
          </a:p>
          <a:p>
            <a:pPr>
              <a:buFont typeface="Arial" pitchFamily="34" charset="0"/>
              <a:buChar char="•"/>
            </a:pPr>
            <a:r>
              <a:rPr lang="en-US" altLang="ko-KR" sz="2400" dirty="0" smtClean="0"/>
              <a:t>Considering multicast/broadcast DS-TWR with </a:t>
            </a:r>
            <a:r>
              <a:rPr lang="en-IE" altLang="ko-KR" sz="2400" dirty="0">
                <a:latin typeface="Arial" charset="0"/>
              </a:rPr>
              <a:t>the additional control info value of RCDT IE</a:t>
            </a:r>
            <a:r>
              <a:rPr lang="en-US" altLang="ko-KR" sz="2400" dirty="0" smtClean="0"/>
              <a:t> is proposed </a:t>
            </a:r>
            <a:endParaRPr lang="en-US" altLang="ko-KR" sz="2400" dirty="0"/>
          </a:p>
          <a:p>
            <a:pPr>
              <a:buFont typeface="Arial" pitchFamily="34" charset="0"/>
              <a:buChar char="•"/>
            </a:pPr>
            <a:endParaRPr lang="en-US" altLang="ko-KR" sz="2400" dirty="0"/>
          </a:p>
          <a:p>
            <a:pPr lvl="1"/>
            <a:endParaRPr lang="en-IE" altLang="ko-KR" sz="2000" dirty="0">
              <a:latin typeface="Arial" charset="0"/>
            </a:endParaRPr>
          </a:p>
          <a:p>
            <a:pPr>
              <a:buFont typeface="Arial" pitchFamily="34" charset="0"/>
              <a:buChar char="•"/>
            </a:pPr>
            <a:endParaRPr lang="en-IE" altLang="ko-KR" sz="2400" dirty="0"/>
          </a:p>
          <a:p>
            <a:pPr>
              <a:buFont typeface="Arial" pitchFamily="34" charset="0"/>
              <a:buChar char="•"/>
            </a:pPr>
            <a:endParaRPr lang="en-US" altLang="ko-KR" sz="2400" dirty="0"/>
          </a:p>
          <a:p>
            <a:pPr>
              <a:buFont typeface="Arial" pitchFamily="34" charset="0"/>
              <a:buChar char="•"/>
            </a:pPr>
            <a:endParaRPr lang="en-US" altLang="ko-KR" sz="2400" dirty="0"/>
          </a:p>
        </p:txBody>
      </p:sp>
    </p:spTree>
    <p:extLst>
      <p:ext uri="{BB962C8B-B14F-4D97-AF65-F5344CB8AC3E}">
        <p14:creationId xmlns:p14="http://schemas.microsoft.com/office/powerpoint/2010/main" val="27261594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a:t>THE END</a:t>
            </a:r>
          </a:p>
        </p:txBody>
      </p:sp>
    </p:spTree>
    <p:extLst>
      <p:ext uri="{BB962C8B-B14F-4D97-AF65-F5344CB8AC3E}">
        <p14:creationId xmlns:p14="http://schemas.microsoft.com/office/powerpoint/2010/main" val="2145405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9144000" cy="457200"/>
          </a:xfrm>
        </p:spPr>
        <p:txBody>
          <a:bodyPr/>
          <a:lstStyle/>
          <a:p>
            <a:r>
              <a:rPr lang="en-US" altLang="ko-KR" sz="3200" b="1" dirty="0">
                <a:solidFill>
                  <a:srgbClr val="000000"/>
                </a:solidFill>
              </a:rPr>
              <a:t>The aim of this presentation:</a:t>
            </a:r>
            <a:endParaRPr lang="en-US" sz="3200" b="1" dirty="0">
              <a:solidFill>
                <a:srgbClr val="000000"/>
              </a:solidFill>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US" sz="2400" dirty="0" smtClean="0">
                <a:latin typeface="Arial" charset="0"/>
              </a:rPr>
              <a:t>We support on-going discussion for ranging method in TG4Z</a:t>
            </a:r>
            <a:endParaRPr lang="en-IE" sz="2400" dirty="0" smtClean="0">
              <a:latin typeface="Arial" charset="0"/>
            </a:endParaRPr>
          </a:p>
          <a:p>
            <a:pPr lvl="1"/>
            <a:r>
              <a:rPr lang="en-IE" sz="2200" dirty="0">
                <a:latin typeface="Arial" charset="0"/>
              </a:rPr>
              <a:t>U</a:t>
            </a:r>
            <a:r>
              <a:rPr lang="en-IE" sz="2200" dirty="0" smtClean="0">
                <a:latin typeface="Arial" charset="0"/>
              </a:rPr>
              <a:t>sing ranging methods and information element (IE) from </a:t>
            </a:r>
            <a:r>
              <a:rPr lang="en-IE" sz="2200" dirty="0">
                <a:latin typeface="Arial" charset="0"/>
              </a:rPr>
              <a:t>802.15.8 in </a:t>
            </a:r>
            <a:r>
              <a:rPr lang="en-IE" sz="2200" dirty="0" smtClean="0">
                <a:latin typeface="Arial" charset="0"/>
              </a:rPr>
              <a:t>&lt;15-18-0108-03-004z-hrp-uwb-phy-enhancements.pptx&gt;</a:t>
            </a:r>
            <a:endParaRPr lang="en-IE" sz="2200" dirty="0">
              <a:latin typeface="Arial" charset="0"/>
            </a:endParaRPr>
          </a:p>
          <a:p>
            <a:pPr lvl="1"/>
            <a:r>
              <a:rPr lang="en-IE" altLang="ko-KR" sz="2200" dirty="0">
                <a:latin typeface="Arial" charset="0"/>
              </a:rPr>
              <a:t>R</a:t>
            </a:r>
            <a:r>
              <a:rPr lang="en-IE" altLang="ko-KR" sz="2200" dirty="0" smtClean="0">
                <a:latin typeface="Arial" charset="0"/>
              </a:rPr>
              <a:t>evising </a:t>
            </a:r>
            <a:r>
              <a:rPr lang="en-IE" sz="2200" dirty="0" smtClean="0">
                <a:latin typeface="Arial" charset="0"/>
              </a:rPr>
              <a:t>text </a:t>
            </a:r>
            <a:r>
              <a:rPr lang="en-IE" altLang="ko-KR" sz="2200" dirty="0">
                <a:latin typeface="Arial" charset="0"/>
              </a:rPr>
              <a:t>15-15-0429-01-0008 for</a:t>
            </a:r>
            <a:r>
              <a:rPr lang="en-IE" sz="2200" dirty="0" smtClean="0">
                <a:latin typeface="Arial" charset="0"/>
              </a:rPr>
              <a:t> </a:t>
            </a:r>
            <a:r>
              <a:rPr lang="en-IE" sz="2200" dirty="0">
                <a:latin typeface="Arial" charset="0"/>
              </a:rPr>
              <a:t>TG4z in </a:t>
            </a:r>
            <a:r>
              <a:rPr lang="en-IE" sz="2200" dirty="0" smtClean="0">
                <a:latin typeface="Arial" charset="0"/>
              </a:rPr>
              <a:t>&lt;15-18-0503-00-004z-status-of-draft-editing-wk4218.pptx&gt;</a:t>
            </a:r>
          </a:p>
          <a:p>
            <a:pPr lvl="1"/>
            <a:endParaRPr lang="en-IE" sz="2200" dirty="0" smtClean="0">
              <a:latin typeface="Arial" charset="0"/>
            </a:endParaRPr>
          </a:p>
          <a:p>
            <a:pPr marL="457200" lvl="1" indent="0">
              <a:buNone/>
            </a:pPr>
            <a:r>
              <a:rPr lang="en-IE" sz="2000" dirty="0" smtClean="0">
                <a:latin typeface="Arial" charset="0"/>
              </a:rPr>
              <a:t>  </a:t>
            </a:r>
            <a:endParaRPr lang="en-IE" sz="2000" dirty="0">
              <a:latin typeface="Arial" charset="0"/>
            </a:endParaRPr>
          </a:p>
        </p:txBody>
      </p:sp>
      <p:sp>
        <p:nvSpPr>
          <p:cNvPr id="2" name="직사각형 1"/>
          <p:cNvSpPr/>
          <p:nvPr/>
        </p:nvSpPr>
        <p:spPr>
          <a:xfrm>
            <a:off x="0" y="6027003"/>
            <a:ext cx="9296400" cy="646331"/>
          </a:xfrm>
          <a:prstGeom prst="rect">
            <a:avLst/>
          </a:prstGeom>
        </p:spPr>
        <p:txBody>
          <a:bodyPr wrap="square">
            <a:spAutoFit/>
          </a:bodyPr>
          <a:lstStyle/>
          <a:p>
            <a:pPr marL="457200" indent="-457200" algn="ctr"/>
            <a:r>
              <a:rPr lang="en-US" altLang="en-US" sz="1800" dirty="0">
                <a:latin typeface="Arial" charset="0"/>
                <a:ea typeface="ＭＳ Ｐゴシック" pitchFamily="-65" charset="-128"/>
                <a:cs typeface="ＭＳ Ｐゴシック" pitchFamily="-65" charset="-128"/>
              </a:rPr>
              <a:t>Note: Notation/nomenclature based on </a:t>
            </a:r>
            <a:r>
              <a:rPr lang="en-IE" altLang="ko-KR" sz="1800" dirty="0" smtClean="0">
                <a:latin typeface="Arial" charset="0"/>
                <a:ea typeface="ＭＳ Ｐゴシック" pitchFamily="-65" charset="-128"/>
                <a:cs typeface="ＭＳ Ｐゴシック" pitchFamily="-65" charset="-128"/>
              </a:rPr>
              <a:t>15-15-0429-01-0008 and 802.15.8   </a:t>
            </a:r>
            <a:endParaRPr lang="en-IE" altLang="ko-KR" sz="1800" dirty="0">
              <a:latin typeface="Arial" charset="0"/>
              <a:ea typeface="ＭＳ Ｐゴシック" pitchFamily="-65" charset="-128"/>
              <a:cs typeface="ＭＳ Ｐゴシック" pitchFamily="-65" charset="-128"/>
            </a:endParaRPr>
          </a:p>
          <a:p>
            <a:pPr marL="457200" indent="-457200" algn="ctr"/>
            <a:r>
              <a:rPr lang="en-US" altLang="en-US" sz="1800" dirty="0" smtClean="0"/>
              <a:t> </a:t>
            </a:r>
            <a:endParaRPr lang="en-US" altLang="en-US" sz="1800" dirty="0"/>
          </a:p>
        </p:txBody>
      </p:sp>
    </p:spTree>
    <p:extLst>
      <p:ext uri="{BB962C8B-B14F-4D97-AF65-F5344CB8AC3E}">
        <p14:creationId xmlns:p14="http://schemas.microsoft.com/office/powerpoint/2010/main" val="5771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9144000" cy="457200"/>
          </a:xfrm>
        </p:spPr>
        <p:txBody>
          <a:bodyPr/>
          <a:lstStyle/>
          <a:p>
            <a:r>
              <a:rPr lang="en-US" altLang="ko-KR" sz="3200" b="1" dirty="0">
                <a:solidFill>
                  <a:srgbClr val="000000"/>
                </a:solidFill>
              </a:rPr>
              <a:t>The aim of this presentation:</a:t>
            </a:r>
            <a:endParaRPr lang="en-US" sz="3200" b="1" dirty="0">
              <a:solidFill>
                <a:srgbClr val="000000"/>
              </a:solidFill>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IE" sz="2400" dirty="0" smtClean="0">
                <a:latin typeface="Arial" charset="0"/>
              </a:rPr>
              <a:t>We suggest multicast/broadcast ranging method based on double-sided two-way ranging (DS-TWR)</a:t>
            </a:r>
            <a:endParaRPr lang="en-IE" sz="2400" dirty="0">
              <a:latin typeface="Arial" charset="0"/>
            </a:endParaRPr>
          </a:p>
          <a:p>
            <a:pPr lvl="1"/>
            <a:r>
              <a:rPr lang="en-IE" sz="2000" dirty="0" smtClean="0">
                <a:latin typeface="Arial" charset="0"/>
              </a:rPr>
              <a:t>Multicast/broadcast ranging method is conceptually introduced in </a:t>
            </a:r>
            <a:r>
              <a:rPr lang="en-IE" sz="2000" dirty="0">
                <a:latin typeface="Arial" charset="0"/>
              </a:rPr>
              <a:t>&lt;15-18-0286-01-004z-hrp-uwb-srdev-ppdu-text-contribution&gt; </a:t>
            </a:r>
            <a:r>
              <a:rPr lang="en-IE" sz="2000" dirty="0" smtClean="0">
                <a:latin typeface="Arial" charset="0"/>
              </a:rPr>
              <a:t> </a:t>
            </a:r>
          </a:p>
          <a:p>
            <a:r>
              <a:rPr lang="en-IE" sz="2400" dirty="0" smtClean="0">
                <a:latin typeface="Arial" charset="0"/>
              </a:rPr>
              <a:t>We suggest improvements on the existing IE in 802.15.8 for supporting multicast/broadcast ranging method</a:t>
            </a:r>
          </a:p>
          <a:p>
            <a:pPr lvl="1"/>
            <a:endParaRPr lang="en-IE" sz="2200" dirty="0" smtClean="0">
              <a:latin typeface="Arial" charset="0"/>
            </a:endParaRPr>
          </a:p>
          <a:p>
            <a:pPr marL="457200" lvl="1" indent="0">
              <a:buNone/>
            </a:pPr>
            <a:r>
              <a:rPr lang="en-IE" sz="2000" dirty="0" smtClean="0">
                <a:latin typeface="Arial" charset="0"/>
              </a:rPr>
              <a:t>  </a:t>
            </a:r>
            <a:endParaRPr lang="en-IE" sz="2000" dirty="0">
              <a:latin typeface="Arial" charset="0"/>
            </a:endParaRPr>
          </a:p>
        </p:txBody>
      </p:sp>
      <p:sp>
        <p:nvSpPr>
          <p:cNvPr id="2" name="직사각형 1"/>
          <p:cNvSpPr/>
          <p:nvPr/>
        </p:nvSpPr>
        <p:spPr>
          <a:xfrm>
            <a:off x="0" y="6027003"/>
            <a:ext cx="9296400" cy="646331"/>
          </a:xfrm>
          <a:prstGeom prst="rect">
            <a:avLst/>
          </a:prstGeom>
        </p:spPr>
        <p:txBody>
          <a:bodyPr wrap="square">
            <a:spAutoFit/>
          </a:bodyPr>
          <a:lstStyle/>
          <a:p>
            <a:pPr marL="457200" indent="-457200" algn="ctr"/>
            <a:r>
              <a:rPr lang="en-US" altLang="en-US" sz="1800" dirty="0">
                <a:latin typeface="Arial" charset="0"/>
                <a:ea typeface="ＭＳ Ｐゴシック" pitchFamily="-65" charset="-128"/>
                <a:cs typeface="ＭＳ Ｐゴシック" pitchFamily="-65" charset="-128"/>
              </a:rPr>
              <a:t>Note: Notation/nomenclature based on </a:t>
            </a:r>
            <a:r>
              <a:rPr lang="en-IE" altLang="ko-KR" sz="1800" dirty="0" smtClean="0">
                <a:latin typeface="Arial" charset="0"/>
                <a:ea typeface="ＭＳ Ｐゴシック" pitchFamily="-65" charset="-128"/>
                <a:cs typeface="ＭＳ Ｐゴシック" pitchFamily="-65" charset="-128"/>
              </a:rPr>
              <a:t>15-15-0429-01-0008 and 802.15.8   </a:t>
            </a:r>
            <a:endParaRPr lang="en-IE" altLang="ko-KR" sz="1800" dirty="0">
              <a:latin typeface="Arial" charset="0"/>
              <a:ea typeface="ＭＳ Ｐゴシック" pitchFamily="-65" charset="-128"/>
              <a:cs typeface="ＭＳ Ｐゴシック" pitchFamily="-65" charset="-128"/>
            </a:endParaRPr>
          </a:p>
          <a:p>
            <a:pPr marL="457200" indent="-457200" algn="ctr"/>
            <a:r>
              <a:rPr lang="en-US" altLang="en-US" sz="1800" dirty="0" smtClean="0"/>
              <a:t> </a:t>
            </a:r>
            <a:endParaRPr lang="en-US" altLang="en-US" sz="1800" dirty="0"/>
          </a:p>
        </p:txBody>
      </p:sp>
    </p:spTree>
    <p:extLst>
      <p:ext uri="{BB962C8B-B14F-4D97-AF65-F5344CB8AC3E}">
        <p14:creationId xmlns:p14="http://schemas.microsoft.com/office/powerpoint/2010/main" val="30411694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Overview</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a:buFont typeface="Arial" pitchFamily="34" charset="0"/>
              <a:buChar char="•"/>
            </a:pPr>
            <a:r>
              <a:rPr lang="en-US" altLang="ko-KR" sz="2400" dirty="0" smtClean="0">
                <a:latin typeface="Arial" charset="0"/>
              </a:rPr>
              <a:t>Need for Multicast/Broadcast Ranging</a:t>
            </a:r>
          </a:p>
          <a:p>
            <a:pPr>
              <a:buFont typeface="Arial" pitchFamily="34" charset="0"/>
              <a:buChar char="•"/>
            </a:pPr>
            <a:r>
              <a:rPr lang="en-US" altLang="ko-KR" sz="2400" dirty="0" smtClean="0">
                <a:latin typeface="Arial" charset="0"/>
              </a:rPr>
              <a:t>Proposed Multicast/Broadcast DS-TWR</a:t>
            </a:r>
            <a:endParaRPr lang="en-US" altLang="ko-KR" sz="2000" dirty="0">
              <a:latin typeface="Arial" charset="0"/>
            </a:endParaRPr>
          </a:p>
          <a:p>
            <a:pPr>
              <a:buFont typeface="Arial" pitchFamily="34" charset="0"/>
              <a:buChar char="•"/>
            </a:pPr>
            <a:r>
              <a:rPr lang="en-US" altLang="ko-KR" sz="2400" dirty="0" smtClean="0">
                <a:latin typeface="Arial" charset="0"/>
              </a:rPr>
              <a:t>Proposed Improvements on IE</a:t>
            </a:r>
            <a:endParaRPr lang="en-US" altLang="ko-KR" sz="2400" dirty="0">
              <a:latin typeface="Arial" charset="0"/>
            </a:endParaRPr>
          </a:p>
          <a:p>
            <a:pPr>
              <a:buFont typeface="Arial" pitchFamily="34" charset="0"/>
              <a:buChar char="•"/>
            </a:pPr>
            <a:r>
              <a:rPr lang="en-US" altLang="ko-KR" sz="2400" dirty="0">
                <a:latin typeface="Arial" charset="0"/>
              </a:rPr>
              <a:t>Conclusions   </a:t>
            </a:r>
            <a:endParaRPr lang="en-IE" altLang="ko-KR" sz="2400" dirty="0">
              <a:latin typeface="Arial" charset="0"/>
            </a:endParaRPr>
          </a:p>
          <a:p>
            <a:pPr marL="0" indent="0">
              <a:buNone/>
            </a:pPr>
            <a:endParaRPr lang="en-IE" sz="2400" dirty="0">
              <a:latin typeface="Arial" charset="0"/>
            </a:endParaRPr>
          </a:p>
          <a:p>
            <a:pPr marL="0" indent="0">
              <a:buNone/>
            </a:pPr>
            <a:endParaRPr lang="en-IE" sz="2400" dirty="0">
              <a:latin typeface="Arial" charset="0"/>
            </a:endParaRPr>
          </a:p>
        </p:txBody>
      </p:sp>
    </p:spTree>
    <p:extLst>
      <p:ext uri="{BB962C8B-B14F-4D97-AF65-F5344CB8AC3E}">
        <p14:creationId xmlns:p14="http://schemas.microsoft.com/office/powerpoint/2010/main" val="7753813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a:latin typeface="Arial" charset="0"/>
              </a:rPr>
              <a:t>The </a:t>
            </a:r>
            <a:r>
              <a:rPr lang="en-IE" altLang="ko-KR" sz="2400" dirty="0" smtClean="0">
                <a:latin typeface="Arial" charset="0"/>
              </a:rPr>
              <a:t>symmetric DS-TWR in Annex D1.3.2 of 802.15.4a-2007 is discussed </a:t>
            </a:r>
            <a:r>
              <a:rPr lang="en-IE" altLang="ko-KR" sz="2400" dirty="0">
                <a:latin typeface="Arial" charset="0"/>
              </a:rPr>
              <a:t>in </a:t>
            </a:r>
            <a:r>
              <a:rPr lang="en-IE" altLang="ko-KR" sz="2400" dirty="0" smtClean="0">
                <a:latin typeface="Arial" charset="0"/>
              </a:rPr>
              <a:t>802.15.8 as DS-TWR with payload IEs for each transmission </a:t>
            </a:r>
          </a:p>
          <a:p>
            <a:pPr>
              <a:buFont typeface="Arial" pitchFamily="34" charset="0"/>
              <a:buChar char="•"/>
            </a:pPr>
            <a:r>
              <a:rPr lang="en-IE" altLang="ko-KR" sz="2400" dirty="0" smtClean="0">
                <a:latin typeface="Arial" charset="0"/>
              </a:rPr>
              <a:t>The DS-TWR is defined for one-to-one case in</a:t>
            </a:r>
            <a:r>
              <a:rPr lang="en-IE" altLang="ko-KR" sz="2400" dirty="0">
                <a:latin typeface="Arial" charset="0"/>
              </a:rPr>
              <a:t> </a:t>
            </a:r>
            <a:r>
              <a:rPr lang="en-IE" altLang="ko-KR" sz="2400" dirty="0" smtClean="0">
                <a:latin typeface="Arial" charset="0"/>
              </a:rPr>
              <a:t>802.15.8</a:t>
            </a:r>
            <a:endParaRPr lang="en-IE" altLang="ko-KR" sz="2000" dirty="0" smtClean="0">
              <a:latin typeface="Arial" charset="0"/>
            </a:endParaRPr>
          </a:p>
          <a:p>
            <a:pPr>
              <a:buFont typeface="Arial" pitchFamily="34" charset="0"/>
              <a:buChar char="•"/>
            </a:pPr>
            <a:r>
              <a:rPr lang="en-US" altLang="ko-KR" sz="2400" dirty="0" smtClean="0"/>
              <a:t>For use </a:t>
            </a:r>
            <a:r>
              <a:rPr lang="en-US" altLang="ko-KR" sz="2400" dirty="0"/>
              <a:t>cases where one device needs to simultaneously range with </a:t>
            </a:r>
            <a:r>
              <a:rPr lang="en-US" altLang="ko-KR" sz="2400" dirty="0" smtClean="0"/>
              <a:t>N</a:t>
            </a:r>
            <a:r>
              <a:rPr lang="ko-KR" altLang="en-US" sz="2400" dirty="0" smtClean="0"/>
              <a:t> </a:t>
            </a:r>
            <a:r>
              <a:rPr lang="en-US" altLang="ko-KR" sz="2400" dirty="0" smtClean="0"/>
              <a:t>multiple nodes, </a:t>
            </a:r>
            <a:r>
              <a:rPr lang="en-IE" altLang="ko-KR" sz="2400" dirty="0">
                <a:latin typeface="Arial" charset="0"/>
              </a:rPr>
              <a:t>N </a:t>
            </a:r>
            <a:r>
              <a:rPr lang="en-IE" altLang="ko-KR" sz="2400" dirty="0" smtClean="0">
                <a:latin typeface="Arial" charset="0"/>
              </a:rPr>
              <a:t>number of sequential one-to-one DS-TWR </a:t>
            </a:r>
            <a:r>
              <a:rPr lang="en-IE" altLang="ko-KR" sz="2400" dirty="0">
                <a:latin typeface="Arial" charset="0"/>
              </a:rPr>
              <a:t>procedures need to be considered with </a:t>
            </a:r>
            <a:r>
              <a:rPr lang="en-IE" altLang="ko-KR" sz="2400" dirty="0" smtClean="0">
                <a:latin typeface="Arial" charset="0"/>
              </a:rPr>
              <a:t>the existing </a:t>
            </a:r>
            <a:r>
              <a:rPr lang="en-IE" altLang="ko-KR" sz="2400" dirty="0">
                <a:latin typeface="Arial" charset="0"/>
              </a:rPr>
              <a:t>payload </a:t>
            </a:r>
            <a:r>
              <a:rPr lang="en-IE" altLang="ko-KR" sz="2400" dirty="0" smtClean="0">
                <a:latin typeface="Arial" charset="0"/>
              </a:rPr>
              <a:t>IEs</a:t>
            </a:r>
          </a:p>
          <a:p>
            <a:pPr>
              <a:buFont typeface="Arial" pitchFamily="34" charset="0"/>
              <a:buChar char="•"/>
            </a:pPr>
            <a:r>
              <a:rPr lang="en-US" altLang="ko-KR" sz="2400" dirty="0"/>
              <a:t>T</a:t>
            </a:r>
            <a:r>
              <a:rPr lang="en-US" altLang="ko-KR" sz="2400" dirty="0" smtClean="0"/>
              <a:t>his </a:t>
            </a:r>
            <a:r>
              <a:rPr lang="en-US" altLang="ko-KR" sz="2400" dirty="0"/>
              <a:t>will increase traffic considerably and will lead to increased power/energy consumption and increased </a:t>
            </a:r>
            <a:r>
              <a:rPr lang="en-US" altLang="ko-KR" sz="2400" dirty="0" smtClean="0"/>
              <a:t>latency</a:t>
            </a:r>
            <a:endParaRPr lang="en-US" altLang="ko-KR" sz="2400" dirty="0"/>
          </a:p>
          <a:p>
            <a:pPr>
              <a:buFont typeface="Arial" pitchFamily="34" charset="0"/>
              <a:buChar char="•"/>
            </a:pPr>
            <a:endParaRPr lang="en-US" altLang="ko-KR" sz="2400" dirty="0"/>
          </a:p>
        </p:txBody>
      </p:sp>
      <p:sp>
        <p:nvSpPr>
          <p:cNvPr id="5"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Need for </a:t>
            </a:r>
            <a:r>
              <a:rPr lang="en-US" altLang="ko-KR" sz="3200" b="1" dirty="0" smtClean="0">
                <a:solidFill>
                  <a:srgbClr val="000000"/>
                </a:solidFill>
              </a:rPr>
              <a:t>Multicast/Broadcast Ranging</a:t>
            </a:r>
            <a:endParaRPr lang="en-US" sz="3200" dirty="0">
              <a:latin typeface="Arial" charset="0"/>
            </a:endParaRPr>
          </a:p>
        </p:txBody>
      </p:sp>
    </p:spTree>
    <p:extLst>
      <p:ext uri="{BB962C8B-B14F-4D97-AF65-F5344CB8AC3E}">
        <p14:creationId xmlns:p14="http://schemas.microsoft.com/office/powerpoint/2010/main" val="3930104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a:solidFill>
                  <a:srgbClr val="000000"/>
                </a:solidFill>
              </a:rPr>
              <a:t>Reference </a:t>
            </a:r>
            <a:r>
              <a:rPr lang="en-US" sz="3200" b="1" dirty="0" smtClean="0">
                <a:solidFill>
                  <a:srgbClr val="000000"/>
                </a:solidFill>
              </a:rPr>
              <a:t>(</a:t>
            </a:r>
            <a:r>
              <a:rPr lang="en-IE" altLang="ko-KR" sz="3200" b="1" dirty="0" smtClean="0">
                <a:solidFill>
                  <a:srgbClr val="000000"/>
                </a:solidFill>
              </a:rPr>
              <a:t>802.15.8</a:t>
            </a:r>
            <a:r>
              <a:rPr lang="en-US" sz="3200" b="1" dirty="0" smtClean="0">
                <a:solidFill>
                  <a:srgbClr val="000000"/>
                </a:solidFill>
              </a:rPr>
              <a:t>)</a:t>
            </a:r>
            <a:endParaRPr lang="en-US" sz="3200" b="1" dirty="0">
              <a:solidFill>
                <a:srgbClr val="000000"/>
              </a:solidFill>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143000"/>
            <a:ext cx="4860421"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44885" y="1858860"/>
            <a:ext cx="3124200" cy="6721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Rectangle 1027"/>
          <p:cNvSpPr txBox="1">
            <a:spLocks noChangeArrowheads="1"/>
          </p:cNvSpPr>
          <p:nvPr/>
        </p:nvSpPr>
        <p:spPr bwMode="auto">
          <a:xfrm>
            <a:off x="-35626" y="3338513"/>
            <a:ext cx="9179626" cy="351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r>
              <a:rPr lang="en-IE" sz="2000" dirty="0" smtClean="0"/>
              <a:t>For DS-TWR between two devices, A and B, we need three messages </a:t>
            </a:r>
          </a:p>
          <a:p>
            <a:pPr lvl="1"/>
            <a:r>
              <a:rPr lang="en-IE" sz="1600" dirty="0"/>
              <a:t>T</a:t>
            </a:r>
            <a:r>
              <a:rPr lang="en-IE" sz="1600" dirty="0" smtClean="0"/>
              <a:t>ransmitted message from A initiating ranging procedure (</a:t>
            </a:r>
            <a:r>
              <a:rPr lang="en-IE" altLang="ko-KR" sz="1600" dirty="0" smtClean="0"/>
              <a:t>“ranging </a:t>
            </a:r>
            <a:r>
              <a:rPr lang="en-IE" altLang="ko-KR" sz="1600" dirty="0"/>
              <a:t>poll</a:t>
            </a:r>
            <a:r>
              <a:rPr lang="en-IE" altLang="ko-KR" sz="1600" dirty="0" smtClean="0"/>
              <a:t>”)</a:t>
            </a:r>
            <a:endParaRPr lang="en-IE" sz="1600" dirty="0" smtClean="0"/>
          </a:p>
          <a:p>
            <a:pPr lvl="1"/>
            <a:r>
              <a:rPr lang="en-IE" sz="1600" dirty="0" smtClean="0"/>
              <a:t>Response message from B initiating 2</a:t>
            </a:r>
            <a:r>
              <a:rPr lang="en-IE" sz="1600" baseline="30000" dirty="0" smtClean="0"/>
              <a:t>nd</a:t>
            </a:r>
            <a:r>
              <a:rPr lang="en-IE" sz="1200" dirty="0" smtClean="0"/>
              <a:t> </a:t>
            </a:r>
            <a:r>
              <a:rPr lang="en-IE" sz="1600" dirty="0"/>
              <a:t>round trip </a:t>
            </a:r>
            <a:r>
              <a:rPr lang="en-IE" sz="1600" dirty="0" smtClean="0"/>
              <a:t>measurement (</a:t>
            </a:r>
            <a:r>
              <a:rPr lang="en-IE" altLang="ko-KR" sz="1600" dirty="0" smtClean="0"/>
              <a:t>“ranging </a:t>
            </a:r>
            <a:r>
              <a:rPr lang="en-IE" altLang="ko-KR" sz="1600" dirty="0"/>
              <a:t>response</a:t>
            </a:r>
            <a:r>
              <a:rPr lang="en-IE" altLang="ko-KR" sz="1600" dirty="0" smtClean="0"/>
              <a:t>”)</a:t>
            </a:r>
            <a:r>
              <a:rPr lang="en-IE" sz="1600" dirty="0" smtClean="0"/>
              <a:t> </a:t>
            </a:r>
            <a:endParaRPr lang="en-IE" sz="1600" dirty="0"/>
          </a:p>
          <a:p>
            <a:pPr lvl="1"/>
            <a:r>
              <a:rPr lang="en-IE" sz="1600" dirty="0" smtClean="0"/>
              <a:t>Retransmitted </a:t>
            </a:r>
            <a:r>
              <a:rPr lang="en-IE" sz="1600" dirty="0"/>
              <a:t>message </a:t>
            </a:r>
            <a:r>
              <a:rPr lang="en-IE" sz="1600" dirty="0" smtClean="0"/>
              <a:t>from </a:t>
            </a:r>
            <a:r>
              <a:rPr lang="en-IE" sz="1600" dirty="0"/>
              <a:t>A </a:t>
            </a:r>
            <a:r>
              <a:rPr lang="en-IE" sz="1600" dirty="0" smtClean="0"/>
              <a:t>completing </a:t>
            </a:r>
            <a:r>
              <a:rPr lang="en-IE" sz="1600" dirty="0"/>
              <a:t>DS-TWR </a:t>
            </a:r>
            <a:r>
              <a:rPr lang="en-IE" sz="1600" dirty="0" smtClean="0"/>
              <a:t>exchange (</a:t>
            </a:r>
            <a:r>
              <a:rPr lang="en-IE" altLang="ko-KR" sz="1600" dirty="0" smtClean="0"/>
              <a:t>“ranging </a:t>
            </a:r>
            <a:r>
              <a:rPr lang="en-IE" altLang="ko-KR" sz="1600" dirty="0"/>
              <a:t>final</a:t>
            </a:r>
            <a:r>
              <a:rPr lang="en-IE" altLang="ko-KR" sz="1600" dirty="0" smtClean="0"/>
              <a:t>”)</a:t>
            </a:r>
            <a:r>
              <a:rPr lang="en-IE" sz="1600" dirty="0" smtClean="0"/>
              <a:t>  </a:t>
            </a:r>
            <a:endParaRPr lang="en-IE" sz="1600" dirty="0"/>
          </a:p>
          <a:p>
            <a:r>
              <a:rPr lang="en-IE" sz="2000" dirty="0" smtClean="0"/>
              <a:t>For Device B to calculate the estimated time of flight (</a:t>
            </a:r>
            <a:r>
              <a:rPr lang="en-IE" sz="2000" dirty="0" err="1" smtClean="0"/>
              <a:t>ToF</a:t>
            </a:r>
            <a:r>
              <a:rPr lang="en-IE" sz="2000" dirty="0" smtClean="0"/>
              <a:t>) </a:t>
            </a:r>
            <a:r>
              <a:rPr lang="en-IE" sz="2000" b="1" i="1" dirty="0" err="1" smtClean="0">
                <a:latin typeface="+mj-lt"/>
              </a:rPr>
              <a:t>T</a:t>
            </a:r>
            <a:r>
              <a:rPr lang="en-IE" sz="2000" b="1" i="1" baseline="-25000" dirty="0" err="1" smtClean="0">
                <a:latin typeface="+mj-lt"/>
              </a:rPr>
              <a:t>prop</a:t>
            </a:r>
            <a:r>
              <a:rPr lang="en-IE" sz="2000" dirty="0" smtClean="0"/>
              <a:t>, </a:t>
            </a:r>
          </a:p>
          <a:p>
            <a:pPr lvl="1"/>
            <a:r>
              <a:rPr lang="en-IE" sz="1600" dirty="0"/>
              <a:t>D</a:t>
            </a:r>
            <a:r>
              <a:rPr lang="en-IE" sz="1600" dirty="0" smtClean="0"/>
              <a:t>evice A needs to communicate its round-trip time</a:t>
            </a:r>
            <a:r>
              <a:rPr lang="en-IE" altLang="ko-KR" sz="1600" dirty="0" smtClean="0"/>
              <a:t> </a:t>
            </a:r>
            <a:r>
              <a:rPr lang="en-IE" altLang="ko-KR" sz="1600" b="1" i="1" dirty="0" smtClean="0">
                <a:latin typeface="+mj-lt"/>
              </a:rPr>
              <a:t>T</a:t>
            </a:r>
            <a:r>
              <a:rPr lang="en-IE" altLang="ko-KR" sz="1600" b="1" i="1" baseline="-25000" dirty="0" smtClean="0">
                <a:latin typeface="+mj-lt"/>
              </a:rPr>
              <a:t>round1</a:t>
            </a:r>
            <a:r>
              <a:rPr lang="en-IE" altLang="ko-KR" sz="1600" dirty="0" smtClean="0"/>
              <a:t> &amp; reply time</a:t>
            </a:r>
            <a:r>
              <a:rPr lang="en-IE" altLang="ko-KR" sz="1600" dirty="0"/>
              <a:t> </a:t>
            </a:r>
            <a:r>
              <a:rPr lang="en-IE" sz="1600" b="1" i="1" dirty="0" smtClean="0">
                <a:latin typeface="+mj-lt"/>
              </a:rPr>
              <a:t>T</a:t>
            </a:r>
            <a:r>
              <a:rPr lang="en-IE" sz="1600" b="1" i="1" baseline="-25000" dirty="0" smtClean="0">
                <a:latin typeface="+mj-lt"/>
              </a:rPr>
              <a:t>reply2</a:t>
            </a:r>
            <a:r>
              <a:rPr lang="en-IE" sz="1600" dirty="0" smtClean="0"/>
              <a:t> to </a:t>
            </a:r>
            <a:r>
              <a:rPr lang="en-IE" sz="1600" dirty="0"/>
              <a:t>D</a:t>
            </a:r>
            <a:r>
              <a:rPr lang="en-IE" sz="1600" dirty="0" smtClean="0"/>
              <a:t>evice B  </a:t>
            </a:r>
          </a:p>
          <a:p>
            <a:r>
              <a:rPr lang="en-IE" altLang="ko-KR" sz="2000" dirty="0" smtClean="0">
                <a:latin typeface="Arial" charset="0"/>
              </a:rPr>
              <a:t>802.15.8 </a:t>
            </a:r>
            <a:r>
              <a:rPr lang="en-IE" sz="2000" dirty="0" smtClean="0"/>
              <a:t>employs payload IEs to control DS-TWR and transfer ranging data in a ranging exchange   </a:t>
            </a:r>
          </a:p>
          <a:p>
            <a:endParaRPr lang="en-IE" sz="2000" dirty="0" smtClean="0"/>
          </a:p>
          <a:p>
            <a:endParaRPr lang="en-IE" sz="2000" dirty="0" smtClean="0"/>
          </a:p>
          <a:p>
            <a:endParaRPr lang="en-IE" sz="2000" dirty="0" smtClean="0"/>
          </a:p>
          <a:p>
            <a:endParaRPr lang="en-IE" sz="2000" dirty="0" smtClean="0"/>
          </a:p>
          <a:p>
            <a:endParaRPr lang="en-IE" sz="2000" dirty="0" smtClean="0">
              <a:solidFill>
                <a:srgbClr val="000000"/>
              </a:solidFill>
              <a:latin typeface="Arial" charset="0"/>
            </a:endParaRPr>
          </a:p>
          <a:p>
            <a:endParaRPr lang="en-IE" sz="1600" dirty="0" smtClean="0">
              <a:solidFill>
                <a:srgbClr val="000000"/>
              </a:solidFill>
              <a:latin typeface="Arial" charset="0"/>
            </a:endParaRPr>
          </a:p>
          <a:p>
            <a:pPr lvl="1"/>
            <a:endParaRPr lang="en-IE" sz="1200" dirty="0" smtClean="0">
              <a:solidFill>
                <a:srgbClr val="000000"/>
              </a:solidFill>
              <a:latin typeface="Arial" charset="0"/>
            </a:endParaRPr>
          </a:p>
          <a:p>
            <a:endParaRPr lang="en-IE" sz="2000" dirty="0" smtClean="0">
              <a:solidFill>
                <a:srgbClr val="000000"/>
              </a:solidFill>
              <a:latin typeface="Arial" charset="0"/>
            </a:endParaRPr>
          </a:p>
          <a:p>
            <a:pPr marL="0" indent="0">
              <a:buFontTx/>
              <a:buNone/>
            </a:pPr>
            <a:endParaRPr lang="en-IE" sz="2000" dirty="0" smtClean="0">
              <a:latin typeface="Arial" charset="0"/>
            </a:endParaRPr>
          </a:p>
          <a:p>
            <a:pPr marL="0" indent="0">
              <a:buFontTx/>
              <a:buNone/>
            </a:pPr>
            <a:endParaRPr lang="en-IE" sz="2000" dirty="0">
              <a:latin typeface="Arial" charset="0"/>
            </a:endParaRPr>
          </a:p>
        </p:txBody>
      </p:sp>
      <p:sp>
        <p:nvSpPr>
          <p:cNvPr id="3" name="직사각형 2"/>
          <p:cNvSpPr/>
          <p:nvPr/>
        </p:nvSpPr>
        <p:spPr>
          <a:xfrm>
            <a:off x="741982" y="3013502"/>
            <a:ext cx="4423455" cy="276999"/>
          </a:xfrm>
          <a:prstGeom prst="rect">
            <a:avLst/>
          </a:prstGeom>
        </p:spPr>
        <p:txBody>
          <a:bodyPr wrap="none">
            <a:spAutoFit/>
          </a:bodyPr>
          <a:lstStyle/>
          <a:p>
            <a:r>
              <a:rPr lang="en-US" altLang="ko-KR" b="1" dirty="0"/>
              <a:t>Figure 116 —Double-sided two-way ranging with three messages</a:t>
            </a:r>
            <a:endParaRPr lang="ko-KR" altLang="ko-KR" i="1" dirty="0"/>
          </a:p>
        </p:txBody>
      </p:sp>
    </p:spTree>
    <p:extLst>
      <p:ext uri="{BB962C8B-B14F-4D97-AF65-F5344CB8AC3E}">
        <p14:creationId xmlns:p14="http://schemas.microsoft.com/office/powerpoint/2010/main" val="39182317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Reference </a:t>
            </a:r>
            <a:r>
              <a:rPr lang="en-US" altLang="ko-KR" sz="3200" b="1" dirty="0" smtClean="0">
                <a:solidFill>
                  <a:srgbClr val="000000"/>
                </a:solidFill>
              </a:rPr>
              <a:t>(</a:t>
            </a:r>
            <a:r>
              <a:rPr lang="en-IE" altLang="ko-KR" sz="3200" b="1" dirty="0" smtClean="0">
                <a:solidFill>
                  <a:srgbClr val="000000"/>
                </a:solidFill>
              </a:rPr>
              <a:t>802.15.8</a:t>
            </a:r>
            <a:r>
              <a:rPr lang="en-US" altLang="ko-KR" sz="3200" b="1" dirty="0" smtClean="0">
                <a:solidFill>
                  <a:srgbClr val="000000"/>
                </a:solidFill>
              </a:rPr>
              <a:t>)</a:t>
            </a:r>
            <a:endParaRPr lang="en-US" sz="3200" dirty="0">
              <a:latin typeface="Arial" charset="0"/>
            </a:endParaRPr>
          </a:p>
        </p:txBody>
      </p:sp>
      <p:pic>
        <p:nvPicPr>
          <p:cNvPr id="23" name="Picture 6"/>
          <p:cNvPicPr/>
          <p:nvPr/>
        </p:nvPicPr>
        <p:blipFill>
          <a:blip r:embed="rId3">
            <a:extLst>
              <a:ext uri="{28A0092B-C50C-407E-A947-70E740481C1C}">
                <a14:useLocalDpi xmlns:a14="http://schemas.microsoft.com/office/drawing/2010/main" val="0"/>
              </a:ext>
            </a:extLst>
          </a:blip>
          <a:srcRect/>
          <a:stretch>
            <a:fillRect/>
          </a:stretch>
        </p:blipFill>
        <p:spPr bwMode="auto">
          <a:xfrm>
            <a:off x="228600" y="1676400"/>
            <a:ext cx="3962400" cy="2590800"/>
          </a:xfrm>
          <a:prstGeom prst="rect">
            <a:avLst/>
          </a:prstGeom>
          <a:noFill/>
          <a:ln>
            <a:noFill/>
          </a:ln>
        </p:spPr>
      </p:pic>
      <p:sp>
        <p:nvSpPr>
          <p:cNvPr id="3" name="직사각형 2"/>
          <p:cNvSpPr/>
          <p:nvPr/>
        </p:nvSpPr>
        <p:spPr>
          <a:xfrm>
            <a:off x="0" y="4262735"/>
            <a:ext cx="4572000" cy="461665"/>
          </a:xfrm>
          <a:prstGeom prst="rect">
            <a:avLst/>
          </a:prstGeom>
        </p:spPr>
        <p:txBody>
          <a:bodyPr>
            <a:spAutoFit/>
          </a:bodyPr>
          <a:lstStyle/>
          <a:p>
            <a:r>
              <a:rPr lang="en-US" altLang="ko-KR" b="1" dirty="0"/>
              <a:t>Figure 121 —Message sequence chart for DS-TWR</a:t>
            </a:r>
          </a:p>
          <a:p>
            <a:pPr algn="ctr"/>
            <a:r>
              <a:rPr lang="en-US" altLang="ko-KR" b="1" dirty="0"/>
              <a:t>with three messages</a:t>
            </a:r>
            <a:endParaRPr lang="ko-KR" altLang="ko-KR" i="1" dirty="0"/>
          </a:p>
        </p:txBody>
      </p:sp>
      <p:sp>
        <p:nvSpPr>
          <p:cNvPr id="24" name="Rectangle 1027"/>
          <p:cNvSpPr txBox="1">
            <a:spLocks noChangeArrowheads="1"/>
          </p:cNvSpPr>
          <p:nvPr/>
        </p:nvSpPr>
        <p:spPr bwMode="auto">
          <a:xfrm>
            <a:off x="4114800" y="1591670"/>
            <a:ext cx="4876800" cy="2901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a:lstStyle>
          <a:p>
            <a:pPr>
              <a:buAutoNum type="arabicPeriod"/>
            </a:pPr>
            <a:r>
              <a:rPr lang="en-US" altLang="ko-KR" sz="1200" dirty="0" smtClean="0"/>
              <a:t>DS-TWR </a:t>
            </a:r>
            <a:r>
              <a:rPr lang="en-US" altLang="ko-KR" sz="1200" dirty="0"/>
              <a:t>is initiated by a ranging data frame carrying a </a:t>
            </a:r>
            <a:r>
              <a:rPr lang="en-US" altLang="ko-KR" sz="1200" b="1" dirty="0"/>
              <a:t>Ranging Control Double-sided TWR IE (RCDT IE) </a:t>
            </a:r>
            <a:r>
              <a:rPr lang="en-US" altLang="ko-KR" sz="1200" dirty="0"/>
              <a:t>with control field </a:t>
            </a:r>
            <a:r>
              <a:rPr lang="en-US" altLang="ko-KR" sz="1200" dirty="0" smtClean="0"/>
              <a:t>set to 0 or 1 </a:t>
            </a:r>
            <a:r>
              <a:rPr lang="en-US" altLang="ko-KR" sz="1200" dirty="0"/>
              <a:t>according to T</a:t>
            </a:r>
            <a:r>
              <a:rPr lang="en-US" altLang="ko-KR" sz="1200" dirty="0" smtClean="0"/>
              <a:t>able 147</a:t>
            </a:r>
          </a:p>
          <a:p>
            <a:pPr>
              <a:buAutoNum type="arabicPeriod"/>
            </a:pPr>
            <a:r>
              <a:rPr lang="en-US" altLang="ko-KR" sz="1200" dirty="0" smtClean="0"/>
              <a:t>The </a:t>
            </a:r>
            <a:r>
              <a:rPr lang="en-US" altLang="ko-KR" sz="1200" dirty="0"/>
              <a:t>responding side </a:t>
            </a:r>
            <a:r>
              <a:rPr lang="en-US" altLang="ko-KR" sz="1200" dirty="0" smtClean="0"/>
              <a:t>initiates </a:t>
            </a:r>
            <a:r>
              <a:rPr lang="en-US" altLang="ko-KR" sz="1200" dirty="0"/>
              <a:t>the second with ranging data frame carrying a </a:t>
            </a:r>
            <a:r>
              <a:rPr lang="en-US" altLang="ko-KR" sz="1200" b="1" dirty="0"/>
              <a:t>Ranging Control Double-sided TWR IE (RCDT IE)</a:t>
            </a:r>
            <a:r>
              <a:rPr lang="en-US" altLang="ko-KR" sz="1200" dirty="0"/>
              <a:t> with control field </a:t>
            </a:r>
            <a:r>
              <a:rPr lang="en-US" altLang="ko-KR" sz="1200" dirty="0" smtClean="0"/>
              <a:t>set to 2 </a:t>
            </a:r>
            <a:r>
              <a:rPr lang="en-US" altLang="ko-KR" sz="1200" dirty="0"/>
              <a:t>according to Table </a:t>
            </a:r>
            <a:r>
              <a:rPr lang="en-US" altLang="ko-KR" sz="1200" dirty="0" smtClean="0"/>
              <a:t>147 and </a:t>
            </a:r>
            <a:r>
              <a:rPr lang="en-US" altLang="ko-KR" sz="1200" dirty="0"/>
              <a:t>also carrying </a:t>
            </a:r>
            <a:r>
              <a:rPr lang="en-US" altLang="ko-KR" sz="1200" b="1" dirty="0"/>
              <a:t>a Ranging Request Reply Time </a:t>
            </a:r>
            <a:r>
              <a:rPr lang="en-US" altLang="ko-KR" sz="1200" b="1" dirty="0" smtClean="0"/>
              <a:t>IE (RRRT IE)</a:t>
            </a:r>
          </a:p>
          <a:p>
            <a:pPr>
              <a:buAutoNum type="arabicPeriod"/>
            </a:pPr>
            <a:r>
              <a:rPr lang="en-US" altLang="ko-KR" sz="1200" dirty="0" smtClean="0"/>
              <a:t>The </a:t>
            </a:r>
            <a:r>
              <a:rPr lang="en-US" altLang="ko-KR" sz="1200" dirty="0"/>
              <a:t>original initiator completes the exchange by sending a final ranging data frame carrying the first round trip time measurement (</a:t>
            </a:r>
            <a:r>
              <a:rPr lang="en-IE" altLang="ko-KR" sz="1200" b="1" i="1" dirty="0"/>
              <a:t>T</a:t>
            </a:r>
            <a:r>
              <a:rPr lang="en-IE" altLang="ko-KR" sz="1200" b="1" i="1" baseline="-25000" dirty="0"/>
              <a:t>round1</a:t>
            </a:r>
            <a:r>
              <a:rPr lang="en-US" altLang="ko-KR" sz="1200" dirty="0"/>
              <a:t>) </a:t>
            </a:r>
            <a:r>
              <a:rPr lang="en-US" altLang="ko-KR" sz="1200" dirty="0" smtClean="0"/>
              <a:t> in </a:t>
            </a:r>
            <a:r>
              <a:rPr lang="en-US" altLang="ko-KR" sz="1200" dirty="0"/>
              <a:t>an </a:t>
            </a:r>
            <a:r>
              <a:rPr lang="en-US" altLang="ko-KR" sz="1200" b="1" dirty="0"/>
              <a:t>Ranging Round Trip Measurement IE (RRTM IE</a:t>
            </a:r>
            <a:r>
              <a:rPr lang="en-US" altLang="ko-KR" sz="1200" dirty="0"/>
              <a:t>)</a:t>
            </a:r>
            <a:r>
              <a:rPr lang="en-US" altLang="ko-KR" sz="1200" dirty="0" smtClean="0"/>
              <a:t> </a:t>
            </a:r>
            <a:r>
              <a:rPr lang="en-US" altLang="ko-KR" sz="1200" dirty="0"/>
              <a:t>and the reply </a:t>
            </a:r>
            <a:r>
              <a:rPr lang="en-US" altLang="ko-KR" sz="1200" dirty="0" smtClean="0"/>
              <a:t>time </a:t>
            </a:r>
            <a:r>
              <a:rPr lang="en-US" altLang="ko-KR" sz="1200" dirty="0"/>
              <a:t>(</a:t>
            </a:r>
            <a:r>
              <a:rPr lang="en-IE" altLang="ko-KR" sz="1200" b="1" i="1" dirty="0"/>
              <a:t>T</a:t>
            </a:r>
            <a:r>
              <a:rPr lang="en-IE" altLang="ko-KR" sz="1200" b="1" i="1" baseline="-25000" dirty="0"/>
              <a:t>reply2</a:t>
            </a:r>
            <a:r>
              <a:rPr lang="en-US" altLang="ko-KR" sz="1200" dirty="0"/>
              <a:t>)</a:t>
            </a:r>
            <a:r>
              <a:rPr lang="en-US" altLang="ko-KR" sz="1200" dirty="0" smtClean="0"/>
              <a:t> </a:t>
            </a:r>
            <a:r>
              <a:rPr lang="en-US" altLang="ko-KR" sz="1200" dirty="0"/>
              <a:t>of this second first round trip measurement in an </a:t>
            </a:r>
            <a:r>
              <a:rPr lang="en-US" altLang="ko-KR" sz="1200" b="1" dirty="0"/>
              <a:t>Ranging Reply Time Instantaneous IE (RRTI IE)</a:t>
            </a:r>
            <a:endParaRPr lang="en-IE" sz="1200" b="1" dirty="0">
              <a:solidFill>
                <a:srgbClr val="C00000"/>
              </a:solidFill>
              <a:latin typeface="Arial" charset="0"/>
            </a:endParaRPr>
          </a:p>
        </p:txBody>
      </p:sp>
      <p:graphicFrame>
        <p:nvGraphicFramePr>
          <p:cNvPr id="25" name="표 24"/>
          <p:cNvGraphicFramePr>
            <a:graphicFrameLocks noGrp="1"/>
          </p:cNvGraphicFramePr>
          <p:nvPr>
            <p:extLst>
              <p:ext uri="{D42A27DB-BD31-4B8C-83A1-F6EECF244321}">
                <p14:modId xmlns:p14="http://schemas.microsoft.com/office/powerpoint/2010/main" val="444848115"/>
              </p:ext>
            </p:extLst>
          </p:nvPr>
        </p:nvGraphicFramePr>
        <p:xfrm>
          <a:off x="3499324" y="4715176"/>
          <a:ext cx="2070100" cy="457200"/>
        </p:xfrm>
        <a:graphic>
          <a:graphicData uri="http://schemas.openxmlformats.org/drawingml/2006/table">
            <a:tbl>
              <a:tblPr firstRow="1" firstCol="1" bandRow="1">
                <a:tableStyleId>{5940675A-B579-460E-94D1-54222C63F5DA}</a:tableStyleId>
              </a:tblPr>
              <a:tblGrid>
                <a:gridCol w="2070100"/>
              </a:tblGrid>
              <a:tr h="193040">
                <a:tc>
                  <a:txBody>
                    <a:bodyPr/>
                    <a:lstStyle/>
                    <a:p>
                      <a:pPr algn="ctr" latinLnBrk="1">
                        <a:lnSpc>
                          <a:spcPct val="150000"/>
                        </a:lnSpc>
                        <a:spcAft>
                          <a:spcPts val="0"/>
                        </a:spcAft>
                      </a:pPr>
                      <a:r>
                        <a:rPr lang="en-US" sz="1000" b="1" kern="100" dirty="0">
                          <a:effectLst/>
                        </a:rPr>
                        <a:t>Octets: 1</a:t>
                      </a:r>
                      <a:endParaRPr lang="ko-KR" sz="800" b="1" kern="100" dirty="0">
                        <a:effectLst/>
                        <a:latin typeface="+mj-ea"/>
                        <a:ea typeface="+mj-ea"/>
                        <a:cs typeface="Times New Roman"/>
                      </a:endParaRPr>
                    </a:p>
                  </a:txBody>
                  <a:tcPr marL="68580" marR="68580" marT="0" marB="0"/>
                </a:tc>
              </a:tr>
              <a:tr h="0">
                <a:tc>
                  <a:txBody>
                    <a:bodyPr/>
                    <a:lstStyle/>
                    <a:p>
                      <a:pPr algn="ctr" latinLnBrk="1">
                        <a:lnSpc>
                          <a:spcPct val="150000"/>
                        </a:lnSpc>
                        <a:spcAft>
                          <a:spcPts val="0"/>
                        </a:spcAft>
                      </a:pPr>
                      <a:r>
                        <a:rPr lang="en-US" sz="1000" kern="100" dirty="0">
                          <a:effectLst/>
                        </a:rPr>
                        <a:t>Control Info</a:t>
                      </a:r>
                      <a:endParaRPr lang="ko-KR" sz="800" kern="100" dirty="0">
                        <a:effectLst/>
                        <a:latin typeface="+mj-ea"/>
                        <a:ea typeface="+mj-ea"/>
                        <a:cs typeface="Times New Roman"/>
                      </a:endParaRPr>
                    </a:p>
                  </a:txBody>
                  <a:tcPr marL="68580" marR="68580" marT="0" marB="0"/>
                </a:tc>
              </a:tr>
            </a:tbl>
          </a:graphicData>
        </a:graphic>
      </p:graphicFrame>
      <p:graphicFrame>
        <p:nvGraphicFramePr>
          <p:cNvPr id="5" name="표 4"/>
          <p:cNvGraphicFramePr>
            <a:graphicFrameLocks noGrp="1"/>
          </p:cNvGraphicFramePr>
          <p:nvPr>
            <p:extLst>
              <p:ext uri="{D42A27DB-BD31-4B8C-83A1-F6EECF244321}">
                <p14:modId xmlns:p14="http://schemas.microsoft.com/office/powerpoint/2010/main" val="3523958059"/>
              </p:ext>
            </p:extLst>
          </p:nvPr>
        </p:nvGraphicFramePr>
        <p:xfrm>
          <a:off x="990600" y="5411275"/>
          <a:ext cx="7924800" cy="609600"/>
        </p:xfrm>
        <a:graphic>
          <a:graphicData uri="http://schemas.openxmlformats.org/drawingml/2006/table">
            <a:tbl>
              <a:tblPr firstRow="1" firstCol="1" bandRow="1">
                <a:tableStyleId>{5940675A-B579-460E-94D1-54222C63F5DA}</a:tableStyleId>
              </a:tblPr>
              <a:tblGrid>
                <a:gridCol w="1789413"/>
                <a:gridCol w="6135387"/>
              </a:tblGrid>
              <a:tr h="0">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1" kern="50" dirty="0">
                          <a:effectLst/>
                        </a:rPr>
                        <a:t>Control Info value</a:t>
                      </a:r>
                      <a:endParaRPr lang="ko-KR" sz="1200" b="1" kern="50" dirty="0">
                        <a:effectLst/>
                        <a:latin typeface="Times New Roman"/>
                        <a:ea typeface="DejaVu Sans"/>
                        <a:cs typeface="Arial"/>
                      </a:endParaRPr>
                    </a:p>
                  </a:txBody>
                  <a:tcPr marL="68580" marR="68580" marT="0" marB="0"/>
                </a:tc>
                <a:tc>
                  <a:txBody>
                    <a:bodyPr/>
                    <a:lstStyle/>
                    <a:p>
                      <a:pPr algn="ctr" fontAlgn="ctr">
                        <a:spcBef>
                          <a:spcPts val="600"/>
                        </a:spcBef>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b="1" kern="0" dirty="0">
                          <a:effectLst/>
                        </a:rPr>
                        <a:t>Meaning</a:t>
                      </a:r>
                      <a:endParaRPr lang="ko-KR" sz="1200" b="1" kern="50" dirty="0">
                        <a:effectLst/>
                        <a:latin typeface="Times New Roman"/>
                        <a:ea typeface="DejaVu Sans"/>
                        <a:cs typeface="Arial"/>
                      </a:endParaRPr>
                    </a:p>
                  </a:txBody>
                  <a:tcPr marL="68580" marR="68580" marT="0" marB="0"/>
                </a:tc>
              </a:tr>
              <a:tr h="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dirty="0">
                          <a:effectLst/>
                        </a:rPr>
                        <a:t>0</a:t>
                      </a:r>
                      <a:endParaRPr lang="ko-KR" sz="1200" kern="50" dirty="0">
                        <a:effectLst/>
                        <a:latin typeface="Times New Roman"/>
                        <a:ea typeface="DejaVu Sans"/>
                        <a:cs typeface="Arial"/>
                      </a:endParaRPr>
                    </a:p>
                  </a:txBody>
                  <a:tcPr marL="68580" marR="68580" marT="0" marB="0"/>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0" dirty="0">
                          <a:effectLst/>
                        </a:rPr>
                        <a:t>This frame is initiating DS-TWR and indicates that the initiating end does not require the ranging result.</a:t>
                      </a:r>
                      <a:endParaRPr lang="ko-KR" sz="1200" kern="50" dirty="0">
                        <a:effectLst/>
                        <a:latin typeface="Times New Roman"/>
                        <a:ea typeface="DejaVu Sans"/>
                        <a:cs typeface="Arial"/>
                      </a:endParaRPr>
                    </a:p>
                  </a:txBody>
                  <a:tcPr marL="68580" marR="68580" marT="0" marB="0"/>
                </a:tc>
              </a:tr>
              <a:tr h="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a:effectLst/>
                        </a:rPr>
                        <a:t>1</a:t>
                      </a:r>
                      <a:endParaRPr lang="ko-KR" sz="1200" kern="50">
                        <a:effectLst/>
                        <a:latin typeface="Times New Roman"/>
                        <a:ea typeface="DejaVu Sans"/>
                        <a:cs typeface="Arial"/>
                      </a:endParaRPr>
                    </a:p>
                  </a:txBody>
                  <a:tcPr marL="68580" marR="68580" marT="0" marB="0"/>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0" dirty="0">
                          <a:effectLst/>
                        </a:rPr>
                        <a:t>This frame is initiating DS-TWR and requesting that the ranging result is sent back at end of exchange</a:t>
                      </a:r>
                      <a:endParaRPr lang="ko-KR" sz="1200" kern="50" dirty="0">
                        <a:effectLst/>
                        <a:latin typeface="Times New Roman"/>
                        <a:ea typeface="DejaVu Sans"/>
                        <a:cs typeface="Arial"/>
                      </a:endParaRPr>
                    </a:p>
                  </a:txBody>
                  <a:tcPr marL="68580" marR="68580" marT="0" marB="0"/>
                </a:tc>
              </a:tr>
              <a:tr h="0">
                <a:tc>
                  <a:txBody>
                    <a:bodyPr/>
                    <a:lstStyle/>
                    <a:p>
                      <a:pPr algn="ctr"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50">
                          <a:effectLst/>
                        </a:rPr>
                        <a:t>2</a:t>
                      </a:r>
                      <a:endParaRPr lang="ko-KR" sz="1200" kern="50">
                        <a:effectLst/>
                        <a:latin typeface="Times New Roman"/>
                        <a:ea typeface="DejaVu Sans"/>
                        <a:cs typeface="Arial"/>
                      </a:endParaRPr>
                    </a:p>
                  </a:txBody>
                  <a:tcPr marL="68580" marR="68580" marT="0" marB="0"/>
                </a:tc>
                <a:tc>
                  <a:txBody>
                    <a:bodyPr/>
                    <a:lstStyle/>
                    <a:p>
                      <a:pPr algn="just" font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2865755" algn="ctr"/>
                          <a:tab pos="5731510" algn="r"/>
                        </a:tabLst>
                      </a:pPr>
                      <a:r>
                        <a:rPr lang="en-US" sz="1000" kern="0" dirty="0">
                          <a:effectLst/>
                        </a:rPr>
                        <a:t>This frame is continuing the DS-TWR, forming the request for the 2</a:t>
                      </a:r>
                      <a:r>
                        <a:rPr lang="en-US" sz="1000" kern="0" baseline="30000" dirty="0">
                          <a:effectLst/>
                        </a:rPr>
                        <a:t>nd</a:t>
                      </a:r>
                      <a:r>
                        <a:rPr lang="en-US" sz="1000" kern="0" dirty="0">
                          <a:effectLst/>
                        </a:rPr>
                        <a:t>  TX-to-RX round trip measurement</a:t>
                      </a:r>
                      <a:endParaRPr lang="ko-KR" sz="1200" kern="50" dirty="0">
                        <a:effectLst/>
                        <a:latin typeface="Times New Roman"/>
                        <a:ea typeface="DejaVu Sans"/>
                        <a:cs typeface="Arial"/>
                      </a:endParaRPr>
                    </a:p>
                  </a:txBody>
                  <a:tcPr marL="68580" marR="68580" marT="0" marB="0"/>
                </a:tc>
              </a:tr>
            </a:tbl>
          </a:graphicData>
        </a:graphic>
      </p:graphicFrame>
      <p:sp>
        <p:nvSpPr>
          <p:cNvPr id="6" name="직사각형 5"/>
          <p:cNvSpPr/>
          <p:nvPr/>
        </p:nvSpPr>
        <p:spPr>
          <a:xfrm>
            <a:off x="228600" y="6047601"/>
            <a:ext cx="8686800" cy="276999"/>
          </a:xfrm>
          <a:prstGeom prst="rect">
            <a:avLst/>
          </a:prstGeom>
        </p:spPr>
        <p:txBody>
          <a:bodyPr wrap="square">
            <a:spAutoFit/>
          </a:bodyPr>
          <a:lstStyle/>
          <a:p>
            <a:pPr algn="ctr"/>
            <a:r>
              <a:rPr lang="en-US" altLang="ko-KR" b="1" dirty="0"/>
              <a:t>Table 147 —Values of the Control Info field in </a:t>
            </a:r>
            <a:r>
              <a:rPr lang="en-US" altLang="ko-KR" b="1" dirty="0" smtClean="0"/>
              <a:t>the Ranging </a:t>
            </a:r>
            <a:r>
              <a:rPr lang="en-US" altLang="ko-KR" b="1" dirty="0"/>
              <a:t>Control Double-sided </a:t>
            </a:r>
            <a:r>
              <a:rPr lang="en-US" altLang="ko-KR" b="1" dirty="0" smtClean="0"/>
              <a:t>TWR </a:t>
            </a:r>
            <a:r>
              <a:rPr lang="en-US" altLang="ko-KR" b="1" dirty="0"/>
              <a:t>(RCDT)</a:t>
            </a:r>
            <a:r>
              <a:rPr lang="en-US" altLang="ko-KR" b="1" dirty="0" smtClean="0"/>
              <a:t> </a:t>
            </a:r>
            <a:r>
              <a:rPr lang="en-US" altLang="ko-KR" b="1" dirty="0"/>
              <a:t>IE</a:t>
            </a:r>
            <a:endParaRPr lang="ko-KR" altLang="ko-KR" i="1" dirty="0"/>
          </a:p>
        </p:txBody>
      </p:sp>
      <p:sp>
        <p:nvSpPr>
          <p:cNvPr id="7" name="직사각형 6"/>
          <p:cNvSpPr/>
          <p:nvPr/>
        </p:nvSpPr>
        <p:spPr>
          <a:xfrm>
            <a:off x="2133600" y="5124751"/>
            <a:ext cx="5645624" cy="276999"/>
          </a:xfrm>
          <a:prstGeom prst="rect">
            <a:avLst/>
          </a:prstGeom>
        </p:spPr>
        <p:txBody>
          <a:bodyPr wrap="square">
            <a:spAutoFit/>
          </a:bodyPr>
          <a:lstStyle/>
          <a:p>
            <a:r>
              <a:rPr lang="en-US" altLang="ko-KR" b="1" dirty="0"/>
              <a:t>Figure 111 —Ranging Control Double-sided </a:t>
            </a:r>
            <a:r>
              <a:rPr lang="en-US" altLang="ko-KR" b="1" dirty="0" smtClean="0"/>
              <a:t>TWR </a:t>
            </a:r>
            <a:r>
              <a:rPr lang="en-US" altLang="ko-KR" b="1" dirty="0"/>
              <a:t>(RCDT)</a:t>
            </a:r>
            <a:r>
              <a:rPr lang="en-US" altLang="ko-KR" b="1" dirty="0" smtClean="0"/>
              <a:t> IE Content </a:t>
            </a:r>
            <a:r>
              <a:rPr lang="en-US" altLang="ko-KR" b="1" dirty="0"/>
              <a:t>field format</a:t>
            </a:r>
            <a:endParaRPr lang="ko-KR" altLang="ko-KR" i="1" dirty="0"/>
          </a:p>
        </p:txBody>
      </p:sp>
    </p:spTree>
    <p:extLst>
      <p:ext uri="{BB962C8B-B14F-4D97-AF65-F5344CB8AC3E}">
        <p14:creationId xmlns:p14="http://schemas.microsoft.com/office/powerpoint/2010/main" val="2082641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altLang="ko-KR" sz="3200" b="1" dirty="0">
                <a:solidFill>
                  <a:srgbClr val="000000"/>
                </a:solidFill>
              </a:rPr>
              <a:t>Need for Multicast/Broadcast </a:t>
            </a:r>
            <a:r>
              <a:rPr lang="en-US" altLang="ko-KR" sz="3200" b="1" dirty="0" smtClean="0">
                <a:solidFill>
                  <a:srgbClr val="000000"/>
                </a:solidFill>
              </a:rPr>
              <a:t>Ranging</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US" altLang="ko-KR" sz="2400" dirty="0"/>
              <a:t>For use cases where one device needs to simultaneously range with </a:t>
            </a:r>
            <a:r>
              <a:rPr lang="en-US" altLang="ko-KR" sz="2400" dirty="0" smtClean="0"/>
              <a:t>N multiple </a:t>
            </a:r>
            <a:r>
              <a:rPr lang="en-US" altLang="ko-KR" sz="2400" dirty="0"/>
              <a:t>nodes</a:t>
            </a:r>
            <a:r>
              <a:rPr lang="en-IE" altLang="ko-KR" sz="2400" dirty="0" smtClean="0">
                <a:latin typeface="Arial" charset="0"/>
              </a:rPr>
              <a:t>, </a:t>
            </a:r>
            <a:r>
              <a:rPr lang="en-US" altLang="ko-KR" sz="2400" dirty="0">
                <a:latin typeface="Arial" charset="0"/>
              </a:rPr>
              <a:t>N </a:t>
            </a:r>
            <a:r>
              <a:rPr lang="en-US" altLang="ko-KR" sz="2400" dirty="0" smtClean="0">
                <a:latin typeface="Arial" charset="0"/>
              </a:rPr>
              <a:t>number of </a:t>
            </a:r>
            <a:r>
              <a:rPr lang="en-IE" altLang="ko-KR" sz="2400" dirty="0">
                <a:latin typeface="Arial" charset="0"/>
              </a:rPr>
              <a:t>sequential </a:t>
            </a:r>
            <a:r>
              <a:rPr lang="en-US" altLang="ko-KR" sz="2400" dirty="0" smtClean="0">
                <a:latin typeface="Arial" charset="0"/>
              </a:rPr>
              <a:t>one-to-one DS-TWR </a:t>
            </a:r>
            <a:r>
              <a:rPr lang="en-US" altLang="ko-KR" sz="2400" dirty="0">
                <a:latin typeface="Arial" charset="0"/>
              </a:rPr>
              <a:t>procedures need to be </a:t>
            </a:r>
            <a:r>
              <a:rPr lang="en-US" altLang="ko-KR" sz="2400" dirty="0" smtClean="0">
                <a:latin typeface="Arial" charset="0"/>
              </a:rPr>
              <a:t>considered with the existing payload IEs</a:t>
            </a:r>
          </a:p>
          <a:p>
            <a:pPr lvl="1">
              <a:buFont typeface="Arial" pitchFamily="34" charset="0"/>
              <a:buChar char="•"/>
            </a:pPr>
            <a:r>
              <a:rPr lang="en-US" altLang="ko-KR" sz="2000" dirty="0" smtClean="0"/>
              <a:t>This </a:t>
            </a:r>
            <a:r>
              <a:rPr lang="en-US" altLang="ko-KR" sz="2000" dirty="0"/>
              <a:t>will increase traffic considerably and will lead to increased power/energy consumption and increased latency</a:t>
            </a:r>
          </a:p>
          <a:p>
            <a:pPr lvl="1">
              <a:buFont typeface="Arial" pitchFamily="34" charset="0"/>
              <a:buChar char="•"/>
            </a:pPr>
            <a:r>
              <a:rPr lang="en-US" altLang="ko-KR" sz="2000" dirty="0">
                <a:latin typeface="Arial" charset="0"/>
              </a:rPr>
              <a:t>Each ranging/secure ranging device (RDEV/SRDEV) calculates </a:t>
            </a:r>
            <a:r>
              <a:rPr lang="en-US" altLang="ko-KR" sz="2000" dirty="0" err="1">
                <a:latin typeface="Arial" charset="0"/>
              </a:rPr>
              <a:t>ToF</a:t>
            </a:r>
            <a:r>
              <a:rPr lang="en-US" altLang="ko-KR" sz="2000" dirty="0">
                <a:latin typeface="Arial" charset="0"/>
              </a:rPr>
              <a:t> from the equation in </a:t>
            </a:r>
            <a:r>
              <a:rPr lang="en-IE" altLang="ko-KR" sz="2000" dirty="0">
                <a:latin typeface="Arial" charset="0"/>
              </a:rPr>
              <a:t>802.15.8</a:t>
            </a:r>
          </a:p>
          <a:p>
            <a:pPr lvl="1">
              <a:buFont typeface="Arial" pitchFamily="34" charset="0"/>
              <a:buChar char="•"/>
            </a:pPr>
            <a:endParaRPr lang="en-IE" altLang="ko-KR" sz="2000" dirty="0" smtClean="0">
              <a:latin typeface="Arial" charset="0"/>
            </a:endParaRPr>
          </a:p>
          <a:p>
            <a:pPr marL="0" indent="0">
              <a:buNone/>
            </a:pPr>
            <a:endParaRPr lang="en-IE" altLang="ko-KR" sz="2000" dirty="0">
              <a:latin typeface="Arial" charset="0"/>
              <a:ea typeface="ＭＳ Ｐゴシック" pitchFamily="-109" charset="-128"/>
            </a:endParaRPr>
          </a:p>
          <a:p>
            <a:pPr>
              <a:buFont typeface="Arial" pitchFamily="34" charset="0"/>
              <a:buChar char="•"/>
            </a:pPr>
            <a:endParaRPr lang="en-IE" altLang="ko-KR" sz="2400" dirty="0" smtClean="0">
              <a:latin typeface="Arial" charset="0"/>
            </a:endParaRPr>
          </a:p>
          <a:p>
            <a:pPr lvl="1">
              <a:buFont typeface="Arial" pitchFamily="34" charset="0"/>
              <a:buChar char="•"/>
            </a:pPr>
            <a:endParaRPr lang="en-US" altLang="ko-KR" sz="2000" dirty="0" smtClean="0"/>
          </a:p>
          <a:p>
            <a:pPr>
              <a:buFont typeface="Arial" pitchFamily="34" charset="0"/>
              <a:buChar char="•"/>
            </a:pPr>
            <a:endParaRPr lang="en-US" altLang="ko-KR" sz="2400" dirty="0"/>
          </a:p>
        </p:txBody>
      </p:sp>
      <p:grpSp>
        <p:nvGrpSpPr>
          <p:cNvPr id="16" name="그룹 15"/>
          <p:cNvGrpSpPr/>
          <p:nvPr/>
        </p:nvGrpSpPr>
        <p:grpSpPr>
          <a:xfrm>
            <a:off x="2488378" y="4370869"/>
            <a:ext cx="5569772" cy="2029931"/>
            <a:chOff x="581192" y="157778"/>
            <a:chExt cx="5569772" cy="2029931"/>
          </a:xfrm>
        </p:grpSpPr>
        <p:sp>
          <p:nvSpPr>
            <p:cNvPr id="17" name="TextBox 16"/>
            <p:cNvSpPr txBox="1"/>
            <p:nvPr/>
          </p:nvSpPr>
          <p:spPr>
            <a:xfrm>
              <a:off x="965520" y="1307141"/>
              <a:ext cx="2182268" cy="230832"/>
            </a:xfrm>
            <a:prstGeom prst="rect">
              <a:avLst/>
            </a:prstGeom>
            <a:noFill/>
            <a:ln w="12700">
              <a:noFill/>
            </a:ln>
          </p:spPr>
          <p:txBody>
            <a:bodyPr wrap="square" rtlCol="0">
              <a:spAutoFit/>
            </a:bodyPr>
            <a:lstStyle/>
            <a:p>
              <a:pPr algn="ctr"/>
              <a:r>
                <a:rPr lang="en-US" altLang="ko-KR" sz="900" dirty="0" smtClean="0"/>
                <a:t>(Ranging final)</a:t>
              </a:r>
              <a:endParaRPr lang="ko-KR" altLang="en-US" sz="900" dirty="0"/>
            </a:p>
          </p:txBody>
        </p:sp>
        <p:sp>
          <p:nvSpPr>
            <p:cNvPr id="18" name="TextBox 17"/>
            <p:cNvSpPr txBox="1"/>
            <p:nvPr/>
          </p:nvSpPr>
          <p:spPr>
            <a:xfrm>
              <a:off x="951042" y="974373"/>
              <a:ext cx="2182268" cy="230832"/>
            </a:xfrm>
            <a:prstGeom prst="rect">
              <a:avLst/>
            </a:prstGeom>
            <a:noFill/>
            <a:ln w="12700">
              <a:noFill/>
            </a:ln>
          </p:spPr>
          <p:txBody>
            <a:bodyPr wrap="square" rtlCol="0">
              <a:spAutoFit/>
            </a:bodyPr>
            <a:lstStyle/>
            <a:p>
              <a:pPr algn="ctr"/>
              <a:r>
                <a:rPr lang="en-US" altLang="ko-KR" sz="900" dirty="0" smtClean="0"/>
                <a:t>(Ranging poll)</a:t>
              </a:r>
              <a:endParaRPr lang="ko-KR" altLang="en-US" sz="900" dirty="0"/>
            </a:p>
          </p:txBody>
        </p:sp>
        <p:sp>
          <p:nvSpPr>
            <p:cNvPr id="19" name="TextBox 18"/>
            <p:cNvSpPr txBox="1"/>
            <p:nvPr/>
          </p:nvSpPr>
          <p:spPr>
            <a:xfrm>
              <a:off x="957908" y="1140757"/>
              <a:ext cx="2182268" cy="230832"/>
            </a:xfrm>
            <a:prstGeom prst="rect">
              <a:avLst/>
            </a:prstGeom>
            <a:noFill/>
            <a:ln w="12700">
              <a:noFill/>
            </a:ln>
          </p:spPr>
          <p:txBody>
            <a:bodyPr wrap="square" rtlCol="0">
              <a:spAutoFit/>
            </a:bodyPr>
            <a:lstStyle/>
            <a:p>
              <a:pPr algn="ctr"/>
              <a:r>
                <a:rPr lang="en-US" altLang="ko-KR" sz="900" dirty="0" smtClean="0"/>
                <a:t>(Ranging response)</a:t>
              </a:r>
              <a:endParaRPr lang="ko-KR" altLang="en-US" sz="900" dirty="0"/>
            </a:p>
          </p:txBody>
        </p:sp>
        <p:sp>
          <p:nvSpPr>
            <p:cNvPr id="20" name="TextBox 19"/>
            <p:cNvSpPr txBox="1"/>
            <p:nvPr/>
          </p:nvSpPr>
          <p:spPr>
            <a:xfrm>
              <a:off x="581192"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21" name="직선 연결선 20"/>
            <p:cNvCxnSpPr>
              <a:stCxn id="20" idx="2"/>
            </p:cNvCxnSpPr>
            <p:nvPr/>
          </p:nvCxnSpPr>
          <p:spPr>
            <a:xfrm>
              <a:off x="943430" y="388610"/>
              <a:ext cx="0" cy="179909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756595"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1</a:t>
              </a:r>
              <a:endParaRPr lang="ko-KR" altLang="en-US" sz="900" dirty="0"/>
            </a:p>
          </p:txBody>
        </p:sp>
        <p:cxnSp>
          <p:nvCxnSpPr>
            <p:cNvPr id="23" name="직선 연결선 22"/>
            <p:cNvCxnSpPr>
              <a:stCxn id="22" idx="2"/>
            </p:cNvCxnSpPr>
            <p:nvPr/>
          </p:nvCxnSpPr>
          <p:spPr>
            <a:xfrm>
              <a:off x="3118833" y="388610"/>
              <a:ext cx="0" cy="179909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직선 화살표 연결선 23"/>
            <p:cNvCxnSpPr/>
            <p:nvPr/>
          </p:nvCxnSpPr>
          <p:spPr>
            <a:xfrm>
              <a:off x="943430" y="593090"/>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936564" y="394482"/>
              <a:ext cx="2182268" cy="230832"/>
            </a:xfrm>
            <a:prstGeom prst="rect">
              <a:avLst/>
            </a:prstGeom>
            <a:noFill/>
            <a:ln w="12700">
              <a:noFill/>
            </a:ln>
          </p:spPr>
          <p:txBody>
            <a:bodyPr wrap="square" rtlCol="0">
              <a:spAutoFit/>
            </a:bodyPr>
            <a:lstStyle/>
            <a:p>
              <a:pPr algn="ctr"/>
              <a:r>
                <a:rPr lang="en-US" altLang="ko-KR" sz="900" dirty="0" smtClean="0"/>
                <a:t>(Ranging poll)</a:t>
              </a:r>
              <a:endParaRPr lang="ko-KR" altLang="en-US" sz="900" dirty="0"/>
            </a:p>
          </p:txBody>
        </p:sp>
        <p:cxnSp>
          <p:nvCxnSpPr>
            <p:cNvPr id="26" name="직선 화살표 연결선 25"/>
            <p:cNvCxnSpPr/>
            <p:nvPr/>
          </p:nvCxnSpPr>
          <p:spPr>
            <a:xfrm>
              <a:off x="950295" y="759474"/>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943430" y="560866"/>
              <a:ext cx="2182268" cy="230832"/>
            </a:xfrm>
            <a:prstGeom prst="rect">
              <a:avLst/>
            </a:prstGeom>
            <a:noFill/>
            <a:ln w="12700">
              <a:noFill/>
            </a:ln>
          </p:spPr>
          <p:txBody>
            <a:bodyPr wrap="square" rtlCol="0">
              <a:spAutoFit/>
            </a:bodyPr>
            <a:lstStyle/>
            <a:p>
              <a:pPr algn="ctr"/>
              <a:r>
                <a:rPr lang="en-US" altLang="ko-KR" sz="900" dirty="0" smtClean="0"/>
                <a:t>(Ranging response)</a:t>
              </a:r>
              <a:endParaRPr lang="ko-KR" altLang="en-US" sz="900" dirty="0"/>
            </a:p>
          </p:txBody>
        </p:sp>
        <p:sp>
          <p:nvSpPr>
            <p:cNvPr id="28" name="TextBox 27"/>
            <p:cNvSpPr txBox="1"/>
            <p:nvPr/>
          </p:nvSpPr>
          <p:spPr>
            <a:xfrm>
              <a:off x="3115706" y="816134"/>
              <a:ext cx="858610" cy="230832"/>
            </a:xfrm>
            <a:prstGeom prst="rect">
              <a:avLst/>
            </a:prstGeom>
            <a:noFill/>
            <a:ln w="12700">
              <a:noFill/>
            </a:ln>
          </p:spPr>
          <p:txBody>
            <a:bodyPr wrap="square" rtlCol="0">
              <a:spAutoFit/>
            </a:bodyPr>
            <a:lstStyle/>
            <a:p>
              <a:r>
                <a:rPr lang="en-US" altLang="ko-KR" sz="900" dirty="0" smtClean="0"/>
                <a:t>Ranging</a:t>
              </a:r>
            </a:p>
          </p:txBody>
        </p:sp>
        <p:sp>
          <p:nvSpPr>
            <p:cNvPr id="29" name="TextBox 28"/>
            <p:cNvSpPr txBox="1"/>
            <p:nvPr/>
          </p:nvSpPr>
          <p:spPr>
            <a:xfrm>
              <a:off x="3623941"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2</a:t>
              </a:r>
              <a:endParaRPr lang="ko-KR" altLang="en-US" sz="900" dirty="0"/>
            </a:p>
          </p:txBody>
        </p:sp>
        <p:cxnSp>
          <p:nvCxnSpPr>
            <p:cNvPr id="30" name="직선 연결선 29"/>
            <p:cNvCxnSpPr>
              <a:stCxn id="29" idx="2"/>
            </p:cNvCxnSpPr>
            <p:nvPr/>
          </p:nvCxnSpPr>
          <p:spPr>
            <a:xfrm>
              <a:off x="3986179" y="388610"/>
              <a:ext cx="0" cy="1799099"/>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931991" y="166404"/>
              <a:ext cx="724475" cy="230832"/>
            </a:xfrm>
            <a:prstGeom prst="rect">
              <a:avLst/>
            </a:prstGeom>
            <a:noFill/>
            <a:ln w="12700">
              <a:solidFill>
                <a:schemeClr val="tx1"/>
              </a:solidFill>
            </a:ln>
          </p:spPr>
          <p:txBody>
            <a:bodyPr wrap="square" rtlCol="0">
              <a:spAutoFit/>
            </a:bodyPr>
            <a:lstStyle/>
            <a:p>
              <a:pPr algn="ctr"/>
              <a:r>
                <a:rPr lang="en-US" altLang="ko-KR" sz="900" dirty="0" smtClean="0"/>
                <a:t>Device N</a:t>
              </a:r>
              <a:endParaRPr lang="ko-KR" altLang="en-US" sz="900" dirty="0"/>
            </a:p>
          </p:txBody>
        </p:sp>
        <p:cxnSp>
          <p:nvCxnSpPr>
            <p:cNvPr id="32" name="직선 연결선 31"/>
            <p:cNvCxnSpPr/>
            <p:nvPr/>
          </p:nvCxnSpPr>
          <p:spPr>
            <a:xfrm>
              <a:off x="5289026" y="397236"/>
              <a:ext cx="0" cy="1790473"/>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4282233" y="163277"/>
              <a:ext cx="724475" cy="230832"/>
            </a:xfrm>
            <a:prstGeom prst="rect">
              <a:avLst/>
            </a:prstGeom>
            <a:noFill/>
            <a:ln w="12700">
              <a:noFill/>
            </a:ln>
          </p:spPr>
          <p:txBody>
            <a:bodyPr wrap="square" rtlCol="0">
              <a:spAutoFit/>
            </a:bodyPr>
            <a:lstStyle/>
            <a:p>
              <a:pPr algn="ctr"/>
              <a:r>
                <a:rPr lang="en-US" altLang="ko-KR" sz="900" dirty="0" smtClean="0"/>
                <a:t>...</a:t>
              </a:r>
              <a:endParaRPr lang="ko-KR" altLang="en-US" sz="900" dirty="0"/>
            </a:p>
          </p:txBody>
        </p:sp>
        <p:cxnSp>
          <p:nvCxnSpPr>
            <p:cNvPr id="34" name="직선 화살표 연결선 33"/>
            <p:cNvCxnSpPr/>
            <p:nvPr/>
          </p:nvCxnSpPr>
          <p:spPr>
            <a:xfrm>
              <a:off x="952063" y="925860"/>
              <a:ext cx="217108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991381" y="1401897"/>
              <a:ext cx="858610" cy="230832"/>
            </a:xfrm>
            <a:prstGeom prst="rect">
              <a:avLst/>
            </a:prstGeom>
            <a:noFill/>
            <a:ln w="12700">
              <a:noFill/>
            </a:ln>
          </p:spPr>
          <p:txBody>
            <a:bodyPr wrap="square" rtlCol="0">
              <a:spAutoFit/>
            </a:bodyPr>
            <a:lstStyle/>
            <a:p>
              <a:r>
                <a:rPr lang="en-US" altLang="ko-KR" sz="900" dirty="0" smtClean="0"/>
                <a:t>Ranging</a:t>
              </a:r>
            </a:p>
          </p:txBody>
        </p:sp>
        <p:sp>
          <p:nvSpPr>
            <p:cNvPr id="36" name="TextBox 35"/>
            <p:cNvSpPr txBox="1"/>
            <p:nvPr/>
          </p:nvSpPr>
          <p:spPr>
            <a:xfrm>
              <a:off x="5292354" y="1956877"/>
              <a:ext cx="858610" cy="230832"/>
            </a:xfrm>
            <a:prstGeom prst="rect">
              <a:avLst/>
            </a:prstGeom>
            <a:noFill/>
            <a:ln w="12700">
              <a:noFill/>
            </a:ln>
          </p:spPr>
          <p:txBody>
            <a:bodyPr wrap="square" rtlCol="0">
              <a:spAutoFit/>
            </a:bodyPr>
            <a:lstStyle/>
            <a:p>
              <a:r>
                <a:rPr lang="en-US" altLang="ko-KR" sz="900" dirty="0" smtClean="0"/>
                <a:t>Ranging</a:t>
              </a:r>
            </a:p>
          </p:txBody>
        </p:sp>
        <p:sp>
          <p:nvSpPr>
            <p:cNvPr id="37" name="TextBox 36"/>
            <p:cNvSpPr txBox="1"/>
            <p:nvPr/>
          </p:nvSpPr>
          <p:spPr>
            <a:xfrm>
              <a:off x="951042" y="727250"/>
              <a:ext cx="2182268" cy="230832"/>
            </a:xfrm>
            <a:prstGeom prst="rect">
              <a:avLst/>
            </a:prstGeom>
            <a:noFill/>
            <a:ln w="12700">
              <a:noFill/>
            </a:ln>
          </p:spPr>
          <p:txBody>
            <a:bodyPr wrap="square" rtlCol="0">
              <a:spAutoFit/>
            </a:bodyPr>
            <a:lstStyle/>
            <a:p>
              <a:pPr algn="ctr"/>
              <a:r>
                <a:rPr lang="en-US" altLang="ko-KR" sz="900" dirty="0" smtClean="0"/>
                <a:t>(Ranging final)</a:t>
              </a:r>
              <a:endParaRPr lang="ko-KR" altLang="en-US" sz="900" dirty="0"/>
            </a:p>
          </p:txBody>
        </p:sp>
        <p:cxnSp>
          <p:nvCxnSpPr>
            <p:cNvPr id="38" name="직선 화살표 연결선 37"/>
            <p:cNvCxnSpPr/>
            <p:nvPr/>
          </p:nvCxnSpPr>
          <p:spPr>
            <a:xfrm>
              <a:off x="957908" y="1172981"/>
              <a:ext cx="302827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9" name="직선 화살표 연결선 38"/>
            <p:cNvCxnSpPr/>
            <p:nvPr/>
          </p:nvCxnSpPr>
          <p:spPr>
            <a:xfrm>
              <a:off x="964773" y="1339365"/>
              <a:ext cx="300954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0" name="직선 화살표 연결선 39"/>
            <p:cNvCxnSpPr/>
            <p:nvPr/>
          </p:nvCxnSpPr>
          <p:spPr>
            <a:xfrm>
              <a:off x="966541" y="1505751"/>
              <a:ext cx="3024840"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965520" y="1862121"/>
              <a:ext cx="2182268" cy="230832"/>
            </a:xfrm>
            <a:prstGeom prst="rect">
              <a:avLst/>
            </a:prstGeom>
            <a:noFill/>
            <a:ln w="12700">
              <a:noFill/>
            </a:ln>
          </p:spPr>
          <p:txBody>
            <a:bodyPr wrap="square" rtlCol="0">
              <a:spAutoFit/>
            </a:bodyPr>
            <a:lstStyle/>
            <a:p>
              <a:pPr algn="ctr"/>
              <a:r>
                <a:rPr lang="en-US" altLang="ko-KR" sz="900" dirty="0" smtClean="0"/>
                <a:t>(Ranging final)</a:t>
              </a:r>
              <a:endParaRPr lang="ko-KR" altLang="en-US" sz="900" dirty="0"/>
            </a:p>
          </p:txBody>
        </p:sp>
        <p:sp>
          <p:nvSpPr>
            <p:cNvPr id="42" name="TextBox 41"/>
            <p:cNvSpPr txBox="1"/>
            <p:nvPr/>
          </p:nvSpPr>
          <p:spPr>
            <a:xfrm>
              <a:off x="951042" y="1529353"/>
              <a:ext cx="2182268" cy="230832"/>
            </a:xfrm>
            <a:prstGeom prst="rect">
              <a:avLst/>
            </a:prstGeom>
            <a:noFill/>
            <a:ln w="12700">
              <a:noFill/>
            </a:ln>
          </p:spPr>
          <p:txBody>
            <a:bodyPr wrap="square" rtlCol="0">
              <a:spAutoFit/>
            </a:bodyPr>
            <a:lstStyle/>
            <a:p>
              <a:pPr algn="ctr"/>
              <a:r>
                <a:rPr lang="en-US" altLang="ko-KR" sz="900" dirty="0" smtClean="0"/>
                <a:t>(Ranging poll)</a:t>
              </a:r>
              <a:endParaRPr lang="ko-KR" altLang="en-US" sz="900" dirty="0"/>
            </a:p>
          </p:txBody>
        </p:sp>
        <p:sp>
          <p:nvSpPr>
            <p:cNvPr id="43" name="TextBox 42"/>
            <p:cNvSpPr txBox="1"/>
            <p:nvPr/>
          </p:nvSpPr>
          <p:spPr>
            <a:xfrm>
              <a:off x="957908" y="1695737"/>
              <a:ext cx="2182268" cy="230832"/>
            </a:xfrm>
            <a:prstGeom prst="rect">
              <a:avLst/>
            </a:prstGeom>
            <a:noFill/>
            <a:ln w="12700">
              <a:noFill/>
            </a:ln>
          </p:spPr>
          <p:txBody>
            <a:bodyPr wrap="square" rtlCol="0">
              <a:spAutoFit/>
            </a:bodyPr>
            <a:lstStyle/>
            <a:p>
              <a:pPr algn="ctr"/>
              <a:r>
                <a:rPr lang="en-US" altLang="ko-KR" sz="900" dirty="0" smtClean="0"/>
                <a:t>(Ranging response)</a:t>
              </a:r>
              <a:endParaRPr lang="ko-KR" altLang="en-US" sz="900" dirty="0"/>
            </a:p>
          </p:txBody>
        </p:sp>
        <p:cxnSp>
          <p:nvCxnSpPr>
            <p:cNvPr id="44" name="직선 화살표 연결선 43"/>
            <p:cNvCxnSpPr/>
            <p:nvPr/>
          </p:nvCxnSpPr>
          <p:spPr>
            <a:xfrm>
              <a:off x="957908" y="1727961"/>
              <a:ext cx="4331118"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5" name="직선 화살표 연결선 44"/>
            <p:cNvCxnSpPr/>
            <p:nvPr/>
          </p:nvCxnSpPr>
          <p:spPr>
            <a:xfrm>
              <a:off x="964773" y="1894345"/>
              <a:ext cx="432945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6" name="직선 화살표 연결선 45"/>
            <p:cNvCxnSpPr/>
            <p:nvPr/>
          </p:nvCxnSpPr>
          <p:spPr>
            <a:xfrm>
              <a:off x="966541" y="2060731"/>
              <a:ext cx="4322485"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8047093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Proposal</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pPr>
              <a:buFont typeface="Arial" pitchFamily="34" charset="0"/>
              <a:buChar char="•"/>
            </a:pPr>
            <a:r>
              <a:rPr lang="en-IE" altLang="ko-KR" sz="2400" dirty="0">
                <a:latin typeface="Arial" charset="0"/>
              </a:rPr>
              <a:t>We propose </a:t>
            </a:r>
            <a:r>
              <a:rPr lang="en-US" altLang="ko-KR" sz="2400" dirty="0" smtClean="0">
                <a:latin typeface="Arial" charset="0"/>
              </a:rPr>
              <a:t>to consider Broadcast/Multicast DS-TWR following </a:t>
            </a:r>
            <a:r>
              <a:rPr lang="en-US" altLang="ko-KR" sz="2400" dirty="0">
                <a:latin typeface="Arial" charset="0"/>
              </a:rPr>
              <a:t>multicast/broadcast ranging in </a:t>
            </a:r>
            <a:r>
              <a:rPr lang="en-US" altLang="ko-KR" sz="2400" dirty="0" smtClean="0">
                <a:latin typeface="Arial" charset="0"/>
              </a:rPr>
              <a:t>&lt;15-18-0286-01-004z-hrp-uwb-srdev-ppdu-text-contribution.docx&gt; </a:t>
            </a:r>
          </a:p>
          <a:p>
            <a:pPr lvl="1">
              <a:buFont typeface="Arial" pitchFamily="34" charset="0"/>
              <a:buChar char="•"/>
            </a:pPr>
            <a:r>
              <a:rPr lang="en-US" altLang="ko-KR" sz="2000" dirty="0">
                <a:latin typeface="Arial" charset="0"/>
              </a:rPr>
              <a:t>R</a:t>
            </a:r>
            <a:r>
              <a:rPr lang="en-US" altLang="ko-KR" sz="2000" dirty="0" smtClean="0">
                <a:latin typeface="Arial" charset="0"/>
              </a:rPr>
              <a:t>anging poll and ranging final messages are broadcasted/multi-casted from initiating RDEV/SRDEV which is an efficient way in the aspect of number of transmissions</a:t>
            </a:r>
          </a:p>
          <a:p>
            <a:pPr lvl="2">
              <a:buFont typeface="Arial" pitchFamily="34" charset="0"/>
              <a:buChar char="•"/>
            </a:pPr>
            <a:r>
              <a:rPr lang="en-US" altLang="ko-KR" sz="1600" dirty="0" smtClean="0">
                <a:latin typeface="Arial" charset="0"/>
              </a:rPr>
              <a:t>Each RDEV/SRDEV still can calculate </a:t>
            </a:r>
            <a:r>
              <a:rPr lang="en-US" altLang="ko-KR" sz="1600" dirty="0" err="1" smtClean="0">
                <a:latin typeface="Arial" charset="0"/>
              </a:rPr>
              <a:t>ToF</a:t>
            </a:r>
            <a:r>
              <a:rPr lang="en-US" altLang="ko-KR" sz="1600" dirty="0" smtClean="0">
                <a:latin typeface="Arial" charset="0"/>
              </a:rPr>
              <a:t> from the equation in </a:t>
            </a:r>
            <a:r>
              <a:rPr lang="en-IE" altLang="ko-KR" sz="1600" dirty="0" smtClean="0">
                <a:latin typeface="Arial" charset="0"/>
              </a:rPr>
              <a:t>802.15.8</a:t>
            </a:r>
          </a:p>
          <a:p>
            <a:pPr lvl="2">
              <a:buFont typeface="Arial" pitchFamily="34" charset="0"/>
              <a:buChar char="•"/>
            </a:pPr>
            <a:r>
              <a:rPr lang="en-IE" altLang="ko-KR" sz="1600" dirty="0" smtClean="0">
                <a:latin typeface="Arial" charset="0"/>
              </a:rPr>
              <a:t>The timestamp measurements maybe encrypted for different users with different keys for </a:t>
            </a:r>
            <a:r>
              <a:rPr lang="en-IE" altLang="ko-KR" sz="1600" dirty="0" smtClean="0">
                <a:latin typeface="Arial" charset="0"/>
              </a:rPr>
              <a:t>security (</a:t>
            </a:r>
            <a:r>
              <a:rPr lang="en-US" altLang="ko-KR" sz="1600" dirty="0" smtClean="0">
                <a:latin typeface="Arial" charset="0"/>
              </a:rPr>
              <a:t>Ranging final/Multicast</a:t>
            </a:r>
            <a:r>
              <a:rPr lang="en-IE" altLang="ko-KR" sz="1600" dirty="0" smtClean="0">
                <a:latin typeface="Arial" charset="0"/>
              </a:rPr>
              <a:t>)</a:t>
            </a:r>
            <a:endParaRPr lang="en-IE" altLang="ko-KR" sz="1600" dirty="0" smtClean="0">
              <a:latin typeface="Arial" charset="0"/>
            </a:endParaRPr>
          </a:p>
          <a:p>
            <a:pPr marL="857250" lvl="2" indent="0">
              <a:buNone/>
            </a:pPr>
            <a:r>
              <a:rPr lang="en-IE" altLang="ko-KR" sz="1600" dirty="0" smtClean="0">
                <a:latin typeface="Arial" charset="0"/>
              </a:rPr>
              <a:t> </a:t>
            </a:r>
          </a:p>
          <a:p>
            <a:pPr lvl="1">
              <a:buFont typeface="Arial" pitchFamily="34" charset="0"/>
              <a:buChar char="•"/>
            </a:pPr>
            <a:endParaRPr lang="en-US" altLang="ko-KR" sz="2000" dirty="0" smtClean="0">
              <a:latin typeface="Arial" charset="0"/>
            </a:endParaRPr>
          </a:p>
        </p:txBody>
      </p:sp>
      <p:grpSp>
        <p:nvGrpSpPr>
          <p:cNvPr id="9" name="그룹 8"/>
          <p:cNvGrpSpPr/>
          <p:nvPr/>
        </p:nvGrpSpPr>
        <p:grpSpPr>
          <a:xfrm>
            <a:off x="3498029" y="4343400"/>
            <a:ext cx="5569771" cy="2413972"/>
            <a:chOff x="581192" y="157778"/>
            <a:chExt cx="5569771" cy="2413972"/>
          </a:xfrm>
        </p:grpSpPr>
        <p:sp>
          <p:nvSpPr>
            <p:cNvPr id="10" name="TextBox 9"/>
            <p:cNvSpPr txBox="1"/>
            <p:nvPr/>
          </p:nvSpPr>
          <p:spPr>
            <a:xfrm>
              <a:off x="581192"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A</a:t>
              </a:r>
              <a:endParaRPr lang="ko-KR" altLang="en-US" sz="900" dirty="0"/>
            </a:p>
          </p:txBody>
        </p:sp>
        <p:cxnSp>
          <p:nvCxnSpPr>
            <p:cNvPr id="11" name="직선 연결선 10"/>
            <p:cNvCxnSpPr>
              <a:stCxn id="10" idx="2"/>
            </p:cNvCxnSpPr>
            <p:nvPr/>
          </p:nvCxnSpPr>
          <p:spPr>
            <a:xfrm>
              <a:off x="943430" y="388610"/>
              <a:ext cx="0" cy="218314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756595"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1</a:t>
              </a:r>
              <a:endParaRPr lang="ko-KR" altLang="en-US" sz="900" dirty="0"/>
            </a:p>
          </p:txBody>
        </p:sp>
        <p:cxnSp>
          <p:nvCxnSpPr>
            <p:cNvPr id="13" name="직선 연결선 12"/>
            <p:cNvCxnSpPr>
              <a:stCxn id="12" idx="2"/>
            </p:cNvCxnSpPr>
            <p:nvPr/>
          </p:nvCxnSpPr>
          <p:spPr>
            <a:xfrm>
              <a:off x="3118833" y="388610"/>
              <a:ext cx="0" cy="218314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 name="직선 화살표 연결선 13"/>
            <p:cNvCxnSpPr/>
            <p:nvPr/>
          </p:nvCxnSpPr>
          <p:spPr>
            <a:xfrm>
              <a:off x="943430" y="648398"/>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936564" y="394482"/>
              <a:ext cx="2182268" cy="230832"/>
            </a:xfrm>
            <a:prstGeom prst="rect">
              <a:avLst/>
            </a:prstGeom>
            <a:noFill/>
            <a:ln w="12700">
              <a:noFill/>
            </a:ln>
          </p:spPr>
          <p:txBody>
            <a:bodyPr wrap="square" rtlCol="0">
              <a:spAutoFit/>
            </a:bodyPr>
            <a:lstStyle/>
            <a:p>
              <a:pPr algn="ctr"/>
              <a:r>
                <a:rPr lang="en-US" altLang="ko-KR" sz="900" dirty="0" smtClean="0"/>
                <a:t>Broadcast/multicast (Ranging poll)</a:t>
              </a:r>
              <a:endParaRPr lang="ko-KR" altLang="en-US" sz="900" dirty="0"/>
            </a:p>
          </p:txBody>
        </p:sp>
        <p:cxnSp>
          <p:nvCxnSpPr>
            <p:cNvPr id="16" name="직선 화살표 연결선 15"/>
            <p:cNvCxnSpPr/>
            <p:nvPr/>
          </p:nvCxnSpPr>
          <p:spPr>
            <a:xfrm>
              <a:off x="950295" y="914087"/>
              <a:ext cx="2175403"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943430" y="660171"/>
              <a:ext cx="2182268" cy="230832"/>
            </a:xfrm>
            <a:prstGeom prst="rect">
              <a:avLst/>
            </a:prstGeom>
            <a:noFill/>
            <a:ln w="12700">
              <a:noFill/>
            </a:ln>
          </p:spPr>
          <p:txBody>
            <a:bodyPr wrap="square" rtlCol="0">
              <a:spAutoFit/>
            </a:bodyPr>
            <a:lstStyle/>
            <a:p>
              <a:pPr algn="ctr"/>
              <a:r>
                <a:rPr lang="en-US" altLang="ko-KR" sz="900" dirty="0" smtClean="0"/>
                <a:t>(Ranging response)</a:t>
              </a:r>
              <a:endParaRPr lang="ko-KR" altLang="en-US" sz="900" dirty="0"/>
            </a:p>
          </p:txBody>
        </p:sp>
        <p:sp>
          <p:nvSpPr>
            <p:cNvPr id="18" name="TextBox 17"/>
            <p:cNvSpPr txBox="1"/>
            <p:nvPr/>
          </p:nvSpPr>
          <p:spPr>
            <a:xfrm>
              <a:off x="936564" y="1838172"/>
              <a:ext cx="2182268" cy="230832"/>
            </a:xfrm>
            <a:prstGeom prst="rect">
              <a:avLst/>
            </a:prstGeom>
            <a:noFill/>
            <a:ln w="12700">
              <a:noFill/>
            </a:ln>
          </p:spPr>
          <p:txBody>
            <a:bodyPr wrap="square" rtlCol="0">
              <a:spAutoFit/>
            </a:bodyPr>
            <a:lstStyle/>
            <a:p>
              <a:pPr algn="ctr"/>
              <a:r>
                <a:rPr lang="en-US" altLang="ko-KR" sz="900" dirty="0" smtClean="0"/>
                <a:t>Broadcast/multicast (Ranging final)</a:t>
              </a:r>
              <a:endParaRPr lang="ko-KR" altLang="en-US" sz="900" dirty="0"/>
            </a:p>
          </p:txBody>
        </p:sp>
        <p:sp>
          <p:nvSpPr>
            <p:cNvPr id="19" name="TextBox 18"/>
            <p:cNvSpPr txBox="1"/>
            <p:nvPr/>
          </p:nvSpPr>
          <p:spPr>
            <a:xfrm>
              <a:off x="3115706" y="2087395"/>
              <a:ext cx="858610" cy="230832"/>
            </a:xfrm>
            <a:prstGeom prst="rect">
              <a:avLst/>
            </a:prstGeom>
            <a:noFill/>
            <a:ln w="12700">
              <a:noFill/>
            </a:ln>
          </p:spPr>
          <p:txBody>
            <a:bodyPr wrap="square" rtlCol="0">
              <a:spAutoFit/>
            </a:bodyPr>
            <a:lstStyle/>
            <a:p>
              <a:r>
                <a:rPr lang="en-US" altLang="ko-KR" sz="900" dirty="0" smtClean="0"/>
                <a:t>Ranging</a:t>
              </a:r>
            </a:p>
          </p:txBody>
        </p:sp>
        <p:sp>
          <p:nvSpPr>
            <p:cNvPr id="20" name="TextBox 19"/>
            <p:cNvSpPr txBox="1"/>
            <p:nvPr/>
          </p:nvSpPr>
          <p:spPr>
            <a:xfrm>
              <a:off x="3623941" y="157778"/>
              <a:ext cx="724475" cy="230832"/>
            </a:xfrm>
            <a:prstGeom prst="rect">
              <a:avLst/>
            </a:prstGeom>
            <a:noFill/>
            <a:ln w="12700">
              <a:solidFill>
                <a:schemeClr val="tx1"/>
              </a:solidFill>
            </a:ln>
          </p:spPr>
          <p:txBody>
            <a:bodyPr wrap="square" rtlCol="0">
              <a:spAutoFit/>
            </a:bodyPr>
            <a:lstStyle/>
            <a:p>
              <a:pPr algn="ctr"/>
              <a:r>
                <a:rPr lang="en-US" altLang="ko-KR" sz="900" dirty="0" smtClean="0"/>
                <a:t>Device 2</a:t>
              </a:r>
              <a:endParaRPr lang="ko-KR" altLang="en-US" sz="900" dirty="0"/>
            </a:p>
          </p:txBody>
        </p:sp>
        <p:cxnSp>
          <p:nvCxnSpPr>
            <p:cNvPr id="21" name="직선 연결선 20"/>
            <p:cNvCxnSpPr>
              <a:stCxn id="20" idx="2"/>
            </p:cNvCxnSpPr>
            <p:nvPr/>
          </p:nvCxnSpPr>
          <p:spPr>
            <a:xfrm>
              <a:off x="3986179" y="388610"/>
              <a:ext cx="0" cy="218314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931991" y="166404"/>
              <a:ext cx="724475" cy="230832"/>
            </a:xfrm>
            <a:prstGeom prst="rect">
              <a:avLst/>
            </a:prstGeom>
            <a:noFill/>
            <a:ln w="12700">
              <a:solidFill>
                <a:schemeClr val="tx1"/>
              </a:solidFill>
            </a:ln>
          </p:spPr>
          <p:txBody>
            <a:bodyPr wrap="square" rtlCol="0">
              <a:spAutoFit/>
            </a:bodyPr>
            <a:lstStyle/>
            <a:p>
              <a:pPr algn="ctr"/>
              <a:r>
                <a:rPr lang="en-US" altLang="ko-KR" sz="900" dirty="0" smtClean="0"/>
                <a:t>Device N</a:t>
              </a:r>
              <a:endParaRPr lang="ko-KR" altLang="en-US" sz="900" dirty="0"/>
            </a:p>
          </p:txBody>
        </p:sp>
        <p:cxnSp>
          <p:nvCxnSpPr>
            <p:cNvPr id="23" name="직선 연결선 22"/>
            <p:cNvCxnSpPr/>
            <p:nvPr/>
          </p:nvCxnSpPr>
          <p:spPr>
            <a:xfrm>
              <a:off x="5289026" y="397236"/>
              <a:ext cx="0" cy="217451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직선 화살표 연결선 23"/>
            <p:cNvCxnSpPr/>
            <p:nvPr/>
          </p:nvCxnSpPr>
          <p:spPr>
            <a:xfrm>
              <a:off x="939997" y="648398"/>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직선 화살표 연결선 24"/>
            <p:cNvCxnSpPr/>
            <p:nvPr/>
          </p:nvCxnSpPr>
          <p:spPr>
            <a:xfrm>
              <a:off x="949377" y="648438"/>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282233" y="163277"/>
              <a:ext cx="724475" cy="230832"/>
            </a:xfrm>
            <a:prstGeom prst="rect">
              <a:avLst/>
            </a:prstGeom>
            <a:noFill/>
            <a:ln w="12700">
              <a:noFill/>
            </a:ln>
          </p:spPr>
          <p:txBody>
            <a:bodyPr wrap="square" rtlCol="0">
              <a:spAutoFit/>
            </a:bodyPr>
            <a:lstStyle/>
            <a:p>
              <a:pPr algn="ctr"/>
              <a:r>
                <a:rPr lang="en-US" altLang="ko-KR" sz="900" dirty="0" smtClean="0"/>
                <a:t>...</a:t>
              </a:r>
              <a:endParaRPr lang="ko-KR" altLang="en-US" sz="900" dirty="0"/>
            </a:p>
          </p:txBody>
        </p:sp>
        <p:cxnSp>
          <p:nvCxnSpPr>
            <p:cNvPr id="27" name="직선 화살표 연결선 26"/>
            <p:cNvCxnSpPr/>
            <p:nvPr/>
          </p:nvCxnSpPr>
          <p:spPr>
            <a:xfrm>
              <a:off x="952064" y="1188402"/>
              <a:ext cx="302537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945199" y="934486"/>
              <a:ext cx="2182268" cy="230832"/>
            </a:xfrm>
            <a:prstGeom prst="rect">
              <a:avLst/>
            </a:prstGeom>
            <a:noFill/>
            <a:ln w="12700">
              <a:noFill/>
            </a:ln>
          </p:spPr>
          <p:txBody>
            <a:bodyPr wrap="square" rtlCol="0">
              <a:spAutoFit/>
            </a:bodyPr>
            <a:lstStyle/>
            <a:p>
              <a:pPr algn="ctr"/>
              <a:r>
                <a:rPr lang="en-US" altLang="ko-KR" sz="900" dirty="0" smtClean="0"/>
                <a:t>(Ranging response)</a:t>
              </a:r>
              <a:endParaRPr lang="ko-KR" altLang="en-US" sz="900" dirty="0"/>
            </a:p>
          </p:txBody>
        </p:sp>
        <p:cxnSp>
          <p:nvCxnSpPr>
            <p:cNvPr id="29" name="직선 화살표 연결선 28"/>
            <p:cNvCxnSpPr/>
            <p:nvPr/>
          </p:nvCxnSpPr>
          <p:spPr>
            <a:xfrm>
              <a:off x="952064" y="1757431"/>
              <a:ext cx="4342165"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945199" y="1503515"/>
              <a:ext cx="2182268" cy="230832"/>
            </a:xfrm>
            <a:prstGeom prst="rect">
              <a:avLst/>
            </a:prstGeom>
            <a:noFill/>
            <a:ln w="12700">
              <a:noFill/>
            </a:ln>
          </p:spPr>
          <p:txBody>
            <a:bodyPr wrap="square" rtlCol="0">
              <a:spAutoFit/>
            </a:bodyPr>
            <a:lstStyle/>
            <a:p>
              <a:pPr algn="ctr"/>
              <a:r>
                <a:rPr lang="en-US" altLang="ko-KR" sz="900" dirty="0" smtClean="0"/>
                <a:t>(Ranging response)</a:t>
              </a:r>
              <a:endParaRPr lang="ko-KR" altLang="en-US" sz="900" dirty="0"/>
            </a:p>
          </p:txBody>
        </p:sp>
        <p:cxnSp>
          <p:nvCxnSpPr>
            <p:cNvPr id="31" name="직선 화살표 연결선 30"/>
            <p:cNvCxnSpPr/>
            <p:nvPr/>
          </p:nvCxnSpPr>
          <p:spPr>
            <a:xfrm>
              <a:off x="948632" y="2086609"/>
              <a:ext cx="2175403"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2" name="직선 화살표 연결선 31"/>
            <p:cNvCxnSpPr/>
            <p:nvPr/>
          </p:nvCxnSpPr>
          <p:spPr>
            <a:xfrm>
              <a:off x="945199" y="2086609"/>
              <a:ext cx="3046181"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3" name="직선 화살표 연결선 32"/>
            <p:cNvCxnSpPr/>
            <p:nvPr/>
          </p:nvCxnSpPr>
          <p:spPr>
            <a:xfrm>
              <a:off x="954578" y="2086649"/>
              <a:ext cx="4344852" cy="0"/>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3991381" y="2095588"/>
              <a:ext cx="858610" cy="230832"/>
            </a:xfrm>
            <a:prstGeom prst="rect">
              <a:avLst/>
            </a:prstGeom>
            <a:noFill/>
            <a:ln w="12700">
              <a:noFill/>
            </a:ln>
          </p:spPr>
          <p:txBody>
            <a:bodyPr wrap="square" rtlCol="0">
              <a:spAutoFit/>
            </a:bodyPr>
            <a:lstStyle/>
            <a:p>
              <a:r>
                <a:rPr lang="en-US" altLang="ko-KR" sz="900" dirty="0" smtClean="0"/>
                <a:t>Ranging</a:t>
              </a:r>
            </a:p>
          </p:txBody>
        </p:sp>
        <p:sp>
          <p:nvSpPr>
            <p:cNvPr id="35" name="TextBox 34"/>
            <p:cNvSpPr txBox="1"/>
            <p:nvPr/>
          </p:nvSpPr>
          <p:spPr>
            <a:xfrm>
              <a:off x="5292353" y="2086609"/>
              <a:ext cx="858610" cy="230832"/>
            </a:xfrm>
            <a:prstGeom prst="rect">
              <a:avLst/>
            </a:prstGeom>
            <a:noFill/>
            <a:ln w="12700">
              <a:noFill/>
            </a:ln>
          </p:spPr>
          <p:txBody>
            <a:bodyPr wrap="square" rtlCol="0">
              <a:spAutoFit/>
            </a:bodyPr>
            <a:lstStyle/>
            <a:p>
              <a:r>
                <a:rPr lang="en-US" altLang="ko-KR" sz="900" dirty="0" smtClean="0"/>
                <a:t>Ranging</a:t>
              </a:r>
            </a:p>
          </p:txBody>
        </p:sp>
      </p:grpSp>
      <p:sp>
        <p:nvSpPr>
          <p:cNvPr id="2" name="TextBox 1"/>
          <p:cNvSpPr txBox="1"/>
          <p:nvPr/>
        </p:nvSpPr>
        <p:spPr>
          <a:xfrm>
            <a:off x="304800" y="5892225"/>
            <a:ext cx="3352800" cy="584775"/>
          </a:xfrm>
          <a:prstGeom prst="rect">
            <a:avLst/>
          </a:prstGeom>
          <a:noFill/>
        </p:spPr>
        <p:txBody>
          <a:bodyPr wrap="square" rtlCol="0">
            <a:spAutoFit/>
          </a:bodyPr>
          <a:lstStyle/>
          <a:p>
            <a:r>
              <a:rPr lang="en-US" altLang="ko-KR" sz="1600" dirty="0" smtClean="0">
                <a:latin typeface="Arial" charset="0"/>
                <a:ea typeface="ＭＳ Ｐゴシック" pitchFamily="-109" charset="-128"/>
              </a:rPr>
              <a:t>*Broadcast/multicast </a:t>
            </a:r>
            <a:r>
              <a:rPr lang="en-US" altLang="ko-KR" sz="1600" dirty="0">
                <a:latin typeface="Arial" charset="0"/>
                <a:ea typeface="ＭＳ Ｐゴシック" pitchFamily="-109" charset="-128"/>
              </a:rPr>
              <a:t>single-sided TWR can be considered </a:t>
            </a:r>
            <a:endParaRPr lang="ko-KR" altLang="en-US" sz="1600" dirty="0">
              <a:latin typeface="Arial" charset="0"/>
              <a:ea typeface="ＭＳ Ｐゴシック" pitchFamily="-109" charset="-128"/>
            </a:endParaRPr>
          </a:p>
        </p:txBody>
      </p:sp>
    </p:spTree>
    <p:extLst>
      <p:ext uri="{BB962C8B-B14F-4D97-AF65-F5344CB8AC3E}">
        <p14:creationId xmlns:p14="http://schemas.microsoft.com/office/powerpoint/2010/main" val="395009810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70510</TotalTime>
  <Words>1847</Words>
  <Application>Microsoft Office PowerPoint</Application>
  <PresentationFormat>화면 슬라이드 쇼(4:3)</PresentationFormat>
  <Paragraphs>280</Paragraphs>
  <Slides>16</Slides>
  <Notes>15</Notes>
  <HiddenSlides>0</HiddenSlides>
  <MMClips>0</MMClips>
  <ScaleCrop>false</ScaleCrop>
  <HeadingPairs>
    <vt:vector size="4" baseType="variant">
      <vt:variant>
        <vt:lpstr>테마</vt:lpstr>
      </vt:variant>
      <vt:variant>
        <vt:i4>1</vt:i4>
      </vt:variant>
      <vt:variant>
        <vt:lpstr>슬라이드 제목</vt:lpstr>
      </vt:variant>
      <vt:variant>
        <vt:i4>16</vt:i4>
      </vt:variant>
    </vt:vector>
  </HeadingPairs>
  <TitlesOfParts>
    <vt:vector size="17" baseType="lpstr">
      <vt:lpstr>Default Design</vt:lpstr>
      <vt:lpstr>PowerPoint 프레젠테이션</vt:lpstr>
      <vt:lpstr>The aim of this presentation:</vt:lpstr>
      <vt:lpstr>The aim of this presentation:</vt:lpstr>
      <vt:lpstr>Overview</vt:lpstr>
      <vt:lpstr>Need for Multicast/Broadcast Ranging</vt:lpstr>
      <vt:lpstr>Reference (802.15.8)</vt:lpstr>
      <vt:lpstr>Reference (802.15.8)</vt:lpstr>
      <vt:lpstr>Need for Multicast/Broadcast Ranging</vt:lpstr>
      <vt:lpstr>Proposal</vt:lpstr>
      <vt:lpstr>Proposal</vt:lpstr>
      <vt:lpstr>Example of RCDT (3) IE</vt:lpstr>
      <vt:lpstr>Example of RCDT (4) IE</vt:lpstr>
      <vt:lpstr>Example of RCDT (5)/RCDT (7) IE</vt:lpstr>
      <vt:lpstr>Example of RCDT (6)/RCDT (7) IE</vt:lpstr>
      <vt:lpstr>Conclusions</vt:lpstr>
      <vt:lpstr>PowerPoint 프레젠테이션</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Windows 사용자</cp:lastModifiedBy>
  <cp:revision>1579</cp:revision>
  <cp:lastPrinted>2015-07-14T16:02:16Z</cp:lastPrinted>
  <dcterms:created xsi:type="dcterms:W3CDTF">2009-07-12T16:25:16Z</dcterms:created>
  <dcterms:modified xsi:type="dcterms:W3CDTF">2018-11-12T08:51:28Z</dcterms:modified>
</cp:coreProperties>
</file>

<file path=docProps/custom.xml><?xml version="1.0" encoding="utf-8"?>
<Properties xmlns="http://schemas.openxmlformats.org/officeDocument/2006/custom-properties" xmlns:vt="http://schemas.openxmlformats.org/officeDocument/2006/docPropsVTypes">
  <property fmtid="{5C58129F-E5B8-477A-9B38-B3E54BFA04C8}" pid="2">
    <vt:lpwstr>1199B35BD71BB7FD1EA28AE2217126EBADBEFF954A2632733F0CFF4A00DEE68C</vt:lpwstr>
  </property>
  <property fmtid="{D5CDD505-2E9C-101B-9397-08002B2CF9AE}" pid="2" name="NSCPROP">
    <vt:lpwstr>NSCCustomProperty</vt:lpwstr>
  </property>
  <property fmtid="{D5CDD505-2E9C-101B-9397-08002B2CF9AE}" pid="3" name="NSCPROP_SA">
    <vt:lpwstr>C:\Users\Samsung\Downloads\15-18-0108-03-004z-hrp-uwb-phy-enhancements.pptx</vt:lpwstr>
  </property>
</Properties>
</file>