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handoutMasterIdLst>
    <p:handoutMasterId r:id="rId13"/>
  </p:handoutMasterIdLst>
  <p:sldIdLst>
    <p:sldId id="287" r:id="rId2"/>
    <p:sldId id="346" r:id="rId3"/>
    <p:sldId id="423" r:id="rId4"/>
    <p:sldId id="427" r:id="rId5"/>
    <p:sldId id="426" r:id="rId6"/>
    <p:sldId id="414" r:id="rId7"/>
    <p:sldId id="415" r:id="rId8"/>
    <p:sldId id="424" r:id="rId9"/>
    <p:sldId id="421" r:id="rId10"/>
    <p:sldId id="359" r:id="rId1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Cover Page" id="{7E367D55-C77A-3F4F-941C-92F6A234F7F7}">
          <p14:sldIdLst>
            <p14:sldId id="287"/>
          </p14:sldIdLst>
        </p14:section>
        <p14:section name="Presentation" id="{423C3B5B-A901-8240-AD93-EF2BDAB31CDF}">
          <p14:sldIdLst>
            <p14:sldId id="346"/>
            <p14:sldId id="423"/>
            <p14:sldId id="427"/>
            <p14:sldId id="426"/>
            <p14:sldId id="414"/>
            <p14:sldId id="415"/>
            <p14:sldId id="424"/>
            <p14:sldId id="421"/>
            <p14:sldId id="359"/>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보통 스타일 1 - 강조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7292A2E-F333-43FB-9621-5CBBE7FDCDCB}" styleName="밝은 스타일 2 - 강조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0A1B5D5-9B99-4C35-A422-299274C87663}" styleName="보통 스타일 1 - 강조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315" autoAdjust="0"/>
    <p:restoredTop sz="87558" autoAdjust="0"/>
  </p:normalViewPr>
  <p:slideViewPr>
    <p:cSldViewPr>
      <p:cViewPr varScale="1">
        <p:scale>
          <a:sx n="76" d="100"/>
          <a:sy n="76" d="100"/>
        </p:scale>
        <p:origin x="-90" y="-600"/>
      </p:cViewPr>
      <p:guideLst>
        <p:guide orient="horz" pos="2160"/>
        <p:guide pos="2880"/>
      </p:guideLst>
    </p:cSldViewPr>
  </p:slideViewPr>
  <p:outlineViewPr>
    <p:cViewPr>
      <p:scale>
        <a:sx n="33" d="100"/>
        <a:sy n="33" d="100"/>
      </p:scale>
      <p:origin x="0" y="2456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6" d="100"/>
          <a:sy n="86" d="100"/>
        </p:scale>
        <p:origin x="-3828" y="-96"/>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7603635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IEEE 802.15-&lt;15-09-0758-00-004e&gt;</a:t>
            </a:r>
            <a:endParaRPr lang="en-US"/>
          </a:p>
        </p:txBody>
      </p:sp>
      <p:sp>
        <p:nvSpPr>
          <p:cNvPr id="5" name="날짜 개체 틀 4"/>
          <p:cNvSpPr>
            <a:spLocks noGrp="1"/>
          </p:cNvSpPr>
          <p:nvPr>
            <p:ph type="dt" idx="11"/>
          </p:nvPr>
        </p:nvSpPr>
        <p:spPr/>
        <p:txBody>
          <a:bodyPr/>
          <a:lstStyle/>
          <a:p>
            <a:pPr>
              <a:defRPr/>
            </a:pPr>
            <a:r>
              <a:rPr lang="en-US" smtClean="0"/>
              <a:t>&lt;month year&gt;</a:t>
            </a:r>
            <a:endParaRPr lang="en-US"/>
          </a:p>
        </p:txBody>
      </p:sp>
      <p:sp>
        <p:nvSpPr>
          <p:cNvPr id="6" name="슬라이드 번호 개체 틀 5"/>
          <p:cNvSpPr>
            <a:spLocks noGrp="1"/>
          </p:cNvSpPr>
          <p:nvPr>
            <p:ph type="sldNum" sz="quarter" idx="12"/>
          </p:nvPr>
        </p:nvSpPr>
        <p:spPr/>
        <p:txBody>
          <a:bodyPr/>
          <a:lstStyle/>
          <a:p>
            <a:pPr>
              <a:defRPr/>
            </a:pPr>
            <a:r>
              <a:rPr lang="en-US" smtClean="0"/>
              <a:t>Page </a:t>
            </a:r>
            <a:fld id="{44150747-EEFC-F243-90C1-8A0124CC47EF}" type="slidenum">
              <a:rPr lang="en-US" smtClean="0"/>
              <a:pPr>
                <a:defRPr/>
              </a:pPr>
              <a:t>2</a:t>
            </a:fld>
            <a:endParaRPr lang="en-US"/>
          </a:p>
        </p:txBody>
      </p:sp>
    </p:spTree>
    <p:extLst>
      <p:ext uri="{BB962C8B-B14F-4D97-AF65-F5344CB8AC3E}">
        <p14:creationId xmlns:p14="http://schemas.microsoft.com/office/powerpoint/2010/main" val="4703676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r>
              <a:rPr lang="ko-KR" altLang="en-US" baseline="0" dirty="0" err="1" smtClean="0"/>
              <a:t>ㄴ</a:t>
            </a:r>
            <a:endParaRPr lang="en-US" altLang="ko-KR" baseline="0" dirty="0" smtClean="0"/>
          </a:p>
        </p:txBody>
      </p:sp>
      <p:sp>
        <p:nvSpPr>
          <p:cNvPr id="4" name="머리글 개체 틀 3"/>
          <p:cNvSpPr>
            <a:spLocks noGrp="1"/>
          </p:cNvSpPr>
          <p:nvPr>
            <p:ph type="hdr" sz="quarter" idx="10"/>
          </p:nvPr>
        </p:nvSpPr>
        <p:spPr/>
        <p:txBody>
          <a:bodyPr/>
          <a:lstStyle/>
          <a:p>
            <a:pPr>
              <a:defRPr/>
            </a:pPr>
            <a:r>
              <a:rPr lang="en-US" smtClean="0"/>
              <a:t>doc.: IEEE 802.15-&lt;15-09-0758-00-004e&gt;</a:t>
            </a:r>
            <a:endParaRPr lang="en-US"/>
          </a:p>
        </p:txBody>
      </p:sp>
      <p:sp>
        <p:nvSpPr>
          <p:cNvPr id="5" name="날짜 개체 틀 4"/>
          <p:cNvSpPr>
            <a:spLocks noGrp="1"/>
          </p:cNvSpPr>
          <p:nvPr>
            <p:ph type="dt" idx="11"/>
          </p:nvPr>
        </p:nvSpPr>
        <p:spPr/>
        <p:txBody>
          <a:bodyPr/>
          <a:lstStyle/>
          <a:p>
            <a:pPr>
              <a:defRPr/>
            </a:pPr>
            <a:r>
              <a:rPr lang="en-US" smtClean="0"/>
              <a:t>&lt;month year&gt;</a:t>
            </a:r>
            <a:endParaRPr lang="en-US"/>
          </a:p>
        </p:txBody>
      </p:sp>
      <p:sp>
        <p:nvSpPr>
          <p:cNvPr id="6" name="슬라이드 번호 개체 틀 5"/>
          <p:cNvSpPr>
            <a:spLocks noGrp="1"/>
          </p:cNvSpPr>
          <p:nvPr>
            <p:ph type="sldNum" sz="quarter" idx="12"/>
          </p:nvPr>
        </p:nvSpPr>
        <p:spPr/>
        <p:txBody>
          <a:bodyPr/>
          <a:lstStyle/>
          <a:p>
            <a:pPr>
              <a:defRPr/>
            </a:pPr>
            <a:r>
              <a:rPr lang="en-US" smtClean="0"/>
              <a:t>Page </a:t>
            </a:r>
            <a:fld id="{44150747-EEFC-F243-90C1-8A0124CC47EF}" type="slidenum">
              <a:rPr lang="en-US" smtClean="0"/>
              <a:pPr>
                <a:defRPr/>
              </a:pPr>
              <a:t>3</a:t>
            </a:fld>
            <a:endParaRPr lang="en-US"/>
          </a:p>
        </p:txBody>
      </p:sp>
    </p:spTree>
    <p:extLst>
      <p:ext uri="{BB962C8B-B14F-4D97-AF65-F5344CB8AC3E}">
        <p14:creationId xmlns:p14="http://schemas.microsoft.com/office/powerpoint/2010/main" val="4703676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r>
              <a:rPr lang="ko-KR" altLang="en-US" dirty="0" err="1" smtClean="0"/>
              <a:t>ㄴ</a:t>
            </a:r>
            <a:endParaRPr lang="ko-KR" altLang="en-US" dirty="0"/>
          </a:p>
        </p:txBody>
      </p:sp>
      <p:sp>
        <p:nvSpPr>
          <p:cNvPr id="4" name="머리글 개체 틀 3"/>
          <p:cNvSpPr>
            <a:spLocks noGrp="1"/>
          </p:cNvSpPr>
          <p:nvPr>
            <p:ph type="hdr" sz="quarter" idx="10"/>
          </p:nvPr>
        </p:nvSpPr>
        <p:spPr/>
        <p:txBody>
          <a:bodyPr/>
          <a:lstStyle/>
          <a:p>
            <a:pPr>
              <a:defRPr/>
            </a:pPr>
            <a:r>
              <a:rPr lang="en-US" smtClean="0"/>
              <a:t>doc.: IEEE 802.15-&lt;15-09-0758-00-004e&gt;</a:t>
            </a:r>
            <a:endParaRPr lang="en-US"/>
          </a:p>
        </p:txBody>
      </p:sp>
      <p:sp>
        <p:nvSpPr>
          <p:cNvPr id="5" name="날짜 개체 틀 4"/>
          <p:cNvSpPr>
            <a:spLocks noGrp="1"/>
          </p:cNvSpPr>
          <p:nvPr>
            <p:ph type="dt" idx="11"/>
          </p:nvPr>
        </p:nvSpPr>
        <p:spPr/>
        <p:txBody>
          <a:bodyPr/>
          <a:lstStyle/>
          <a:p>
            <a:pPr>
              <a:defRPr/>
            </a:pPr>
            <a:r>
              <a:rPr lang="en-US" smtClean="0"/>
              <a:t>&lt;month year&gt;</a:t>
            </a:r>
            <a:endParaRPr lang="en-US"/>
          </a:p>
        </p:txBody>
      </p:sp>
      <p:sp>
        <p:nvSpPr>
          <p:cNvPr id="6" name="슬라이드 번호 개체 틀 5"/>
          <p:cNvSpPr>
            <a:spLocks noGrp="1"/>
          </p:cNvSpPr>
          <p:nvPr>
            <p:ph type="sldNum" sz="quarter" idx="12"/>
          </p:nvPr>
        </p:nvSpPr>
        <p:spPr/>
        <p:txBody>
          <a:bodyPr/>
          <a:lstStyle/>
          <a:p>
            <a:pPr>
              <a:defRPr/>
            </a:pPr>
            <a:r>
              <a:rPr lang="en-US" smtClean="0"/>
              <a:t>Page </a:t>
            </a:r>
            <a:fld id="{44150747-EEFC-F243-90C1-8A0124CC47EF}" type="slidenum">
              <a:rPr lang="en-US" smtClean="0"/>
              <a:pPr>
                <a:defRPr/>
              </a:pPr>
              <a:t>4</a:t>
            </a:fld>
            <a:endParaRPr lang="en-US"/>
          </a:p>
        </p:txBody>
      </p:sp>
    </p:spTree>
    <p:extLst>
      <p:ext uri="{BB962C8B-B14F-4D97-AF65-F5344CB8AC3E}">
        <p14:creationId xmlns:p14="http://schemas.microsoft.com/office/powerpoint/2010/main" val="4703676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en-US" altLang="ko-KR" baseline="0" dirty="0" smtClean="0"/>
          </a:p>
        </p:txBody>
      </p:sp>
      <p:sp>
        <p:nvSpPr>
          <p:cNvPr id="4" name="머리글 개체 틀 3"/>
          <p:cNvSpPr>
            <a:spLocks noGrp="1"/>
          </p:cNvSpPr>
          <p:nvPr>
            <p:ph type="hdr" sz="quarter" idx="10"/>
          </p:nvPr>
        </p:nvSpPr>
        <p:spPr/>
        <p:txBody>
          <a:bodyPr/>
          <a:lstStyle/>
          <a:p>
            <a:pPr>
              <a:defRPr/>
            </a:pPr>
            <a:r>
              <a:rPr lang="en-US" smtClean="0"/>
              <a:t>doc.: IEEE 802.15-&lt;15-09-0758-00-004e&gt;</a:t>
            </a:r>
            <a:endParaRPr lang="en-US"/>
          </a:p>
        </p:txBody>
      </p:sp>
      <p:sp>
        <p:nvSpPr>
          <p:cNvPr id="5" name="날짜 개체 틀 4"/>
          <p:cNvSpPr>
            <a:spLocks noGrp="1"/>
          </p:cNvSpPr>
          <p:nvPr>
            <p:ph type="dt" idx="11"/>
          </p:nvPr>
        </p:nvSpPr>
        <p:spPr/>
        <p:txBody>
          <a:bodyPr/>
          <a:lstStyle/>
          <a:p>
            <a:pPr>
              <a:defRPr/>
            </a:pPr>
            <a:r>
              <a:rPr lang="en-US" smtClean="0"/>
              <a:t>&lt;month year&gt;</a:t>
            </a:r>
            <a:endParaRPr lang="en-US"/>
          </a:p>
        </p:txBody>
      </p:sp>
      <p:sp>
        <p:nvSpPr>
          <p:cNvPr id="6" name="슬라이드 번호 개체 틀 5"/>
          <p:cNvSpPr>
            <a:spLocks noGrp="1"/>
          </p:cNvSpPr>
          <p:nvPr>
            <p:ph type="sldNum" sz="quarter" idx="12"/>
          </p:nvPr>
        </p:nvSpPr>
        <p:spPr/>
        <p:txBody>
          <a:bodyPr/>
          <a:lstStyle/>
          <a:p>
            <a:pPr>
              <a:defRPr/>
            </a:pPr>
            <a:r>
              <a:rPr lang="en-US" smtClean="0"/>
              <a:t>Page </a:t>
            </a:r>
            <a:fld id="{44150747-EEFC-F243-90C1-8A0124CC47EF}" type="slidenum">
              <a:rPr lang="en-US" smtClean="0"/>
              <a:pPr>
                <a:defRPr/>
              </a:pPr>
              <a:t>5</a:t>
            </a:fld>
            <a:endParaRPr lang="en-US"/>
          </a:p>
        </p:txBody>
      </p:sp>
    </p:spTree>
    <p:extLst>
      <p:ext uri="{BB962C8B-B14F-4D97-AF65-F5344CB8AC3E}">
        <p14:creationId xmlns:p14="http://schemas.microsoft.com/office/powerpoint/2010/main" val="13129318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IEEE 802.15-&lt;15-09-0758-00-004e&gt;</a:t>
            </a:r>
            <a:endParaRPr lang="en-US"/>
          </a:p>
        </p:txBody>
      </p:sp>
      <p:sp>
        <p:nvSpPr>
          <p:cNvPr id="5" name="날짜 개체 틀 4"/>
          <p:cNvSpPr>
            <a:spLocks noGrp="1"/>
          </p:cNvSpPr>
          <p:nvPr>
            <p:ph type="dt" idx="11"/>
          </p:nvPr>
        </p:nvSpPr>
        <p:spPr/>
        <p:txBody>
          <a:bodyPr/>
          <a:lstStyle/>
          <a:p>
            <a:pPr>
              <a:defRPr/>
            </a:pPr>
            <a:r>
              <a:rPr lang="en-US" smtClean="0"/>
              <a:t>&lt;month year&gt;</a:t>
            </a:r>
            <a:endParaRPr lang="en-US"/>
          </a:p>
        </p:txBody>
      </p:sp>
      <p:sp>
        <p:nvSpPr>
          <p:cNvPr id="6" name="슬라이드 번호 개체 틀 5"/>
          <p:cNvSpPr>
            <a:spLocks noGrp="1"/>
          </p:cNvSpPr>
          <p:nvPr>
            <p:ph type="sldNum" sz="quarter" idx="12"/>
          </p:nvPr>
        </p:nvSpPr>
        <p:spPr/>
        <p:txBody>
          <a:bodyPr/>
          <a:lstStyle/>
          <a:p>
            <a:pPr>
              <a:defRPr/>
            </a:pPr>
            <a:r>
              <a:rPr lang="en-US" smtClean="0"/>
              <a:t>Page </a:t>
            </a:r>
            <a:fld id="{44150747-EEFC-F243-90C1-8A0124CC47EF}" type="slidenum">
              <a:rPr lang="en-US" smtClean="0"/>
              <a:pPr>
                <a:defRPr/>
              </a:pPr>
              <a:t>6</a:t>
            </a:fld>
            <a:endParaRPr lang="en-US"/>
          </a:p>
        </p:txBody>
      </p:sp>
    </p:spTree>
    <p:extLst>
      <p:ext uri="{BB962C8B-B14F-4D97-AF65-F5344CB8AC3E}">
        <p14:creationId xmlns:p14="http://schemas.microsoft.com/office/powerpoint/2010/main" val="28125316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IEEE 802.15-&lt;15-09-0758-00-004e&gt;</a:t>
            </a:r>
            <a:endParaRPr lang="en-US"/>
          </a:p>
        </p:txBody>
      </p:sp>
      <p:sp>
        <p:nvSpPr>
          <p:cNvPr id="5" name="날짜 개체 틀 4"/>
          <p:cNvSpPr>
            <a:spLocks noGrp="1"/>
          </p:cNvSpPr>
          <p:nvPr>
            <p:ph type="dt" idx="11"/>
          </p:nvPr>
        </p:nvSpPr>
        <p:spPr/>
        <p:txBody>
          <a:bodyPr/>
          <a:lstStyle/>
          <a:p>
            <a:pPr>
              <a:defRPr/>
            </a:pPr>
            <a:r>
              <a:rPr lang="en-US" smtClean="0"/>
              <a:t>&lt;month year&gt;</a:t>
            </a:r>
            <a:endParaRPr lang="en-US"/>
          </a:p>
        </p:txBody>
      </p:sp>
      <p:sp>
        <p:nvSpPr>
          <p:cNvPr id="6" name="슬라이드 번호 개체 틀 5"/>
          <p:cNvSpPr>
            <a:spLocks noGrp="1"/>
          </p:cNvSpPr>
          <p:nvPr>
            <p:ph type="sldNum" sz="quarter" idx="12"/>
          </p:nvPr>
        </p:nvSpPr>
        <p:spPr/>
        <p:txBody>
          <a:bodyPr/>
          <a:lstStyle/>
          <a:p>
            <a:pPr>
              <a:defRPr/>
            </a:pPr>
            <a:r>
              <a:rPr lang="en-US" smtClean="0"/>
              <a:t>Page </a:t>
            </a:r>
            <a:fld id="{44150747-EEFC-F243-90C1-8A0124CC47EF}" type="slidenum">
              <a:rPr lang="en-US" smtClean="0"/>
              <a:pPr>
                <a:defRPr/>
              </a:pPr>
              <a:t>7</a:t>
            </a:fld>
            <a:endParaRPr lang="en-US"/>
          </a:p>
        </p:txBody>
      </p:sp>
    </p:spTree>
    <p:extLst>
      <p:ext uri="{BB962C8B-B14F-4D97-AF65-F5344CB8AC3E}">
        <p14:creationId xmlns:p14="http://schemas.microsoft.com/office/powerpoint/2010/main" val="9325755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pPr marL="0" marR="0" indent="0" algn="l" defTabSz="933450" rtl="0" eaLnBrk="0" fontAlgn="base" latinLnBrk="0" hangingPunct="0">
              <a:lnSpc>
                <a:spcPct val="100000"/>
              </a:lnSpc>
              <a:spcBef>
                <a:spcPct val="30000"/>
              </a:spcBef>
              <a:spcAft>
                <a:spcPct val="0"/>
              </a:spcAft>
              <a:buClrTx/>
              <a:buSzTx/>
              <a:buFontTx/>
              <a:buNone/>
              <a:tabLst/>
              <a:defRPr/>
            </a:pPr>
            <a:endParaRPr lang="en-US" altLang="ko-KR" sz="1200" dirty="0"/>
          </a:p>
        </p:txBody>
      </p:sp>
      <p:sp>
        <p:nvSpPr>
          <p:cNvPr id="4" name="머리글 개체 틀 3"/>
          <p:cNvSpPr>
            <a:spLocks noGrp="1"/>
          </p:cNvSpPr>
          <p:nvPr>
            <p:ph type="hdr" sz="quarter" idx="10"/>
          </p:nvPr>
        </p:nvSpPr>
        <p:spPr/>
        <p:txBody>
          <a:bodyPr/>
          <a:lstStyle/>
          <a:p>
            <a:pPr>
              <a:defRPr/>
            </a:pPr>
            <a:r>
              <a:rPr lang="en-US" smtClean="0"/>
              <a:t>doc.: IEEE 802.15-&lt;15-09-0758-00-004e&gt;</a:t>
            </a:r>
            <a:endParaRPr lang="en-US"/>
          </a:p>
        </p:txBody>
      </p:sp>
      <p:sp>
        <p:nvSpPr>
          <p:cNvPr id="5" name="날짜 개체 틀 4"/>
          <p:cNvSpPr>
            <a:spLocks noGrp="1"/>
          </p:cNvSpPr>
          <p:nvPr>
            <p:ph type="dt" idx="11"/>
          </p:nvPr>
        </p:nvSpPr>
        <p:spPr/>
        <p:txBody>
          <a:bodyPr/>
          <a:lstStyle/>
          <a:p>
            <a:pPr>
              <a:defRPr/>
            </a:pPr>
            <a:r>
              <a:rPr lang="en-US" smtClean="0"/>
              <a:t>&lt;month year&gt;</a:t>
            </a:r>
            <a:endParaRPr lang="en-US"/>
          </a:p>
        </p:txBody>
      </p:sp>
      <p:sp>
        <p:nvSpPr>
          <p:cNvPr id="6" name="슬라이드 번호 개체 틀 5"/>
          <p:cNvSpPr>
            <a:spLocks noGrp="1"/>
          </p:cNvSpPr>
          <p:nvPr>
            <p:ph type="sldNum" sz="quarter" idx="12"/>
          </p:nvPr>
        </p:nvSpPr>
        <p:spPr/>
        <p:txBody>
          <a:bodyPr/>
          <a:lstStyle/>
          <a:p>
            <a:pPr>
              <a:defRPr/>
            </a:pPr>
            <a:r>
              <a:rPr lang="en-US" smtClean="0"/>
              <a:t>Page </a:t>
            </a:r>
            <a:fld id="{44150747-EEFC-F243-90C1-8A0124CC47EF}" type="slidenum">
              <a:rPr lang="en-US" smtClean="0"/>
              <a:pPr>
                <a:defRPr/>
              </a:pPr>
              <a:t>8</a:t>
            </a:fld>
            <a:endParaRPr lang="en-US"/>
          </a:p>
        </p:txBody>
      </p:sp>
    </p:spTree>
    <p:extLst>
      <p:ext uri="{BB962C8B-B14F-4D97-AF65-F5344CB8AC3E}">
        <p14:creationId xmlns:p14="http://schemas.microsoft.com/office/powerpoint/2010/main" val="9325755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IEEE 802.15-&lt;15-09-0758-00-004e&gt;</a:t>
            </a:r>
            <a:endParaRPr lang="en-US"/>
          </a:p>
        </p:txBody>
      </p:sp>
      <p:sp>
        <p:nvSpPr>
          <p:cNvPr id="5" name="날짜 개체 틀 4"/>
          <p:cNvSpPr>
            <a:spLocks noGrp="1"/>
          </p:cNvSpPr>
          <p:nvPr>
            <p:ph type="dt" idx="11"/>
          </p:nvPr>
        </p:nvSpPr>
        <p:spPr/>
        <p:txBody>
          <a:bodyPr/>
          <a:lstStyle/>
          <a:p>
            <a:pPr>
              <a:defRPr/>
            </a:pPr>
            <a:r>
              <a:rPr lang="en-US" smtClean="0"/>
              <a:t>&lt;month year&gt;</a:t>
            </a:r>
            <a:endParaRPr lang="en-US"/>
          </a:p>
        </p:txBody>
      </p:sp>
      <p:sp>
        <p:nvSpPr>
          <p:cNvPr id="6" name="슬라이드 번호 개체 틀 5"/>
          <p:cNvSpPr>
            <a:spLocks noGrp="1"/>
          </p:cNvSpPr>
          <p:nvPr>
            <p:ph type="sldNum" sz="quarter" idx="12"/>
          </p:nvPr>
        </p:nvSpPr>
        <p:spPr/>
        <p:txBody>
          <a:bodyPr/>
          <a:lstStyle/>
          <a:p>
            <a:pPr>
              <a:defRPr/>
            </a:pPr>
            <a:r>
              <a:rPr lang="en-US" smtClean="0"/>
              <a:t>Page </a:t>
            </a:r>
            <a:fld id="{44150747-EEFC-F243-90C1-8A0124CC47EF}" type="slidenum">
              <a:rPr lang="en-US" smtClean="0"/>
              <a:pPr>
                <a:defRPr/>
              </a:pPr>
              <a:t>9</a:t>
            </a:fld>
            <a:endParaRPr lang="en-US"/>
          </a:p>
        </p:txBody>
      </p:sp>
    </p:spTree>
    <p:extLst>
      <p:ext uri="{BB962C8B-B14F-4D97-AF65-F5344CB8AC3E}">
        <p14:creationId xmlns:p14="http://schemas.microsoft.com/office/powerpoint/2010/main" val="3614760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77364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1" name="Rectangle 7"/>
          <p:cNvSpPr>
            <a:spLocks noChangeArrowheads="1"/>
          </p:cNvSpPr>
          <p:nvPr/>
        </p:nvSpPr>
        <p:spPr bwMode="auto">
          <a:xfrm>
            <a:off x="4800600" y="397331"/>
            <a:ext cx="39624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sz="1400" b="1" dirty="0" smtClean="0"/>
              <a:t>15-18-xxxx-xx-004z</a:t>
            </a:r>
            <a:r>
              <a:rPr lang="en-US" sz="1400" b="1" dirty="0"/>
              <a:t>&gt;</a:t>
            </a:r>
          </a:p>
        </p:txBody>
      </p:sp>
      <p:sp>
        <p:nvSpPr>
          <p:cNvPr id="1033" name="Rectangle 9"/>
          <p:cNvSpPr>
            <a:spLocks noChangeArrowheads="1"/>
          </p:cNvSpPr>
          <p:nvPr/>
        </p:nvSpPr>
        <p:spPr bwMode="auto">
          <a:xfrm>
            <a:off x="3810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034" name="Line 10"/>
          <p:cNvSpPr>
            <a:spLocks noChangeShapeType="1"/>
          </p:cNvSpPr>
          <p:nvPr/>
        </p:nvSpPr>
        <p:spPr bwMode="auto">
          <a:xfrm>
            <a:off x="381000" y="6477000"/>
            <a:ext cx="8305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9"/>
          <p:cNvSpPr>
            <a:spLocks noChangeArrowheads="1"/>
          </p:cNvSpPr>
          <p:nvPr userDrawn="1"/>
        </p:nvSpPr>
        <p:spPr bwMode="auto">
          <a:xfrm>
            <a:off x="381000" y="404890"/>
            <a:ext cx="15240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1400" dirty="0" smtClean="0"/>
              <a:t>November </a:t>
            </a:r>
            <a:r>
              <a:rPr lang="en-US" sz="1400" baseline="0" dirty="0"/>
              <a:t>2018</a:t>
            </a:r>
            <a:endParaRPr lang="en-US" sz="1400" dirty="0"/>
          </a:p>
        </p:txBody>
      </p:sp>
      <p:sp>
        <p:nvSpPr>
          <p:cNvPr id="15" name="Rectangle 7"/>
          <p:cNvSpPr>
            <a:spLocks noChangeArrowheads="1"/>
          </p:cNvSpPr>
          <p:nvPr userDrawn="1"/>
        </p:nvSpPr>
        <p:spPr bwMode="auto">
          <a:xfrm>
            <a:off x="4724400" y="6486211"/>
            <a:ext cx="39624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algn="r">
              <a:defRPr/>
            </a:pPr>
            <a:r>
              <a:rPr lang="en-US" dirty="0" err="1" smtClean="0"/>
              <a:t>Seongah</a:t>
            </a:r>
            <a:r>
              <a:rPr lang="en-US" dirty="0" smtClean="0"/>
              <a:t> </a:t>
            </a:r>
            <a:r>
              <a:rPr lang="en-US" dirty="0" err="1" smtClean="0"/>
              <a:t>Jeong</a:t>
            </a:r>
            <a:r>
              <a:rPr lang="en-US" dirty="0" smtClean="0"/>
              <a:t> et al, Samsung</a:t>
            </a:r>
            <a:endParaRPr lang="en-US" dirty="0"/>
          </a:p>
        </p:txBody>
      </p:sp>
      <p:sp>
        <p:nvSpPr>
          <p:cNvPr id="16" name="Line 10"/>
          <p:cNvSpPr>
            <a:spLocks noChangeShapeType="1"/>
          </p:cNvSpPr>
          <p:nvPr userDrawn="1"/>
        </p:nvSpPr>
        <p:spPr bwMode="auto">
          <a:xfrm>
            <a:off x="381000" y="612775"/>
            <a:ext cx="83820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7" name="Rectangle 9"/>
          <p:cNvSpPr>
            <a:spLocks noChangeArrowheads="1"/>
          </p:cNvSpPr>
          <p:nvPr userDrawn="1"/>
        </p:nvSpPr>
        <p:spPr bwMode="auto">
          <a:xfrm>
            <a:off x="4216400" y="6475413"/>
            <a:ext cx="7112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dirty="0"/>
              <a:t>Slide </a:t>
            </a:r>
            <a:fld id="{AD8365B0-1DCB-374B-8D2E-32E02956BE58}" type="slidenum">
              <a:rPr lang="en-US" smtClean="0"/>
              <a:pPr marL="0" marR="0" lvl="0" indent="0" algn="l" defTabSz="914400" rtl="0" eaLnBrk="0" fontAlgn="base" latinLnBrk="0" hangingPunct="0">
                <a:lnSpc>
                  <a:spcPct val="100000"/>
                </a:lnSpc>
                <a:spcBef>
                  <a:spcPct val="0"/>
                </a:spcBef>
                <a:spcAft>
                  <a:spcPct val="0"/>
                </a:spcAft>
                <a:buClrTx/>
                <a:buSzTx/>
                <a:buFontTx/>
                <a:buNone/>
                <a:tabLst/>
                <a:defRPr/>
              </a:pPr>
              <a:t>‹#›</a:t>
            </a:fld>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52400" y="838200"/>
            <a:ext cx="8839200" cy="5601533"/>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altLang="en-US" sz="1600" dirty="0" smtClean="0">
                <a:solidFill>
                  <a:srgbClr val="000000"/>
                </a:solidFill>
              </a:rPr>
              <a:t>Sequential Ranging Control Information Element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a:t>
            </a:r>
            <a:r>
              <a:rPr lang="en-US" sz="1600" b="1" dirty="0" smtClean="0">
                <a:solidFill>
                  <a:schemeClr val="tx2"/>
                </a:solidFill>
                <a:latin typeface="Times New Roman" pitchFamily="18" charset="0"/>
                <a:ea typeface="ＭＳ Ｐゴシック" pitchFamily="-65" charset="-128"/>
                <a:cs typeface="+mn-cs"/>
              </a:rPr>
              <a:t>: </a:t>
            </a:r>
            <a:r>
              <a:rPr lang="en-US" sz="1600" dirty="0">
                <a:solidFill>
                  <a:srgbClr val="000000"/>
                </a:solidFill>
              </a:rPr>
              <a:t>November </a:t>
            </a:r>
            <a:r>
              <a:rPr lang="en-US" sz="1600" dirty="0" smtClean="0">
                <a:solidFill>
                  <a:srgbClr val="000000"/>
                </a:solidFill>
              </a:rPr>
              <a:t>2018</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altLang="en-US" sz="1600" dirty="0" err="1">
                <a:solidFill>
                  <a:srgbClr val="000000"/>
                </a:solidFill>
              </a:rPr>
              <a:t>Seongah</a:t>
            </a:r>
            <a:r>
              <a:rPr lang="en-US" altLang="en-US" sz="1600" dirty="0">
                <a:solidFill>
                  <a:srgbClr val="000000"/>
                </a:solidFill>
              </a:rPr>
              <a:t> </a:t>
            </a:r>
            <a:r>
              <a:rPr lang="en-US" altLang="en-US" sz="1600" dirty="0" err="1">
                <a:solidFill>
                  <a:srgbClr val="000000"/>
                </a:solidFill>
              </a:rPr>
              <a:t>Jeong</a:t>
            </a:r>
            <a:r>
              <a:rPr lang="en-US" altLang="en-US" sz="1600" dirty="0">
                <a:solidFill>
                  <a:srgbClr val="000000"/>
                </a:solidFill>
              </a:rPr>
              <a:t>, Yi Yang, </a:t>
            </a:r>
            <a:r>
              <a:rPr lang="en-US" altLang="en-US" sz="1600" dirty="0" err="1">
                <a:solidFill>
                  <a:srgbClr val="000000"/>
                </a:solidFill>
              </a:rPr>
              <a:t>Hyunchul</a:t>
            </a:r>
            <a:r>
              <a:rPr lang="en-US" altLang="en-US" sz="1600" dirty="0">
                <a:solidFill>
                  <a:srgbClr val="000000"/>
                </a:solidFill>
              </a:rPr>
              <a:t> Kim, </a:t>
            </a:r>
            <a:r>
              <a:rPr lang="en-US" altLang="en-US" sz="1600" dirty="0" err="1">
                <a:solidFill>
                  <a:srgbClr val="000000"/>
                </a:solidFill>
              </a:rPr>
              <a:t>Sejong</a:t>
            </a:r>
            <a:r>
              <a:rPr lang="en-US" altLang="en-US" sz="1600" dirty="0">
                <a:solidFill>
                  <a:srgbClr val="000000"/>
                </a:solidFill>
              </a:rPr>
              <a:t> Yoon, Jong-</a:t>
            </a:r>
            <a:r>
              <a:rPr lang="en-US" altLang="en-US" sz="1600" dirty="0" err="1">
                <a:solidFill>
                  <a:srgbClr val="000000"/>
                </a:solidFill>
              </a:rPr>
              <a:t>Hoon</a:t>
            </a:r>
            <a:r>
              <a:rPr lang="en-US" altLang="en-US" sz="1600" dirty="0">
                <a:solidFill>
                  <a:srgbClr val="000000"/>
                </a:solidFill>
              </a:rPr>
              <a:t> </a:t>
            </a:r>
            <a:r>
              <a:rPr lang="en-US" altLang="en-US" sz="1600" dirty="0" smtClean="0">
                <a:solidFill>
                  <a:srgbClr val="000000"/>
                </a:solidFill>
              </a:rPr>
              <a:t>Jang, </a:t>
            </a:r>
            <a:r>
              <a:rPr lang="en-US" altLang="en-US" sz="1600" dirty="0">
                <a:solidFill>
                  <a:srgbClr val="000000"/>
                </a:solidFill>
              </a:rPr>
              <a:t>Moon-</a:t>
            </a:r>
            <a:r>
              <a:rPr lang="en-US" altLang="en-US" sz="1600" dirty="0" err="1">
                <a:solidFill>
                  <a:srgbClr val="000000"/>
                </a:solidFill>
              </a:rPr>
              <a:t>Seok</a:t>
            </a:r>
            <a:r>
              <a:rPr lang="en-US" altLang="en-US" sz="1600" dirty="0">
                <a:solidFill>
                  <a:srgbClr val="000000"/>
                </a:solidFill>
              </a:rPr>
              <a:t> Kang, </a:t>
            </a:r>
            <a:r>
              <a:rPr lang="en-US" altLang="en-US" sz="1600" dirty="0" err="1">
                <a:solidFill>
                  <a:srgbClr val="000000"/>
                </a:solidFill>
              </a:rPr>
              <a:t>Jonghyo</a:t>
            </a:r>
            <a:r>
              <a:rPr lang="en-US" altLang="en-US" sz="1600" dirty="0">
                <a:solidFill>
                  <a:srgbClr val="000000"/>
                </a:solidFill>
              </a:rPr>
              <a:t> Lee, Aditya V. Padaki, Zheda Li, Boon Loong Ng (Samsung</a:t>
            </a:r>
            <a:r>
              <a:rPr lang="en-US" altLang="en-US" sz="1600" dirty="0">
                <a:solidFill>
                  <a:srgbClr val="000000"/>
                </a:solidFill>
              </a:rPr>
              <a:t>), Frank Leong, </a:t>
            </a:r>
            <a:r>
              <a:rPr lang="en-US" altLang="en-US" sz="1600" dirty="0" err="1">
                <a:solidFill>
                  <a:srgbClr val="000000"/>
                </a:solidFill>
              </a:rPr>
              <a:t>Brima</a:t>
            </a:r>
            <a:r>
              <a:rPr lang="en-US" altLang="en-US" sz="1600" dirty="0">
                <a:solidFill>
                  <a:srgbClr val="000000"/>
                </a:solidFill>
              </a:rPr>
              <a:t> Ibrahim, </a:t>
            </a:r>
            <a:r>
              <a:rPr lang="en-US" altLang="en-US" sz="1600" dirty="0" err="1">
                <a:solidFill>
                  <a:srgbClr val="000000"/>
                </a:solidFill>
              </a:rPr>
              <a:t>Rias</a:t>
            </a:r>
            <a:r>
              <a:rPr lang="en-US" altLang="en-US" sz="1600" dirty="0">
                <a:solidFill>
                  <a:srgbClr val="000000"/>
                </a:solidFill>
              </a:rPr>
              <a:t> Al-</a:t>
            </a:r>
            <a:r>
              <a:rPr lang="en-US" altLang="en-US" sz="1600" dirty="0" err="1">
                <a:solidFill>
                  <a:srgbClr val="000000"/>
                </a:solidFill>
              </a:rPr>
              <a:t>kadi</a:t>
            </a:r>
            <a:r>
              <a:rPr lang="en-US" altLang="en-US" sz="1600" dirty="0">
                <a:solidFill>
                  <a:srgbClr val="000000"/>
                </a:solidFill>
              </a:rPr>
              <a:t> (NXP)</a:t>
            </a:r>
            <a:r>
              <a:rPr lang="en-US" altLang="ko-KR" sz="1600" dirty="0">
                <a:solidFill>
                  <a:schemeClr val="tx2"/>
                </a:solidFill>
                <a:latin typeface="Times New Roman" pitchFamily="18" charset="0"/>
                <a:ea typeface="ＭＳ Ｐゴシック" pitchFamily="-65" charset="-128"/>
              </a:rPr>
              <a:t> </a:t>
            </a:r>
            <a:r>
              <a:rPr lang="en-US" sz="1600" dirty="0" smtClean="0">
                <a:solidFill>
                  <a:schemeClr val="tx2"/>
                </a:solidFill>
                <a:latin typeface="Times New Roman" pitchFamily="18" charset="0"/>
                <a:ea typeface="ＭＳ Ｐゴシック" pitchFamily="-65" charset="-128"/>
                <a:cs typeface="+mn-cs"/>
              </a:rPr>
              <a:t> </a:t>
            </a:r>
            <a:endParaRPr lang="en-US" sz="1600"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latin typeface="Times New Roman" pitchFamily="18" charset="0"/>
                <a:ea typeface="ＭＳ Ｐゴシック" pitchFamily="-65" charset="-128"/>
                <a:cs typeface="+mn-cs"/>
              </a:rPr>
              <a:t>Company:</a:t>
            </a:r>
            <a:r>
              <a:rPr lang="en-US" sz="1600" dirty="0" smtClean="0">
                <a:solidFill>
                  <a:schemeClr val="tx2"/>
                </a:solidFill>
                <a:latin typeface="Times New Roman" pitchFamily="18" charset="0"/>
                <a:ea typeface="ＭＳ Ｐゴシック" pitchFamily="-65" charset="-128"/>
                <a:cs typeface="+mn-cs"/>
              </a:rPr>
              <a:t> </a:t>
            </a:r>
            <a:r>
              <a:rPr lang="en-US" altLang="en-US" sz="1600" dirty="0">
                <a:solidFill>
                  <a:srgbClr val="000000"/>
                </a:solidFill>
              </a:rPr>
              <a:t>Samsung</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E-Mail</a:t>
            </a:r>
            <a:r>
              <a:rPr lang="en-US" sz="1600" dirty="0" smtClean="0">
                <a:solidFill>
                  <a:schemeClr val="tx2"/>
                </a:solidFill>
                <a:latin typeface="Times New Roman" pitchFamily="18" charset="0"/>
                <a:ea typeface="ＭＳ Ｐゴシック" pitchFamily="-65" charset="-128"/>
                <a:cs typeface="+mn-cs"/>
              </a:rPr>
              <a:t>: </a:t>
            </a:r>
            <a:r>
              <a:rPr lang="en-US" altLang="en-US" sz="1600" dirty="0">
                <a:solidFill>
                  <a:srgbClr val="000000"/>
                </a:solidFill>
              </a:rPr>
              <a:t>sa.jeong@samsung.com,yi83.yang@samsung.com,hc77.kim@samsung.com,sejong.yoon@samsung.com,jh0.jang@samsung.com,moonseok.kang@samsung.com,jonghyo.lee@samsung.com,a.padaki@samsung.com,zheda.li@samsung.com,b.ng@samsung.com</a:t>
            </a:r>
            <a:r>
              <a:rPr lang="en-US" altLang="en-US" sz="1600" dirty="0">
                <a:solidFill>
                  <a:srgbClr val="000000"/>
                </a:solidFill>
              </a:rPr>
              <a:t>,frank.leong@nxp.com,brima.ibrahim@nxp.com,rias.al-kadi@nxp.com </a:t>
            </a:r>
            <a:endParaRPr lang="en-US" sz="1600" dirty="0">
              <a:solidFill>
                <a:srgbClr val="000000"/>
              </a:solidFill>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smtClean="0">
                <a:solidFill>
                  <a:schemeClr val="tx2"/>
                </a:solidFill>
                <a:latin typeface="Times New Roman" pitchFamily="18" charset="0"/>
                <a:ea typeface="ＭＳ Ｐゴシック" pitchFamily="-65" charset="-128"/>
                <a:cs typeface="+mn-cs"/>
              </a:rPr>
              <a:t>Purpose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971800"/>
            <a:ext cx="9144000" cy="461665"/>
          </a:xfrm>
          <a:prstGeom prst="rect">
            <a:avLst/>
          </a:prstGeom>
          <a:noFill/>
        </p:spPr>
        <p:txBody>
          <a:bodyPr wrap="square" rtlCol="0">
            <a:spAutoFit/>
          </a:bodyPr>
          <a:lstStyle/>
          <a:p>
            <a:pPr algn="ctr"/>
            <a:r>
              <a:rPr lang="en-IE" sz="2400" b="1" dirty="0"/>
              <a:t>THE END</a:t>
            </a:r>
          </a:p>
        </p:txBody>
      </p:sp>
    </p:spTree>
    <p:extLst>
      <p:ext uri="{BB962C8B-B14F-4D97-AF65-F5344CB8AC3E}">
        <p14:creationId xmlns:p14="http://schemas.microsoft.com/office/powerpoint/2010/main" val="21454055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sz="3200" b="1" dirty="0" smtClean="0">
                <a:solidFill>
                  <a:srgbClr val="000000"/>
                </a:solidFill>
              </a:rPr>
              <a:t>Overview</a:t>
            </a:r>
            <a:endParaRPr lang="en-US" sz="3200" dirty="0">
              <a:latin typeface="Arial" charset="0"/>
            </a:endParaRPr>
          </a:p>
        </p:txBody>
      </p:sp>
      <p:sp>
        <p:nvSpPr>
          <p:cNvPr id="10243" name="Rectangle 1027"/>
          <p:cNvSpPr>
            <a:spLocks noGrp="1" noChangeArrowheads="1"/>
          </p:cNvSpPr>
          <p:nvPr>
            <p:ph type="body" idx="1"/>
          </p:nvPr>
        </p:nvSpPr>
        <p:spPr>
          <a:xfrm>
            <a:off x="381000" y="1371600"/>
            <a:ext cx="8610600" cy="4724400"/>
          </a:xfrm>
        </p:spPr>
        <p:txBody>
          <a:bodyPr/>
          <a:lstStyle/>
          <a:p>
            <a:pPr>
              <a:buFont typeface="Arial" pitchFamily="34" charset="0"/>
              <a:buChar char="•"/>
            </a:pPr>
            <a:r>
              <a:rPr lang="en-US" altLang="ko-KR" sz="2400" dirty="0" smtClean="0">
                <a:latin typeface="Arial" charset="0"/>
              </a:rPr>
              <a:t>Need for Sequential </a:t>
            </a:r>
            <a:r>
              <a:rPr lang="en-US" altLang="ko-KR" sz="2400" dirty="0">
                <a:latin typeface="Arial" charset="0"/>
              </a:rPr>
              <a:t>R</a:t>
            </a:r>
            <a:r>
              <a:rPr lang="en-US" altLang="ko-KR" sz="2400" dirty="0" smtClean="0">
                <a:latin typeface="Arial" charset="0"/>
              </a:rPr>
              <a:t>anging-specific </a:t>
            </a:r>
            <a:r>
              <a:rPr lang="en-US" altLang="ko-KR" sz="2400" dirty="0">
                <a:latin typeface="Arial" charset="0"/>
              </a:rPr>
              <a:t>P</a:t>
            </a:r>
            <a:r>
              <a:rPr lang="en-US" altLang="ko-KR" sz="2400" dirty="0" smtClean="0">
                <a:latin typeface="Arial" charset="0"/>
              </a:rPr>
              <a:t>ayload Information Element (IE)</a:t>
            </a:r>
          </a:p>
          <a:p>
            <a:pPr>
              <a:buFont typeface="Arial" pitchFamily="34" charset="0"/>
              <a:buChar char="•"/>
            </a:pPr>
            <a:r>
              <a:rPr lang="en-US" altLang="ko-KR" sz="2400" dirty="0" smtClean="0">
                <a:latin typeface="Arial" charset="0"/>
              </a:rPr>
              <a:t>Proposed IE</a:t>
            </a:r>
          </a:p>
          <a:p>
            <a:pPr>
              <a:buFont typeface="Arial" pitchFamily="34" charset="0"/>
              <a:buChar char="•"/>
            </a:pPr>
            <a:r>
              <a:rPr lang="en-US" altLang="ko-KR" sz="2400" dirty="0" smtClean="0">
                <a:latin typeface="Arial" charset="0"/>
              </a:rPr>
              <a:t>Conclusions   </a:t>
            </a:r>
            <a:endParaRPr lang="en-IE" altLang="ko-KR" sz="2400" dirty="0">
              <a:latin typeface="Arial" charset="0"/>
            </a:endParaRPr>
          </a:p>
        </p:txBody>
      </p:sp>
    </p:spTree>
    <p:extLst>
      <p:ext uri="{BB962C8B-B14F-4D97-AF65-F5344CB8AC3E}">
        <p14:creationId xmlns:p14="http://schemas.microsoft.com/office/powerpoint/2010/main" val="7753813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0" y="685800"/>
            <a:ext cx="9144000" cy="457200"/>
          </a:xfrm>
        </p:spPr>
        <p:txBody>
          <a:bodyPr/>
          <a:lstStyle/>
          <a:p>
            <a:r>
              <a:rPr lang="en-US" sz="3200" b="1" dirty="0" smtClean="0">
                <a:solidFill>
                  <a:srgbClr val="000000"/>
                </a:solidFill>
              </a:rPr>
              <a:t>Need for Sequential Ranging-Specific Payload IE</a:t>
            </a:r>
            <a:endParaRPr lang="en-US" sz="3200" dirty="0">
              <a:latin typeface="Arial" charset="0"/>
            </a:endParaRPr>
          </a:p>
        </p:txBody>
      </p:sp>
      <p:sp>
        <p:nvSpPr>
          <p:cNvPr id="10243" name="Rectangle 1027"/>
          <p:cNvSpPr>
            <a:spLocks noGrp="1" noChangeArrowheads="1"/>
          </p:cNvSpPr>
          <p:nvPr>
            <p:ph type="body" idx="1"/>
          </p:nvPr>
        </p:nvSpPr>
        <p:spPr>
          <a:xfrm>
            <a:off x="381000" y="1371600"/>
            <a:ext cx="8610600" cy="4724400"/>
          </a:xfrm>
        </p:spPr>
        <p:txBody>
          <a:bodyPr/>
          <a:lstStyle/>
          <a:p>
            <a:pPr>
              <a:buFont typeface="Arial" pitchFamily="34" charset="0"/>
              <a:buChar char="•"/>
            </a:pPr>
            <a:r>
              <a:rPr lang="en-IE" altLang="ko-KR" sz="2400" dirty="0" smtClean="0">
                <a:latin typeface="Arial" charset="0"/>
              </a:rPr>
              <a:t>In </a:t>
            </a:r>
            <a:r>
              <a:rPr lang="en-IE" altLang="ko-KR" sz="2400" dirty="0">
                <a:latin typeface="Arial" charset="0"/>
              </a:rPr>
              <a:t>the current </a:t>
            </a:r>
            <a:r>
              <a:rPr lang="en-IE" altLang="ko-KR" sz="2400" dirty="0" smtClean="0">
                <a:latin typeface="Arial" charset="0"/>
              </a:rPr>
              <a:t>two-way ranging mechanism, </a:t>
            </a:r>
            <a:r>
              <a:rPr lang="en-IE" altLang="ko-KR" sz="2400" dirty="0">
                <a:latin typeface="Arial" charset="0"/>
              </a:rPr>
              <a:t>the </a:t>
            </a:r>
            <a:r>
              <a:rPr lang="en-IE" altLang="ko-KR" sz="2400" dirty="0" smtClean="0">
                <a:latin typeface="Arial" charset="0"/>
              </a:rPr>
              <a:t>responding ranging device/secure ranging device (RDEV/SRDEV) need </a:t>
            </a:r>
            <a:r>
              <a:rPr lang="en-IE" altLang="ko-KR" sz="2400" dirty="0">
                <a:latin typeface="Arial" charset="0"/>
              </a:rPr>
              <a:t>to be on so that it can listen to </a:t>
            </a:r>
            <a:r>
              <a:rPr lang="en-IE" altLang="ko-KR" sz="2400" dirty="0" smtClean="0">
                <a:latin typeface="Arial" charset="0"/>
              </a:rPr>
              <a:t>the first ranging frame (RFRAME) from the initiating RDEV/SRDEV </a:t>
            </a:r>
          </a:p>
          <a:p>
            <a:pPr>
              <a:buFont typeface="Arial" pitchFamily="34" charset="0"/>
              <a:buChar char="•"/>
            </a:pPr>
            <a:r>
              <a:rPr lang="en-IE" altLang="ko-KR" sz="2400" dirty="0" smtClean="0">
                <a:latin typeface="Arial" charset="0"/>
              </a:rPr>
              <a:t>This </a:t>
            </a:r>
            <a:r>
              <a:rPr lang="en-IE" altLang="ko-KR" sz="2400" dirty="0">
                <a:latin typeface="Arial" charset="0"/>
              </a:rPr>
              <a:t>may result in the </a:t>
            </a:r>
            <a:r>
              <a:rPr lang="en-IE" altLang="ko-KR" sz="2400" dirty="0" smtClean="0">
                <a:latin typeface="Arial" charset="0"/>
              </a:rPr>
              <a:t>power </a:t>
            </a:r>
            <a:r>
              <a:rPr lang="en-IE" altLang="ko-KR" sz="2400" dirty="0">
                <a:latin typeface="Arial" charset="0"/>
              </a:rPr>
              <a:t>consumption for </a:t>
            </a:r>
            <a:r>
              <a:rPr lang="en-US" altLang="ko-KR" sz="2400" dirty="0">
                <a:latin typeface="Arial" charset="0"/>
              </a:rPr>
              <a:t>the </a:t>
            </a:r>
            <a:r>
              <a:rPr lang="en-US" altLang="ko-KR" sz="2400" dirty="0" smtClean="0">
                <a:latin typeface="Arial" charset="0"/>
              </a:rPr>
              <a:t>Sequential Ranging </a:t>
            </a:r>
            <a:r>
              <a:rPr lang="en-IE" altLang="ko-KR" sz="2400" dirty="0" smtClean="0">
                <a:latin typeface="Arial" charset="0"/>
              </a:rPr>
              <a:t>case </a:t>
            </a:r>
            <a:r>
              <a:rPr lang="en-IE" altLang="ko-KR" sz="2400" dirty="0">
                <a:latin typeface="Arial" charset="0"/>
              </a:rPr>
              <a:t>where the multiple ranging </a:t>
            </a:r>
            <a:r>
              <a:rPr lang="en-IE" altLang="ko-KR" sz="2400" dirty="0" smtClean="0">
                <a:latin typeface="Arial" charset="0"/>
              </a:rPr>
              <a:t>procedures </a:t>
            </a:r>
            <a:r>
              <a:rPr lang="en-IE" altLang="ko-KR" sz="2400" dirty="0">
                <a:latin typeface="Arial" charset="0"/>
              </a:rPr>
              <a:t>are sequentially considered </a:t>
            </a:r>
          </a:p>
          <a:p>
            <a:pPr>
              <a:buFont typeface="Arial" pitchFamily="34" charset="0"/>
              <a:buChar char="•"/>
            </a:pPr>
            <a:r>
              <a:rPr lang="en-IE" altLang="ko-KR" sz="2400" dirty="0">
                <a:latin typeface="Arial" charset="0"/>
              </a:rPr>
              <a:t>Also, </a:t>
            </a:r>
            <a:r>
              <a:rPr lang="en-US" altLang="ko-KR" sz="2400" dirty="0" smtClean="0">
                <a:latin typeface="Arial" charset="0"/>
              </a:rPr>
              <a:t>for </a:t>
            </a:r>
            <a:r>
              <a:rPr lang="en-US" altLang="ko-KR" sz="2400" dirty="0">
                <a:latin typeface="Arial" charset="0"/>
              </a:rPr>
              <a:t>secure ranging, </a:t>
            </a:r>
            <a:r>
              <a:rPr lang="en-IE" altLang="ko-KR" sz="2400" dirty="0" smtClean="0">
                <a:latin typeface="Arial" charset="0"/>
              </a:rPr>
              <a:t>SRDEVs </a:t>
            </a:r>
            <a:r>
              <a:rPr lang="en-IE" altLang="ko-KR" sz="2400" dirty="0">
                <a:latin typeface="Arial" charset="0"/>
              </a:rPr>
              <a:t>need to share the initial value for inter-packet STS </a:t>
            </a:r>
            <a:r>
              <a:rPr lang="en-IE" altLang="ko-KR" sz="2400" dirty="0" smtClean="0">
                <a:latin typeface="Arial" charset="0"/>
              </a:rPr>
              <a:t>update before the first RFRAME</a:t>
            </a:r>
            <a:endParaRPr lang="en-IE" altLang="ko-KR" sz="2400" dirty="0">
              <a:latin typeface="Arial" charset="0"/>
            </a:endParaRPr>
          </a:p>
        </p:txBody>
      </p:sp>
    </p:spTree>
    <p:extLst>
      <p:ext uri="{BB962C8B-B14F-4D97-AF65-F5344CB8AC3E}">
        <p14:creationId xmlns:p14="http://schemas.microsoft.com/office/powerpoint/2010/main" val="40312965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0" y="685800"/>
            <a:ext cx="9144000" cy="457200"/>
          </a:xfrm>
        </p:spPr>
        <p:txBody>
          <a:bodyPr/>
          <a:lstStyle/>
          <a:p>
            <a:r>
              <a:rPr lang="en-US" altLang="ko-KR" sz="3200" b="1" dirty="0">
                <a:solidFill>
                  <a:srgbClr val="000000"/>
                </a:solidFill>
              </a:rPr>
              <a:t>Proposal</a:t>
            </a:r>
            <a:endParaRPr lang="en-US" sz="3200" dirty="0">
              <a:latin typeface="Arial" charset="0"/>
            </a:endParaRPr>
          </a:p>
        </p:txBody>
      </p:sp>
      <p:sp>
        <p:nvSpPr>
          <p:cNvPr id="10243" name="Rectangle 1027"/>
          <p:cNvSpPr>
            <a:spLocks noGrp="1" noChangeArrowheads="1"/>
          </p:cNvSpPr>
          <p:nvPr>
            <p:ph type="body" idx="1"/>
          </p:nvPr>
        </p:nvSpPr>
        <p:spPr>
          <a:xfrm>
            <a:off x="381000" y="1371600"/>
            <a:ext cx="8610600" cy="4724400"/>
          </a:xfrm>
        </p:spPr>
        <p:txBody>
          <a:bodyPr/>
          <a:lstStyle/>
          <a:p>
            <a:pPr>
              <a:buFont typeface="Arial" pitchFamily="34" charset="0"/>
              <a:buChar char="•"/>
            </a:pPr>
            <a:r>
              <a:rPr lang="en-IE" altLang="ko-KR" sz="2400" dirty="0">
                <a:latin typeface="Arial" charset="0"/>
              </a:rPr>
              <a:t>We propose the addition of “Sequential Ranging Control (SRC) IE” to </a:t>
            </a:r>
            <a:r>
              <a:rPr lang="en-IE" altLang="ko-KR" sz="2400" dirty="0" smtClean="0">
                <a:latin typeface="Arial" charset="0"/>
              </a:rPr>
              <a:t>the </a:t>
            </a:r>
            <a:r>
              <a:rPr lang="en-IE" altLang="ko-KR" sz="2400" smtClean="0">
                <a:latin typeface="Arial" charset="0"/>
              </a:rPr>
              <a:t>existing list </a:t>
            </a:r>
            <a:r>
              <a:rPr lang="en-IE" altLang="ko-KR" sz="2400" dirty="0">
                <a:latin typeface="Arial" charset="0"/>
              </a:rPr>
              <a:t>of MAC Payload IEs </a:t>
            </a:r>
          </a:p>
          <a:p>
            <a:pPr>
              <a:buFont typeface="Arial" pitchFamily="34" charset="0"/>
              <a:buChar char="•"/>
            </a:pPr>
            <a:r>
              <a:rPr lang="en-IE" altLang="ko-KR" sz="2400" dirty="0">
                <a:latin typeface="Arial" charset="0"/>
              </a:rPr>
              <a:t>We propose that before the first RFRAME in UWB ranging procedure, RDEVs/SRDEVs exchange the SRC IE</a:t>
            </a:r>
          </a:p>
        </p:txBody>
      </p:sp>
    </p:spTree>
    <p:extLst>
      <p:ext uri="{BB962C8B-B14F-4D97-AF65-F5344CB8AC3E}">
        <p14:creationId xmlns:p14="http://schemas.microsoft.com/office/powerpoint/2010/main" val="34042933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sz="3200" b="1" dirty="0" smtClean="0">
                <a:solidFill>
                  <a:srgbClr val="000000"/>
                </a:solidFill>
              </a:rPr>
              <a:t>Proposal</a:t>
            </a:r>
            <a:endParaRPr lang="en-US" sz="3200" dirty="0">
              <a:latin typeface="Arial" charset="0"/>
            </a:endParaRPr>
          </a:p>
        </p:txBody>
      </p:sp>
      <p:sp>
        <p:nvSpPr>
          <p:cNvPr id="8" name="Rectangle 1027"/>
          <p:cNvSpPr txBox="1">
            <a:spLocks noChangeArrowheads="1"/>
          </p:cNvSpPr>
          <p:nvPr/>
        </p:nvSpPr>
        <p:spPr bwMode="auto">
          <a:xfrm>
            <a:off x="381000" y="1371600"/>
            <a:ext cx="6172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pPr>
              <a:buFont typeface="Arial" pitchFamily="34" charset="0"/>
              <a:buChar char="•"/>
            </a:pPr>
            <a:r>
              <a:rPr lang="en-US" altLang="ko-KR" sz="2400" dirty="0">
                <a:latin typeface="Arial" charset="0"/>
              </a:rPr>
              <a:t>The proposed</a:t>
            </a:r>
            <a:r>
              <a:rPr lang="en-IE" altLang="ko-KR" sz="2400" dirty="0">
                <a:latin typeface="Arial" charset="0"/>
              </a:rPr>
              <a:t> SRC IE </a:t>
            </a:r>
            <a:r>
              <a:rPr lang="en-IE" altLang="ko-KR" sz="2400" dirty="0" smtClean="0">
                <a:latin typeface="Arial" charset="0"/>
              </a:rPr>
              <a:t>includes</a:t>
            </a:r>
          </a:p>
          <a:p>
            <a:pPr>
              <a:buFont typeface="Arial" pitchFamily="34" charset="0"/>
              <a:buChar char="•"/>
            </a:pPr>
            <a:endParaRPr lang="en-IE" altLang="ko-KR" sz="1800" dirty="0" smtClean="0">
              <a:latin typeface="Arial" charset="0"/>
            </a:endParaRPr>
          </a:p>
          <a:p>
            <a:pPr marL="0" indent="0">
              <a:buNone/>
            </a:pPr>
            <a:r>
              <a:rPr lang="en-IE" altLang="ko-KR" sz="1800" dirty="0" smtClean="0">
                <a:latin typeface="Arial" charset="0"/>
              </a:rPr>
              <a:t>1</a:t>
            </a:r>
            <a:r>
              <a:rPr lang="en-IE" altLang="ko-KR" sz="1800" dirty="0">
                <a:latin typeface="Arial" charset="0"/>
              </a:rPr>
              <a:t>) Ranging interval until the next ranging procedure so that RDEVs/SRDEVs can be in sleep mode after completing the current ranging procedure to the time to start the next ranging procedure   </a:t>
            </a:r>
          </a:p>
          <a:p>
            <a:pPr marL="0" indent="0">
              <a:buNone/>
            </a:pPr>
            <a:endParaRPr lang="en-IE" altLang="ko-KR" sz="1800" dirty="0" smtClean="0">
              <a:latin typeface="Arial" charset="0"/>
            </a:endParaRPr>
          </a:p>
          <a:p>
            <a:pPr marL="0" indent="0">
              <a:buNone/>
            </a:pPr>
            <a:r>
              <a:rPr lang="en-IE" altLang="ko-KR" sz="1800" dirty="0" smtClean="0">
                <a:latin typeface="Arial" charset="0"/>
              </a:rPr>
              <a:t>2</a:t>
            </a:r>
            <a:r>
              <a:rPr lang="en-IE" altLang="ko-KR" sz="1800" dirty="0">
                <a:latin typeface="Arial" charset="0"/>
              </a:rPr>
              <a:t>) Initial value “STS Data </a:t>
            </a:r>
            <a:r>
              <a:rPr lang="en-IE" altLang="ko-KR" sz="1800" dirty="0" err="1">
                <a:latin typeface="Arial" charset="0"/>
              </a:rPr>
              <a:t>Init</a:t>
            </a:r>
            <a:r>
              <a:rPr lang="en-IE" altLang="ko-KR" sz="1800" dirty="0">
                <a:latin typeface="Arial" charset="0"/>
              </a:rPr>
              <a:t>” for inter-packet STS update for secure ranging</a:t>
            </a:r>
          </a:p>
          <a:p>
            <a:pPr lvl="1">
              <a:buFont typeface="Arial" pitchFamily="34" charset="0"/>
              <a:buChar char="•"/>
            </a:pPr>
            <a:r>
              <a:rPr lang="en-US" altLang="ko-KR" sz="1600" dirty="0"/>
              <a:t>T</a:t>
            </a:r>
            <a:r>
              <a:rPr lang="en-US" altLang="ko-KR" sz="1600" dirty="0" smtClean="0"/>
              <a:t>he </a:t>
            </a:r>
            <a:r>
              <a:rPr lang="en-US" altLang="ko-KR" sz="1600" dirty="0"/>
              <a:t>initial value can be used for initiating data[127:32] in inter-packet STS update procedure in generic way, while data[31:0]  update is already </a:t>
            </a:r>
            <a:r>
              <a:rPr lang="en-US" altLang="ko-KR" sz="1600" dirty="0" smtClean="0"/>
              <a:t>agreed</a:t>
            </a:r>
          </a:p>
          <a:p>
            <a:pPr marL="457200" lvl="1" indent="0">
              <a:buNone/>
            </a:pPr>
            <a:r>
              <a:rPr lang="en-US" altLang="ko-KR" sz="1600" dirty="0" smtClean="0"/>
              <a:t>e.g</a:t>
            </a:r>
            <a:r>
              <a:rPr lang="en-US" altLang="ko-KR" sz="1600" dirty="0"/>
              <a:t>., data[96:32] = (data[96:32] + STS Data </a:t>
            </a:r>
            <a:r>
              <a:rPr lang="en-US" altLang="ko-KR" sz="1600" dirty="0" err="1"/>
              <a:t>Init</a:t>
            </a:r>
            <a:r>
              <a:rPr lang="en-US" altLang="ko-KR" sz="1600" dirty="0"/>
              <a:t>[63:0]) &amp; 0xFFFFFFFFFFFFFFFF </a:t>
            </a:r>
          </a:p>
          <a:p>
            <a:pPr marL="0" indent="0">
              <a:buNone/>
            </a:pPr>
            <a:endParaRPr lang="en-IE" altLang="ko-KR" sz="2000" dirty="0" smtClean="0">
              <a:latin typeface="Arial" charset="0"/>
            </a:endParaRPr>
          </a:p>
        </p:txBody>
      </p:sp>
      <p:pic>
        <p:nvPicPr>
          <p:cNvPr id="9"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38287" y="1404463"/>
            <a:ext cx="2453312" cy="4843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직사각형 9"/>
          <p:cNvSpPr/>
          <p:nvPr/>
        </p:nvSpPr>
        <p:spPr bwMode="auto">
          <a:xfrm>
            <a:off x="7315200" y="1685926"/>
            <a:ext cx="685800" cy="114300"/>
          </a:xfrm>
          <a:prstGeom prst="rect">
            <a:avLst/>
          </a:prstGeom>
          <a:noFill/>
          <a:ln w="1905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09" charset="0"/>
            </a:endParaRPr>
          </a:p>
        </p:txBody>
      </p:sp>
    </p:spTree>
    <p:extLst>
      <p:ext uri="{BB962C8B-B14F-4D97-AF65-F5344CB8AC3E}">
        <p14:creationId xmlns:p14="http://schemas.microsoft.com/office/powerpoint/2010/main" val="29164644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altLang="ko-KR" sz="3200" b="1" dirty="0" smtClean="0">
                <a:solidFill>
                  <a:srgbClr val="000000"/>
                </a:solidFill>
              </a:rPr>
              <a:t>Sequential </a:t>
            </a:r>
            <a:r>
              <a:rPr lang="en-US" altLang="ko-KR" sz="3200" b="1" dirty="0">
                <a:solidFill>
                  <a:srgbClr val="000000"/>
                </a:solidFill>
              </a:rPr>
              <a:t>Ranging Control (SRC) IE</a:t>
            </a:r>
            <a:endParaRPr lang="en-US" sz="3200" dirty="0">
              <a:latin typeface="Arial" charset="0"/>
            </a:endParaRPr>
          </a:p>
        </p:txBody>
      </p:sp>
      <p:sp>
        <p:nvSpPr>
          <p:cNvPr id="10243" name="Rectangle 1027"/>
          <p:cNvSpPr>
            <a:spLocks noGrp="1" noChangeArrowheads="1"/>
          </p:cNvSpPr>
          <p:nvPr>
            <p:ph type="body" idx="1"/>
          </p:nvPr>
        </p:nvSpPr>
        <p:spPr>
          <a:xfrm>
            <a:off x="304800" y="1371600"/>
            <a:ext cx="8686800" cy="4724400"/>
          </a:xfrm>
        </p:spPr>
        <p:txBody>
          <a:bodyPr/>
          <a:lstStyle/>
          <a:p>
            <a:pPr>
              <a:buFont typeface="Arial" pitchFamily="34" charset="0"/>
              <a:buChar char="•"/>
            </a:pPr>
            <a:r>
              <a:rPr lang="en-IE" altLang="ko-KR" sz="2400" dirty="0" smtClean="0"/>
              <a:t>The </a:t>
            </a:r>
            <a:r>
              <a:rPr lang="en-IE" altLang="ko-KR" sz="2400" dirty="0"/>
              <a:t>content </a:t>
            </a:r>
            <a:r>
              <a:rPr lang="en-IE" altLang="ko-KR" sz="2400" dirty="0" smtClean="0"/>
              <a:t>field </a:t>
            </a:r>
            <a:r>
              <a:rPr lang="en-IE" altLang="ko-KR" sz="2400" dirty="0"/>
              <a:t>of S</a:t>
            </a:r>
            <a:r>
              <a:rPr lang="en-IE" altLang="ko-KR" sz="2400" dirty="0" smtClean="0"/>
              <a:t>RC </a:t>
            </a:r>
            <a:r>
              <a:rPr lang="en-IE" altLang="ko-KR" sz="2400" dirty="0"/>
              <a:t>IE </a:t>
            </a:r>
            <a:r>
              <a:rPr lang="en-IE" altLang="ko-KR" sz="2400" dirty="0" smtClean="0"/>
              <a:t>is proposed </a:t>
            </a:r>
            <a:r>
              <a:rPr lang="en-IE" altLang="ko-KR" sz="2400" dirty="0"/>
              <a:t>as below </a:t>
            </a:r>
          </a:p>
          <a:p>
            <a:pPr>
              <a:buFont typeface="Arial" pitchFamily="34" charset="0"/>
              <a:buChar char="•"/>
            </a:pPr>
            <a:endParaRPr lang="en-US" altLang="ko-KR" sz="2400" dirty="0" smtClean="0"/>
          </a:p>
          <a:p>
            <a:pPr>
              <a:buFont typeface="Arial" pitchFamily="34" charset="0"/>
              <a:buChar char="•"/>
            </a:pPr>
            <a:endParaRPr lang="en-US" altLang="ko-KR" sz="2400" dirty="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1600" y="1841269"/>
            <a:ext cx="6400800" cy="1257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3" name="표 2"/>
          <p:cNvGraphicFramePr>
            <a:graphicFrameLocks noGrp="1"/>
          </p:cNvGraphicFramePr>
          <p:nvPr>
            <p:extLst>
              <p:ext uri="{D42A27DB-BD31-4B8C-83A1-F6EECF244321}">
                <p14:modId xmlns:p14="http://schemas.microsoft.com/office/powerpoint/2010/main" val="1289279797"/>
              </p:ext>
            </p:extLst>
          </p:nvPr>
        </p:nvGraphicFramePr>
        <p:xfrm>
          <a:off x="381000" y="3352800"/>
          <a:ext cx="8382000" cy="457200"/>
        </p:xfrm>
        <a:graphic>
          <a:graphicData uri="http://schemas.openxmlformats.org/drawingml/2006/table">
            <a:tbl>
              <a:tblPr firstRow="1" firstCol="1" bandRow="1"/>
              <a:tblGrid>
                <a:gridCol w="2793697"/>
                <a:gridCol w="2793697"/>
                <a:gridCol w="2794606"/>
              </a:tblGrid>
              <a:tr h="0">
                <a:tc>
                  <a:txBody>
                    <a:bodyPr/>
                    <a:lstStyle/>
                    <a:p>
                      <a:pPr algn="ctr" latinLnBrk="1">
                        <a:lnSpc>
                          <a:spcPct val="150000"/>
                        </a:lnSpc>
                        <a:spcAft>
                          <a:spcPts val="0"/>
                        </a:spcAft>
                      </a:pPr>
                      <a:r>
                        <a:rPr lang="en-US" sz="1000" b="1" kern="100" dirty="0">
                          <a:effectLst/>
                          <a:latin typeface="+mj-ea"/>
                          <a:ea typeface="+mj-ea"/>
                          <a:cs typeface="Times New Roman"/>
                        </a:rPr>
                        <a:t>Octets: 1</a:t>
                      </a:r>
                      <a:endParaRPr lang="ko-KR" sz="10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latinLnBrk="1">
                        <a:lnSpc>
                          <a:spcPct val="150000"/>
                        </a:lnSpc>
                        <a:spcAft>
                          <a:spcPts val="0"/>
                        </a:spcAft>
                      </a:pPr>
                      <a:r>
                        <a:rPr lang="en-US" sz="1000" b="1" kern="100">
                          <a:effectLst/>
                          <a:latin typeface="+mj-ea"/>
                          <a:ea typeface="+mj-ea"/>
                          <a:cs typeface="Times New Roman"/>
                        </a:rPr>
                        <a:t>Octets: 0/3</a:t>
                      </a:r>
                      <a:endParaRPr lang="ko-KR" sz="10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latinLnBrk="1">
                        <a:lnSpc>
                          <a:spcPct val="150000"/>
                        </a:lnSpc>
                        <a:spcAft>
                          <a:spcPts val="0"/>
                        </a:spcAft>
                      </a:pPr>
                      <a:r>
                        <a:rPr lang="en-US" sz="1000" b="1" kern="100" dirty="0">
                          <a:effectLst/>
                          <a:latin typeface="+mj-ea"/>
                          <a:ea typeface="+mj-ea"/>
                          <a:cs typeface="Times New Roman"/>
                        </a:rPr>
                        <a:t>Octets: 0/4/8/12</a:t>
                      </a:r>
                      <a:endParaRPr lang="ko-KR" sz="10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latinLnBrk="1">
                        <a:lnSpc>
                          <a:spcPct val="150000"/>
                        </a:lnSpc>
                        <a:spcAft>
                          <a:spcPts val="0"/>
                        </a:spcAft>
                      </a:pPr>
                      <a:r>
                        <a:rPr lang="en-US" sz="1000" kern="100" dirty="0" smtClean="0">
                          <a:effectLst/>
                          <a:latin typeface="+mj-ea"/>
                          <a:ea typeface="+mj-ea"/>
                          <a:cs typeface="Times New Roman"/>
                        </a:rPr>
                        <a:t>Sequential </a:t>
                      </a:r>
                      <a:r>
                        <a:rPr lang="en-US" sz="1000" kern="100" dirty="0">
                          <a:effectLst/>
                          <a:latin typeface="+mj-ea"/>
                          <a:ea typeface="+mj-ea"/>
                          <a:cs typeface="Times New Roman"/>
                        </a:rPr>
                        <a:t>Ranging Control Info</a:t>
                      </a:r>
                      <a:endParaRPr lang="ko-KR" sz="10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latinLnBrk="1">
                        <a:lnSpc>
                          <a:spcPct val="150000"/>
                        </a:lnSpc>
                        <a:spcAft>
                          <a:spcPts val="0"/>
                        </a:spcAft>
                      </a:pPr>
                      <a:r>
                        <a:rPr lang="en-US" sz="1000" kern="100" dirty="0" smtClean="0">
                          <a:effectLst/>
                          <a:latin typeface="+mj-ea"/>
                          <a:ea typeface="+mj-ea"/>
                          <a:cs typeface="Times New Roman"/>
                        </a:rPr>
                        <a:t>Interval</a:t>
                      </a:r>
                      <a:endParaRPr lang="ko-KR" sz="10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latinLnBrk="1">
                        <a:lnSpc>
                          <a:spcPct val="150000"/>
                        </a:lnSpc>
                        <a:spcAft>
                          <a:spcPts val="0"/>
                        </a:spcAft>
                      </a:pPr>
                      <a:r>
                        <a:rPr lang="en-US" sz="1000" kern="100" dirty="0">
                          <a:effectLst/>
                          <a:latin typeface="+mj-ea"/>
                          <a:ea typeface="+mj-ea"/>
                          <a:cs typeface="Times New Roman"/>
                        </a:rPr>
                        <a:t>STS Data </a:t>
                      </a:r>
                      <a:r>
                        <a:rPr lang="en-US" sz="1000" kern="100" dirty="0" err="1">
                          <a:effectLst/>
                          <a:latin typeface="+mj-ea"/>
                          <a:ea typeface="+mj-ea"/>
                          <a:cs typeface="Times New Roman"/>
                        </a:rPr>
                        <a:t>Init</a:t>
                      </a:r>
                      <a:endParaRPr lang="ko-KR" sz="10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7" name="표 6"/>
          <p:cNvGraphicFramePr>
            <a:graphicFrameLocks noGrp="1"/>
          </p:cNvGraphicFramePr>
          <p:nvPr>
            <p:extLst>
              <p:ext uri="{D42A27DB-BD31-4B8C-83A1-F6EECF244321}">
                <p14:modId xmlns:p14="http://schemas.microsoft.com/office/powerpoint/2010/main" val="1579386082"/>
              </p:ext>
            </p:extLst>
          </p:nvPr>
        </p:nvGraphicFramePr>
        <p:xfrm>
          <a:off x="419100" y="4267200"/>
          <a:ext cx="8305800" cy="1600200"/>
        </p:xfrm>
        <a:graphic>
          <a:graphicData uri="http://schemas.openxmlformats.org/drawingml/2006/table">
            <a:tbl>
              <a:tblPr firstRow="1" firstCol="1" bandRow="1"/>
              <a:tblGrid>
                <a:gridCol w="2777904"/>
                <a:gridCol w="5527896"/>
              </a:tblGrid>
              <a:tr h="0">
                <a:tc>
                  <a:txBody>
                    <a:bodyPr/>
                    <a:lstStyle/>
                    <a:p>
                      <a:pPr algn="ctr" latinLnBrk="1">
                        <a:lnSpc>
                          <a:spcPct val="150000"/>
                        </a:lnSpc>
                        <a:spcAft>
                          <a:spcPts val="0"/>
                        </a:spcAft>
                      </a:pPr>
                      <a:r>
                        <a:rPr lang="en-US" sz="1000" b="1" kern="100" dirty="0" smtClean="0">
                          <a:effectLst/>
                          <a:latin typeface="+mj-ea"/>
                          <a:ea typeface="+mj-ea"/>
                          <a:cs typeface="Times New Roman"/>
                        </a:rPr>
                        <a:t>Sequential</a:t>
                      </a:r>
                      <a:endParaRPr lang="ko-KR" sz="1000" kern="100" dirty="0">
                        <a:effectLst/>
                        <a:latin typeface="+mj-ea"/>
                        <a:ea typeface="+mj-ea"/>
                        <a:cs typeface="Times New Roman"/>
                      </a:endParaRPr>
                    </a:p>
                    <a:p>
                      <a:pPr algn="ctr" latinLnBrk="1">
                        <a:lnSpc>
                          <a:spcPct val="150000"/>
                        </a:lnSpc>
                        <a:spcAft>
                          <a:spcPts val="0"/>
                        </a:spcAft>
                      </a:pPr>
                      <a:r>
                        <a:rPr lang="en-US" sz="1000" b="1" kern="100" dirty="0">
                          <a:effectLst/>
                          <a:latin typeface="+mj-ea"/>
                          <a:ea typeface="+mj-ea"/>
                          <a:cs typeface="Times New Roman"/>
                        </a:rPr>
                        <a:t>Ranging Control Info Value</a:t>
                      </a:r>
                      <a:endParaRPr lang="ko-KR" sz="10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latinLnBrk="1">
                        <a:lnSpc>
                          <a:spcPct val="150000"/>
                        </a:lnSpc>
                        <a:spcAft>
                          <a:spcPts val="0"/>
                        </a:spcAft>
                      </a:pPr>
                      <a:r>
                        <a:rPr lang="en-US" sz="1000" b="1" kern="100">
                          <a:effectLst/>
                          <a:latin typeface="+mj-ea"/>
                          <a:ea typeface="+mj-ea"/>
                          <a:cs typeface="Times New Roman"/>
                        </a:rPr>
                        <a:t>Meaning</a:t>
                      </a:r>
                      <a:endParaRPr lang="ko-KR" sz="10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l" latinLnBrk="1">
                        <a:lnSpc>
                          <a:spcPct val="150000"/>
                        </a:lnSpc>
                        <a:spcAft>
                          <a:spcPts val="0"/>
                        </a:spcAft>
                      </a:pPr>
                      <a:r>
                        <a:rPr lang="en-US" sz="1000" kern="100" dirty="0">
                          <a:effectLst/>
                          <a:latin typeface="+mj-ea"/>
                          <a:ea typeface="+mj-ea"/>
                          <a:cs typeface="Times New Roman"/>
                        </a:rPr>
                        <a:t>0 (Normal Ranging </a:t>
                      </a:r>
                      <a:r>
                        <a:rPr lang="en-US" sz="1000" kern="100" dirty="0" err="1">
                          <a:effectLst/>
                          <a:latin typeface="+mj-ea"/>
                          <a:ea typeface="+mj-ea"/>
                          <a:cs typeface="Times New Roman"/>
                        </a:rPr>
                        <a:t>Init</a:t>
                      </a:r>
                      <a:r>
                        <a:rPr lang="en-US" sz="1000" kern="100" dirty="0">
                          <a:effectLst/>
                          <a:latin typeface="+mj-ea"/>
                          <a:ea typeface="+mj-ea"/>
                          <a:cs typeface="Times New Roman"/>
                        </a:rPr>
                        <a:t>)</a:t>
                      </a:r>
                      <a:endParaRPr lang="ko-KR" sz="10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latinLnBrk="1">
                        <a:lnSpc>
                          <a:spcPct val="150000"/>
                        </a:lnSpc>
                        <a:spcAft>
                          <a:spcPts val="0"/>
                        </a:spcAft>
                      </a:pPr>
                      <a:r>
                        <a:rPr lang="en-US" sz="1000" kern="100" dirty="0">
                          <a:effectLst/>
                          <a:latin typeface="+mj-ea"/>
                          <a:ea typeface="+mj-ea"/>
                          <a:cs typeface="Times New Roman"/>
                        </a:rPr>
                        <a:t>This frame indicates that the next frame is initiating normal ranging procedure with the interval. After this interval, the next ranging </a:t>
                      </a:r>
                      <a:r>
                        <a:rPr lang="en-US" sz="1000" kern="100" dirty="0" smtClean="0">
                          <a:effectLst/>
                          <a:latin typeface="+mj-ea"/>
                          <a:ea typeface="+mj-ea"/>
                          <a:cs typeface="Times New Roman"/>
                        </a:rPr>
                        <a:t>procedure is </a:t>
                      </a:r>
                      <a:r>
                        <a:rPr lang="en-US" sz="1000" kern="100" dirty="0">
                          <a:effectLst/>
                          <a:latin typeface="+mj-ea"/>
                          <a:ea typeface="+mj-ea"/>
                          <a:cs typeface="Times New Roman"/>
                        </a:rPr>
                        <a:t>started.</a:t>
                      </a:r>
                      <a:endParaRPr lang="ko-KR" sz="10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l" latinLnBrk="1">
                        <a:lnSpc>
                          <a:spcPct val="150000"/>
                        </a:lnSpc>
                        <a:spcAft>
                          <a:spcPts val="0"/>
                        </a:spcAft>
                      </a:pPr>
                      <a:r>
                        <a:rPr lang="en-US" sz="1000" kern="100" dirty="0">
                          <a:effectLst/>
                          <a:latin typeface="+mj-ea"/>
                          <a:ea typeface="+mj-ea"/>
                          <a:cs typeface="Times New Roman"/>
                        </a:rPr>
                        <a:t>1 (Secure Ranging </a:t>
                      </a:r>
                      <a:r>
                        <a:rPr lang="en-US" sz="1000" kern="100" dirty="0" err="1">
                          <a:effectLst/>
                          <a:latin typeface="+mj-ea"/>
                          <a:ea typeface="+mj-ea"/>
                          <a:cs typeface="Times New Roman"/>
                        </a:rPr>
                        <a:t>Init</a:t>
                      </a:r>
                      <a:r>
                        <a:rPr lang="en-US" sz="1000" kern="100" dirty="0">
                          <a:effectLst/>
                          <a:latin typeface="+mj-ea"/>
                          <a:ea typeface="+mj-ea"/>
                          <a:cs typeface="Times New Roman"/>
                        </a:rPr>
                        <a:t>)</a:t>
                      </a:r>
                      <a:endParaRPr lang="ko-KR" sz="10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latinLnBrk="1">
                        <a:lnSpc>
                          <a:spcPct val="150000"/>
                        </a:lnSpc>
                        <a:spcAft>
                          <a:spcPts val="0"/>
                        </a:spcAft>
                      </a:pPr>
                      <a:r>
                        <a:rPr lang="en-US" sz="1000" kern="100" dirty="0">
                          <a:effectLst/>
                          <a:latin typeface="+mj-ea"/>
                          <a:ea typeface="+mj-ea"/>
                          <a:cs typeface="Times New Roman"/>
                        </a:rPr>
                        <a:t>This frame indicates that the next frame is initiating secure ranging procedure with the STS Data </a:t>
                      </a:r>
                      <a:r>
                        <a:rPr lang="en-US" sz="1000" kern="100" dirty="0" err="1">
                          <a:effectLst/>
                          <a:latin typeface="+mj-ea"/>
                          <a:ea typeface="+mj-ea"/>
                          <a:cs typeface="Times New Roman"/>
                        </a:rPr>
                        <a:t>Init</a:t>
                      </a:r>
                      <a:r>
                        <a:rPr lang="en-US" sz="1000" kern="100" dirty="0">
                          <a:effectLst/>
                          <a:latin typeface="+mj-ea"/>
                          <a:ea typeface="+mj-ea"/>
                          <a:cs typeface="Times New Roman"/>
                        </a:rPr>
                        <a:t> and interval. After this interval, the next ranging </a:t>
                      </a:r>
                      <a:r>
                        <a:rPr lang="en-US" sz="1000" kern="100" dirty="0" smtClean="0">
                          <a:effectLst/>
                          <a:latin typeface="+mj-ea"/>
                          <a:ea typeface="+mj-ea"/>
                          <a:cs typeface="Times New Roman"/>
                        </a:rPr>
                        <a:t>procedure </a:t>
                      </a:r>
                      <a:r>
                        <a:rPr lang="en-US" sz="1000" kern="100" dirty="0">
                          <a:effectLst/>
                          <a:latin typeface="+mj-ea"/>
                          <a:ea typeface="+mj-ea"/>
                          <a:cs typeface="Times New Roman"/>
                        </a:rPr>
                        <a:t>is started.</a:t>
                      </a:r>
                      <a:endParaRPr lang="ko-KR" sz="10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l" latinLnBrk="1">
                        <a:lnSpc>
                          <a:spcPct val="150000"/>
                        </a:lnSpc>
                        <a:spcAft>
                          <a:spcPts val="0"/>
                        </a:spcAft>
                      </a:pPr>
                      <a:r>
                        <a:rPr lang="en-US" sz="1000" kern="100" dirty="0">
                          <a:effectLst/>
                          <a:latin typeface="+mj-ea"/>
                          <a:ea typeface="+mj-ea"/>
                          <a:cs typeface="Times New Roman"/>
                        </a:rPr>
                        <a:t>2-255</a:t>
                      </a:r>
                      <a:endParaRPr lang="ko-KR" sz="10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latinLnBrk="1">
                        <a:lnSpc>
                          <a:spcPct val="150000"/>
                        </a:lnSpc>
                        <a:spcAft>
                          <a:spcPts val="0"/>
                        </a:spcAft>
                      </a:pPr>
                      <a:r>
                        <a:rPr lang="en-US" sz="1000" kern="100" dirty="0">
                          <a:effectLst/>
                          <a:latin typeface="+mj-ea"/>
                          <a:ea typeface="+mj-ea"/>
                          <a:cs typeface="Times New Roman"/>
                        </a:rPr>
                        <a:t>Reserved</a:t>
                      </a:r>
                      <a:endParaRPr lang="ko-KR" sz="10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cxnSp>
        <p:nvCxnSpPr>
          <p:cNvPr id="10" name="직선 화살표 연결선 9"/>
          <p:cNvCxnSpPr/>
          <p:nvPr/>
        </p:nvCxnSpPr>
        <p:spPr bwMode="auto">
          <a:xfrm flipH="1">
            <a:off x="5410200" y="2667000"/>
            <a:ext cx="381000" cy="685800"/>
          </a:xfrm>
          <a:prstGeom prst="straightConnector1">
            <a:avLst/>
          </a:prstGeom>
          <a:solidFill>
            <a:schemeClr val="accent1"/>
          </a:solidFill>
          <a:ln w="12700" cap="flat" cmpd="sng" algn="ctr">
            <a:solidFill>
              <a:srgbClr val="FF0000"/>
            </a:solidFill>
            <a:prstDash val="solid"/>
            <a:round/>
            <a:headEnd type="none" w="med" len="med"/>
            <a:tailEnd type="triangle" w="med" len="med"/>
          </a:ln>
          <a:effectLst/>
        </p:spPr>
      </p:cxnSp>
      <p:sp>
        <p:nvSpPr>
          <p:cNvPr id="13" name="Rectangle 1027"/>
          <p:cNvSpPr txBox="1">
            <a:spLocks noChangeArrowheads="1"/>
          </p:cNvSpPr>
          <p:nvPr/>
        </p:nvSpPr>
        <p:spPr bwMode="auto">
          <a:xfrm>
            <a:off x="381000" y="3048000"/>
            <a:ext cx="3124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pPr marL="0" indent="0">
              <a:buFontTx/>
              <a:buNone/>
            </a:pPr>
            <a:r>
              <a:rPr lang="en-US" altLang="ko-KR" sz="1800" dirty="0"/>
              <a:t>S</a:t>
            </a:r>
            <a:r>
              <a:rPr lang="en-US" altLang="ko-KR" sz="1800" dirty="0" smtClean="0"/>
              <a:t>RC IE (IE</a:t>
            </a:r>
            <a:r>
              <a:rPr lang="ko-KR" altLang="en-US" sz="1800" dirty="0" smtClean="0"/>
              <a:t> </a:t>
            </a:r>
            <a:r>
              <a:rPr lang="en-US" altLang="ko-KR" sz="1800" dirty="0" smtClean="0"/>
              <a:t>Class 1)</a:t>
            </a:r>
            <a:endParaRPr lang="en-US" altLang="ko-KR" sz="1800" dirty="0"/>
          </a:p>
        </p:txBody>
      </p:sp>
      <p:cxnSp>
        <p:nvCxnSpPr>
          <p:cNvPr id="14" name="직선 화살표 연결선 13"/>
          <p:cNvCxnSpPr/>
          <p:nvPr/>
        </p:nvCxnSpPr>
        <p:spPr bwMode="auto">
          <a:xfrm>
            <a:off x="1752600" y="3810000"/>
            <a:ext cx="0" cy="533400"/>
          </a:xfrm>
          <a:prstGeom prst="straightConnector1">
            <a:avLst/>
          </a:prstGeom>
          <a:solidFill>
            <a:schemeClr val="accent1"/>
          </a:solidFill>
          <a:ln w="12700" cap="flat" cmpd="sng" algn="ctr">
            <a:solidFill>
              <a:srgbClr val="FF0000"/>
            </a:solidFill>
            <a:prstDash val="solid"/>
            <a:round/>
            <a:headEnd type="none" w="med" len="med"/>
            <a:tailEnd type="triangle" w="med" len="med"/>
          </a:ln>
          <a:effectLst/>
        </p:spPr>
      </p:cxnSp>
    </p:spTree>
    <p:extLst>
      <p:ext uri="{BB962C8B-B14F-4D97-AF65-F5344CB8AC3E}">
        <p14:creationId xmlns:p14="http://schemas.microsoft.com/office/powerpoint/2010/main" val="6985868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altLang="ko-KR" sz="3200" b="1" dirty="0" smtClean="0">
                <a:solidFill>
                  <a:srgbClr val="000000"/>
                </a:solidFill>
              </a:rPr>
              <a:t>Example 1</a:t>
            </a:r>
            <a:endParaRPr lang="en-US" sz="3200" dirty="0">
              <a:latin typeface="Arial" charset="0"/>
            </a:endParaRPr>
          </a:p>
        </p:txBody>
      </p:sp>
      <p:graphicFrame>
        <p:nvGraphicFramePr>
          <p:cNvPr id="12" name="Content Placeholder 4"/>
          <p:cNvGraphicFramePr>
            <a:graphicFrameLocks/>
          </p:cNvGraphicFramePr>
          <p:nvPr>
            <p:extLst>
              <p:ext uri="{D42A27DB-BD31-4B8C-83A1-F6EECF244321}">
                <p14:modId xmlns:p14="http://schemas.microsoft.com/office/powerpoint/2010/main" val="2201601504"/>
              </p:ext>
            </p:extLst>
          </p:nvPr>
        </p:nvGraphicFramePr>
        <p:xfrm>
          <a:off x="228600" y="1295400"/>
          <a:ext cx="8686799" cy="487680"/>
        </p:xfrm>
        <a:graphic>
          <a:graphicData uri="http://schemas.openxmlformats.org/drawingml/2006/table">
            <a:tbl>
              <a:tblPr firstRow="1" bandRow="1">
                <a:tableStyleId>{5940675A-B579-460E-94D1-54222C63F5DA}</a:tableStyleId>
              </a:tblPr>
              <a:tblGrid>
                <a:gridCol w="4553081">
                  <a:extLst>
                    <a:ext uri="{9D8B030D-6E8A-4147-A177-3AD203B41FA5}">
                      <a16:colId xmlns="" xmlns:a16="http://schemas.microsoft.com/office/drawing/2014/main" val="2725354786"/>
                    </a:ext>
                  </a:extLst>
                </a:gridCol>
                <a:gridCol w="1501353">
                  <a:extLst>
                    <a:ext uri="{9D8B030D-6E8A-4147-A177-3AD203B41FA5}">
                      <a16:colId xmlns="" xmlns:a16="http://schemas.microsoft.com/office/drawing/2014/main" val="1736245275"/>
                    </a:ext>
                  </a:extLst>
                </a:gridCol>
                <a:gridCol w="2632365">
                  <a:extLst>
                    <a:ext uri="{9D8B030D-6E8A-4147-A177-3AD203B41FA5}">
                      <a16:colId xmlns="" xmlns:a16="http://schemas.microsoft.com/office/drawing/2014/main" val="2197973954"/>
                    </a:ext>
                  </a:extLst>
                </a:gridCol>
              </a:tblGrid>
              <a:tr h="0">
                <a:tc>
                  <a:txBody>
                    <a:bodyPr/>
                    <a:lstStyle/>
                    <a:p>
                      <a:pPr algn="ctr"/>
                      <a:r>
                        <a:rPr lang="en-US" sz="1000" b="1" dirty="0" smtClean="0">
                          <a:latin typeface="+mj-ea"/>
                          <a:ea typeface="+mj-ea"/>
                        </a:rPr>
                        <a:t>Sequential Ranging</a:t>
                      </a:r>
                      <a:r>
                        <a:rPr lang="en-US" sz="1000" b="1" baseline="0" dirty="0" smtClean="0">
                          <a:latin typeface="+mj-ea"/>
                          <a:ea typeface="+mj-ea"/>
                        </a:rPr>
                        <a:t> Control Info value</a:t>
                      </a:r>
                      <a:endParaRPr lang="en-US" sz="1000" b="1" dirty="0">
                        <a:latin typeface="+mj-ea"/>
                        <a:ea typeface="+mj-ea"/>
                      </a:endParaRPr>
                    </a:p>
                  </a:txBody>
                  <a:tcPr/>
                </a:tc>
                <a:tc>
                  <a:txBody>
                    <a:bodyPr/>
                    <a:lstStyle/>
                    <a:p>
                      <a:pPr algn="ctr"/>
                      <a:r>
                        <a:rPr lang="en-US" sz="1000" b="1" dirty="0" smtClean="0">
                          <a:latin typeface="+mj-ea"/>
                          <a:ea typeface="+mj-ea"/>
                        </a:rPr>
                        <a:t>Interval</a:t>
                      </a:r>
                      <a:endParaRPr lang="en-US" sz="1000" b="1" dirty="0">
                        <a:latin typeface="+mj-ea"/>
                        <a:ea typeface="+mj-ea"/>
                      </a:endParaRPr>
                    </a:p>
                  </a:txBody>
                  <a:tcPr/>
                </a:tc>
                <a:tc>
                  <a:txBody>
                    <a:bodyPr/>
                    <a:lstStyle/>
                    <a:p>
                      <a:pPr algn="ctr"/>
                      <a:r>
                        <a:rPr lang="en-US" sz="1000" b="1" dirty="0" smtClean="0">
                          <a:latin typeface="+mj-ea"/>
                          <a:ea typeface="+mj-ea"/>
                        </a:rPr>
                        <a:t>STS Data </a:t>
                      </a:r>
                      <a:r>
                        <a:rPr lang="en-US" sz="1000" b="1" dirty="0" err="1" smtClean="0">
                          <a:latin typeface="+mj-ea"/>
                          <a:ea typeface="+mj-ea"/>
                        </a:rPr>
                        <a:t>Init</a:t>
                      </a:r>
                      <a:endParaRPr lang="en-US" sz="1000" b="1" dirty="0">
                        <a:latin typeface="+mj-ea"/>
                        <a:ea typeface="+mj-ea"/>
                      </a:endParaRPr>
                    </a:p>
                  </a:txBody>
                  <a:tcPr/>
                </a:tc>
                <a:extLst>
                  <a:ext uri="{0D108BD9-81ED-4DB2-BD59-A6C34878D82A}">
                    <a16:rowId xmlns="" xmlns:a16="http://schemas.microsoft.com/office/drawing/2014/main" val="2684143718"/>
                  </a:ext>
                </a:extLst>
              </a:tr>
              <a:tr h="0">
                <a:tc>
                  <a:txBody>
                    <a:bodyPr/>
                    <a:lstStyle/>
                    <a:p>
                      <a:pPr algn="ctr"/>
                      <a:r>
                        <a:rPr lang="en-US" sz="1000" dirty="0" smtClean="0">
                          <a:latin typeface="+mj-ea"/>
                          <a:ea typeface="+mj-ea"/>
                        </a:rPr>
                        <a:t>0x00</a:t>
                      </a:r>
                      <a:endParaRPr lang="en-US" sz="1000" dirty="0">
                        <a:latin typeface="+mj-ea"/>
                        <a:ea typeface="+mj-ea"/>
                      </a:endParaRPr>
                    </a:p>
                  </a:txBody>
                  <a:tcPr/>
                </a:tc>
                <a:tc>
                  <a:txBody>
                    <a:bodyPr/>
                    <a:lstStyle/>
                    <a:p>
                      <a:pPr algn="ctr"/>
                      <a:r>
                        <a:rPr lang="en-US" sz="1000" dirty="0" smtClean="0">
                          <a:latin typeface="+mj-ea"/>
                          <a:ea typeface="+mj-ea"/>
                        </a:rPr>
                        <a:t>0x64</a:t>
                      </a:r>
                      <a:endParaRPr lang="en-US" sz="1000" dirty="0">
                        <a:latin typeface="+mj-ea"/>
                        <a:ea typeface="+mj-ea"/>
                      </a:endParaRPr>
                    </a:p>
                  </a:txBody>
                  <a:tcPr/>
                </a:tc>
                <a:tc>
                  <a:txBody>
                    <a:bodyPr/>
                    <a:lstStyle/>
                    <a:p>
                      <a:pPr algn="ctr"/>
                      <a:r>
                        <a:rPr lang="en-US" sz="1000" dirty="0" smtClean="0">
                          <a:latin typeface="+mj-ea"/>
                          <a:ea typeface="+mj-ea"/>
                        </a:rPr>
                        <a:t>X</a:t>
                      </a:r>
                      <a:endParaRPr lang="en-US" sz="1000" dirty="0">
                        <a:latin typeface="+mj-ea"/>
                        <a:ea typeface="+mj-ea"/>
                      </a:endParaRPr>
                    </a:p>
                  </a:txBody>
                  <a:tcPr/>
                </a:tc>
                <a:extLst>
                  <a:ext uri="{0D108BD9-81ED-4DB2-BD59-A6C34878D82A}">
                    <a16:rowId xmlns="" xmlns:a16="http://schemas.microsoft.com/office/drawing/2014/main" val="2639214531"/>
                  </a:ext>
                </a:extLst>
              </a:tr>
            </a:tbl>
          </a:graphicData>
        </a:graphic>
      </p:graphicFrame>
      <p:sp>
        <p:nvSpPr>
          <p:cNvPr id="15" name="Rectangle 1027"/>
          <p:cNvSpPr txBox="1">
            <a:spLocks noChangeArrowheads="1"/>
          </p:cNvSpPr>
          <p:nvPr/>
        </p:nvSpPr>
        <p:spPr bwMode="auto">
          <a:xfrm>
            <a:off x="4424826" y="2695575"/>
            <a:ext cx="4709649" cy="331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pPr>
              <a:buFont typeface="Arial" pitchFamily="34" charset="0"/>
              <a:buChar char="•"/>
            </a:pPr>
            <a:r>
              <a:rPr lang="en-US" altLang="ko-KR" sz="1600" dirty="0"/>
              <a:t>This flow can be applied to the case of Device A as initiator to send SRC </a:t>
            </a:r>
            <a:r>
              <a:rPr lang="en-US" altLang="ko-KR" sz="1600" dirty="0" smtClean="0"/>
              <a:t>IE</a:t>
            </a:r>
          </a:p>
          <a:p>
            <a:pPr>
              <a:buFont typeface="Arial" pitchFamily="34" charset="0"/>
              <a:buChar char="•"/>
            </a:pPr>
            <a:r>
              <a:rPr lang="en-US" altLang="ko-KR" sz="1600" dirty="0" smtClean="0"/>
              <a:t>This case means the next frame after the frame with SRC IE initiates normal ranging procedure and next ranging procedure will start after ranging </a:t>
            </a:r>
            <a:r>
              <a:rPr lang="en-US" altLang="ko-KR" sz="1600" dirty="0"/>
              <a:t>interval </a:t>
            </a:r>
            <a:r>
              <a:rPr lang="en-US" altLang="ko-KR" sz="1600" dirty="0" smtClean="0"/>
              <a:t>(100ms if unit </a:t>
            </a:r>
            <a:r>
              <a:rPr lang="en-US" altLang="ko-KR" sz="1600" dirty="0"/>
              <a:t>is </a:t>
            </a:r>
            <a:r>
              <a:rPr lang="en-US" altLang="ko-KR" sz="1600" dirty="0" err="1"/>
              <a:t>ms</a:t>
            </a:r>
            <a:r>
              <a:rPr lang="en-US" altLang="ko-KR" sz="1600" dirty="0"/>
              <a:t>)</a:t>
            </a:r>
            <a:endParaRPr lang="en-US" altLang="ko-KR" sz="1600" dirty="0" smtClean="0"/>
          </a:p>
          <a:p>
            <a:pPr>
              <a:buFont typeface="Arial" pitchFamily="34" charset="0"/>
              <a:buChar char="•"/>
            </a:pPr>
            <a:r>
              <a:rPr lang="en-US" altLang="ko-KR" sz="1600" dirty="0" smtClean="0"/>
              <a:t>After the current ranging session is complete, the RDEVs can be in sleep mode until the next ranging procedure starts</a:t>
            </a:r>
            <a:endParaRPr lang="en-US" altLang="ko-KR" sz="1600" dirty="0"/>
          </a:p>
        </p:txBody>
      </p:sp>
      <p:grpSp>
        <p:nvGrpSpPr>
          <p:cNvPr id="6" name="그룹 5"/>
          <p:cNvGrpSpPr/>
          <p:nvPr/>
        </p:nvGrpSpPr>
        <p:grpSpPr>
          <a:xfrm>
            <a:off x="162540" y="2103746"/>
            <a:ext cx="4277789" cy="3849036"/>
            <a:chOff x="162540" y="149152"/>
            <a:chExt cx="4277789" cy="3849036"/>
          </a:xfrm>
        </p:grpSpPr>
        <p:sp>
          <p:nvSpPr>
            <p:cNvPr id="7" name="TextBox 6"/>
            <p:cNvSpPr txBox="1"/>
            <p:nvPr/>
          </p:nvSpPr>
          <p:spPr>
            <a:xfrm>
              <a:off x="162540" y="1305411"/>
              <a:ext cx="713218" cy="230832"/>
            </a:xfrm>
            <a:prstGeom prst="rect">
              <a:avLst/>
            </a:prstGeom>
            <a:noFill/>
            <a:ln w="12700">
              <a:noFill/>
            </a:ln>
          </p:spPr>
          <p:txBody>
            <a:bodyPr wrap="square" rtlCol="0">
              <a:spAutoFit/>
            </a:bodyPr>
            <a:lstStyle/>
            <a:p>
              <a:pPr algn="ctr"/>
              <a:r>
                <a:rPr lang="en-US" altLang="ko-KR" sz="900" dirty="0" smtClean="0"/>
                <a:t>100ms</a:t>
              </a:r>
              <a:endParaRPr lang="ko-KR" altLang="en-US" sz="900" dirty="0"/>
            </a:p>
          </p:txBody>
        </p:sp>
        <p:sp>
          <p:nvSpPr>
            <p:cNvPr id="8" name="TextBox 7"/>
            <p:cNvSpPr txBox="1"/>
            <p:nvPr/>
          </p:nvSpPr>
          <p:spPr>
            <a:xfrm>
              <a:off x="572278" y="149152"/>
              <a:ext cx="720115" cy="230832"/>
            </a:xfrm>
            <a:prstGeom prst="rect">
              <a:avLst/>
            </a:prstGeom>
            <a:noFill/>
            <a:ln w="12700">
              <a:solidFill>
                <a:schemeClr val="tx1"/>
              </a:solidFill>
            </a:ln>
          </p:spPr>
          <p:txBody>
            <a:bodyPr wrap="square" rtlCol="0">
              <a:spAutoFit/>
            </a:bodyPr>
            <a:lstStyle/>
            <a:p>
              <a:pPr algn="ctr"/>
              <a:r>
                <a:rPr lang="en-US" altLang="ko-KR" sz="900" dirty="0" smtClean="0"/>
                <a:t>Device A</a:t>
              </a:r>
              <a:endParaRPr lang="ko-KR" altLang="en-US" sz="900" dirty="0"/>
            </a:p>
          </p:txBody>
        </p:sp>
        <p:cxnSp>
          <p:nvCxnSpPr>
            <p:cNvPr id="9" name="직선 연결선 8"/>
            <p:cNvCxnSpPr>
              <a:stCxn id="8" idx="2"/>
            </p:cNvCxnSpPr>
            <p:nvPr/>
          </p:nvCxnSpPr>
          <p:spPr>
            <a:xfrm>
              <a:off x="932336" y="379984"/>
              <a:ext cx="0" cy="3618204"/>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2734587" y="149152"/>
              <a:ext cx="720115" cy="230832"/>
            </a:xfrm>
            <a:prstGeom prst="rect">
              <a:avLst/>
            </a:prstGeom>
            <a:noFill/>
            <a:ln w="12700">
              <a:solidFill>
                <a:schemeClr val="tx1"/>
              </a:solidFill>
            </a:ln>
          </p:spPr>
          <p:txBody>
            <a:bodyPr wrap="square" rtlCol="0">
              <a:spAutoFit/>
            </a:bodyPr>
            <a:lstStyle/>
            <a:p>
              <a:pPr algn="ctr"/>
              <a:r>
                <a:rPr lang="en-US" altLang="ko-KR" sz="900" dirty="0" smtClean="0"/>
                <a:t>Device B</a:t>
              </a:r>
              <a:endParaRPr lang="ko-KR" altLang="en-US" sz="900" dirty="0"/>
            </a:p>
          </p:txBody>
        </p:sp>
        <p:cxnSp>
          <p:nvCxnSpPr>
            <p:cNvPr id="11" name="직선 연결선 10"/>
            <p:cNvCxnSpPr>
              <a:stCxn id="10" idx="2"/>
            </p:cNvCxnSpPr>
            <p:nvPr/>
          </p:nvCxnSpPr>
          <p:spPr>
            <a:xfrm>
              <a:off x="3094645" y="379984"/>
              <a:ext cx="0" cy="3618204"/>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3" name="직선 화살표 연결선 12"/>
            <p:cNvCxnSpPr/>
            <p:nvPr/>
          </p:nvCxnSpPr>
          <p:spPr>
            <a:xfrm>
              <a:off x="932335" y="879623"/>
              <a:ext cx="2162309" cy="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925511" y="625707"/>
              <a:ext cx="2169133" cy="230832"/>
            </a:xfrm>
            <a:prstGeom prst="rect">
              <a:avLst/>
            </a:prstGeom>
            <a:noFill/>
            <a:ln w="12700">
              <a:noFill/>
            </a:ln>
          </p:spPr>
          <p:txBody>
            <a:bodyPr wrap="square" rtlCol="0">
              <a:spAutoFit/>
            </a:bodyPr>
            <a:lstStyle/>
            <a:p>
              <a:pPr algn="ctr"/>
              <a:r>
                <a:rPr lang="en-US" altLang="ko-KR" sz="900" dirty="0"/>
                <a:t>(RFRAME : Two-way ranging)</a:t>
              </a:r>
              <a:endParaRPr lang="ko-KR" altLang="en-US" sz="900" dirty="0"/>
            </a:p>
          </p:txBody>
        </p:sp>
        <p:cxnSp>
          <p:nvCxnSpPr>
            <p:cNvPr id="16" name="직선 화살표 연결선 15"/>
            <p:cNvCxnSpPr/>
            <p:nvPr/>
          </p:nvCxnSpPr>
          <p:spPr>
            <a:xfrm>
              <a:off x="939159" y="1133539"/>
              <a:ext cx="2162309" cy="0"/>
            </a:xfrm>
            <a:prstGeom prst="straightConnector1">
              <a:avLst/>
            </a:prstGeom>
            <a:ln>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932335" y="879623"/>
              <a:ext cx="2169133" cy="230832"/>
            </a:xfrm>
            <a:prstGeom prst="rect">
              <a:avLst/>
            </a:prstGeom>
            <a:noFill/>
            <a:ln w="12700">
              <a:noFill/>
            </a:ln>
          </p:spPr>
          <p:txBody>
            <a:bodyPr wrap="square" rtlCol="0">
              <a:spAutoFit/>
            </a:bodyPr>
            <a:lstStyle/>
            <a:p>
              <a:pPr algn="ctr"/>
              <a:r>
                <a:rPr lang="en-US" altLang="ko-KR" sz="900" dirty="0" smtClean="0"/>
                <a:t>(RFRAME: Two-way ranging)</a:t>
              </a:r>
              <a:endParaRPr lang="ko-KR" altLang="en-US" sz="900" dirty="0"/>
            </a:p>
          </p:txBody>
        </p:sp>
        <p:cxnSp>
          <p:nvCxnSpPr>
            <p:cNvPr id="18" name="직선 화살표 연결선 17"/>
            <p:cNvCxnSpPr/>
            <p:nvPr/>
          </p:nvCxnSpPr>
          <p:spPr>
            <a:xfrm>
              <a:off x="937445" y="639772"/>
              <a:ext cx="2162309" cy="0"/>
            </a:xfrm>
            <a:prstGeom prst="straightConnector1">
              <a:avLst/>
            </a:prstGeom>
            <a:ln>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930621" y="385856"/>
              <a:ext cx="2169133" cy="230832"/>
            </a:xfrm>
            <a:prstGeom prst="rect">
              <a:avLst/>
            </a:prstGeom>
            <a:noFill/>
            <a:ln w="12700">
              <a:noFill/>
            </a:ln>
          </p:spPr>
          <p:txBody>
            <a:bodyPr wrap="square" rtlCol="0">
              <a:spAutoFit/>
            </a:bodyPr>
            <a:lstStyle/>
            <a:p>
              <a:pPr algn="ctr"/>
              <a:r>
                <a:rPr lang="en-US" altLang="ko-KR" sz="900" dirty="0" smtClean="0"/>
                <a:t>SRC IE (0x00|0x64)</a:t>
              </a:r>
              <a:endParaRPr lang="ko-KR" altLang="en-US" sz="900" dirty="0"/>
            </a:p>
          </p:txBody>
        </p:sp>
        <p:sp>
          <p:nvSpPr>
            <p:cNvPr id="21" name="TextBox 20"/>
            <p:cNvSpPr txBox="1"/>
            <p:nvPr/>
          </p:nvSpPr>
          <p:spPr>
            <a:xfrm>
              <a:off x="1163458" y="1584216"/>
              <a:ext cx="1138737" cy="230832"/>
            </a:xfrm>
            <a:prstGeom prst="rect">
              <a:avLst/>
            </a:prstGeom>
            <a:noFill/>
            <a:ln w="12700">
              <a:noFill/>
            </a:ln>
          </p:spPr>
          <p:txBody>
            <a:bodyPr wrap="square" rtlCol="0">
              <a:spAutoFit/>
            </a:bodyPr>
            <a:lstStyle/>
            <a:p>
              <a:r>
                <a:rPr lang="en-US" altLang="ko-KR" sz="900" dirty="0" smtClean="0"/>
                <a:t>Rx in sleep mode</a:t>
              </a:r>
            </a:p>
          </p:txBody>
        </p:sp>
        <p:sp>
          <p:nvSpPr>
            <p:cNvPr id="22" name="오른쪽 중괄호 21"/>
            <p:cNvSpPr/>
            <p:nvPr/>
          </p:nvSpPr>
          <p:spPr>
            <a:xfrm>
              <a:off x="939159" y="1133540"/>
              <a:ext cx="156051" cy="1091428"/>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a:p>
          </p:txBody>
        </p:sp>
        <p:sp>
          <p:nvSpPr>
            <p:cNvPr id="23" name="왼쪽 중괄호 22"/>
            <p:cNvSpPr/>
            <p:nvPr/>
          </p:nvSpPr>
          <p:spPr>
            <a:xfrm>
              <a:off x="719439" y="639773"/>
              <a:ext cx="206072" cy="1585194"/>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a:p>
          </p:txBody>
        </p:sp>
        <p:sp>
          <p:nvSpPr>
            <p:cNvPr id="24" name="TextBox 23"/>
            <p:cNvSpPr txBox="1"/>
            <p:nvPr/>
          </p:nvSpPr>
          <p:spPr>
            <a:xfrm>
              <a:off x="3286089" y="779976"/>
              <a:ext cx="1138737" cy="230832"/>
            </a:xfrm>
            <a:prstGeom prst="rect">
              <a:avLst/>
            </a:prstGeom>
            <a:noFill/>
            <a:ln w="12700">
              <a:noFill/>
            </a:ln>
          </p:spPr>
          <p:txBody>
            <a:bodyPr wrap="square" rtlCol="0">
              <a:spAutoFit/>
            </a:bodyPr>
            <a:lstStyle/>
            <a:p>
              <a:r>
                <a:rPr lang="en-US" altLang="ko-KR" sz="900" dirty="0" smtClean="0"/>
                <a:t>Normal Ranging</a:t>
              </a:r>
            </a:p>
          </p:txBody>
        </p:sp>
        <p:sp>
          <p:nvSpPr>
            <p:cNvPr id="25" name="오른쪽 중괄호 24"/>
            <p:cNvSpPr/>
            <p:nvPr/>
          </p:nvSpPr>
          <p:spPr>
            <a:xfrm>
              <a:off x="3094927" y="639773"/>
              <a:ext cx="152642" cy="493768"/>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a:p>
          </p:txBody>
        </p:sp>
        <p:sp>
          <p:nvSpPr>
            <p:cNvPr id="26" name="TextBox 25"/>
            <p:cNvSpPr txBox="1"/>
            <p:nvPr/>
          </p:nvSpPr>
          <p:spPr>
            <a:xfrm>
              <a:off x="3289441" y="1565928"/>
              <a:ext cx="1138737" cy="230832"/>
            </a:xfrm>
            <a:prstGeom prst="rect">
              <a:avLst/>
            </a:prstGeom>
            <a:noFill/>
            <a:ln w="12700">
              <a:noFill/>
            </a:ln>
          </p:spPr>
          <p:txBody>
            <a:bodyPr wrap="square" rtlCol="0">
              <a:spAutoFit/>
            </a:bodyPr>
            <a:lstStyle/>
            <a:p>
              <a:r>
                <a:rPr lang="en-US" altLang="ko-KR" sz="900" dirty="0" err="1" smtClean="0"/>
                <a:t>Tx</a:t>
              </a:r>
              <a:r>
                <a:rPr lang="en-US" altLang="ko-KR" sz="900" dirty="0" smtClean="0"/>
                <a:t> in sleep mode</a:t>
              </a:r>
            </a:p>
          </p:txBody>
        </p:sp>
        <p:sp>
          <p:nvSpPr>
            <p:cNvPr id="27" name="오른쪽 중괄호 26"/>
            <p:cNvSpPr/>
            <p:nvPr/>
          </p:nvSpPr>
          <p:spPr>
            <a:xfrm>
              <a:off x="3091517" y="1133542"/>
              <a:ext cx="163710" cy="1091426"/>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a:p>
          </p:txBody>
        </p:sp>
        <p:cxnSp>
          <p:nvCxnSpPr>
            <p:cNvPr id="28" name="직선 화살표 연결선 27"/>
            <p:cNvCxnSpPr/>
            <p:nvPr/>
          </p:nvCxnSpPr>
          <p:spPr>
            <a:xfrm>
              <a:off x="944486" y="2462024"/>
              <a:ext cx="2162309" cy="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937662" y="2208108"/>
              <a:ext cx="2169133" cy="230832"/>
            </a:xfrm>
            <a:prstGeom prst="rect">
              <a:avLst/>
            </a:prstGeom>
            <a:noFill/>
            <a:ln w="12700">
              <a:noFill/>
            </a:ln>
          </p:spPr>
          <p:txBody>
            <a:bodyPr wrap="square" rtlCol="0">
              <a:spAutoFit/>
            </a:bodyPr>
            <a:lstStyle/>
            <a:p>
              <a:pPr algn="ctr"/>
              <a:r>
                <a:rPr lang="en-US" altLang="ko-KR" sz="900" dirty="0"/>
                <a:t>(RFRAME : Two-way ranging)</a:t>
              </a:r>
              <a:endParaRPr lang="ko-KR" altLang="en-US" sz="900" dirty="0"/>
            </a:p>
          </p:txBody>
        </p:sp>
        <p:cxnSp>
          <p:nvCxnSpPr>
            <p:cNvPr id="30" name="직선 화살표 연결선 29"/>
            <p:cNvCxnSpPr/>
            <p:nvPr/>
          </p:nvCxnSpPr>
          <p:spPr>
            <a:xfrm>
              <a:off x="951310" y="2715940"/>
              <a:ext cx="2162309" cy="0"/>
            </a:xfrm>
            <a:prstGeom prst="straightConnector1">
              <a:avLst/>
            </a:prstGeom>
            <a:ln>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944486" y="2462024"/>
              <a:ext cx="2169133" cy="230832"/>
            </a:xfrm>
            <a:prstGeom prst="rect">
              <a:avLst/>
            </a:prstGeom>
            <a:noFill/>
            <a:ln w="12700">
              <a:noFill/>
            </a:ln>
          </p:spPr>
          <p:txBody>
            <a:bodyPr wrap="square" rtlCol="0">
              <a:spAutoFit/>
            </a:bodyPr>
            <a:lstStyle/>
            <a:p>
              <a:pPr algn="ctr"/>
              <a:r>
                <a:rPr lang="en-US" altLang="ko-KR" sz="900" dirty="0" smtClean="0"/>
                <a:t>(RFRAME: Two-way ranging)</a:t>
              </a:r>
              <a:endParaRPr lang="ko-KR" altLang="en-US" sz="900" dirty="0"/>
            </a:p>
          </p:txBody>
        </p:sp>
        <p:cxnSp>
          <p:nvCxnSpPr>
            <p:cNvPr id="32" name="직선 화살표 연결선 31"/>
            <p:cNvCxnSpPr/>
            <p:nvPr/>
          </p:nvCxnSpPr>
          <p:spPr>
            <a:xfrm>
              <a:off x="949596" y="2222173"/>
              <a:ext cx="2162309" cy="0"/>
            </a:xfrm>
            <a:prstGeom prst="straightConnector1">
              <a:avLst/>
            </a:prstGeom>
            <a:ln>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942772" y="1968257"/>
              <a:ext cx="2169133" cy="230832"/>
            </a:xfrm>
            <a:prstGeom prst="rect">
              <a:avLst/>
            </a:prstGeom>
            <a:noFill/>
            <a:ln w="12700">
              <a:noFill/>
            </a:ln>
          </p:spPr>
          <p:txBody>
            <a:bodyPr wrap="square" rtlCol="0">
              <a:spAutoFit/>
            </a:bodyPr>
            <a:lstStyle/>
            <a:p>
              <a:pPr algn="ctr"/>
              <a:r>
                <a:rPr lang="en-US" altLang="ko-KR" sz="900" dirty="0" smtClean="0"/>
                <a:t>SRC IE (0x00|0x64)</a:t>
              </a:r>
              <a:endParaRPr lang="ko-KR" altLang="en-US" sz="900" dirty="0"/>
            </a:p>
          </p:txBody>
        </p:sp>
        <p:sp>
          <p:nvSpPr>
            <p:cNvPr id="34" name="TextBox 33"/>
            <p:cNvSpPr txBox="1"/>
            <p:nvPr/>
          </p:nvSpPr>
          <p:spPr>
            <a:xfrm>
              <a:off x="1175609" y="3166617"/>
              <a:ext cx="1138737" cy="230832"/>
            </a:xfrm>
            <a:prstGeom prst="rect">
              <a:avLst/>
            </a:prstGeom>
            <a:noFill/>
            <a:ln w="12700">
              <a:noFill/>
            </a:ln>
          </p:spPr>
          <p:txBody>
            <a:bodyPr wrap="square" rtlCol="0">
              <a:spAutoFit/>
            </a:bodyPr>
            <a:lstStyle/>
            <a:p>
              <a:r>
                <a:rPr lang="en-US" altLang="ko-KR" sz="900" dirty="0" smtClean="0"/>
                <a:t>Rx in sleep mode</a:t>
              </a:r>
            </a:p>
          </p:txBody>
        </p:sp>
        <p:sp>
          <p:nvSpPr>
            <p:cNvPr id="35" name="오른쪽 중괄호 34"/>
            <p:cNvSpPr/>
            <p:nvPr/>
          </p:nvSpPr>
          <p:spPr>
            <a:xfrm>
              <a:off x="951310" y="2715941"/>
              <a:ext cx="156051" cy="1091428"/>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a:p>
          </p:txBody>
        </p:sp>
        <p:sp>
          <p:nvSpPr>
            <p:cNvPr id="36" name="왼쪽 중괄호 35"/>
            <p:cNvSpPr/>
            <p:nvPr/>
          </p:nvSpPr>
          <p:spPr>
            <a:xfrm>
              <a:off x="719439" y="2224968"/>
              <a:ext cx="218223" cy="1582400"/>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a:p>
          </p:txBody>
        </p:sp>
        <p:sp>
          <p:nvSpPr>
            <p:cNvPr id="37" name="TextBox 36"/>
            <p:cNvSpPr txBox="1"/>
            <p:nvPr/>
          </p:nvSpPr>
          <p:spPr>
            <a:xfrm>
              <a:off x="3298240" y="2362377"/>
              <a:ext cx="1138737" cy="230832"/>
            </a:xfrm>
            <a:prstGeom prst="rect">
              <a:avLst/>
            </a:prstGeom>
            <a:noFill/>
            <a:ln w="12700">
              <a:noFill/>
            </a:ln>
          </p:spPr>
          <p:txBody>
            <a:bodyPr wrap="square" rtlCol="0">
              <a:spAutoFit/>
            </a:bodyPr>
            <a:lstStyle/>
            <a:p>
              <a:r>
                <a:rPr lang="en-US" altLang="ko-KR" sz="900" dirty="0" smtClean="0"/>
                <a:t>Normal Ranging</a:t>
              </a:r>
            </a:p>
          </p:txBody>
        </p:sp>
        <p:sp>
          <p:nvSpPr>
            <p:cNvPr id="38" name="오른쪽 중괄호 37"/>
            <p:cNvSpPr/>
            <p:nvPr/>
          </p:nvSpPr>
          <p:spPr>
            <a:xfrm>
              <a:off x="3107078" y="2222174"/>
              <a:ext cx="152642" cy="493768"/>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a:p>
          </p:txBody>
        </p:sp>
        <p:sp>
          <p:nvSpPr>
            <p:cNvPr id="39" name="TextBox 38"/>
            <p:cNvSpPr txBox="1"/>
            <p:nvPr/>
          </p:nvSpPr>
          <p:spPr>
            <a:xfrm>
              <a:off x="3301592" y="3148329"/>
              <a:ext cx="1138737" cy="230832"/>
            </a:xfrm>
            <a:prstGeom prst="rect">
              <a:avLst/>
            </a:prstGeom>
            <a:noFill/>
            <a:ln w="12700">
              <a:noFill/>
            </a:ln>
          </p:spPr>
          <p:txBody>
            <a:bodyPr wrap="square" rtlCol="0">
              <a:spAutoFit/>
            </a:bodyPr>
            <a:lstStyle/>
            <a:p>
              <a:r>
                <a:rPr lang="en-US" altLang="ko-KR" sz="900" dirty="0" err="1" smtClean="0"/>
                <a:t>Tx</a:t>
              </a:r>
              <a:r>
                <a:rPr lang="en-US" altLang="ko-KR" sz="900" dirty="0" smtClean="0"/>
                <a:t> in sleep mode</a:t>
              </a:r>
            </a:p>
          </p:txBody>
        </p:sp>
        <p:sp>
          <p:nvSpPr>
            <p:cNvPr id="40" name="오른쪽 중괄호 39"/>
            <p:cNvSpPr/>
            <p:nvPr/>
          </p:nvSpPr>
          <p:spPr>
            <a:xfrm>
              <a:off x="3103668" y="2715943"/>
              <a:ext cx="163710" cy="1091426"/>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a:p>
          </p:txBody>
        </p:sp>
        <p:sp>
          <p:nvSpPr>
            <p:cNvPr id="41" name="TextBox 40"/>
            <p:cNvSpPr txBox="1"/>
            <p:nvPr/>
          </p:nvSpPr>
          <p:spPr>
            <a:xfrm>
              <a:off x="182960" y="2887812"/>
              <a:ext cx="713218" cy="230832"/>
            </a:xfrm>
            <a:prstGeom prst="rect">
              <a:avLst/>
            </a:prstGeom>
            <a:noFill/>
            <a:ln w="12700">
              <a:noFill/>
            </a:ln>
          </p:spPr>
          <p:txBody>
            <a:bodyPr wrap="square" rtlCol="0">
              <a:spAutoFit/>
            </a:bodyPr>
            <a:lstStyle/>
            <a:p>
              <a:pPr algn="ctr"/>
              <a:r>
                <a:rPr lang="en-US" altLang="ko-KR" sz="900" dirty="0" smtClean="0"/>
                <a:t>100ms</a:t>
              </a:r>
              <a:endParaRPr lang="ko-KR" altLang="en-US" sz="900" dirty="0"/>
            </a:p>
          </p:txBody>
        </p:sp>
      </p:grpSp>
    </p:spTree>
    <p:extLst>
      <p:ext uri="{BB962C8B-B14F-4D97-AF65-F5344CB8AC3E}">
        <p14:creationId xmlns:p14="http://schemas.microsoft.com/office/powerpoint/2010/main" val="890485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altLang="ko-KR" sz="3200" b="1" dirty="0" smtClean="0">
                <a:solidFill>
                  <a:srgbClr val="000000"/>
                </a:solidFill>
              </a:rPr>
              <a:t>Example 2</a:t>
            </a:r>
            <a:endParaRPr lang="en-US" sz="3200" dirty="0">
              <a:latin typeface="Arial" charset="0"/>
            </a:endParaRPr>
          </a:p>
        </p:txBody>
      </p:sp>
      <p:graphicFrame>
        <p:nvGraphicFramePr>
          <p:cNvPr id="12" name="Content Placeholder 4"/>
          <p:cNvGraphicFramePr>
            <a:graphicFrameLocks/>
          </p:cNvGraphicFramePr>
          <p:nvPr>
            <p:extLst>
              <p:ext uri="{D42A27DB-BD31-4B8C-83A1-F6EECF244321}">
                <p14:modId xmlns:p14="http://schemas.microsoft.com/office/powerpoint/2010/main" val="2017850423"/>
              </p:ext>
            </p:extLst>
          </p:nvPr>
        </p:nvGraphicFramePr>
        <p:xfrm>
          <a:off x="228600" y="1295400"/>
          <a:ext cx="8686799" cy="487680"/>
        </p:xfrm>
        <a:graphic>
          <a:graphicData uri="http://schemas.openxmlformats.org/drawingml/2006/table">
            <a:tbl>
              <a:tblPr firstRow="1" bandRow="1">
                <a:tableStyleId>{5940675A-B579-460E-94D1-54222C63F5DA}</a:tableStyleId>
              </a:tblPr>
              <a:tblGrid>
                <a:gridCol w="4553081">
                  <a:extLst>
                    <a:ext uri="{9D8B030D-6E8A-4147-A177-3AD203B41FA5}">
                      <a16:colId xmlns="" xmlns:a16="http://schemas.microsoft.com/office/drawing/2014/main" val="2725354786"/>
                    </a:ext>
                  </a:extLst>
                </a:gridCol>
                <a:gridCol w="1501353">
                  <a:extLst>
                    <a:ext uri="{9D8B030D-6E8A-4147-A177-3AD203B41FA5}">
                      <a16:colId xmlns="" xmlns:a16="http://schemas.microsoft.com/office/drawing/2014/main" val="1736245275"/>
                    </a:ext>
                  </a:extLst>
                </a:gridCol>
                <a:gridCol w="2632365">
                  <a:extLst>
                    <a:ext uri="{9D8B030D-6E8A-4147-A177-3AD203B41FA5}">
                      <a16:colId xmlns="" xmlns:a16="http://schemas.microsoft.com/office/drawing/2014/main" val="2197973954"/>
                    </a:ext>
                  </a:extLst>
                </a:gridCol>
              </a:tblGrid>
              <a:tr h="0">
                <a:tc>
                  <a:txBody>
                    <a:bodyPr/>
                    <a:lstStyle/>
                    <a:p>
                      <a:pPr algn="ctr"/>
                      <a:r>
                        <a:rPr lang="en-US" sz="1000" b="1" dirty="0" smtClean="0">
                          <a:latin typeface="+mj-ea"/>
                          <a:ea typeface="+mj-ea"/>
                        </a:rPr>
                        <a:t>Sequential Ranging</a:t>
                      </a:r>
                      <a:r>
                        <a:rPr lang="en-US" sz="1000" b="1" baseline="0" dirty="0" smtClean="0">
                          <a:latin typeface="+mj-ea"/>
                          <a:ea typeface="+mj-ea"/>
                        </a:rPr>
                        <a:t> Control Info value</a:t>
                      </a:r>
                      <a:endParaRPr lang="en-US" sz="1000" b="1" dirty="0">
                        <a:latin typeface="+mj-ea"/>
                        <a:ea typeface="+mj-ea"/>
                      </a:endParaRPr>
                    </a:p>
                  </a:txBody>
                  <a:tcPr/>
                </a:tc>
                <a:tc>
                  <a:txBody>
                    <a:bodyPr/>
                    <a:lstStyle/>
                    <a:p>
                      <a:pPr algn="ctr"/>
                      <a:r>
                        <a:rPr lang="en-US" sz="1000" b="1" dirty="0" smtClean="0">
                          <a:latin typeface="+mj-ea"/>
                          <a:ea typeface="+mj-ea"/>
                        </a:rPr>
                        <a:t>Interval</a:t>
                      </a:r>
                      <a:endParaRPr lang="en-US" sz="1000" b="1" dirty="0">
                        <a:latin typeface="+mj-ea"/>
                        <a:ea typeface="+mj-ea"/>
                      </a:endParaRPr>
                    </a:p>
                  </a:txBody>
                  <a:tcPr/>
                </a:tc>
                <a:tc>
                  <a:txBody>
                    <a:bodyPr/>
                    <a:lstStyle/>
                    <a:p>
                      <a:pPr algn="ctr"/>
                      <a:r>
                        <a:rPr lang="en-US" sz="1000" b="1" dirty="0" smtClean="0">
                          <a:latin typeface="+mj-ea"/>
                          <a:ea typeface="+mj-ea"/>
                        </a:rPr>
                        <a:t>STS Data </a:t>
                      </a:r>
                      <a:r>
                        <a:rPr lang="en-US" sz="1000" b="1" dirty="0" err="1" smtClean="0">
                          <a:latin typeface="+mj-ea"/>
                          <a:ea typeface="+mj-ea"/>
                        </a:rPr>
                        <a:t>Init</a:t>
                      </a:r>
                      <a:endParaRPr lang="en-US" sz="1000" b="1" dirty="0">
                        <a:latin typeface="+mj-ea"/>
                        <a:ea typeface="+mj-ea"/>
                      </a:endParaRPr>
                    </a:p>
                  </a:txBody>
                  <a:tcPr/>
                </a:tc>
                <a:extLst>
                  <a:ext uri="{0D108BD9-81ED-4DB2-BD59-A6C34878D82A}">
                    <a16:rowId xmlns="" xmlns:a16="http://schemas.microsoft.com/office/drawing/2014/main" val="2684143718"/>
                  </a:ext>
                </a:extLst>
              </a:tr>
              <a:tr h="0">
                <a:tc>
                  <a:txBody>
                    <a:bodyPr/>
                    <a:lstStyle/>
                    <a:p>
                      <a:pPr algn="ctr"/>
                      <a:r>
                        <a:rPr lang="en-US" sz="1000" dirty="0" smtClean="0">
                          <a:latin typeface="+mj-ea"/>
                          <a:ea typeface="+mj-ea"/>
                        </a:rPr>
                        <a:t>0x01</a:t>
                      </a:r>
                      <a:endParaRPr lang="en-US" sz="1000" dirty="0">
                        <a:latin typeface="+mj-ea"/>
                        <a:ea typeface="+mj-ea"/>
                      </a:endParaRPr>
                    </a:p>
                  </a:txBody>
                  <a:tcPr/>
                </a:tc>
                <a:tc>
                  <a:txBody>
                    <a:bodyPr/>
                    <a:lstStyle/>
                    <a:p>
                      <a:pPr algn="ctr"/>
                      <a:r>
                        <a:rPr lang="en-US" sz="1000" dirty="0" smtClean="0">
                          <a:latin typeface="+mj-ea"/>
                          <a:ea typeface="+mj-ea"/>
                        </a:rPr>
                        <a:t>0x64</a:t>
                      </a:r>
                      <a:endParaRPr lang="en-US" sz="1000" dirty="0">
                        <a:latin typeface="+mj-ea"/>
                        <a:ea typeface="+mj-ea"/>
                      </a:endParaRPr>
                    </a:p>
                  </a:txBody>
                  <a:tcPr/>
                </a:tc>
                <a:tc>
                  <a:txBody>
                    <a:bodyPr/>
                    <a:lstStyle/>
                    <a:p>
                      <a:pPr algn="ctr"/>
                      <a:r>
                        <a:rPr lang="en-US" altLang="ko-KR" sz="1000" kern="1200" dirty="0" smtClean="0">
                          <a:solidFill>
                            <a:schemeClr val="tx1"/>
                          </a:solidFill>
                          <a:latin typeface="+mj-ea"/>
                          <a:ea typeface="+mn-ea"/>
                          <a:cs typeface="+mn-cs"/>
                        </a:rPr>
                        <a:t>0x325041592E535953</a:t>
                      </a:r>
                      <a:endParaRPr lang="en-US" altLang="ko-KR" sz="1000" kern="1200" dirty="0">
                        <a:solidFill>
                          <a:schemeClr val="tx1"/>
                        </a:solidFill>
                        <a:latin typeface="+mj-ea"/>
                        <a:ea typeface="+mn-ea"/>
                        <a:cs typeface="+mn-cs"/>
                      </a:endParaRPr>
                    </a:p>
                  </a:txBody>
                  <a:tcPr/>
                </a:tc>
                <a:extLst>
                  <a:ext uri="{0D108BD9-81ED-4DB2-BD59-A6C34878D82A}">
                    <a16:rowId xmlns="" xmlns:a16="http://schemas.microsoft.com/office/drawing/2014/main" val="2639214531"/>
                  </a:ext>
                </a:extLst>
              </a:tr>
            </a:tbl>
          </a:graphicData>
        </a:graphic>
      </p:graphicFrame>
      <p:sp>
        <p:nvSpPr>
          <p:cNvPr id="15" name="Rectangle 1027"/>
          <p:cNvSpPr txBox="1">
            <a:spLocks noChangeArrowheads="1"/>
          </p:cNvSpPr>
          <p:nvPr/>
        </p:nvSpPr>
        <p:spPr bwMode="auto">
          <a:xfrm>
            <a:off x="4424826" y="2705100"/>
            <a:ext cx="4709649" cy="331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pPr>
              <a:buFont typeface="Arial" pitchFamily="34" charset="0"/>
              <a:buChar char="•"/>
            </a:pPr>
            <a:r>
              <a:rPr lang="en-US" altLang="ko-KR" sz="1600" dirty="0" smtClean="0"/>
              <a:t>This flow can be applied to the case of Device A as initiator to send SRC IE</a:t>
            </a:r>
          </a:p>
          <a:p>
            <a:pPr>
              <a:buFont typeface="Arial" pitchFamily="34" charset="0"/>
              <a:buChar char="•"/>
            </a:pPr>
            <a:r>
              <a:rPr lang="en-US" altLang="ko-KR" sz="1600" dirty="0" smtClean="0"/>
              <a:t>This </a:t>
            </a:r>
            <a:r>
              <a:rPr lang="en-US" altLang="ko-KR" sz="1600" dirty="0"/>
              <a:t>case means the next frame after the frame with SRC IE initiates secure ranging procedure with the </a:t>
            </a:r>
            <a:r>
              <a:rPr lang="en-US" altLang="ko-KR" sz="1600" dirty="0" smtClean="0"/>
              <a:t>STS </a:t>
            </a:r>
            <a:r>
              <a:rPr lang="en-US" altLang="ko-KR" sz="1600" dirty="0"/>
              <a:t>Data </a:t>
            </a:r>
            <a:r>
              <a:rPr lang="en-US" altLang="ko-KR" sz="1600" dirty="0" err="1"/>
              <a:t>Init</a:t>
            </a:r>
            <a:r>
              <a:rPr lang="en-US" altLang="ko-KR" sz="1600" dirty="0"/>
              <a:t> and next ranging procedure will start after </a:t>
            </a:r>
            <a:r>
              <a:rPr lang="en-US" altLang="ko-KR" sz="1600" dirty="0" smtClean="0"/>
              <a:t>the ranging interval </a:t>
            </a:r>
            <a:r>
              <a:rPr lang="en-US" altLang="ko-KR" sz="1600" dirty="0"/>
              <a:t>(100ms if unit is </a:t>
            </a:r>
            <a:r>
              <a:rPr lang="en-US" altLang="ko-KR" sz="1600" dirty="0" err="1" smtClean="0"/>
              <a:t>ms</a:t>
            </a:r>
            <a:r>
              <a:rPr lang="en-US" altLang="ko-KR" sz="1600" dirty="0" smtClean="0"/>
              <a:t>)</a:t>
            </a:r>
            <a:endParaRPr lang="en-US" altLang="ko-KR" sz="1600" dirty="0"/>
          </a:p>
          <a:p>
            <a:pPr>
              <a:buFont typeface="Arial" pitchFamily="34" charset="0"/>
              <a:buChar char="•"/>
            </a:pPr>
            <a:r>
              <a:rPr lang="en-US" altLang="ko-KR" sz="1600" dirty="0"/>
              <a:t>After the current ranging session is complete, </a:t>
            </a:r>
            <a:r>
              <a:rPr lang="en-US" altLang="ko-KR" sz="1600" dirty="0" smtClean="0"/>
              <a:t>SRDEVs can </a:t>
            </a:r>
            <a:r>
              <a:rPr lang="en-US" altLang="ko-KR" sz="1600" dirty="0"/>
              <a:t>be in sleep mode until the next ranging procedure </a:t>
            </a:r>
            <a:r>
              <a:rPr lang="en-US" altLang="ko-KR" sz="1600" dirty="0" smtClean="0"/>
              <a:t>starts</a:t>
            </a:r>
            <a:endParaRPr lang="en-US" altLang="ko-KR" sz="1600" dirty="0"/>
          </a:p>
        </p:txBody>
      </p:sp>
      <p:pic>
        <p:nvPicPr>
          <p:cNvPr id="2" name="그림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197" y="1994848"/>
            <a:ext cx="4626482" cy="3858449"/>
          </a:xfrm>
          <a:prstGeom prst="rect">
            <a:avLst/>
          </a:prstGeom>
        </p:spPr>
      </p:pic>
    </p:spTree>
    <p:extLst>
      <p:ext uri="{BB962C8B-B14F-4D97-AF65-F5344CB8AC3E}">
        <p14:creationId xmlns:p14="http://schemas.microsoft.com/office/powerpoint/2010/main" val="22873914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sz="3200" b="1" dirty="0" smtClean="0">
                <a:solidFill>
                  <a:srgbClr val="000000"/>
                </a:solidFill>
              </a:rPr>
              <a:t>Conclusions</a:t>
            </a:r>
            <a:endParaRPr lang="en-US" sz="3200" dirty="0">
              <a:latin typeface="Arial" charset="0"/>
            </a:endParaRPr>
          </a:p>
        </p:txBody>
      </p:sp>
      <p:sp>
        <p:nvSpPr>
          <p:cNvPr id="10243" name="Rectangle 1027"/>
          <p:cNvSpPr>
            <a:spLocks noGrp="1" noChangeArrowheads="1"/>
          </p:cNvSpPr>
          <p:nvPr>
            <p:ph type="body" idx="1"/>
          </p:nvPr>
        </p:nvSpPr>
        <p:spPr>
          <a:xfrm>
            <a:off x="304800" y="1371600"/>
            <a:ext cx="8686800" cy="4724400"/>
          </a:xfrm>
        </p:spPr>
        <p:txBody>
          <a:bodyPr/>
          <a:lstStyle/>
          <a:p>
            <a:pPr>
              <a:buFont typeface="Arial" pitchFamily="34" charset="0"/>
              <a:buChar char="•"/>
            </a:pPr>
            <a:r>
              <a:rPr lang="en-IE" altLang="ko-KR" sz="2400" dirty="0" smtClean="0">
                <a:latin typeface="Arial" charset="0"/>
              </a:rPr>
              <a:t>In the current TWR mechanism, the </a:t>
            </a:r>
            <a:r>
              <a:rPr lang="en-IE" altLang="ko-KR" sz="2400" dirty="0">
                <a:latin typeface="Arial" charset="0"/>
              </a:rPr>
              <a:t>responding </a:t>
            </a:r>
            <a:r>
              <a:rPr lang="en-IE" altLang="ko-KR" sz="2400" dirty="0" smtClean="0">
                <a:latin typeface="Arial" charset="0"/>
              </a:rPr>
              <a:t>RDEV/SRDEV </a:t>
            </a:r>
            <a:r>
              <a:rPr lang="en-IE" altLang="ko-KR" sz="2400" dirty="0">
                <a:latin typeface="Arial" charset="0"/>
              </a:rPr>
              <a:t>need to be on so that it can listen to the first </a:t>
            </a:r>
            <a:r>
              <a:rPr lang="en-IE" altLang="ko-KR" sz="2400" dirty="0" smtClean="0">
                <a:latin typeface="Arial" charset="0"/>
              </a:rPr>
              <a:t>RFRAME </a:t>
            </a:r>
            <a:r>
              <a:rPr lang="en-IE" altLang="ko-KR" sz="2400" dirty="0">
                <a:latin typeface="Arial" charset="0"/>
              </a:rPr>
              <a:t>from the initiating </a:t>
            </a:r>
            <a:r>
              <a:rPr lang="en-IE" altLang="ko-KR" sz="2400" dirty="0" smtClean="0">
                <a:latin typeface="Arial" charset="0"/>
              </a:rPr>
              <a:t>RDEV/SRDEV resulting in power consumption</a:t>
            </a:r>
          </a:p>
          <a:p>
            <a:pPr>
              <a:buFont typeface="Arial" pitchFamily="34" charset="0"/>
              <a:buChar char="•"/>
            </a:pPr>
            <a:r>
              <a:rPr lang="en-IE" altLang="ko-KR" sz="2400" dirty="0" smtClean="0">
                <a:latin typeface="Arial" charset="0"/>
              </a:rPr>
              <a:t>For the power efficiency in sequential ranging procedure, the inclusion of new frame with sequential ranging control payload IE is proposed  </a:t>
            </a:r>
            <a:endParaRPr lang="en-IE" altLang="ko-KR" sz="2400" dirty="0" smtClean="0"/>
          </a:p>
          <a:p>
            <a:pPr>
              <a:buFont typeface="Arial" pitchFamily="34" charset="0"/>
              <a:buChar char="•"/>
            </a:pPr>
            <a:endParaRPr lang="en-US" altLang="ko-KR" sz="2400" dirty="0" smtClean="0"/>
          </a:p>
          <a:p>
            <a:pPr>
              <a:buFont typeface="Arial" pitchFamily="34" charset="0"/>
              <a:buChar char="•"/>
            </a:pPr>
            <a:endParaRPr lang="en-US" altLang="ko-KR" sz="2400" dirty="0"/>
          </a:p>
        </p:txBody>
      </p:sp>
    </p:spTree>
    <p:extLst>
      <p:ext uri="{BB962C8B-B14F-4D97-AF65-F5344CB8AC3E}">
        <p14:creationId xmlns:p14="http://schemas.microsoft.com/office/powerpoint/2010/main" val="2726159465"/>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70310</TotalTime>
  <Words>781</Words>
  <Application>Microsoft Office PowerPoint</Application>
  <PresentationFormat>화면 슬라이드 쇼(4:3)</PresentationFormat>
  <Paragraphs>117</Paragraphs>
  <Slides>10</Slides>
  <Notes>9</Notes>
  <HiddenSlides>0</HiddenSlides>
  <MMClips>0</MMClips>
  <ScaleCrop>false</ScaleCrop>
  <HeadingPairs>
    <vt:vector size="4" baseType="variant">
      <vt:variant>
        <vt:lpstr>테마</vt:lpstr>
      </vt:variant>
      <vt:variant>
        <vt:i4>1</vt:i4>
      </vt:variant>
      <vt:variant>
        <vt:lpstr>슬라이드 제목</vt:lpstr>
      </vt:variant>
      <vt:variant>
        <vt:i4>10</vt:i4>
      </vt:variant>
    </vt:vector>
  </HeadingPairs>
  <TitlesOfParts>
    <vt:vector size="11" baseType="lpstr">
      <vt:lpstr>Default Design</vt:lpstr>
      <vt:lpstr>PowerPoint 프레젠테이션</vt:lpstr>
      <vt:lpstr>Overview</vt:lpstr>
      <vt:lpstr>Need for Sequential Ranging-Specific Payload IE</vt:lpstr>
      <vt:lpstr>Proposal</vt:lpstr>
      <vt:lpstr>Proposal</vt:lpstr>
      <vt:lpstr>Sequential Ranging Control (SRC) IE</vt:lpstr>
      <vt:lpstr>Example 1</vt:lpstr>
      <vt:lpstr>Example 2</vt:lpstr>
      <vt:lpstr>Conclusions</vt:lpstr>
      <vt:lpstr>PowerPoint 프레젠테이션</vt:lpstr>
    </vt:vector>
  </TitlesOfParts>
  <Company>Decawave Ltd</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Localisation architecture review and proposal for TG12 ULI</dc:title>
  <dc:subject>IEEE 802.15 &lt;TG12 ULI&gt;</dc:subject>
  <dc:creator>Billy Verso</dc:creator>
  <dc:description>&lt;15-16-xxxx-00-0012&gt;</dc:description>
  <cp:lastModifiedBy>Windows 사용자</cp:lastModifiedBy>
  <cp:revision>1408</cp:revision>
  <cp:lastPrinted>2015-07-14T16:02:16Z</cp:lastPrinted>
  <dcterms:created xsi:type="dcterms:W3CDTF">2009-07-12T16:25:16Z</dcterms:created>
  <dcterms:modified xsi:type="dcterms:W3CDTF">2018-11-12T07:26:07Z</dcterms:modified>
</cp:coreProperties>
</file>

<file path=docProps/custom.xml><?xml version="1.0" encoding="utf-8"?>
<Properties xmlns="http://schemas.openxmlformats.org/officeDocument/2006/custom-properties" xmlns:vt="http://schemas.openxmlformats.org/officeDocument/2006/docPropsVTypes">
  <property fmtid="{5C58129F-E5B8-477A-9B38-B3E54BFA04C8}" pid="2">
    <vt:lpwstr>1199B35BD71BB7FD1EA28AE2217126EBADBEFF954A2632733F0CFF4A00DEE68C</vt:lpwstr>
  </property>
  <property fmtid="{D5CDD505-2E9C-101B-9397-08002B2CF9AE}" pid="2" name="NSCPROP">
    <vt:lpwstr>NSCCustomProperty</vt:lpwstr>
  </property>
  <property fmtid="{D5CDD505-2E9C-101B-9397-08002B2CF9AE}" pid="3" name="NSCPROP_SA">
    <vt:lpwstr>C:\Users\Samsung\Downloads\15-18-0108-03-004z-hrp-uwb-phy-enhancements.pptx</vt:lpwstr>
  </property>
</Properties>
</file>