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7" r:id="rId2"/>
    <p:sldId id="258" r:id="rId3"/>
    <p:sldId id="266" r:id="rId4"/>
    <p:sldId id="272" r:id="rId5"/>
    <p:sldId id="269" r:id="rId6"/>
    <p:sldId id="273" r:id="rId7"/>
    <p:sldId id="274" r:id="rId8"/>
    <p:sldId id="27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00"/>
    <a:srgbClr val="A50021"/>
    <a:srgbClr val="990033"/>
    <a:srgbClr val="CC3300"/>
    <a:srgbClr val="00CC00"/>
    <a:srgbClr val="990099"/>
    <a:srgbClr val="CC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1292" y="5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3ACA6A-44D3-4654-A6C2-34301A682EB7}" type="datetimeFigureOut">
              <a:rPr kumimoji="1" lang="ja-JP" altLang="en-US" smtClean="0"/>
              <a:t>2018/11/12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97732F-A5CE-4A1B-8A4F-1FE5A2CB080F}" type="slidenum">
              <a:rPr kumimoji="1" lang="ja-JP" altLang="en-US" smtClean="0"/>
              <a:t>‹#›</a:t>
            </a:fld>
            <a:endParaRPr kumimoji="1" lang="ja-JP" altLang="en-US"/>
          </a:p>
        </p:txBody>
      </p:sp>
    </p:spTree>
    <p:extLst>
      <p:ext uri="{BB962C8B-B14F-4D97-AF65-F5344CB8AC3E}">
        <p14:creationId xmlns:p14="http://schemas.microsoft.com/office/powerpoint/2010/main" val="40267560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pPr marL="0" marR="0" lvl="0" indent="0" algn="r" defTabSz="1011113" rtl="0" eaLnBrk="0" fontAlgn="base" latinLnBrk="0" hangingPunct="0">
              <a:lnSpc>
                <a:spcPct val="100000"/>
              </a:lnSpc>
              <a:spcBef>
                <a:spcPct val="0"/>
              </a:spcBef>
              <a:spcAft>
                <a:spcPct val="0"/>
              </a:spcAft>
              <a:buClrTx/>
              <a:buSzTx/>
              <a:buFontTx/>
              <a:buNone/>
              <a:tabLst/>
              <a:defRPr/>
            </a:pPr>
            <a:r>
              <a:rPr kumimoji="0" lang="en-US" altLang="ja-JP" sz="1500" b="1"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rPr>
              <a:t>doc.: IEEE 802.15-&lt;doc#&gt;</a:t>
            </a:r>
          </a:p>
        </p:txBody>
      </p:sp>
      <p:sp>
        <p:nvSpPr>
          <p:cNvPr id="5" name="フッター プレースホルダ 4"/>
          <p:cNvSpPr>
            <a:spLocks noGrp="1"/>
          </p:cNvSpPr>
          <p:nvPr>
            <p:ph type="ftr" sz="quarter" idx="11"/>
          </p:nvPr>
        </p:nvSpPr>
        <p:spPr/>
        <p:txBody>
          <a:bodyPr/>
          <a:lstStyle/>
          <a:p>
            <a:pPr marL="495239" marR="0" lvl="4" indent="0" algn="r" defTabSz="1011113" rtl="0" eaLnBrk="0" fontAlgn="base" latinLnBrk="0" hangingPunct="0">
              <a:lnSpc>
                <a:spcPct val="100000"/>
              </a:lnSpc>
              <a:spcBef>
                <a:spcPct val="0"/>
              </a:spcBef>
              <a:spcAft>
                <a:spcPct val="0"/>
              </a:spcAft>
              <a:buClrTx/>
              <a:buSzTx/>
              <a:buFontTx/>
              <a:buNone/>
              <a:tabLst/>
              <a:defRPr/>
            </a:pPr>
            <a:r>
              <a:rPr kumimoji="0" lang="en-US" altLang="ja-JP" sz="13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rPr>
              <a:t>Shoichi Kitazawa (ATR)</a:t>
            </a:r>
          </a:p>
        </p:txBody>
      </p:sp>
      <p:sp>
        <p:nvSpPr>
          <p:cNvPr id="6" name="スライド番号プレースホルダ 5"/>
          <p:cNvSpPr>
            <a:spLocks noGrp="1"/>
          </p:cNvSpPr>
          <p:nvPr>
            <p:ph type="sldNum" sz="quarter" idx="12"/>
          </p:nvPr>
        </p:nvSpPr>
        <p:spPr/>
        <p:txBody>
          <a:bodyPr/>
          <a:lstStyle/>
          <a:p>
            <a:pPr marL="0" marR="0" lvl="0" indent="0" algn="ctr" defTabSz="990478" rtl="0" eaLnBrk="0" fontAlgn="base" latinLnBrk="0" hangingPunct="0">
              <a:lnSpc>
                <a:spcPct val="100000"/>
              </a:lnSpc>
              <a:spcBef>
                <a:spcPct val="0"/>
              </a:spcBef>
              <a:spcAft>
                <a:spcPct val="0"/>
              </a:spcAft>
              <a:buClrTx/>
              <a:buSzTx/>
              <a:buFontTx/>
              <a:buNone/>
              <a:tabLst/>
              <a:defRPr/>
            </a:pPr>
            <a:fld id="{CD6D2E3F-5094-4468-9CC9-C689E0F636B7}" type="slidenum">
              <a:rPr kumimoji="1" lang="ja-JP" altLang="en-US" sz="1300" b="0" i="0" u="none" strike="noStrike" kern="1200" cap="none" spc="0" normalizeH="0" baseline="0" noProof="0">
                <a:ln>
                  <a:noFill/>
                </a:ln>
                <a:solidFill>
                  <a:srgbClr val="000000"/>
                </a:solidFill>
                <a:effectLst/>
                <a:uLnTx/>
                <a:uFillTx/>
                <a:latin typeface="Times New Roman" pitchFamily="18" charset="0"/>
                <a:ea typeface="ＭＳ Ｐゴシック" panose="020B0600070205080204" pitchFamily="50" charset="-128"/>
                <a:cs typeface="+mn-cs"/>
              </a:rPr>
              <a:pPr marL="0" marR="0" lvl="0" indent="0" algn="ctr" defTabSz="990478" rtl="0" eaLnBrk="0" fontAlgn="base" latinLnBrk="0" hangingPunct="0">
                <a:lnSpc>
                  <a:spcPct val="100000"/>
                </a:lnSpc>
                <a:spcBef>
                  <a:spcPct val="0"/>
                </a:spcBef>
                <a:spcAft>
                  <a:spcPct val="0"/>
                </a:spcAft>
                <a:buClrTx/>
                <a:buSzTx/>
                <a:buFontTx/>
                <a:buNone/>
                <a:tabLst/>
                <a:defRPr/>
              </a:pPr>
              <a:t>1</a:t>
            </a:fld>
            <a:endParaRPr kumimoji="1" lang="ja-JP" altLang="en-US" sz="1300" b="0" i="0" u="none" strike="noStrike" kern="1200" cap="none" spc="0" normalizeH="0" baseline="0" noProof="0" dirty="0">
              <a:ln>
                <a:noFill/>
              </a:ln>
              <a:solidFill>
                <a:srgbClr val="000000"/>
              </a:solidFill>
              <a:effectLst/>
              <a:uLnTx/>
              <a:uFillTx/>
              <a:latin typeface="Times New Roman" pitchFamily="18" charset="0"/>
              <a:ea typeface="ＭＳ Ｐゴシック" panose="020B0600070205080204" pitchFamily="50" charset="-128"/>
              <a:cs typeface="+mn-cs"/>
            </a:endParaRPr>
          </a:p>
        </p:txBody>
      </p:sp>
    </p:spTree>
    <p:extLst>
      <p:ext uri="{BB962C8B-B14F-4D97-AF65-F5344CB8AC3E}">
        <p14:creationId xmlns:p14="http://schemas.microsoft.com/office/powerpoint/2010/main" val="681545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Smartness: Semantic approach, semantic </a:t>
            </a:r>
            <a:r>
              <a:rPr lang="en-US" dirty="0" err="1"/>
              <a:t>interoperablity</a:t>
            </a:r>
            <a:r>
              <a:rPr lang="en-US" dirty="0"/>
              <a:t>, heterogeneity management, </a:t>
            </a:r>
            <a:r>
              <a:rPr lang="en-US" dirty="0" err="1"/>
              <a:t>IoT</a:t>
            </a:r>
            <a:r>
              <a:rPr lang="en-US" dirty="0"/>
              <a:t> compliance</a:t>
            </a:r>
            <a:br>
              <a:rPr lang="en-US" dirty="0"/>
            </a:br>
            <a:r>
              <a:rPr lang="en-US" dirty="0"/>
              <a:t>Automatic node discovery (e.g. semantic discovery of nodes, composition (e.g. semantic discovery of nodes</a:t>
            </a:r>
          </a:p>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33BB0C7-B4B3-4352-AC5B-32B698AED3BD}" type="slidenum">
              <a:rPr kumimoji="0" lang="en-US" sz="1200" b="0" i="0" u="none" strike="noStrike" kern="1200" cap="none" spc="0" normalizeH="0" baseline="0" noProof="0" smtClean="0">
                <a:ln>
                  <a:noFill/>
                </a:ln>
                <a:solidFill>
                  <a:prstClr val="black"/>
                </a:solidFill>
                <a:effectLst/>
                <a:uLnTx/>
                <a:uFillTx/>
                <a:latin typeface="游ゴシック"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游ゴシック" panose="020F0502020204030204"/>
              <a:ea typeface="+mn-ea"/>
              <a:cs typeface="+mn-cs"/>
            </a:endParaRPr>
          </a:p>
        </p:txBody>
      </p:sp>
    </p:spTree>
    <p:extLst>
      <p:ext uri="{BB962C8B-B14F-4D97-AF65-F5344CB8AC3E}">
        <p14:creationId xmlns:p14="http://schemas.microsoft.com/office/powerpoint/2010/main" val="2070310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134973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559936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
        <p:nvSpPr>
          <p:cNvPr id="7" name="Rectangle 5">
            <a:extLst>
              <a:ext uri="{FF2B5EF4-FFF2-40B4-BE49-F238E27FC236}">
                <a16:creationId xmlns:a16="http://schemas.microsoft.com/office/drawing/2014/main" id="{4900B3EB-094F-4448-A1B4-477052B47CA1}"/>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Ryuji Kohno(YNU/CWC-Nippon)</a:t>
            </a:r>
            <a:endParaRPr lang="en-US" altLang="ja-JP" dirty="0"/>
          </a:p>
        </p:txBody>
      </p:sp>
    </p:spTree>
    <p:extLst>
      <p:ext uri="{BB962C8B-B14F-4D97-AF65-F5344CB8AC3E}">
        <p14:creationId xmlns:p14="http://schemas.microsoft.com/office/powerpoint/2010/main" val="371622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a:extLst>
              <a:ext uri="{FF2B5EF4-FFF2-40B4-BE49-F238E27FC236}">
                <a16:creationId xmlns:a16="http://schemas.microsoft.com/office/drawing/2014/main" id="{1F3C9B97-54FD-4B73-A403-71443ABF7346}"/>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Ryuji Kohno(YNU/CWC-Nippon)</a:t>
            </a:r>
            <a:endParaRPr lang="en-US" altLang="ja-JP" dirty="0"/>
          </a:p>
        </p:txBody>
      </p:sp>
      <p:sp>
        <p:nvSpPr>
          <p:cNvPr id="9" name="Rectangle 4">
            <a:extLst>
              <a:ext uri="{FF2B5EF4-FFF2-40B4-BE49-F238E27FC236}">
                <a16:creationId xmlns:a16="http://schemas.microsoft.com/office/drawing/2014/main" id="{7A8094A5-9854-4997-A198-F86A7BEBC23F}"/>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2606452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a:extLst>
              <a:ext uri="{FF2B5EF4-FFF2-40B4-BE49-F238E27FC236}">
                <a16:creationId xmlns:a16="http://schemas.microsoft.com/office/drawing/2014/main" id="{973CDD3C-4A6E-43B1-A08D-D8A63ACB6D14}"/>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Ryuji Kohno(YNU/CWC-Nippon)</a:t>
            </a:r>
            <a:endParaRPr lang="en-US" altLang="ja-JP" dirty="0"/>
          </a:p>
        </p:txBody>
      </p:sp>
      <p:sp>
        <p:nvSpPr>
          <p:cNvPr id="10" name="Rectangle 4">
            <a:extLst>
              <a:ext uri="{FF2B5EF4-FFF2-40B4-BE49-F238E27FC236}">
                <a16:creationId xmlns:a16="http://schemas.microsoft.com/office/drawing/2014/main" id="{AAF77D5D-6C5D-4DD5-B494-B645091FCAFB}"/>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1446298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5">
            <a:extLst>
              <a:ext uri="{FF2B5EF4-FFF2-40B4-BE49-F238E27FC236}">
                <a16:creationId xmlns:a16="http://schemas.microsoft.com/office/drawing/2014/main" id="{EB3A8EF3-0E6D-4A1A-950A-5D9E18B76CC9}"/>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Ryuji Kohno(YNU/CWC-Nippon)</a:t>
            </a:r>
            <a:endParaRPr lang="en-US" altLang="ja-JP" dirty="0"/>
          </a:p>
        </p:txBody>
      </p:sp>
      <p:sp>
        <p:nvSpPr>
          <p:cNvPr id="8" name="Rectangle 4">
            <a:extLst>
              <a:ext uri="{FF2B5EF4-FFF2-40B4-BE49-F238E27FC236}">
                <a16:creationId xmlns:a16="http://schemas.microsoft.com/office/drawing/2014/main" id="{CEF252AD-9861-4529-8BF1-D424A9D77656}"/>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355262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5">
            <a:extLst>
              <a:ext uri="{FF2B5EF4-FFF2-40B4-BE49-F238E27FC236}">
                <a16:creationId xmlns:a16="http://schemas.microsoft.com/office/drawing/2014/main" id="{4733A917-AB10-413C-905B-BCEDBC732A62}"/>
              </a:ext>
            </a:extLst>
          </p:cNvPr>
          <p:cNvSpPr>
            <a:spLocks noGrp="1" noChangeArrowheads="1"/>
          </p:cNvSpPr>
          <p:nvPr>
            <p:ph type="ftr" sz="quarter" idx="3"/>
          </p:nvPr>
        </p:nvSpPr>
        <p:spPr bwMode="auto">
          <a:xfrm>
            <a:off x="5076056" y="6475412"/>
            <a:ext cx="38164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Ryuji Kohno(YNU/CWC-Nippon)</a:t>
            </a:r>
            <a:endParaRPr lang="en-US" altLang="ja-JP" dirty="0"/>
          </a:p>
        </p:txBody>
      </p:sp>
      <p:sp>
        <p:nvSpPr>
          <p:cNvPr id="7" name="Rectangle 4">
            <a:extLst>
              <a:ext uri="{FF2B5EF4-FFF2-40B4-BE49-F238E27FC236}">
                <a16:creationId xmlns:a16="http://schemas.microsoft.com/office/drawing/2014/main" id="{0756CC2A-6C3C-4AD3-B30B-D918765CB09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Tree>
    <p:extLst>
      <p:ext uri="{BB962C8B-B14F-4D97-AF65-F5344CB8AC3E}">
        <p14:creationId xmlns:p14="http://schemas.microsoft.com/office/powerpoint/2010/main" val="3265579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696668-893F-4CF0-A202-913ECC14A197}"/>
              </a:ext>
            </a:extLst>
          </p:cNvPr>
          <p:cNvSpPr>
            <a:spLocks noGrp="1"/>
          </p:cNvSpPr>
          <p:nvPr>
            <p:ph type="title"/>
          </p:nvPr>
        </p:nvSpPr>
        <p:spPr/>
        <p:txBody>
          <a:bodyPr/>
          <a:lstStyle/>
          <a:p>
            <a:r>
              <a:rPr kumimoji="1" lang="ja-JP" altLang="en-US"/>
              <a:t>マスター タイトルの書式設定</a:t>
            </a:r>
          </a:p>
        </p:txBody>
      </p:sp>
      <p:sp>
        <p:nvSpPr>
          <p:cNvPr id="3" name="スライド番号プレースホルダー 2">
            <a:extLst>
              <a:ext uri="{FF2B5EF4-FFF2-40B4-BE49-F238E27FC236}">
                <a16:creationId xmlns:a16="http://schemas.microsoft.com/office/drawing/2014/main" id="{3C9D5FCA-E16D-4801-B7E6-629F06F5B330}"/>
              </a:ext>
            </a:extLst>
          </p:cNvPr>
          <p:cNvSpPr>
            <a:spLocks noGrp="1"/>
          </p:cNvSpPr>
          <p:nvPr>
            <p:ph type="sldNum" sz="quarter" idx="10"/>
          </p:nvPr>
        </p:nvSpPr>
        <p:spPr/>
        <p:txBody>
          <a:bodyPr/>
          <a:lstStyle/>
          <a:p>
            <a:r>
              <a:rPr lang="en-US" altLang="ja-JP"/>
              <a:t>Slide </a:t>
            </a:r>
            <a:fld id="{EAFD9030-C83D-42D9-9BFB-ADDEB84EB1F4}" type="slidenum">
              <a:rPr lang="en-US" altLang="ja-JP" smtClean="0"/>
              <a:pPr/>
              <a:t>‹#›</a:t>
            </a:fld>
            <a:endParaRPr lang="en-US" altLang="ja-JP" dirty="0"/>
          </a:p>
        </p:txBody>
      </p:sp>
      <p:sp>
        <p:nvSpPr>
          <p:cNvPr id="4" name="日付プレースホルダー 3">
            <a:extLst>
              <a:ext uri="{FF2B5EF4-FFF2-40B4-BE49-F238E27FC236}">
                <a16:creationId xmlns:a16="http://schemas.microsoft.com/office/drawing/2014/main" id="{94C4FE3D-0CAB-4BCC-9D25-05B62C8757DE}"/>
              </a:ext>
            </a:extLst>
          </p:cNvPr>
          <p:cNvSpPr>
            <a:spLocks noGrp="1"/>
          </p:cNvSpPr>
          <p:nvPr>
            <p:ph type="dt" sz="half" idx="11"/>
          </p:nvPr>
        </p:nvSpPr>
        <p:spPr/>
        <p:txBody>
          <a:bodyPr/>
          <a:lstStyle/>
          <a:p>
            <a:r>
              <a:rPr lang="en-US" altLang="ja-JP"/>
              <a:t>November 2018</a:t>
            </a:r>
            <a:endParaRPr lang="en-US" altLang="ja-JP" dirty="0"/>
          </a:p>
        </p:txBody>
      </p:sp>
      <p:sp>
        <p:nvSpPr>
          <p:cNvPr id="5" name="フッター プレースホルダー 4">
            <a:extLst>
              <a:ext uri="{FF2B5EF4-FFF2-40B4-BE49-F238E27FC236}">
                <a16:creationId xmlns:a16="http://schemas.microsoft.com/office/drawing/2014/main" id="{4C754F0C-6C4A-4F55-A62E-6D33194AB7E3}"/>
              </a:ext>
            </a:extLst>
          </p:cNvPr>
          <p:cNvSpPr>
            <a:spLocks noGrp="1"/>
          </p:cNvSpPr>
          <p:nvPr>
            <p:ph type="ftr" sz="quarter" idx="12"/>
          </p:nvPr>
        </p:nvSpPr>
        <p:spPr/>
        <p:txBody>
          <a:bodyPr/>
          <a:lstStyle/>
          <a:p>
            <a:r>
              <a:rPr lang="en-US" altLang="ja-JP"/>
              <a:t>Ryuji Kohno(YNU/CWC-Nippon)</a:t>
            </a:r>
            <a:endParaRPr lang="en-US" altLang="ja-JP" dirty="0"/>
          </a:p>
        </p:txBody>
      </p:sp>
    </p:spTree>
    <p:extLst>
      <p:ext uri="{BB962C8B-B14F-4D97-AF65-F5344CB8AC3E}">
        <p14:creationId xmlns:p14="http://schemas.microsoft.com/office/powerpoint/2010/main" val="2176595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日付プレースホルダー 3">
            <a:extLst>
              <a:ext uri="{FF2B5EF4-FFF2-40B4-BE49-F238E27FC236}">
                <a16:creationId xmlns:a16="http://schemas.microsoft.com/office/drawing/2014/main" id="{E6117EFD-3C0D-4D25-82E6-7F4B9DABB52D}"/>
              </a:ext>
            </a:extLst>
          </p:cNvPr>
          <p:cNvSpPr>
            <a:spLocks noGrp="1"/>
          </p:cNvSpPr>
          <p:nvPr>
            <p:ph type="dt" sz="half" idx="11"/>
          </p:nvPr>
        </p:nvSpPr>
        <p:spPr>
          <a:xfrm>
            <a:off x="684483" y="394156"/>
            <a:ext cx="1600200" cy="215444"/>
          </a:xfrm>
        </p:spPr>
        <p:txBody>
          <a:bodyPr/>
          <a:lstStyle/>
          <a:p>
            <a:r>
              <a:rPr lang="en-US" altLang="ja-JP"/>
              <a:t>November 2018</a:t>
            </a:r>
            <a:endParaRPr lang="en-US" altLang="ja-JP" dirty="0"/>
          </a:p>
        </p:txBody>
      </p:sp>
      <p:sp>
        <p:nvSpPr>
          <p:cNvPr id="7" name="フッター プレースホルダー 4">
            <a:extLst>
              <a:ext uri="{FF2B5EF4-FFF2-40B4-BE49-F238E27FC236}">
                <a16:creationId xmlns:a16="http://schemas.microsoft.com/office/drawing/2014/main" id="{11A37128-1AA2-4FBB-A942-3F1725D9DBA8}"/>
              </a:ext>
            </a:extLst>
          </p:cNvPr>
          <p:cNvSpPr>
            <a:spLocks noGrp="1"/>
          </p:cNvSpPr>
          <p:nvPr>
            <p:ph type="ftr" sz="quarter" idx="12"/>
          </p:nvPr>
        </p:nvSpPr>
        <p:spPr>
          <a:xfrm>
            <a:off x="5076056" y="6475412"/>
            <a:ext cx="3816424" cy="215444"/>
          </a:xfrm>
        </p:spPr>
        <p:txBody>
          <a:bodyPr/>
          <a:lstStyle/>
          <a:p>
            <a:r>
              <a:rPr lang="en-US" altLang="ja-JP"/>
              <a:t>Ryuji Kohno(YNU/CWC-Nippon)</a:t>
            </a:r>
            <a:endParaRPr lang="en-US" altLang="ja-JP" dirty="0"/>
          </a:p>
        </p:txBody>
      </p:sp>
      <p:sp>
        <p:nvSpPr>
          <p:cNvPr id="10" name="Rectangle 6">
            <a:extLst>
              <a:ext uri="{FF2B5EF4-FFF2-40B4-BE49-F238E27FC236}">
                <a16:creationId xmlns:a16="http://schemas.microsoft.com/office/drawing/2014/main" id="{03D7AEA2-5903-4B85-9876-03FDB25F8C44}"/>
              </a:ext>
            </a:extLst>
          </p:cNvPr>
          <p:cNvSpPr>
            <a:spLocks noGrp="1" noChangeArrowheads="1"/>
          </p:cNvSpPr>
          <p:nvPr>
            <p:ph type="sldNum" sz="quarter" idx="13"/>
          </p:nvPr>
        </p:nvSpPr>
        <p:spPr>
          <a:xfrm>
            <a:off x="4286294" y="6475413"/>
            <a:ext cx="647613" cy="184666"/>
          </a:xfrm>
          <a:ln/>
        </p:spPr>
        <p:txBody>
          <a:bodyPr/>
          <a:lstStyle>
            <a:lvl1pPr>
              <a:defRPr sz="1200"/>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382285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a:extLst>
              <a:ext uri="{FF2B5EF4-FFF2-40B4-BE49-F238E27FC236}">
                <a16:creationId xmlns:a16="http://schemas.microsoft.com/office/drawing/2014/main" id="{E9654BFA-BF6E-4ABF-AD08-329A5F9DAA7A}"/>
              </a:ext>
            </a:extLst>
          </p:cNvPr>
          <p:cNvSpPr>
            <a:spLocks noGrp="1"/>
          </p:cNvSpPr>
          <p:nvPr>
            <p:ph type="dt" sz="half" idx="12"/>
          </p:nvPr>
        </p:nvSpPr>
        <p:spPr>
          <a:xfrm>
            <a:off x="684483" y="394156"/>
            <a:ext cx="1600200" cy="215444"/>
          </a:xfrm>
        </p:spPr>
        <p:txBody>
          <a:bodyPr/>
          <a:lstStyle/>
          <a:p>
            <a:r>
              <a:rPr lang="en-US" altLang="ja-JP"/>
              <a:t>November 2018</a:t>
            </a:r>
            <a:endParaRPr lang="en-US" altLang="ja-JP" dirty="0"/>
          </a:p>
        </p:txBody>
      </p:sp>
      <p:sp>
        <p:nvSpPr>
          <p:cNvPr id="6" name="フッター プレースホルダー 4">
            <a:extLst>
              <a:ext uri="{FF2B5EF4-FFF2-40B4-BE49-F238E27FC236}">
                <a16:creationId xmlns:a16="http://schemas.microsoft.com/office/drawing/2014/main" id="{80C8AC5C-F853-4A57-AB43-5BCB63B11B7B}"/>
              </a:ext>
            </a:extLst>
          </p:cNvPr>
          <p:cNvSpPr>
            <a:spLocks noGrp="1"/>
          </p:cNvSpPr>
          <p:nvPr>
            <p:ph type="ftr" sz="quarter" idx="13"/>
          </p:nvPr>
        </p:nvSpPr>
        <p:spPr>
          <a:xfrm>
            <a:off x="5076056" y="6475412"/>
            <a:ext cx="3816424" cy="215444"/>
          </a:xfrm>
        </p:spPr>
        <p:txBody>
          <a:bodyPr/>
          <a:lstStyle/>
          <a:p>
            <a:r>
              <a:rPr lang="en-US" altLang="ja-JP"/>
              <a:t>Ryuji Kohno(YNU/CWC-Nippon)</a:t>
            </a:r>
            <a:endParaRPr lang="en-US" altLang="ja-JP" dirty="0"/>
          </a:p>
        </p:txBody>
      </p:sp>
      <p:sp>
        <p:nvSpPr>
          <p:cNvPr id="8" name="Rectangle 6">
            <a:extLst>
              <a:ext uri="{FF2B5EF4-FFF2-40B4-BE49-F238E27FC236}">
                <a16:creationId xmlns:a16="http://schemas.microsoft.com/office/drawing/2014/main" id="{03E298B8-4C58-4C61-AB93-B75C81F1D816}"/>
              </a:ext>
            </a:extLst>
          </p:cNvPr>
          <p:cNvSpPr>
            <a:spLocks noGrp="1" noChangeArrowheads="1"/>
          </p:cNvSpPr>
          <p:nvPr>
            <p:ph type="sldNum" sz="quarter" idx="14"/>
          </p:nvPr>
        </p:nvSpPr>
        <p:spPr>
          <a:xfrm>
            <a:off x="4286294" y="6475413"/>
            <a:ext cx="647613" cy="184666"/>
          </a:xfrm>
          <a:ln/>
        </p:spPr>
        <p:txBody>
          <a:bodyPr/>
          <a:lstStyle>
            <a:lvl1pPr>
              <a:defRPr sz="1200"/>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066724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slide regular">
    <p:spTree>
      <p:nvGrpSpPr>
        <p:cNvPr id="1" name=""/>
        <p:cNvGrpSpPr/>
        <p:nvPr/>
      </p:nvGrpSpPr>
      <p:grpSpPr>
        <a:xfrm>
          <a:off x="0" y="0"/>
          <a:ext cx="0" cy="0"/>
          <a:chOff x="0" y="0"/>
          <a:chExt cx="0" cy="0"/>
        </a:xfrm>
      </p:grpSpPr>
      <p:sp>
        <p:nvSpPr>
          <p:cNvPr id="2" name="Title 1"/>
          <p:cNvSpPr>
            <a:spLocks noGrp="1"/>
          </p:cNvSpPr>
          <p:nvPr>
            <p:ph type="title"/>
          </p:nvPr>
        </p:nvSpPr>
        <p:spPr>
          <a:xfrm>
            <a:off x="684000" y="547690"/>
            <a:ext cx="8181000" cy="719137"/>
          </a:xfrm>
        </p:spPr>
        <p:txBody>
          <a:bodyPr/>
          <a:lstStyle/>
          <a:p>
            <a:r>
              <a:rPr lang="en-US" noProof="0"/>
              <a:t>Click to edit Master title style</a:t>
            </a:r>
            <a:endParaRPr lang="fr-FR" noProof="0"/>
          </a:p>
        </p:txBody>
      </p:sp>
      <p:sp>
        <p:nvSpPr>
          <p:cNvPr id="4" name="Text Placeholder 3"/>
          <p:cNvSpPr>
            <a:spLocks noGrp="1"/>
          </p:cNvSpPr>
          <p:nvPr>
            <p:ph type="body" sz="quarter" idx="11"/>
          </p:nvPr>
        </p:nvSpPr>
        <p:spPr>
          <a:xfrm>
            <a:off x="683899" y="1620000"/>
            <a:ext cx="81810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日付プレースホルダー 3">
            <a:extLst>
              <a:ext uri="{FF2B5EF4-FFF2-40B4-BE49-F238E27FC236}">
                <a16:creationId xmlns:a16="http://schemas.microsoft.com/office/drawing/2014/main" id="{6C98534B-1BF4-438A-9932-8577595C1E01}"/>
              </a:ext>
            </a:extLst>
          </p:cNvPr>
          <p:cNvSpPr>
            <a:spLocks noGrp="1"/>
          </p:cNvSpPr>
          <p:nvPr>
            <p:ph type="dt" sz="half" idx="12"/>
          </p:nvPr>
        </p:nvSpPr>
        <p:spPr>
          <a:xfrm>
            <a:off x="684483" y="384324"/>
            <a:ext cx="1600200" cy="215444"/>
          </a:xfrm>
        </p:spPr>
        <p:txBody>
          <a:bodyPr/>
          <a:lstStyle/>
          <a:p>
            <a:r>
              <a:rPr lang="en-US" altLang="ja-JP"/>
              <a:t>November 2018</a:t>
            </a:r>
            <a:endParaRPr lang="en-US" altLang="ja-JP" dirty="0"/>
          </a:p>
        </p:txBody>
      </p:sp>
      <p:sp>
        <p:nvSpPr>
          <p:cNvPr id="6" name="フッター プレースホルダー 4">
            <a:extLst>
              <a:ext uri="{FF2B5EF4-FFF2-40B4-BE49-F238E27FC236}">
                <a16:creationId xmlns:a16="http://schemas.microsoft.com/office/drawing/2014/main" id="{1CCE264E-2EFD-4CF3-BF23-8541BB7756AC}"/>
              </a:ext>
            </a:extLst>
          </p:cNvPr>
          <p:cNvSpPr>
            <a:spLocks noGrp="1"/>
          </p:cNvSpPr>
          <p:nvPr>
            <p:ph type="ftr" sz="quarter" idx="13"/>
          </p:nvPr>
        </p:nvSpPr>
        <p:spPr>
          <a:xfrm>
            <a:off x="5076056" y="6475412"/>
            <a:ext cx="3816424" cy="215444"/>
          </a:xfrm>
        </p:spPr>
        <p:txBody>
          <a:bodyPr/>
          <a:lstStyle/>
          <a:p>
            <a:r>
              <a:rPr lang="en-US" altLang="ja-JP"/>
              <a:t>Ryuji Kohno(YNU/CWC-Nippon)</a:t>
            </a:r>
            <a:endParaRPr lang="en-US" altLang="ja-JP" dirty="0"/>
          </a:p>
        </p:txBody>
      </p:sp>
      <p:sp>
        <p:nvSpPr>
          <p:cNvPr id="7" name="Rectangle 6">
            <a:extLst>
              <a:ext uri="{FF2B5EF4-FFF2-40B4-BE49-F238E27FC236}">
                <a16:creationId xmlns:a16="http://schemas.microsoft.com/office/drawing/2014/main" id="{1F42BFDC-6B5D-45BE-91F7-A299089DCB8B}"/>
              </a:ext>
            </a:extLst>
          </p:cNvPr>
          <p:cNvSpPr>
            <a:spLocks noGrp="1" noChangeArrowheads="1"/>
          </p:cNvSpPr>
          <p:nvPr>
            <p:ph type="sldNum" sz="quarter" idx="14"/>
          </p:nvPr>
        </p:nvSpPr>
        <p:spPr>
          <a:xfrm>
            <a:off x="4286294" y="6475413"/>
            <a:ext cx="647613" cy="184666"/>
          </a:xfrm>
          <a:ln/>
        </p:spPr>
        <p:txBody>
          <a:bodyPr/>
          <a:lstStyle>
            <a:lvl1pPr>
              <a:defRPr sz="1200"/>
            </a:lvl1pPr>
          </a:lstStyle>
          <a:p>
            <a:pPr>
              <a:defRPr/>
            </a:pPr>
            <a:r>
              <a:rPr lang="en-US">
                <a:solidFill>
                  <a:srgbClr val="000000"/>
                </a:solidFill>
              </a:rPr>
              <a:t>Slide </a:t>
            </a:r>
            <a:fld id="{C65D8D74-25E4-4A14-9B13-1C1CBE0663D9}"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73594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324766" y="6475413"/>
            <a:ext cx="5706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ea typeface="ＭＳ Ｐゴシック" charset="-128"/>
              </a:defRPr>
            </a:lvl1pPr>
          </a:lstStyle>
          <a:p>
            <a:r>
              <a:rPr lang="en-US" altLang="ja-JP"/>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802.15-18-0546-00-0dep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2"/>
            <a:ext cx="907026" cy="169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1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2018</a:t>
            </a:r>
            <a:endParaRPr lang="en-US" altLang="ja-JP" dirty="0"/>
          </a:p>
        </p:txBody>
      </p:sp>
      <p:sp>
        <p:nvSpPr>
          <p:cNvPr id="12" name="Rectangle 5">
            <a:extLst>
              <a:ext uri="{FF2B5EF4-FFF2-40B4-BE49-F238E27FC236}">
                <a16:creationId xmlns:a16="http://schemas.microsoft.com/office/drawing/2014/main" id="{2BC45AD9-9BF0-47C6-AC9A-04B3BB126B1B}"/>
              </a:ext>
            </a:extLst>
          </p:cNvPr>
          <p:cNvSpPr>
            <a:spLocks noGrp="1" noChangeArrowheads="1"/>
          </p:cNvSpPr>
          <p:nvPr>
            <p:ph type="ftr" sz="quarter" idx="3"/>
          </p:nvPr>
        </p:nvSpPr>
        <p:spPr bwMode="auto">
          <a:xfrm>
            <a:off x="5076056" y="6475412"/>
            <a:ext cx="381642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400">
                <a:ea typeface="ＭＳ Ｐゴシック" charset="-128"/>
              </a:defRPr>
            </a:lvl1pPr>
          </a:lstStyle>
          <a:p>
            <a:r>
              <a:rPr lang="en-US" altLang="ja-JP" dirty="0"/>
              <a:t>Ryuji Kohno(YNU/CWC-Nippon)</a:t>
            </a:r>
          </a:p>
        </p:txBody>
      </p:sp>
    </p:spTree>
    <p:extLst>
      <p:ext uri="{BB962C8B-B14F-4D97-AF65-F5344CB8AC3E}">
        <p14:creationId xmlns:p14="http://schemas.microsoft.com/office/powerpoint/2010/main" val="21359454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991600" cy="58734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0" fontAlgn="base" latinLnBrk="0" hangingPunct="0">
              <a:lnSpc>
                <a:spcPts val="1800"/>
              </a:lnSpc>
              <a:spcBef>
                <a:spcPct val="0"/>
              </a:spcBef>
              <a:spcAft>
                <a:spcPct val="0"/>
              </a:spcAft>
              <a:buClrTx/>
              <a:buSzTx/>
              <a:buFontTx/>
              <a:buNone/>
              <a:tabLst/>
              <a:defRPr/>
            </a:pPr>
            <a:r>
              <a:rPr kumimoji="0" lang="en-US" altLang="ja-JP" sz="1800"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mn-cs"/>
              </a:rPr>
              <a:t>Project: IEEE P802.15 Working Group for Wireless Personal Area Networks (WPANs)</a:t>
            </a:r>
            <a:endPar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0" marR="0" lvl="0" indent="0" algn="l" defTabSz="914400" rtl="0" eaLnBrk="0" fontAlgn="base" latinLnBrk="0" hangingPunct="0">
              <a:lnSpc>
                <a:spcPts val="1800"/>
              </a:lnSpc>
              <a:spcBef>
                <a:spcPct val="0"/>
              </a:spcBef>
              <a:spcAft>
                <a:spcPct val="0"/>
              </a:spcAft>
              <a:buClrTx/>
              <a:buSzTx/>
              <a:buFontTx/>
              <a:buNone/>
              <a:tabLst/>
              <a:defRPr/>
            </a:pPr>
            <a:endPar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a:p>
            <a:pPr marL="0" marR="0" lvl="0" indent="0" algn="l" defTabSz="914400" rtl="0" eaLnBrk="0" fontAlgn="base" latinLnBrk="0" hangingPunct="0">
              <a:lnSpc>
                <a:spcPts val="18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Submission Title:[ Update of UWB Radio Regulation in Japan</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a:t>
            </a:r>
          </a:p>
          <a:p>
            <a:pPr marL="0" marR="0" lvl="0" indent="0" algn="l" defTabSz="914400" rtl="0" eaLnBrk="0" fontAlgn="base" latinLnBrk="0" hangingPunct="0">
              <a:lnSpc>
                <a:spcPts val="1800"/>
              </a:lnSpc>
              <a:spcBef>
                <a:spcPct val="0"/>
              </a:spcBef>
              <a:spcAft>
                <a:spcPct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Date Submitted: </a:t>
            </a:r>
            <a:r>
              <a:rPr kumimoji="0"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rPr>
              <a:t>[12 November 2018]	</a:t>
            </a:r>
            <a:endParaRPr lang="en-US" altLang="ja-JP" sz="1600" dirty="0">
              <a:solidFill>
                <a:srgbClr val="000000"/>
              </a:solidFill>
              <a:latin typeface="Times New Roman" pitchFamily="18" charset="0"/>
              <a:ea typeface="ＭＳ Ｐゴシック" charset="-128"/>
            </a:endParaRPr>
          </a:p>
          <a:p>
            <a:pPr lvl="0" defTabSz="914400" eaLnBrk="0" fontAlgn="base" hangingPunct="0">
              <a:spcBef>
                <a:spcPct val="0"/>
              </a:spcBef>
              <a:spcAft>
                <a:spcPct val="0"/>
              </a:spcAft>
            </a:pPr>
            <a:r>
              <a:rPr lang="en-US" altLang="ja-JP" sz="1600" b="1" dirty="0">
                <a:solidFill>
                  <a:srgbClr val="000000"/>
                </a:solidFill>
                <a:latin typeface="Times New Roman" pitchFamily="18" charset="0"/>
                <a:ea typeface="ＭＳ Ｐゴシック" charset="-128"/>
              </a:rPr>
              <a:t>Source:</a:t>
            </a:r>
            <a:r>
              <a:rPr lang="en-US" altLang="ja-JP" sz="1600" dirty="0">
                <a:solidFill>
                  <a:srgbClr val="000000"/>
                </a:solidFill>
                <a:latin typeface="Times New Roman" pitchFamily="18" charset="0"/>
                <a:ea typeface="ＭＳ Ｐゴシック" charset="-128"/>
              </a:rPr>
              <a:t>  [Ryuji Kohno1,2,3] [1;Yokohama National University, 2;Centre for Wireless Communications(CWC), University of Oulu, 3;University of Oulu Research Institute Japan CWC-Nippon]                                  </a:t>
            </a:r>
          </a:p>
          <a:p>
            <a:pPr lvl="0" defTabSz="914400" eaLnBrk="0" fontAlgn="base" hangingPunct="0">
              <a:spcBef>
                <a:spcPct val="0"/>
              </a:spcBef>
              <a:spcAft>
                <a:spcPct val="0"/>
              </a:spcAft>
            </a:pPr>
            <a:r>
              <a:rPr lang="en-US" altLang="ja-JP" sz="1600" dirty="0">
                <a:solidFill>
                  <a:srgbClr val="000000"/>
                </a:solidFill>
                <a:latin typeface="Times New Roman" pitchFamily="18" charset="0"/>
                <a:ea typeface="ＭＳ Ｐゴシック" charset="-128"/>
              </a:rPr>
              <a:t>Address [1; 79-5 </a:t>
            </a:r>
            <a:r>
              <a:rPr lang="en-US" altLang="ja-JP" sz="1600" dirty="0" err="1">
                <a:solidFill>
                  <a:srgbClr val="000000"/>
                </a:solidFill>
                <a:latin typeface="Times New Roman" pitchFamily="18" charset="0"/>
                <a:ea typeface="ＭＳ Ｐゴシック" charset="-128"/>
              </a:rPr>
              <a:t>Tokiwadai</a:t>
            </a:r>
            <a:r>
              <a:rPr lang="en-US" altLang="ja-JP" sz="1600" dirty="0">
                <a:solidFill>
                  <a:srgbClr val="000000"/>
                </a:solidFill>
                <a:latin typeface="Times New Roman" pitchFamily="18" charset="0"/>
                <a:ea typeface="ＭＳ Ｐゴシック" charset="-128"/>
              </a:rPr>
              <a:t>, Hodogaya-</a:t>
            </a:r>
            <a:r>
              <a:rPr lang="en-US" altLang="ja-JP" sz="1600" dirty="0" err="1">
                <a:solidFill>
                  <a:srgbClr val="000000"/>
                </a:solidFill>
                <a:latin typeface="Times New Roman" pitchFamily="18" charset="0"/>
                <a:ea typeface="ＭＳ Ｐゴシック" charset="-128"/>
              </a:rPr>
              <a:t>ku</a:t>
            </a:r>
            <a:r>
              <a:rPr lang="en-US" altLang="ja-JP" sz="1600" dirty="0">
                <a:solidFill>
                  <a:srgbClr val="000000"/>
                </a:solidFill>
                <a:latin typeface="Times New Roman" pitchFamily="18" charset="0"/>
                <a:ea typeface="ＭＳ Ｐゴシック" charset="-128"/>
              </a:rPr>
              <a:t>, Yokohama, Japan 240-8501</a:t>
            </a:r>
          </a:p>
          <a:p>
            <a:pPr lvl="0" defTabSz="914400" eaLnBrk="0" fontAlgn="base" hangingPunct="0">
              <a:spcBef>
                <a:spcPct val="0"/>
              </a:spcBef>
              <a:spcAft>
                <a:spcPct val="0"/>
              </a:spcAft>
            </a:pPr>
            <a:r>
              <a:rPr lang="en-US" altLang="ja-JP" sz="1600" dirty="0">
                <a:solidFill>
                  <a:srgbClr val="000000"/>
                </a:solidFill>
                <a:latin typeface="Times New Roman" pitchFamily="18" charset="0"/>
                <a:ea typeface="ＭＳ Ｐゴシック" charset="-128"/>
              </a:rPr>
              <a:t>                2; </a:t>
            </a:r>
            <a:r>
              <a:rPr lang="en-US" altLang="ja-JP" sz="1600" dirty="0" err="1">
                <a:solidFill>
                  <a:srgbClr val="000000"/>
                </a:solidFill>
                <a:latin typeface="Times New Roman" pitchFamily="18" charset="0"/>
                <a:ea typeface="ＭＳ Ｐゴシック" charset="-128"/>
              </a:rPr>
              <a:t>Linnanmaa</a:t>
            </a:r>
            <a:r>
              <a:rPr lang="en-US" altLang="ja-JP" sz="1600" dirty="0">
                <a:solidFill>
                  <a:srgbClr val="000000"/>
                </a:solidFill>
                <a:latin typeface="Times New Roman" pitchFamily="18" charset="0"/>
                <a:ea typeface="ＭＳ Ｐゴシック" charset="-128"/>
              </a:rPr>
              <a:t>, P.O. Box 4500, FIN-90570 Oulu, Finland FI-90014</a:t>
            </a:r>
          </a:p>
          <a:p>
            <a:pPr lvl="0" defTabSz="914400" eaLnBrk="0" fontAlgn="base" hangingPunct="0">
              <a:spcBef>
                <a:spcPct val="0"/>
              </a:spcBef>
              <a:spcAft>
                <a:spcPct val="0"/>
              </a:spcAft>
            </a:pPr>
            <a:r>
              <a:rPr lang="en-US" altLang="ja-JP" sz="1600" dirty="0">
                <a:solidFill>
                  <a:srgbClr val="000000"/>
                </a:solidFill>
                <a:latin typeface="Times New Roman" pitchFamily="18" charset="0"/>
                <a:ea typeface="ＭＳ Ｐゴシック" charset="-128"/>
              </a:rPr>
              <a:t>                3; Yokohama Mitsui Bldg. 15F, 1-1-2 Takashima, Nishi-</a:t>
            </a:r>
            <a:r>
              <a:rPr lang="en-US" altLang="ja-JP" sz="1600" dirty="0" err="1">
                <a:solidFill>
                  <a:srgbClr val="000000"/>
                </a:solidFill>
                <a:latin typeface="Times New Roman" pitchFamily="18" charset="0"/>
                <a:ea typeface="ＭＳ Ｐゴシック" charset="-128"/>
              </a:rPr>
              <a:t>ku,Yokohama</a:t>
            </a:r>
            <a:r>
              <a:rPr lang="en-US" altLang="ja-JP" sz="1600" dirty="0">
                <a:solidFill>
                  <a:srgbClr val="000000"/>
                </a:solidFill>
                <a:latin typeface="Times New Roman" pitchFamily="18" charset="0"/>
                <a:ea typeface="ＭＳ Ｐゴシック" charset="-128"/>
              </a:rPr>
              <a:t>, Japan 220-0011]</a:t>
            </a:r>
          </a:p>
          <a:p>
            <a:pPr lvl="0" defTabSz="914400" eaLnBrk="0" fontAlgn="base" hangingPunct="0">
              <a:spcBef>
                <a:spcPct val="0"/>
              </a:spcBef>
              <a:spcAft>
                <a:spcPct val="0"/>
              </a:spcAft>
            </a:pPr>
            <a:r>
              <a:rPr lang="en-US" altLang="ja-JP" sz="1600" dirty="0">
                <a:solidFill>
                  <a:srgbClr val="000000"/>
                </a:solidFill>
                <a:latin typeface="Times New Roman" pitchFamily="18" charset="0"/>
                <a:ea typeface="ＭＳ Ｐゴシック" charset="-128"/>
              </a:rPr>
              <a:t>Voice:[1; +81-45-339-4115, 2:+358-8-553-2849], FAX: [+81-45-338-1157], </a:t>
            </a:r>
          </a:p>
          <a:p>
            <a:pPr lvl="0" defTabSz="914400" eaLnBrk="0" fontAlgn="base" hangingPunct="0">
              <a:spcBef>
                <a:spcPct val="0"/>
              </a:spcBef>
              <a:spcAft>
                <a:spcPct val="0"/>
              </a:spcAft>
            </a:pPr>
            <a:r>
              <a:rPr lang="en-US" altLang="ja-JP" sz="1600" dirty="0">
                <a:solidFill>
                  <a:srgbClr val="000000"/>
                </a:solidFill>
                <a:latin typeface="Times New Roman" pitchFamily="18" charset="0"/>
                <a:ea typeface="ＭＳ Ｐゴシック" charset="-128"/>
              </a:rPr>
              <a:t>Email:[1: kohno@ynu.ac.jp, 2: Ryuji.Kohno@oulu.fi, 3: ryuji.kohno@cwc-nippon.co.jp] Re: []</a:t>
            </a:r>
          </a:p>
          <a:p>
            <a:pPr lvl="0" defTabSz="914400" eaLnBrk="0" fontAlgn="base" hangingPunct="0">
              <a:spcBef>
                <a:spcPts val="600"/>
              </a:spcBef>
              <a:spcAft>
                <a:spcPts val="600"/>
              </a:spcAft>
            </a:pPr>
            <a:r>
              <a:rPr lang="en-US" altLang="ja-JP" sz="1600" b="1" dirty="0">
                <a:solidFill>
                  <a:srgbClr val="000000"/>
                </a:solidFill>
                <a:latin typeface="Times New Roman" pitchFamily="18" charset="0"/>
                <a:ea typeface="ＭＳ Ｐゴシック" charset="-128"/>
              </a:rPr>
              <a:t>Re:</a:t>
            </a:r>
            <a:r>
              <a:rPr lang="en-US" altLang="ja-JP" sz="1600" dirty="0">
                <a:solidFill>
                  <a:srgbClr val="000000"/>
                </a:solidFill>
                <a:latin typeface="Times New Roman" pitchFamily="18" charset="0"/>
                <a:ea typeface="ＭＳ Ｐゴシック" charset="-128"/>
              </a:rPr>
              <a:t> []</a:t>
            </a:r>
          </a:p>
          <a:p>
            <a:pPr lvl="0" defTabSz="914400" eaLnBrk="0" fontAlgn="base" hangingPunct="0">
              <a:spcBef>
                <a:spcPts val="100"/>
              </a:spcBef>
              <a:spcAft>
                <a:spcPts val="100"/>
              </a:spcAft>
            </a:pPr>
            <a:r>
              <a:rPr lang="en-US" altLang="ja-JP" sz="1200" dirty="0">
                <a:solidFill>
                  <a:srgbClr val="3333CC"/>
                </a:solidFill>
                <a:latin typeface="Times New Roman" pitchFamily="18" charset="0"/>
                <a:ea typeface="ＭＳ Ｐゴシック" charset="-128"/>
              </a:rPr>
              <a:t>	</a:t>
            </a:r>
            <a:endParaRPr lang="en-US" altLang="ja-JP" sz="1200" dirty="0">
              <a:solidFill>
                <a:srgbClr val="000000"/>
              </a:solidFill>
              <a:latin typeface="Times New Roman" pitchFamily="18" charset="0"/>
              <a:ea typeface="ＭＳ Ｐゴシック" charset="-128"/>
            </a:endParaRPr>
          </a:p>
          <a:p>
            <a:pPr lvl="0" defTabSz="914400" eaLnBrk="0" fontAlgn="base" hangingPunct="0">
              <a:spcBef>
                <a:spcPts val="600"/>
              </a:spcBef>
              <a:spcAft>
                <a:spcPts val="600"/>
              </a:spcAft>
            </a:pPr>
            <a:r>
              <a:rPr lang="en-US" altLang="ja-JP" sz="1600" b="1" dirty="0">
                <a:solidFill>
                  <a:srgbClr val="000000"/>
                </a:solidFill>
                <a:latin typeface="Times New Roman" pitchFamily="18" charset="0"/>
                <a:ea typeface="ＭＳ Ｐゴシック" charset="-128"/>
              </a:rPr>
              <a:t>Abstract:</a:t>
            </a:r>
            <a:r>
              <a:rPr lang="en-US" altLang="ja-JP" sz="1600" dirty="0">
                <a:solidFill>
                  <a:srgbClr val="000000"/>
                </a:solidFill>
                <a:latin typeface="Times New Roman" pitchFamily="18" charset="0"/>
                <a:ea typeface="ＭＳ Ｐゴシック" charset="-128"/>
              </a:rPr>
              <a:t>	[This document introduces latest change of radio regulation for Ultra Wide Band (UWB) radio use outdoor in Japan.]</a:t>
            </a:r>
          </a:p>
          <a:p>
            <a:pPr lvl="0" defTabSz="914400" eaLnBrk="0" fontAlgn="base" hangingPunct="0">
              <a:spcBef>
                <a:spcPts val="600"/>
              </a:spcBef>
              <a:spcAft>
                <a:spcPts val="600"/>
              </a:spcAft>
            </a:pPr>
            <a:r>
              <a:rPr lang="en-US" altLang="ja-JP" sz="1600" b="1" dirty="0">
                <a:solidFill>
                  <a:srgbClr val="000000"/>
                </a:solidFill>
                <a:latin typeface="Times New Roman" pitchFamily="18" charset="0"/>
                <a:ea typeface="ＭＳ Ｐゴシック" charset="-128"/>
              </a:rPr>
              <a:t>Purpose:</a:t>
            </a:r>
            <a:r>
              <a:rPr lang="en-US" altLang="ja-JP" sz="1600" dirty="0">
                <a:solidFill>
                  <a:srgbClr val="000000"/>
                </a:solidFill>
                <a:latin typeface="Times New Roman" pitchFamily="18" charset="0"/>
                <a:ea typeface="ＭＳ Ｐゴシック" charset="-128"/>
              </a:rPr>
              <a:t>	[information]</a:t>
            </a:r>
          </a:p>
          <a:p>
            <a:pPr lvl="0" defTabSz="914400" eaLnBrk="0" fontAlgn="base" hangingPunct="0">
              <a:spcBef>
                <a:spcPct val="0"/>
              </a:spcBef>
              <a:spcAft>
                <a:spcPct val="0"/>
              </a:spcAft>
            </a:pPr>
            <a:r>
              <a:rPr lang="en-US" altLang="ja-JP" sz="1600" b="1" dirty="0">
                <a:solidFill>
                  <a:srgbClr val="000000"/>
                </a:solidFill>
                <a:latin typeface="Times New Roman" pitchFamily="18" charset="0"/>
                <a:ea typeface="ＭＳ Ｐゴシック" charset="-128"/>
              </a:rPr>
              <a:t>Notice:</a:t>
            </a:r>
            <a:r>
              <a:rPr lang="en-US" altLang="ja-JP" sz="1600" dirty="0">
                <a:solidFill>
                  <a:srgbClr val="000000"/>
                </a:solidFill>
                <a:latin typeface="Times New Roman" pitchFamily="18" charset="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vl="0" defTabSz="914400" eaLnBrk="0" fontAlgn="base" hangingPunct="0">
              <a:spcBef>
                <a:spcPct val="0"/>
              </a:spcBef>
              <a:spcAft>
                <a:spcPct val="0"/>
              </a:spcAft>
            </a:pPr>
            <a:r>
              <a:rPr lang="en-US" altLang="ja-JP" sz="1600" b="1" dirty="0">
                <a:solidFill>
                  <a:srgbClr val="000000"/>
                </a:solidFill>
                <a:latin typeface="Times New Roman" pitchFamily="18" charset="0"/>
                <a:ea typeface="ＭＳ Ｐゴシック" charset="-128"/>
              </a:rPr>
              <a:t>Release:</a:t>
            </a:r>
            <a:r>
              <a:rPr lang="en-US" altLang="ja-JP" sz="1600" dirty="0">
                <a:solidFill>
                  <a:srgbClr val="000000"/>
                </a:solidFill>
                <a:latin typeface="Times New Roman" pitchFamily="18" charset="0"/>
                <a:ea typeface="ＭＳ Ｐゴシック" charset="-128"/>
              </a:rPr>
              <a:t>	The contributor acknowledges and accepts that this contribution becomes the property of IEEE and may be made publicly available by P802.15.	</a:t>
            </a:r>
          </a:p>
        </p:txBody>
      </p:sp>
      <p:sp>
        <p:nvSpPr>
          <p:cNvPr id="2" name="フッター プレースホルダー 1">
            <a:extLst>
              <a:ext uri="{FF2B5EF4-FFF2-40B4-BE49-F238E27FC236}">
                <a16:creationId xmlns:a16="http://schemas.microsoft.com/office/drawing/2014/main" id="{2CAB0581-4EEA-4236-8D2F-980FC0BA0478}"/>
              </a:ext>
            </a:extLst>
          </p:cNvPr>
          <p:cNvSpPr>
            <a:spLocks noGrp="1"/>
          </p:cNvSpPr>
          <p:nvPr>
            <p:ph type="ftr" sz="quarter" idx="3"/>
          </p:nvPr>
        </p:nvSpPr>
        <p:spPr>
          <a:xfrm>
            <a:off x="4875213" y="6475412"/>
            <a:ext cx="4017267" cy="182563"/>
          </a:xfrm>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Ryuji Kohno(YNU/CWC-Nippon)</a:t>
            </a:r>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3" name="スライド番号プレースホルダー 2">
            <a:extLst>
              <a:ext uri="{FF2B5EF4-FFF2-40B4-BE49-F238E27FC236}">
                <a16:creationId xmlns:a16="http://schemas.microsoft.com/office/drawing/2014/main" id="{D3D91642-1C61-460D-A1F9-50F8D3921174}"/>
              </a:ext>
            </a:extLst>
          </p:cNvPr>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Slide </a:t>
            </a:r>
            <a:fld id="{266A080E-4E30-4968-B029-7CF782D6220C}"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1</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4" name="日付プレースホルダー 3">
            <a:extLst>
              <a:ext uri="{FF2B5EF4-FFF2-40B4-BE49-F238E27FC236}">
                <a16:creationId xmlns:a16="http://schemas.microsoft.com/office/drawing/2014/main" id="{EE2365AA-8B0F-412D-9613-B046ADB97CF8}"/>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2018</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3408350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29DE4D-D70F-3A43-9DE5-EEC3A9148AAB}"/>
              </a:ext>
            </a:extLst>
          </p:cNvPr>
          <p:cNvSpPr>
            <a:spLocks noGrp="1"/>
          </p:cNvSpPr>
          <p:nvPr>
            <p:ph type="ctrTitle"/>
          </p:nvPr>
        </p:nvSpPr>
        <p:spPr>
          <a:xfrm>
            <a:off x="684483" y="1412776"/>
            <a:ext cx="8135989" cy="2691730"/>
          </a:xfrm>
        </p:spPr>
        <p:txBody>
          <a:bodyPr/>
          <a:lstStyle/>
          <a:p>
            <a:r>
              <a:rPr lang="en-US" altLang="ja-JP" dirty="0"/>
              <a:t>Update of UWB Radio Regulation in Japan</a:t>
            </a:r>
            <a:endParaRPr kumimoji="1" lang="ja-JP" altLang="en-US" dirty="0"/>
          </a:p>
        </p:txBody>
      </p:sp>
      <p:sp>
        <p:nvSpPr>
          <p:cNvPr id="3" name="フッター プレースホルダー 2">
            <a:extLst>
              <a:ext uri="{FF2B5EF4-FFF2-40B4-BE49-F238E27FC236}">
                <a16:creationId xmlns:a16="http://schemas.microsoft.com/office/drawing/2014/main" id="{391E6FDD-F8A8-4FD2-A1D5-167ACF3344B5}"/>
              </a:ext>
            </a:extLst>
          </p:cNvPr>
          <p:cNvSpPr>
            <a:spLocks noGrp="1"/>
          </p:cNvSpPr>
          <p:nvPr>
            <p:ph type="ftr" sz="quarter" idx="3"/>
          </p:nvPr>
        </p:nvSpPr>
        <p:spPr>
          <a:xfrm>
            <a:off x="6520070" y="6475412"/>
            <a:ext cx="2516426" cy="283197"/>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Ryuji Kohno(YNU/CWC-Nippon)</a:t>
            </a:r>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4" name="スライド番号プレースホルダー 3">
            <a:extLst>
              <a:ext uri="{FF2B5EF4-FFF2-40B4-BE49-F238E27FC236}">
                <a16:creationId xmlns:a16="http://schemas.microsoft.com/office/drawing/2014/main" id="{5201A75B-6159-438E-9738-250C58828916}"/>
              </a:ext>
            </a:extLst>
          </p:cNvPr>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1200" b="0" i="0" u="none" strike="noStrike" kern="1200" cap="none" spc="0" normalizeH="0" baseline="0" noProof="0">
                <a:ln>
                  <a:noFill/>
                </a:ln>
                <a:solidFill>
                  <a:srgbClr val="000000"/>
                </a:solidFill>
                <a:effectLst/>
                <a:uLnTx/>
                <a:uFillTx/>
                <a:latin typeface="Times New Roman" pitchFamily="18" charset="0"/>
                <a:ea typeface="ＭＳ Ｐゴシック" charset="-128"/>
                <a:cs typeface="+mn-cs"/>
              </a:rPr>
              <a:t>Slide </a:t>
            </a:r>
            <a:fld id="{018E0977-DC1B-42DD-B45E-59C02A783531}" type="slidenum">
              <a:rPr kumimoji="0" lang="en-US" altLang="ja-JP" sz="1200" b="0" i="0" u="none" strike="noStrike" kern="1200" cap="none" spc="0" normalizeH="0" baseline="0" noProof="0" smtClean="0">
                <a:ln>
                  <a:noFill/>
                </a:ln>
                <a:solidFill>
                  <a:srgbClr val="000000"/>
                </a:solidFill>
                <a:effectLst/>
                <a:uLnTx/>
                <a:uFillTx/>
                <a:latin typeface="Times New Roman" pitchFamily="18" charset="0"/>
                <a:ea typeface="ＭＳ Ｐゴシック" charset="-128"/>
                <a:cs typeface="+mn-cs"/>
              </a:rPr>
              <a:pPr marL="0" marR="0" lvl="0" indent="0" algn="ctr" defTabSz="914400" rtl="0" eaLnBrk="0" fontAlgn="base" latinLnBrk="0" hangingPunct="0">
                <a:lnSpc>
                  <a:spcPct val="100000"/>
                </a:lnSpc>
                <a:spcBef>
                  <a:spcPct val="0"/>
                </a:spcBef>
                <a:spcAft>
                  <a:spcPct val="0"/>
                </a:spcAft>
                <a:buClrTx/>
                <a:buSzTx/>
                <a:buFontTx/>
                <a:buNone/>
                <a:tabLst/>
                <a:defRPr/>
              </a:pPr>
              <a:t>2</a:t>
            </a:fld>
            <a:endParaRPr kumimoji="0" lang="en-US" altLang="ja-JP" sz="12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mn-cs"/>
            </a:endParaRPr>
          </a:p>
        </p:txBody>
      </p:sp>
      <p:sp>
        <p:nvSpPr>
          <p:cNvPr id="5" name="日付プレースホルダー 4">
            <a:extLst>
              <a:ext uri="{FF2B5EF4-FFF2-40B4-BE49-F238E27FC236}">
                <a16:creationId xmlns:a16="http://schemas.microsoft.com/office/drawing/2014/main" id="{FD0F997B-45E9-46CC-A152-6B9160F45F18}"/>
              </a:ext>
            </a:extLst>
          </p:cNvPr>
          <p:cNvSpPr>
            <a:spLocks noGrp="1"/>
          </p:cNvSpPr>
          <p:nvPr>
            <p:ph type="dt" sz="half" idx="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2018</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9" name="テキスト ボックス 5">
            <a:extLst>
              <a:ext uri="{FF2B5EF4-FFF2-40B4-BE49-F238E27FC236}">
                <a16:creationId xmlns:a16="http://schemas.microsoft.com/office/drawing/2014/main" id="{86FF20B4-CF36-461E-BCEC-ACABF57CEF70}"/>
              </a:ext>
            </a:extLst>
          </p:cNvPr>
          <p:cNvSpPr txBox="1"/>
          <p:nvPr/>
        </p:nvSpPr>
        <p:spPr>
          <a:xfrm>
            <a:off x="395536" y="4293096"/>
            <a:ext cx="8424936" cy="1692767"/>
          </a:xfrm>
          <a:prstGeom prst="rect">
            <a:avLst/>
          </a:prstGeom>
          <a:ln w="12700">
            <a:miter lim="400000"/>
          </a:ln>
          <a:extLst>
            <a:ext uri="{C572A759-6A51-4108-AA02-DFA0A04FC94B}">
              <ma14:wrappingTextBoxFlag xmlns:ma14="http://schemas.microsoft.com/office/mac/drawingml/2011/main" xmlns="" val="1"/>
            </a:ext>
          </a:extLst>
        </p:spPr>
        <p:txBody>
          <a:bodyPr wrap="square" lIns="45718" tIns="45718" rIns="45718" bIns="45718">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kumimoji="0" lang="en-US" altLang="ja-JP" sz="20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Ryuji Kohno</a:t>
            </a:r>
          </a:p>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endParaRPr kumimoji="0" lang="en-US" altLang="ja-JP" sz="20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endParaRPr>
          </a:p>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kumimoji="0" lang="en-US" altLang="ja-JP" sz="16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Professor, Graduate School of Engineering  Yokohama National University, Japan</a:t>
            </a:r>
          </a:p>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lang="en-US" altLang="ja-JP" sz="1600" dirty="0">
                <a:solidFill>
                  <a:srgbClr val="000000"/>
                </a:solidFill>
                <a:latin typeface="Hiragino Sans W5" panose="020B0400000000000000" pitchFamily="34" charset="-128"/>
                <a:ea typeface="Hiragino Sans W5" panose="020B0400000000000000" pitchFamily="34" charset="-128"/>
                <a:cs typeface="Times New Roman"/>
                <a:sym typeface="Times New Roman"/>
              </a:rPr>
              <a:t>Director, Center for Future Medical Infrastructure Based on Advanced ICT, Japan</a:t>
            </a:r>
          </a:p>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kumimoji="0" lang="en-US" altLang="ja-JP" sz="16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Distinguished Professor, University of Oulu, Finland</a:t>
            </a:r>
          </a:p>
          <a:p>
            <a:pPr marL="0" marR="0" lvl="0" indent="0" algn="ctr" defTabSz="914400" rtl="0" eaLnBrk="0" fontAlgn="base" latinLnBrk="0" hangingPunct="0">
              <a:lnSpc>
                <a:spcPct val="100000"/>
              </a:lnSpc>
              <a:spcBef>
                <a:spcPct val="0"/>
              </a:spcBef>
              <a:spcAft>
                <a:spcPct val="0"/>
              </a:spcAft>
              <a:buClrTx/>
              <a:buSzTx/>
              <a:buFontTx/>
              <a:buNone/>
              <a:tabLst/>
              <a:defRPr sz="2400">
                <a:latin typeface="Times New Roman"/>
                <a:ea typeface="Times New Roman"/>
                <a:cs typeface="Times New Roman"/>
                <a:sym typeface="Times New Roman"/>
              </a:defRPr>
            </a:pPr>
            <a:r>
              <a:rPr kumimoji="0" lang="en-US" altLang="ja-JP" sz="1600" b="0" i="0" u="none" strike="noStrike" kern="1200" cap="none" spc="0" normalizeH="0" baseline="0" noProof="0" dirty="0">
                <a:ln>
                  <a:noFill/>
                </a:ln>
                <a:solidFill>
                  <a:srgbClr val="000000"/>
                </a:solidFill>
                <a:effectLst/>
                <a:uLnTx/>
                <a:uFillTx/>
                <a:latin typeface="Hiragino Sans W5" panose="020B0400000000000000" pitchFamily="34" charset="-128"/>
                <a:ea typeface="Hiragino Sans W5" panose="020B0400000000000000" pitchFamily="34" charset="-128"/>
                <a:cs typeface="Times New Roman"/>
                <a:sym typeface="Times New Roman"/>
              </a:rPr>
              <a:t>CEO, University of Oulu Research Institute Japan – CWC-Nippon, Co. Ltd.</a:t>
            </a:r>
          </a:p>
        </p:txBody>
      </p:sp>
    </p:spTree>
    <p:extLst>
      <p:ext uri="{BB962C8B-B14F-4D97-AF65-F5344CB8AC3E}">
        <p14:creationId xmlns:p14="http://schemas.microsoft.com/office/powerpoint/2010/main" val="1095541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fr-CH" dirty="0"/>
              <a:t>Introduction</a:t>
            </a:r>
            <a:endParaRPr lang="en-GB" dirty="0"/>
          </a:p>
        </p:txBody>
      </p:sp>
      <p:sp>
        <p:nvSpPr>
          <p:cNvPr id="8" name="Text Placeholder 7"/>
          <p:cNvSpPr>
            <a:spLocks noGrp="1"/>
          </p:cNvSpPr>
          <p:nvPr>
            <p:ph type="body" sz="quarter" idx="11"/>
          </p:nvPr>
        </p:nvSpPr>
        <p:spPr>
          <a:xfrm>
            <a:off x="370114" y="962021"/>
            <a:ext cx="8850085" cy="5242267"/>
          </a:xfrm>
        </p:spPr>
        <p:txBody>
          <a:bodyPr>
            <a:noAutofit/>
          </a:bodyPr>
          <a:lstStyle/>
          <a:p>
            <a:pPr marL="0" indent="0">
              <a:buNone/>
            </a:pPr>
            <a:r>
              <a:rPr lang="en-US" sz="1800" b="1" dirty="0"/>
              <a:t>Background</a:t>
            </a:r>
            <a:r>
              <a:rPr lang="en-US" sz="1800" dirty="0"/>
              <a:t>:  </a:t>
            </a:r>
          </a:p>
          <a:p>
            <a:r>
              <a:rPr lang="en-US" sz="1800" dirty="0"/>
              <a:t>Japanese radio regulation authority MIC (Ministry of Internal Affairs and Communications) has investigated technical requirement for ultra wide band (UWB) radio use according to UWB research, development, and business after it established regulatory requirement for communication uses for 3.4-4.8GHz, 7.25-10.25GHz in 2010, and collision avoidance radar uses for 22-29GHz in 2013. While UWB communication and sensing systems have been restricted indoor in Japan, the rest of world have been developing them to a lot of outdoor uses.  </a:t>
            </a:r>
          </a:p>
          <a:p>
            <a:r>
              <a:rPr lang="en-US" sz="1800" dirty="0"/>
              <a:t>Lately in this IoT era, wide variety of UWB radio uses have been expected in Japan as well as in a world and demand for UWB radio outdoor use has been increasing while keeping transparency with other nations.</a:t>
            </a:r>
          </a:p>
          <a:p>
            <a:pPr marL="0" indent="0">
              <a:buNone/>
            </a:pPr>
            <a:r>
              <a:rPr lang="en-US" sz="1800" b="1" dirty="0"/>
              <a:t>Major Change</a:t>
            </a:r>
            <a:r>
              <a:rPr lang="en-US" sz="1800" dirty="0"/>
              <a:t>:</a:t>
            </a:r>
          </a:p>
          <a:p>
            <a:pPr>
              <a:buAutoNum type="arabicParenBoth"/>
            </a:pPr>
            <a:r>
              <a:rPr lang="en-US" sz="1800" dirty="0"/>
              <a:t>Bandwidth, Occupied, and Impermissible Emission Available Outdoor; Channel 9 of IEEE802.15.4a</a:t>
            </a:r>
            <a:r>
              <a:rPr lang="en-US" sz="1800" baseline="30000" dirty="0"/>
              <a:t>TM</a:t>
            </a:r>
            <a:r>
              <a:rPr lang="en-US" sz="1800" dirty="0"/>
              <a:t> with central frequency 7987.2GHz and bandwidth 499.2MHz out of high band 7.25-10.25GHz has been considered to be available outdoor.</a:t>
            </a:r>
          </a:p>
          <a:p>
            <a:pPr>
              <a:buAutoNum type="arabicParenBoth"/>
            </a:pPr>
            <a:r>
              <a:rPr lang="en-US" sz="1800" dirty="0"/>
              <a:t> EIRP(Equivalent </a:t>
            </a:r>
            <a:r>
              <a:rPr lang="en-US" sz="1800" dirty="0" err="1"/>
              <a:t>Isotropically</a:t>
            </a:r>
            <a:r>
              <a:rPr lang="en-US" sz="1800" dirty="0"/>
              <a:t> Radiated Power);  Japanese regulatory requirement for UWB radio has been regulated by antenna electricity, antenna gain as well as EIRP. For the sake of international compatibility, Japanese regulation for UWB radio uses could be regulated by EIRP.</a:t>
            </a:r>
            <a:endParaRPr lang="en-GB" sz="1800" dirty="0"/>
          </a:p>
        </p:txBody>
      </p:sp>
      <p:sp>
        <p:nvSpPr>
          <p:cNvPr id="4" name="日付プレースホルダー 3">
            <a:extLst>
              <a:ext uri="{FF2B5EF4-FFF2-40B4-BE49-F238E27FC236}">
                <a16:creationId xmlns:a16="http://schemas.microsoft.com/office/drawing/2014/main" id="{88226BA9-E102-4773-BAF3-5940161BF780}"/>
              </a:ext>
            </a:extLst>
          </p:cNvPr>
          <p:cNvSpPr>
            <a:spLocks noGrp="1"/>
          </p:cNvSpPr>
          <p:nvPr>
            <p:ph type="dt" sz="half" idx="12"/>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November 2018</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0" name="フッター プレースホルダー 4">
            <a:extLst>
              <a:ext uri="{FF2B5EF4-FFF2-40B4-BE49-F238E27FC236}">
                <a16:creationId xmlns:a16="http://schemas.microsoft.com/office/drawing/2014/main" id="{9F47C57A-9771-484E-97D6-2AA54CA69456}"/>
              </a:ext>
            </a:extLst>
          </p:cNvPr>
          <p:cNvSpPr>
            <a:spLocks noGrp="1"/>
          </p:cNvSpPr>
          <p:nvPr>
            <p:ph type="ftr" sz="quarter" idx="13"/>
          </p:nvPr>
        </p:nvSpPr>
        <p:spPr>
          <a:xfrm>
            <a:off x="5076056" y="6475412"/>
            <a:ext cx="3816424" cy="215444"/>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a:ln>
                  <a:noFill/>
                </a:ln>
                <a:solidFill>
                  <a:srgbClr val="000000"/>
                </a:solidFill>
                <a:effectLst/>
                <a:uLnTx/>
                <a:uFillTx/>
                <a:latin typeface="Arial"/>
                <a:ea typeface="ＭＳ Ｐゴシック" charset="-128"/>
                <a:cs typeface="+mn-cs"/>
              </a:rPr>
              <a:t>Ryuji Kohno(YNU/CWC-Nippon)</a:t>
            </a:r>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11" name="Rectangle 6">
            <a:extLst>
              <a:ext uri="{FF2B5EF4-FFF2-40B4-BE49-F238E27FC236}">
                <a16:creationId xmlns:a16="http://schemas.microsoft.com/office/drawing/2014/main" id="{F04A6C15-C29D-47C7-8ED8-ECEC83366004}"/>
              </a:ext>
            </a:extLst>
          </p:cNvPr>
          <p:cNvSpPr>
            <a:spLocks noGrp="1" noChangeArrowheads="1"/>
          </p:cNvSpPr>
          <p:nvPr>
            <p:ph type="sldNum" sz="quarter" idx="14"/>
          </p:nvPr>
        </p:nvSpPr>
        <p:spPr>
          <a:xfrm>
            <a:off x="4286294" y="6475413"/>
            <a:ext cx="647613" cy="184666"/>
          </a:xfrm>
          <a:ln/>
        </p:spPr>
        <p:txBody>
          <a:bodyPr/>
          <a:lstStyle>
            <a:lvl1pPr>
              <a:defRPr sz="1200"/>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ＭＳ Ｐゴシック" charset="-128"/>
                <a:cs typeface="+mn-cs"/>
              </a:rPr>
              <a:t>Slide </a:t>
            </a:r>
            <a:fld id="{C65D8D74-25E4-4A14-9B13-1C1CBE0663D9}" type="slidenum">
              <a:rPr kumimoji="0" lang="en-US" sz="12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Tree>
    <p:extLst>
      <p:ext uri="{BB962C8B-B14F-4D97-AF65-F5344CB8AC3E}">
        <p14:creationId xmlns:p14="http://schemas.microsoft.com/office/powerpoint/2010/main" val="3651428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1F900B-5888-4E14-BE80-A73F122F0433}"/>
              </a:ext>
            </a:extLst>
          </p:cNvPr>
          <p:cNvSpPr>
            <a:spLocks noGrp="1"/>
          </p:cNvSpPr>
          <p:nvPr>
            <p:ph type="title"/>
          </p:nvPr>
        </p:nvSpPr>
        <p:spPr/>
        <p:txBody>
          <a:bodyPr/>
          <a:lstStyle/>
          <a:p>
            <a:r>
              <a:rPr kumimoji="1" lang="en-US" altLang="ja-JP" dirty="0"/>
              <a:t>Radio Uses in the Frequency Band </a:t>
            </a:r>
            <a:br>
              <a:rPr kumimoji="1" lang="en-US" altLang="ja-JP" dirty="0"/>
            </a:br>
            <a:r>
              <a:rPr kumimoji="1" lang="en-US" altLang="ja-JP" dirty="0"/>
              <a:t>6.57-10.25GHz</a:t>
            </a:r>
            <a:endParaRPr kumimoji="1" lang="ja-JP" altLang="en-US" dirty="0"/>
          </a:p>
        </p:txBody>
      </p:sp>
      <p:sp>
        <p:nvSpPr>
          <p:cNvPr id="3" name="コンテンツ プレースホルダー 2">
            <a:extLst>
              <a:ext uri="{FF2B5EF4-FFF2-40B4-BE49-F238E27FC236}">
                <a16:creationId xmlns:a16="http://schemas.microsoft.com/office/drawing/2014/main" id="{672E1A54-9898-4800-9CFC-28F5C40FF5AD}"/>
              </a:ext>
            </a:extLst>
          </p:cNvPr>
          <p:cNvSpPr>
            <a:spLocks noGrp="1"/>
          </p:cNvSpPr>
          <p:nvPr>
            <p:ph idx="1"/>
          </p:nvPr>
        </p:nvSpPr>
        <p:spPr>
          <a:xfrm>
            <a:off x="685800" y="1752600"/>
            <a:ext cx="7772400" cy="1436031"/>
          </a:xfrm>
        </p:spPr>
        <p:txBody>
          <a:bodyPr/>
          <a:lstStyle/>
          <a:p>
            <a:r>
              <a:rPr kumimoji="1" lang="en-US" altLang="ja-JP" sz="2000" dirty="0"/>
              <a:t>Red lines indicate channels defined by IEEE802.15.4a.</a:t>
            </a:r>
          </a:p>
          <a:p>
            <a:r>
              <a:rPr lang="en-US" altLang="ja-JP" sz="2000" dirty="0"/>
              <a:t>Available band is 7.587-8.4GHz. Blue dotted line systems should be protected for </a:t>
            </a:r>
            <a:r>
              <a:rPr lang="en-US" altLang="ja-JP" sz="2000" dirty="0" err="1"/>
              <a:t>coexisitence</a:t>
            </a:r>
            <a:r>
              <a:rPr lang="en-US" altLang="ja-JP" sz="2000" dirty="0"/>
              <a:t> such as fixed micro wave communication, satellite, radio astronomy and VLBI etc. </a:t>
            </a:r>
            <a:endParaRPr kumimoji="1" lang="ja-JP" altLang="en-US" sz="2000" dirty="0"/>
          </a:p>
        </p:txBody>
      </p:sp>
      <p:sp>
        <p:nvSpPr>
          <p:cNvPr id="4" name="日付プレースホルダー 3">
            <a:extLst>
              <a:ext uri="{FF2B5EF4-FFF2-40B4-BE49-F238E27FC236}">
                <a16:creationId xmlns:a16="http://schemas.microsoft.com/office/drawing/2014/main" id="{06C8F1A9-21C1-4D6A-8EDC-56B1860571E6}"/>
              </a:ext>
            </a:extLst>
          </p:cNvPr>
          <p:cNvSpPr>
            <a:spLocks noGrp="1"/>
          </p:cNvSpPr>
          <p:nvPr>
            <p:ph type="dt" sz="half" idx="11"/>
          </p:nvPr>
        </p:nvSpPr>
        <p:spPr/>
        <p:txBody>
          <a:bodyPr/>
          <a:lstStyle/>
          <a:p>
            <a:r>
              <a:rPr lang="en-US" altLang="ja-JP"/>
              <a:t>November 2018</a:t>
            </a:r>
            <a:endParaRPr lang="en-US" altLang="ja-JP" dirty="0"/>
          </a:p>
        </p:txBody>
      </p:sp>
      <p:sp>
        <p:nvSpPr>
          <p:cNvPr id="5" name="フッター プレースホルダー 4">
            <a:extLst>
              <a:ext uri="{FF2B5EF4-FFF2-40B4-BE49-F238E27FC236}">
                <a16:creationId xmlns:a16="http://schemas.microsoft.com/office/drawing/2014/main" id="{A909F241-BD89-41A2-864D-DDC87F0DC291}"/>
              </a:ext>
            </a:extLst>
          </p:cNvPr>
          <p:cNvSpPr>
            <a:spLocks noGrp="1"/>
          </p:cNvSpPr>
          <p:nvPr>
            <p:ph type="ftr" sz="quarter" idx="12"/>
          </p:nvPr>
        </p:nvSpPr>
        <p:spPr/>
        <p:txBody>
          <a:bodyPr/>
          <a:lstStyle/>
          <a:p>
            <a:r>
              <a:rPr lang="en-US" altLang="ja-JP"/>
              <a:t>Ryuji Kohno(YNU/CWC-Nippon)</a:t>
            </a:r>
            <a:endParaRPr lang="en-US" altLang="ja-JP" dirty="0"/>
          </a:p>
        </p:txBody>
      </p:sp>
      <p:sp>
        <p:nvSpPr>
          <p:cNvPr id="6" name="スライド番号プレースホルダー 5">
            <a:extLst>
              <a:ext uri="{FF2B5EF4-FFF2-40B4-BE49-F238E27FC236}">
                <a16:creationId xmlns:a16="http://schemas.microsoft.com/office/drawing/2014/main" id="{91C9ED5B-B13A-4E36-9D43-743770E73A32}"/>
              </a:ext>
            </a:extLst>
          </p:cNvPr>
          <p:cNvSpPr>
            <a:spLocks noGrp="1"/>
          </p:cNvSpPr>
          <p:nvPr>
            <p:ph type="sldNum" sz="quarter" idx="13"/>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4</a:t>
            </a:fld>
            <a:endParaRPr lang="en-US" dirty="0">
              <a:solidFill>
                <a:srgbClr val="000000"/>
              </a:solidFill>
            </a:endParaRPr>
          </a:p>
        </p:txBody>
      </p:sp>
      <p:pic>
        <p:nvPicPr>
          <p:cNvPr id="7" name="図 6">
            <a:extLst>
              <a:ext uri="{FF2B5EF4-FFF2-40B4-BE49-F238E27FC236}">
                <a16:creationId xmlns:a16="http://schemas.microsoft.com/office/drawing/2014/main" id="{6DCF8D44-3A16-4D8F-999D-E2D984AA1D3B}"/>
              </a:ext>
            </a:extLst>
          </p:cNvPr>
          <p:cNvPicPr>
            <a:picLocks noChangeAspect="1"/>
          </p:cNvPicPr>
          <p:nvPr/>
        </p:nvPicPr>
        <p:blipFill>
          <a:blip r:embed="rId2"/>
          <a:stretch>
            <a:fillRect/>
          </a:stretch>
        </p:blipFill>
        <p:spPr>
          <a:xfrm>
            <a:off x="14061" y="3192259"/>
            <a:ext cx="9144000" cy="3125492"/>
          </a:xfrm>
          <a:prstGeom prst="rect">
            <a:avLst/>
          </a:prstGeom>
        </p:spPr>
      </p:pic>
      <p:sp>
        <p:nvSpPr>
          <p:cNvPr id="8" name="テキスト ボックス 7">
            <a:extLst>
              <a:ext uri="{FF2B5EF4-FFF2-40B4-BE49-F238E27FC236}">
                <a16:creationId xmlns:a16="http://schemas.microsoft.com/office/drawing/2014/main" id="{F4C43B98-4BF7-4BB1-B3E6-F0DF9F9F0A14}"/>
              </a:ext>
            </a:extLst>
          </p:cNvPr>
          <p:cNvSpPr txBox="1"/>
          <p:nvPr/>
        </p:nvSpPr>
        <p:spPr>
          <a:xfrm>
            <a:off x="19876" y="4065344"/>
            <a:ext cx="437321" cy="230832"/>
          </a:xfrm>
          <a:prstGeom prst="rect">
            <a:avLst/>
          </a:prstGeom>
          <a:solidFill>
            <a:schemeClr val="bg1"/>
          </a:solidFill>
        </p:spPr>
        <p:txBody>
          <a:bodyPr wrap="square" rtlCol="0">
            <a:spAutoFit/>
          </a:bodyPr>
          <a:lstStyle/>
          <a:p>
            <a:r>
              <a:rPr kumimoji="1" lang="en-US" altLang="ja-JP" sz="900" b="1" dirty="0"/>
              <a:t>RAS</a:t>
            </a:r>
            <a:endParaRPr kumimoji="1" lang="ja-JP" altLang="en-US" sz="900" b="1" dirty="0"/>
          </a:p>
        </p:txBody>
      </p:sp>
      <p:sp>
        <p:nvSpPr>
          <p:cNvPr id="9" name="テキスト ボックス 8">
            <a:extLst>
              <a:ext uri="{FF2B5EF4-FFF2-40B4-BE49-F238E27FC236}">
                <a16:creationId xmlns:a16="http://schemas.microsoft.com/office/drawing/2014/main" id="{7F7008E7-9D70-4935-B50E-20159D487233}"/>
              </a:ext>
            </a:extLst>
          </p:cNvPr>
          <p:cNvSpPr txBox="1"/>
          <p:nvPr/>
        </p:nvSpPr>
        <p:spPr>
          <a:xfrm>
            <a:off x="430689" y="3859932"/>
            <a:ext cx="1278838" cy="369332"/>
          </a:xfrm>
          <a:prstGeom prst="rect">
            <a:avLst/>
          </a:prstGeom>
          <a:solidFill>
            <a:schemeClr val="bg1"/>
          </a:solidFill>
        </p:spPr>
        <p:txBody>
          <a:bodyPr wrap="square" rtlCol="0">
            <a:spAutoFit/>
          </a:bodyPr>
          <a:lstStyle/>
          <a:p>
            <a:r>
              <a:rPr kumimoji="1" lang="en-US" altLang="ja-JP" sz="900" b="1" dirty="0"/>
              <a:t>Public uses (Fixed &amp; </a:t>
            </a:r>
            <a:r>
              <a:rPr kumimoji="1" lang="en-US" altLang="ja-JP" sz="900" b="1" dirty="0" err="1"/>
              <a:t>MobileSatelites</a:t>
            </a:r>
            <a:endParaRPr kumimoji="1" lang="ja-JP" altLang="en-US" sz="900" b="1" dirty="0"/>
          </a:p>
        </p:txBody>
      </p:sp>
      <p:sp>
        <p:nvSpPr>
          <p:cNvPr id="10" name="テキスト ボックス 9">
            <a:extLst>
              <a:ext uri="{FF2B5EF4-FFF2-40B4-BE49-F238E27FC236}">
                <a16:creationId xmlns:a16="http://schemas.microsoft.com/office/drawing/2014/main" id="{5CD790A8-67EA-40EF-977A-99F35FD27E46}"/>
              </a:ext>
            </a:extLst>
          </p:cNvPr>
          <p:cNvSpPr txBox="1"/>
          <p:nvPr/>
        </p:nvSpPr>
        <p:spPr>
          <a:xfrm>
            <a:off x="8590702" y="4853848"/>
            <a:ext cx="437321" cy="230832"/>
          </a:xfrm>
          <a:prstGeom prst="rect">
            <a:avLst/>
          </a:prstGeom>
          <a:solidFill>
            <a:schemeClr val="bg1"/>
          </a:solidFill>
        </p:spPr>
        <p:txBody>
          <a:bodyPr wrap="square" rtlCol="0">
            <a:spAutoFit/>
          </a:bodyPr>
          <a:lstStyle/>
          <a:p>
            <a:r>
              <a:rPr kumimoji="1" lang="en-US" altLang="ja-JP" sz="900" b="1" dirty="0"/>
              <a:t>RAS</a:t>
            </a:r>
            <a:endParaRPr kumimoji="1" lang="ja-JP" altLang="en-US" sz="900" b="1" dirty="0"/>
          </a:p>
        </p:txBody>
      </p:sp>
      <p:sp>
        <p:nvSpPr>
          <p:cNvPr id="11" name="テキスト ボックス 10">
            <a:extLst>
              <a:ext uri="{FF2B5EF4-FFF2-40B4-BE49-F238E27FC236}">
                <a16:creationId xmlns:a16="http://schemas.microsoft.com/office/drawing/2014/main" id="{4CCBD6FF-34B5-4069-A6AA-FB4F690C12F3}"/>
              </a:ext>
            </a:extLst>
          </p:cNvPr>
          <p:cNvSpPr txBox="1"/>
          <p:nvPr/>
        </p:nvSpPr>
        <p:spPr>
          <a:xfrm>
            <a:off x="361116" y="4704347"/>
            <a:ext cx="988259" cy="400687"/>
          </a:xfrm>
          <a:prstGeom prst="rect">
            <a:avLst/>
          </a:prstGeom>
          <a:solidFill>
            <a:schemeClr val="bg1"/>
          </a:solidFill>
        </p:spPr>
        <p:txBody>
          <a:bodyPr wrap="square" rtlCol="0">
            <a:spAutoFit/>
          </a:bodyPr>
          <a:lstStyle/>
          <a:p>
            <a:pPr>
              <a:lnSpc>
                <a:spcPts val="800"/>
              </a:lnSpc>
            </a:pPr>
            <a:r>
              <a:rPr kumimoji="1" lang="en-US" altLang="ja-JP" sz="900" b="1" dirty="0"/>
              <a:t>Planed Band for Fixed </a:t>
            </a:r>
            <a:r>
              <a:rPr kumimoji="1" lang="en-US" altLang="ja-JP" sz="900" b="1" dirty="0" err="1"/>
              <a:t>Sateliete</a:t>
            </a:r>
            <a:endParaRPr kumimoji="1" lang="ja-JP" altLang="en-US" sz="900" b="1" dirty="0"/>
          </a:p>
        </p:txBody>
      </p:sp>
      <p:sp>
        <p:nvSpPr>
          <p:cNvPr id="12" name="テキスト ボックス 11">
            <a:extLst>
              <a:ext uri="{FF2B5EF4-FFF2-40B4-BE49-F238E27FC236}">
                <a16:creationId xmlns:a16="http://schemas.microsoft.com/office/drawing/2014/main" id="{42403208-B6D3-4C05-8992-54C571E60E64}"/>
              </a:ext>
            </a:extLst>
          </p:cNvPr>
          <p:cNvSpPr txBox="1"/>
          <p:nvPr/>
        </p:nvSpPr>
        <p:spPr>
          <a:xfrm>
            <a:off x="3046472" y="4693021"/>
            <a:ext cx="1239822" cy="298095"/>
          </a:xfrm>
          <a:prstGeom prst="rect">
            <a:avLst/>
          </a:prstGeom>
          <a:solidFill>
            <a:schemeClr val="bg1"/>
          </a:solidFill>
        </p:spPr>
        <p:txBody>
          <a:bodyPr wrap="square" rtlCol="0">
            <a:spAutoFit/>
          </a:bodyPr>
          <a:lstStyle/>
          <a:p>
            <a:pPr>
              <a:lnSpc>
                <a:spcPts val="800"/>
              </a:lnSpc>
            </a:pPr>
            <a:r>
              <a:rPr kumimoji="1" lang="en-US" altLang="ja-JP" sz="900" b="1" dirty="0"/>
              <a:t>Public uses (Fixed &amp; </a:t>
            </a:r>
            <a:r>
              <a:rPr kumimoji="1" lang="en-US" altLang="ja-JP" sz="900" b="1" dirty="0" err="1"/>
              <a:t>MobileSatelites</a:t>
            </a:r>
            <a:endParaRPr kumimoji="1" lang="ja-JP" altLang="en-US" sz="900" b="1" dirty="0"/>
          </a:p>
        </p:txBody>
      </p:sp>
      <p:sp>
        <p:nvSpPr>
          <p:cNvPr id="13" name="テキスト ボックス 12">
            <a:extLst>
              <a:ext uri="{FF2B5EF4-FFF2-40B4-BE49-F238E27FC236}">
                <a16:creationId xmlns:a16="http://schemas.microsoft.com/office/drawing/2014/main" id="{9C616AFC-092C-4FCD-BAB1-7932EBE53ED8}"/>
              </a:ext>
            </a:extLst>
          </p:cNvPr>
          <p:cNvSpPr txBox="1"/>
          <p:nvPr/>
        </p:nvSpPr>
        <p:spPr>
          <a:xfrm>
            <a:off x="4721087" y="4340319"/>
            <a:ext cx="2547715" cy="230832"/>
          </a:xfrm>
          <a:prstGeom prst="rect">
            <a:avLst/>
          </a:prstGeom>
          <a:solidFill>
            <a:srgbClr val="FFFF00"/>
          </a:solidFill>
        </p:spPr>
        <p:txBody>
          <a:bodyPr wrap="square" rtlCol="0">
            <a:spAutoFit/>
          </a:bodyPr>
          <a:lstStyle/>
          <a:p>
            <a:r>
              <a:rPr kumimoji="1" lang="en-US" altLang="ja-JP" sz="900" b="1" dirty="0"/>
              <a:t>UWB High Band Systems</a:t>
            </a:r>
            <a:endParaRPr kumimoji="1" lang="ja-JP" altLang="en-US" sz="900" b="1" dirty="0"/>
          </a:p>
        </p:txBody>
      </p:sp>
      <p:sp>
        <p:nvSpPr>
          <p:cNvPr id="14" name="テキスト ボックス 13">
            <a:extLst>
              <a:ext uri="{FF2B5EF4-FFF2-40B4-BE49-F238E27FC236}">
                <a16:creationId xmlns:a16="http://schemas.microsoft.com/office/drawing/2014/main" id="{A9A7267E-30D1-4FC5-8ED3-DE432E47780C}"/>
              </a:ext>
            </a:extLst>
          </p:cNvPr>
          <p:cNvSpPr txBox="1"/>
          <p:nvPr/>
        </p:nvSpPr>
        <p:spPr>
          <a:xfrm>
            <a:off x="4546600" y="4683216"/>
            <a:ext cx="720725" cy="298095"/>
          </a:xfrm>
          <a:prstGeom prst="rect">
            <a:avLst/>
          </a:prstGeom>
          <a:solidFill>
            <a:schemeClr val="bg1"/>
          </a:solidFill>
        </p:spPr>
        <p:txBody>
          <a:bodyPr wrap="square" rtlCol="0">
            <a:spAutoFit/>
          </a:bodyPr>
          <a:lstStyle/>
          <a:p>
            <a:pPr>
              <a:lnSpc>
                <a:spcPts val="800"/>
              </a:lnSpc>
            </a:pPr>
            <a:r>
              <a:rPr kumimoji="1" lang="en-US" altLang="ja-JP" sz="900" b="1" dirty="0"/>
              <a:t>Space Research</a:t>
            </a:r>
            <a:endParaRPr kumimoji="1" lang="ja-JP" altLang="en-US" sz="900" b="1" dirty="0"/>
          </a:p>
        </p:txBody>
      </p:sp>
      <p:sp>
        <p:nvSpPr>
          <p:cNvPr id="15" name="テキスト ボックス 14">
            <a:extLst>
              <a:ext uri="{FF2B5EF4-FFF2-40B4-BE49-F238E27FC236}">
                <a16:creationId xmlns:a16="http://schemas.microsoft.com/office/drawing/2014/main" id="{3F3A624B-1EBA-4038-BDC7-002E98083F51}"/>
              </a:ext>
            </a:extLst>
          </p:cNvPr>
          <p:cNvSpPr txBox="1"/>
          <p:nvPr/>
        </p:nvSpPr>
        <p:spPr>
          <a:xfrm>
            <a:off x="63500" y="5183772"/>
            <a:ext cx="800100" cy="400687"/>
          </a:xfrm>
          <a:prstGeom prst="rect">
            <a:avLst/>
          </a:prstGeom>
          <a:solidFill>
            <a:srgbClr val="990099"/>
          </a:solidFill>
        </p:spPr>
        <p:txBody>
          <a:bodyPr wrap="square" rtlCol="0">
            <a:spAutoFit/>
          </a:bodyPr>
          <a:lstStyle/>
          <a:p>
            <a:pPr>
              <a:lnSpc>
                <a:spcPts val="800"/>
              </a:lnSpc>
            </a:pPr>
            <a:r>
              <a:rPr kumimoji="1" lang="en-US" altLang="ja-JP" sz="900" b="1" dirty="0"/>
              <a:t>Public/Civil Uses Fixed Broadcast</a:t>
            </a:r>
            <a:endParaRPr kumimoji="1" lang="ja-JP" altLang="en-US" sz="900" b="1" dirty="0"/>
          </a:p>
        </p:txBody>
      </p:sp>
      <p:sp>
        <p:nvSpPr>
          <p:cNvPr id="16" name="テキスト ボックス 15">
            <a:extLst>
              <a:ext uri="{FF2B5EF4-FFF2-40B4-BE49-F238E27FC236}">
                <a16:creationId xmlns:a16="http://schemas.microsoft.com/office/drawing/2014/main" id="{6E359667-74C3-406F-A8F7-F1573CB63CE6}"/>
              </a:ext>
            </a:extLst>
          </p:cNvPr>
          <p:cNvSpPr txBox="1"/>
          <p:nvPr/>
        </p:nvSpPr>
        <p:spPr>
          <a:xfrm>
            <a:off x="1524000" y="5180597"/>
            <a:ext cx="1955800" cy="400687"/>
          </a:xfrm>
          <a:prstGeom prst="rect">
            <a:avLst/>
          </a:prstGeom>
          <a:solidFill>
            <a:srgbClr val="990099"/>
          </a:solidFill>
        </p:spPr>
        <p:txBody>
          <a:bodyPr wrap="square" rtlCol="0">
            <a:spAutoFit/>
          </a:bodyPr>
          <a:lstStyle/>
          <a:p>
            <a:pPr>
              <a:lnSpc>
                <a:spcPts val="800"/>
              </a:lnSpc>
            </a:pPr>
            <a:r>
              <a:rPr kumimoji="1" lang="en-US" altLang="ja-JP" sz="900" b="1" dirty="0"/>
              <a:t>Public/Civil Uses Fixed Broadcast</a:t>
            </a:r>
          </a:p>
          <a:p>
            <a:pPr>
              <a:lnSpc>
                <a:spcPts val="800"/>
              </a:lnSpc>
            </a:pPr>
            <a:endParaRPr kumimoji="1" lang="ja-JP" altLang="en-US" sz="900" b="1" dirty="0"/>
          </a:p>
        </p:txBody>
      </p:sp>
      <p:sp>
        <p:nvSpPr>
          <p:cNvPr id="19" name="テキスト ボックス 18">
            <a:extLst>
              <a:ext uri="{FF2B5EF4-FFF2-40B4-BE49-F238E27FC236}">
                <a16:creationId xmlns:a16="http://schemas.microsoft.com/office/drawing/2014/main" id="{E645A47C-BFB0-43A3-8C3E-B56C413D77BF}"/>
              </a:ext>
            </a:extLst>
          </p:cNvPr>
          <p:cNvSpPr txBox="1"/>
          <p:nvPr/>
        </p:nvSpPr>
        <p:spPr>
          <a:xfrm>
            <a:off x="866775" y="5164722"/>
            <a:ext cx="619125" cy="400110"/>
          </a:xfrm>
          <a:prstGeom prst="rect">
            <a:avLst/>
          </a:prstGeom>
          <a:solidFill>
            <a:srgbClr val="00CC00"/>
          </a:solidFill>
        </p:spPr>
        <p:txBody>
          <a:bodyPr wrap="square" rtlCol="0">
            <a:spAutoFit/>
          </a:bodyPr>
          <a:lstStyle/>
          <a:p>
            <a:pPr>
              <a:lnSpc>
                <a:spcPts val="800"/>
              </a:lnSpc>
            </a:pPr>
            <a:r>
              <a:rPr kumimoji="1" lang="en-US" altLang="ja-JP" sz="700" b="1" dirty="0"/>
              <a:t>Fixed &amp;</a:t>
            </a:r>
          </a:p>
          <a:p>
            <a:pPr>
              <a:lnSpc>
                <a:spcPts val="800"/>
              </a:lnSpc>
            </a:pPr>
            <a:r>
              <a:rPr kumimoji="1" lang="en-US" altLang="ja-JP" sz="700" b="1" dirty="0"/>
              <a:t>Mobile  Broadcast</a:t>
            </a:r>
            <a:endParaRPr kumimoji="1" lang="ja-JP" altLang="en-US" sz="700" b="1" dirty="0"/>
          </a:p>
        </p:txBody>
      </p:sp>
      <p:sp>
        <p:nvSpPr>
          <p:cNvPr id="20" name="テキスト ボックス 19">
            <a:extLst>
              <a:ext uri="{FF2B5EF4-FFF2-40B4-BE49-F238E27FC236}">
                <a16:creationId xmlns:a16="http://schemas.microsoft.com/office/drawing/2014/main" id="{2FA9288A-C68A-454F-889C-F31BF726F924}"/>
              </a:ext>
            </a:extLst>
          </p:cNvPr>
          <p:cNvSpPr txBox="1"/>
          <p:nvPr/>
        </p:nvSpPr>
        <p:spPr>
          <a:xfrm>
            <a:off x="3920987" y="5201312"/>
            <a:ext cx="800100" cy="298095"/>
          </a:xfrm>
          <a:prstGeom prst="rect">
            <a:avLst/>
          </a:prstGeom>
          <a:solidFill>
            <a:schemeClr val="bg1">
              <a:lumMod val="75000"/>
            </a:schemeClr>
          </a:solidFill>
        </p:spPr>
        <p:txBody>
          <a:bodyPr wrap="square" rtlCol="0">
            <a:spAutoFit/>
          </a:bodyPr>
          <a:lstStyle/>
          <a:p>
            <a:pPr algn="ctr">
              <a:lnSpc>
                <a:spcPts val="800"/>
              </a:lnSpc>
            </a:pPr>
            <a:endParaRPr kumimoji="1" lang="en-US" altLang="ja-JP" sz="900" b="1" dirty="0"/>
          </a:p>
          <a:p>
            <a:pPr algn="ctr">
              <a:lnSpc>
                <a:spcPts val="800"/>
              </a:lnSpc>
            </a:pPr>
            <a:r>
              <a:rPr kumimoji="1" lang="en-US" altLang="ja-JP" sz="900" b="1" dirty="0"/>
              <a:t>EESS</a:t>
            </a:r>
            <a:endParaRPr kumimoji="1" lang="ja-JP" altLang="en-US" sz="900" b="1" dirty="0"/>
          </a:p>
        </p:txBody>
      </p:sp>
      <p:sp>
        <p:nvSpPr>
          <p:cNvPr id="22" name="テキスト ボックス 21">
            <a:extLst>
              <a:ext uri="{FF2B5EF4-FFF2-40B4-BE49-F238E27FC236}">
                <a16:creationId xmlns:a16="http://schemas.microsoft.com/office/drawing/2014/main" id="{8B2EB97F-80CC-4CA4-B429-02AC4819CCA6}"/>
              </a:ext>
            </a:extLst>
          </p:cNvPr>
          <p:cNvSpPr txBox="1"/>
          <p:nvPr/>
        </p:nvSpPr>
        <p:spPr>
          <a:xfrm>
            <a:off x="6397624" y="5175912"/>
            <a:ext cx="488951" cy="389081"/>
          </a:xfrm>
          <a:prstGeom prst="rect">
            <a:avLst/>
          </a:prstGeom>
          <a:solidFill>
            <a:schemeClr val="bg1">
              <a:lumMod val="75000"/>
            </a:schemeClr>
          </a:solidFill>
        </p:spPr>
        <p:txBody>
          <a:bodyPr wrap="square" rtlCol="0">
            <a:spAutoFit/>
          </a:bodyPr>
          <a:lstStyle/>
          <a:p>
            <a:pPr algn="ctr">
              <a:lnSpc>
                <a:spcPts val="800"/>
              </a:lnSpc>
            </a:pPr>
            <a:endParaRPr kumimoji="1" lang="en-US" altLang="ja-JP" sz="500" b="1" dirty="0"/>
          </a:p>
          <a:p>
            <a:pPr algn="ctr">
              <a:lnSpc>
                <a:spcPts val="800"/>
              </a:lnSpc>
            </a:pPr>
            <a:r>
              <a:rPr kumimoji="1" lang="en-US" altLang="ja-JP" sz="500" b="1" dirty="0" err="1"/>
              <a:t>AirPlane</a:t>
            </a:r>
            <a:endParaRPr kumimoji="1" lang="en-US" altLang="ja-JP" sz="500" b="1" dirty="0"/>
          </a:p>
          <a:p>
            <a:pPr algn="ctr">
              <a:lnSpc>
                <a:spcPts val="800"/>
              </a:lnSpc>
            </a:pPr>
            <a:r>
              <a:rPr kumimoji="1" lang="en-US" altLang="ja-JP" sz="500" b="1" dirty="0"/>
              <a:t>(PAR)</a:t>
            </a:r>
            <a:endParaRPr kumimoji="1" lang="ja-JP" altLang="en-US" sz="500" b="1" dirty="0"/>
          </a:p>
        </p:txBody>
      </p:sp>
      <p:sp>
        <p:nvSpPr>
          <p:cNvPr id="23" name="テキスト ボックス 22">
            <a:extLst>
              <a:ext uri="{FF2B5EF4-FFF2-40B4-BE49-F238E27FC236}">
                <a16:creationId xmlns:a16="http://schemas.microsoft.com/office/drawing/2014/main" id="{A734DB76-3C9E-4634-BC3A-B95DDF55A1E2}"/>
              </a:ext>
            </a:extLst>
          </p:cNvPr>
          <p:cNvSpPr txBox="1"/>
          <p:nvPr/>
        </p:nvSpPr>
        <p:spPr>
          <a:xfrm>
            <a:off x="5181600" y="5175912"/>
            <a:ext cx="1174750" cy="400687"/>
          </a:xfrm>
          <a:prstGeom prst="rect">
            <a:avLst/>
          </a:prstGeom>
          <a:solidFill>
            <a:srgbClr val="A50021"/>
          </a:solidFill>
        </p:spPr>
        <p:txBody>
          <a:bodyPr wrap="square" rtlCol="0">
            <a:spAutoFit/>
          </a:bodyPr>
          <a:lstStyle/>
          <a:p>
            <a:pPr algn="ctr">
              <a:lnSpc>
                <a:spcPts val="800"/>
              </a:lnSpc>
            </a:pPr>
            <a:endParaRPr kumimoji="1" lang="en-US" altLang="ja-JP" sz="900" b="1" dirty="0"/>
          </a:p>
          <a:p>
            <a:pPr algn="ctr">
              <a:lnSpc>
                <a:spcPts val="800"/>
              </a:lnSpc>
            </a:pPr>
            <a:r>
              <a:rPr kumimoji="1" lang="en-US" altLang="ja-JP" sz="900" b="1" dirty="0"/>
              <a:t>Various Radars</a:t>
            </a:r>
          </a:p>
          <a:p>
            <a:pPr algn="ctr">
              <a:lnSpc>
                <a:spcPts val="800"/>
              </a:lnSpc>
            </a:pPr>
            <a:endParaRPr kumimoji="1" lang="ja-JP" altLang="en-US" sz="900" b="1" dirty="0"/>
          </a:p>
        </p:txBody>
      </p:sp>
      <p:sp>
        <p:nvSpPr>
          <p:cNvPr id="24" name="テキスト ボックス 23">
            <a:extLst>
              <a:ext uri="{FF2B5EF4-FFF2-40B4-BE49-F238E27FC236}">
                <a16:creationId xmlns:a16="http://schemas.microsoft.com/office/drawing/2014/main" id="{582D9291-2F77-4288-8BF1-0DA33F6B03C7}"/>
              </a:ext>
            </a:extLst>
          </p:cNvPr>
          <p:cNvSpPr txBox="1"/>
          <p:nvPr/>
        </p:nvSpPr>
        <p:spPr>
          <a:xfrm>
            <a:off x="5359400" y="4956837"/>
            <a:ext cx="1041400" cy="195503"/>
          </a:xfrm>
          <a:prstGeom prst="rect">
            <a:avLst/>
          </a:prstGeom>
          <a:solidFill>
            <a:srgbClr val="99CC00"/>
          </a:solidFill>
        </p:spPr>
        <p:txBody>
          <a:bodyPr wrap="square" rtlCol="0">
            <a:spAutoFit/>
          </a:bodyPr>
          <a:lstStyle/>
          <a:p>
            <a:pPr algn="ctr">
              <a:lnSpc>
                <a:spcPts val="800"/>
              </a:lnSpc>
            </a:pPr>
            <a:r>
              <a:rPr kumimoji="1" lang="en-US" altLang="ja-JP" sz="800" b="1" dirty="0"/>
              <a:t>Geolocation VLBI</a:t>
            </a:r>
            <a:endParaRPr kumimoji="1" lang="ja-JP" altLang="en-US" sz="800" b="1" dirty="0"/>
          </a:p>
        </p:txBody>
      </p:sp>
      <p:sp>
        <p:nvSpPr>
          <p:cNvPr id="25" name="テキスト ボックス 24">
            <a:extLst>
              <a:ext uri="{FF2B5EF4-FFF2-40B4-BE49-F238E27FC236}">
                <a16:creationId xmlns:a16="http://schemas.microsoft.com/office/drawing/2014/main" id="{9E20A482-EB3F-4404-99E0-DA82318AA87F}"/>
              </a:ext>
            </a:extLst>
          </p:cNvPr>
          <p:cNvSpPr txBox="1"/>
          <p:nvPr/>
        </p:nvSpPr>
        <p:spPr>
          <a:xfrm>
            <a:off x="6927849" y="5166387"/>
            <a:ext cx="2009775" cy="400687"/>
          </a:xfrm>
          <a:prstGeom prst="rect">
            <a:avLst/>
          </a:prstGeom>
          <a:solidFill>
            <a:srgbClr val="A50021"/>
          </a:solidFill>
        </p:spPr>
        <p:txBody>
          <a:bodyPr wrap="square" rtlCol="0">
            <a:spAutoFit/>
          </a:bodyPr>
          <a:lstStyle/>
          <a:p>
            <a:pPr algn="ctr">
              <a:lnSpc>
                <a:spcPts val="800"/>
              </a:lnSpc>
            </a:pPr>
            <a:endParaRPr kumimoji="1" lang="en-US" altLang="ja-JP" sz="900" b="1" dirty="0"/>
          </a:p>
          <a:p>
            <a:pPr algn="ctr">
              <a:lnSpc>
                <a:spcPts val="800"/>
              </a:lnSpc>
            </a:pPr>
            <a:r>
              <a:rPr kumimoji="1" lang="en-US" altLang="ja-JP" sz="900" b="1" dirty="0"/>
              <a:t>Various Radars</a:t>
            </a:r>
          </a:p>
          <a:p>
            <a:pPr algn="ctr">
              <a:lnSpc>
                <a:spcPts val="800"/>
              </a:lnSpc>
            </a:pPr>
            <a:endParaRPr kumimoji="1" lang="ja-JP" altLang="en-US" sz="900" b="1" dirty="0"/>
          </a:p>
        </p:txBody>
      </p:sp>
    </p:spTree>
    <p:extLst>
      <p:ext uri="{BB962C8B-B14F-4D97-AF65-F5344CB8AC3E}">
        <p14:creationId xmlns:p14="http://schemas.microsoft.com/office/powerpoint/2010/main" val="41354825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bject 30"/>
          <p:cNvSpPr txBox="1"/>
          <p:nvPr/>
        </p:nvSpPr>
        <p:spPr>
          <a:xfrm>
            <a:off x="8648700" y="21034"/>
            <a:ext cx="563880" cy="355600"/>
          </a:xfrm>
          <a:prstGeom prst="rect">
            <a:avLst/>
          </a:prstGeom>
        </p:spPr>
        <p:txBody>
          <a:bodyPr vert="horz" wrap="square" lIns="0" tIns="0" rIns="0" bIns="0" rtlCol="0">
            <a:spAutoFit/>
          </a:bodyPr>
          <a:lstStyle/>
          <a:p>
            <a:pPr marL="12700">
              <a:lnSpc>
                <a:spcPts val="3065"/>
              </a:lnSpc>
            </a:pPr>
            <a:r>
              <a:rPr sz="2600" spc="1635" dirty="0">
                <a:solidFill>
                  <a:srgbClr val="241F2B"/>
                </a:solidFill>
                <a:latin typeface="ＭＳ 明朝"/>
                <a:cs typeface="ＭＳ 明朝"/>
              </a:rPr>
              <a:t>回</a:t>
            </a:r>
            <a:endParaRPr sz="2600">
              <a:latin typeface="ＭＳ 明朝"/>
              <a:cs typeface="ＭＳ 明朝"/>
            </a:endParaRPr>
          </a:p>
        </p:txBody>
      </p:sp>
      <p:graphicFrame>
        <p:nvGraphicFramePr>
          <p:cNvPr id="27" name="object 27"/>
          <p:cNvGraphicFramePr>
            <a:graphicFrameLocks noGrp="1"/>
          </p:cNvGraphicFramePr>
          <p:nvPr>
            <p:extLst>
              <p:ext uri="{D42A27DB-BD31-4B8C-83A1-F6EECF244321}">
                <p14:modId xmlns:p14="http://schemas.microsoft.com/office/powerpoint/2010/main" val="3764266951"/>
              </p:ext>
            </p:extLst>
          </p:nvPr>
        </p:nvGraphicFramePr>
        <p:xfrm>
          <a:off x="57150" y="1004591"/>
          <a:ext cx="4535803" cy="5465500"/>
        </p:xfrm>
        <a:graphic>
          <a:graphicData uri="http://schemas.openxmlformats.org/drawingml/2006/table">
            <a:tbl>
              <a:tblPr firstRow="1" bandRow="1">
                <a:tableStyleId>{2D5ABB26-0587-4C30-8999-92F81FD0307C}</a:tableStyleId>
              </a:tblPr>
              <a:tblGrid>
                <a:gridCol w="679107">
                  <a:extLst>
                    <a:ext uri="{9D8B030D-6E8A-4147-A177-3AD203B41FA5}">
                      <a16:colId xmlns:a16="http://schemas.microsoft.com/office/drawing/2014/main" val="20000"/>
                    </a:ext>
                  </a:extLst>
                </a:gridCol>
                <a:gridCol w="972860">
                  <a:extLst>
                    <a:ext uri="{9D8B030D-6E8A-4147-A177-3AD203B41FA5}">
                      <a16:colId xmlns:a16="http://schemas.microsoft.com/office/drawing/2014/main" val="20001"/>
                    </a:ext>
                  </a:extLst>
                </a:gridCol>
                <a:gridCol w="1637528">
                  <a:extLst>
                    <a:ext uri="{9D8B030D-6E8A-4147-A177-3AD203B41FA5}">
                      <a16:colId xmlns:a16="http://schemas.microsoft.com/office/drawing/2014/main" val="20002"/>
                    </a:ext>
                  </a:extLst>
                </a:gridCol>
                <a:gridCol w="1246308">
                  <a:extLst>
                    <a:ext uri="{9D8B030D-6E8A-4147-A177-3AD203B41FA5}">
                      <a16:colId xmlns:a16="http://schemas.microsoft.com/office/drawing/2014/main" val="20003"/>
                    </a:ext>
                  </a:extLst>
                </a:gridCol>
              </a:tblGrid>
              <a:tr h="169635">
                <a:tc gridSpan="4">
                  <a:txBody>
                    <a:bodyPr/>
                    <a:lstStyle/>
                    <a:p>
                      <a:pPr marL="358775" indent="0" algn="ctr">
                        <a:lnSpc>
                          <a:spcPct val="100000"/>
                        </a:lnSpc>
                      </a:pPr>
                      <a:r>
                        <a:rPr lang="en-US" sz="1200" b="1" dirty="0">
                          <a:highlight>
                            <a:srgbClr val="FFFF00"/>
                          </a:highlight>
                          <a:latin typeface="ＭＳ 明朝"/>
                          <a:cs typeface="ＭＳ 明朝"/>
                        </a:rPr>
                        <a:t>Technical Requirement of Outdoor UWB Systems</a:t>
                      </a:r>
                      <a:endParaRPr sz="1200" b="1" dirty="0">
                        <a:highlight>
                          <a:srgbClr val="FFFF00"/>
                        </a:highlight>
                        <a:latin typeface="ＭＳ 明朝"/>
                        <a:cs typeface="ＭＳ 明朝"/>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1905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296862">
                <a:tc gridSpan="2">
                  <a:txBody>
                    <a:bodyPr/>
                    <a:lstStyle/>
                    <a:p>
                      <a:pPr marL="87313" indent="0">
                        <a:lnSpc>
                          <a:spcPct val="100000"/>
                        </a:lnSpc>
                      </a:pPr>
                      <a:r>
                        <a:rPr lang="en-US" sz="1050" b="1" dirty="0">
                          <a:solidFill>
                            <a:srgbClr val="241F2B"/>
                          </a:solidFill>
                          <a:latin typeface="Arial" panose="020B0604020202020204" pitchFamily="34" charset="0"/>
                          <a:cs typeface="Arial" panose="020B0604020202020204" pitchFamily="34" charset="0"/>
                        </a:rPr>
                        <a:t>Permissible Variance of Band</a:t>
                      </a:r>
                    </a:p>
                  </a:txBody>
                  <a:tcPr marL="0" marR="0" marT="0" marB="0">
                    <a:lnL w="63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hMerge="1">
                  <a:txBody>
                    <a:bodyPr/>
                    <a:lstStyle/>
                    <a:p>
                      <a:endParaRPr/>
                    </a:p>
                  </a:txBody>
                  <a:tcPr marL="0" marR="0" marT="0" marB="0"/>
                </a:tc>
                <a:tc gridSpan="2">
                  <a:txBody>
                    <a:bodyPr/>
                    <a:lstStyle/>
                    <a:p>
                      <a:pPr marL="279400">
                        <a:lnSpc>
                          <a:spcPct val="100000"/>
                        </a:lnSpc>
                      </a:pPr>
                      <a:r>
                        <a:rPr sz="1200" b="1" spc="20" dirty="0">
                          <a:solidFill>
                            <a:srgbClr val="241F2B"/>
                          </a:solidFill>
                          <a:latin typeface="Arial"/>
                          <a:cs typeface="Arial"/>
                        </a:rPr>
                        <a:t>7</a:t>
                      </a:r>
                      <a:r>
                        <a:rPr sz="1200" b="1" spc="-75" dirty="0">
                          <a:solidFill>
                            <a:srgbClr val="49262D"/>
                          </a:solidFill>
                          <a:latin typeface="Arial"/>
                          <a:cs typeface="Arial"/>
                        </a:rPr>
                        <a:t>.</a:t>
                      </a:r>
                      <a:r>
                        <a:rPr sz="1200" b="1" dirty="0">
                          <a:solidFill>
                            <a:srgbClr val="241F2B"/>
                          </a:solidFill>
                          <a:latin typeface="Arial"/>
                          <a:cs typeface="Arial"/>
                        </a:rPr>
                        <a:t>587GHz</a:t>
                      </a:r>
                      <a:r>
                        <a:rPr sz="1200" b="1" spc="-125" dirty="0">
                          <a:solidFill>
                            <a:srgbClr val="241F2B"/>
                          </a:solidFill>
                          <a:latin typeface="Arial"/>
                          <a:cs typeface="Arial"/>
                        </a:rPr>
                        <a:t> </a:t>
                      </a:r>
                      <a:r>
                        <a:rPr lang="en-US" altLang="ja-JP" sz="1200" b="1" spc="-125" dirty="0">
                          <a:solidFill>
                            <a:srgbClr val="241F2B"/>
                          </a:solidFill>
                          <a:latin typeface="Arial"/>
                          <a:cs typeface="Arial"/>
                        </a:rPr>
                        <a:t> ---  </a:t>
                      </a:r>
                      <a:r>
                        <a:rPr sz="1200" b="1" dirty="0">
                          <a:solidFill>
                            <a:srgbClr val="241F2B"/>
                          </a:solidFill>
                          <a:latin typeface="Arial"/>
                          <a:cs typeface="Arial"/>
                        </a:rPr>
                        <a:t>8.4GH</a:t>
                      </a:r>
                      <a:r>
                        <a:rPr lang="en-US" sz="1200" b="1" dirty="0">
                          <a:solidFill>
                            <a:srgbClr val="241F2B"/>
                          </a:solidFill>
                          <a:latin typeface="Arial"/>
                          <a:cs typeface="Arial"/>
                        </a:rPr>
                        <a:t>z</a:t>
                      </a:r>
                      <a:endParaRPr sz="1200" b="1" dirty="0">
                        <a:latin typeface="ＭＳ 明朝"/>
                        <a:cs typeface="ＭＳ 明朝"/>
                      </a:endParaRPr>
                    </a:p>
                  </a:txBody>
                  <a:tcPr marL="0" marR="0" marT="0" marB="0">
                    <a:lnL w="190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1"/>
                  </a:ext>
                </a:extLst>
              </a:tr>
              <a:tr h="490058">
                <a:tc rowSpan="2" gridSpan="2">
                  <a:txBody>
                    <a:bodyPr/>
                    <a:lstStyle/>
                    <a:p>
                      <a:pPr marL="40005" algn="ctr">
                        <a:lnSpc>
                          <a:spcPct val="100000"/>
                        </a:lnSpc>
                      </a:pPr>
                      <a:endParaRPr lang="en-US" sz="1200" b="1" spc="-25" dirty="0">
                        <a:solidFill>
                          <a:srgbClr val="110C13"/>
                        </a:solidFill>
                        <a:latin typeface="Arial" panose="020B0604020202020204" pitchFamily="34" charset="0"/>
                        <a:cs typeface="Arial" panose="020B0604020202020204" pitchFamily="34" charset="0"/>
                      </a:endParaRPr>
                    </a:p>
                    <a:p>
                      <a:pPr marL="40005" algn="ctr">
                        <a:lnSpc>
                          <a:spcPct val="100000"/>
                        </a:lnSpc>
                      </a:pPr>
                      <a:r>
                        <a:rPr lang="en-US" sz="1200" b="1" spc="-25" dirty="0">
                          <a:solidFill>
                            <a:srgbClr val="110C13"/>
                          </a:solidFill>
                          <a:latin typeface="Arial" panose="020B0604020202020204" pitchFamily="34" charset="0"/>
                          <a:cs typeface="Arial" panose="020B0604020202020204" pitchFamily="34" charset="0"/>
                        </a:rPr>
                        <a:t>Antenna Electricity</a:t>
                      </a:r>
                    </a:p>
                    <a:p>
                      <a:pPr marL="40005" algn="ctr">
                        <a:lnSpc>
                          <a:spcPct val="100000"/>
                        </a:lnSpc>
                      </a:pPr>
                      <a:r>
                        <a:rPr lang="en-US" altLang="ja-JP" sz="1200" b="1" spc="-25" dirty="0">
                          <a:solidFill>
                            <a:srgbClr val="110C13"/>
                          </a:solidFill>
                          <a:latin typeface="Arial" panose="020B0604020202020204" pitchFamily="34" charset="0"/>
                          <a:cs typeface="Arial" panose="020B0604020202020204" pitchFamily="34" charset="0"/>
                        </a:rPr>
                        <a:t>(by EIRP)</a:t>
                      </a:r>
                      <a:endParaRPr sz="1200" b="1" dirty="0">
                        <a:latin typeface="Arial" panose="020B0604020202020204" pitchFamily="34" charset="0"/>
                        <a:cs typeface="Arial" panose="020B0604020202020204" pitchFamily="34" charset="0"/>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2" hMerge="1">
                  <a:txBody>
                    <a:bodyPr/>
                    <a:lstStyle/>
                    <a:p>
                      <a:endParaRPr/>
                    </a:p>
                  </a:txBody>
                  <a:tcPr marL="0" marR="0" marT="0" marB="0"/>
                </a:tc>
                <a:tc gridSpan="2">
                  <a:txBody>
                    <a:bodyPr/>
                    <a:lstStyle/>
                    <a:p>
                      <a:pPr marR="50800" algn="ctr">
                        <a:lnSpc>
                          <a:spcPct val="100000"/>
                        </a:lnSpc>
                      </a:pPr>
                      <a:r>
                        <a:rPr lang="en-US" sz="1200" b="1" dirty="0">
                          <a:solidFill>
                            <a:srgbClr val="241F2B"/>
                          </a:solidFill>
                          <a:latin typeface="+mn-lt"/>
                          <a:cs typeface="ＭＳ 明朝"/>
                        </a:rPr>
                        <a:t>Average Power(EIRP)</a:t>
                      </a:r>
                      <a:endParaRPr sz="1200" b="1" dirty="0">
                        <a:latin typeface="+mn-lt"/>
                        <a:cs typeface="ＭＳ 明朝"/>
                      </a:endParaRPr>
                    </a:p>
                    <a:p>
                      <a:pPr marR="24765" algn="ctr">
                        <a:lnSpc>
                          <a:spcPct val="100000"/>
                        </a:lnSpc>
                        <a:spcBef>
                          <a:spcPts val="60"/>
                        </a:spcBef>
                      </a:pPr>
                      <a:r>
                        <a:rPr sz="1050" b="1" dirty="0">
                          <a:solidFill>
                            <a:srgbClr val="241F2B"/>
                          </a:solidFill>
                          <a:latin typeface="+mn-lt"/>
                          <a:cs typeface="Arial"/>
                        </a:rPr>
                        <a:t>7</a:t>
                      </a:r>
                      <a:r>
                        <a:rPr sz="1050" b="1" spc="-25" dirty="0">
                          <a:solidFill>
                            <a:srgbClr val="241F2B"/>
                          </a:solidFill>
                          <a:latin typeface="+mn-lt"/>
                          <a:cs typeface="Arial"/>
                        </a:rPr>
                        <a:t>,</a:t>
                      </a:r>
                      <a:r>
                        <a:rPr sz="1050" b="1" dirty="0">
                          <a:solidFill>
                            <a:srgbClr val="241F2B"/>
                          </a:solidFill>
                          <a:latin typeface="+mn-lt"/>
                          <a:cs typeface="Arial"/>
                        </a:rPr>
                        <a:t>587</a:t>
                      </a:r>
                      <a:r>
                        <a:rPr sz="1050" b="1" spc="-140" dirty="0">
                          <a:solidFill>
                            <a:srgbClr val="241F2B"/>
                          </a:solidFill>
                          <a:latin typeface="+mn-lt"/>
                          <a:cs typeface="Arial"/>
                        </a:rPr>
                        <a:t> </a:t>
                      </a:r>
                      <a:r>
                        <a:rPr sz="1050" b="1" spc="-15" dirty="0">
                          <a:solidFill>
                            <a:srgbClr val="110C13"/>
                          </a:solidFill>
                          <a:latin typeface="+mn-lt"/>
                          <a:cs typeface="Arial"/>
                        </a:rPr>
                        <a:t>-</a:t>
                      </a:r>
                      <a:r>
                        <a:rPr sz="1050" b="1" spc="-80" dirty="0">
                          <a:solidFill>
                            <a:srgbClr val="241F2B"/>
                          </a:solidFill>
                          <a:latin typeface="+mn-lt"/>
                          <a:cs typeface="Arial"/>
                        </a:rPr>
                        <a:t>7</a:t>
                      </a:r>
                      <a:r>
                        <a:rPr sz="1050" b="1" spc="-220" dirty="0">
                          <a:solidFill>
                            <a:srgbClr val="49262D"/>
                          </a:solidFill>
                          <a:latin typeface="+mn-lt"/>
                          <a:cs typeface="Arial"/>
                        </a:rPr>
                        <a:t>,</a:t>
                      </a:r>
                      <a:r>
                        <a:rPr sz="1050" b="1" dirty="0">
                          <a:solidFill>
                            <a:srgbClr val="241F2B"/>
                          </a:solidFill>
                          <a:latin typeface="+mn-lt"/>
                          <a:cs typeface="Arial"/>
                        </a:rPr>
                        <a:t>662</a:t>
                      </a:r>
                      <a:r>
                        <a:rPr sz="1050" b="1" spc="110" dirty="0">
                          <a:solidFill>
                            <a:srgbClr val="241F2B"/>
                          </a:solidFill>
                          <a:latin typeface="+mn-lt"/>
                          <a:cs typeface="Arial"/>
                        </a:rPr>
                        <a:t> </a:t>
                      </a:r>
                      <a:r>
                        <a:rPr sz="1050" b="1" dirty="0">
                          <a:solidFill>
                            <a:srgbClr val="241F2B"/>
                          </a:solidFill>
                          <a:latin typeface="+mn-lt"/>
                          <a:cs typeface="Arial"/>
                        </a:rPr>
                        <a:t>MHz:</a:t>
                      </a:r>
                      <a:r>
                        <a:rPr lang="en-US" altLang="ja-JP" sz="1050" b="1" dirty="0">
                          <a:solidFill>
                            <a:srgbClr val="241F2B"/>
                          </a:solidFill>
                          <a:latin typeface="+mn-lt"/>
                          <a:cs typeface="Arial"/>
                        </a:rPr>
                        <a:t> Lower than </a:t>
                      </a:r>
                      <a:r>
                        <a:rPr sz="1050" b="1" dirty="0">
                          <a:solidFill>
                            <a:srgbClr val="241F2B"/>
                          </a:solidFill>
                          <a:latin typeface="+mn-lt"/>
                          <a:cs typeface="Arial"/>
                        </a:rPr>
                        <a:t>-51.3</a:t>
                      </a:r>
                      <a:r>
                        <a:rPr sz="1050" b="1" spc="25" dirty="0">
                          <a:solidFill>
                            <a:srgbClr val="241F2B"/>
                          </a:solidFill>
                          <a:latin typeface="+mn-lt"/>
                          <a:cs typeface="Arial"/>
                        </a:rPr>
                        <a:t> </a:t>
                      </a:r>
                      <a:r>
                        <a:rPr sz="1050" b="1" dirty="0">
                          <a:solidFill>
                            <a:srgbClr val="241F2B"/>
                          </a:solidFill>
                          <a:latin typeface="+mn-lt"/>
                          <a:cs typeface="Arial"/>
                        </a:rPr>
                        <a:t>dBm/MHz</a:t>
                      </a:r>
                      <a:r>
                        <a:rPr sz="1050" b="1" spc="-114" dirty="0">
                          <a:solidFill>
                            <a:srgbClr val="241F2B"/>
                          </a:solidFill>
                          <a:latin typeface="+mn-lt"/>
                          <a:cs typeface="Arial"/>
                        </a:rPr>
                        <a:t> </a:t>
                      </a:r>
                      <a:endParaRPr sz="1050" b="1" dirty="0">
                        <a:latin typeface="+mn-lt"/>
                        <a:cs typeface="ＭＳ 明朝"/>
                      </a:endParaRPr>
                    </a:p>
                    <a:p>
                      <a:pPr marR="24765" algn="ctr">
                        <a:lnSpc>
                          <a:spcPct val="100000"/>
                        </a:lnSpc>
                        <a:spcBef>
                          <a:spcPts val="60"/>
                        </a:spcBef>
                      </a:pPr>
                      <a:r>
                        <a:rPr sz="1050" b="1" spc="-80" dirty="0">
                          <a:solidFill>
                            <a:srgbClr val="241F2B"/>
                          </a:solidFill>
                          <a:latin typeface="+mn-lt"/>
                          <a:cs typeface="Arial"/>
                        </a:rPr>
                        <a:t>7</a:t>
                      </a:r>
                      <a:r>
                        <a:rPr sz="1050" b="1" spc="-220" dirty="0">
                          <a:solidFill>
                            <a:srgbClr val="49262D"/>
                          </a:solidFill>
                          <a:latin typeface="+mn-lt"/>
                          <a:cs typeface="Arial"/>
                        </a:rPr>
                        <a:t>,</a:t>
                      </a:r>
                      <a:r>
                        <a:rPr sz="1050" b="1" dirty="0">
                          <a:solidFill>
                            <a:srgbClr val="241F2B"/>
                          </a:solidFill>
                          <a:latin typeface="+mn-lt"/>
                          <a:cs typeface="Arial"/>
                        </a:rPr>
                        <a:t>662</a:t>
                      </a:r>
                      <a:r>
                        <a:rPr sz="1050" b="1" spc="-140" dirty="0">
                          <a:solidFill>
                            <a:srgbClr val="241F2B"/>
                          </a:solidFill>
                          <a:latin typeface="+mn-lt"/>
                          <a:cs typeface="Arial"/>
                        </a:rPr>
                        <a:t> </a:t>
                      </a:r>
                      <a:r>
                        <a:rPr sz="1050" b="1" spc="-75" dirty="0">
                          <a:solidFill>
                            <a:srgbClr val="110C13"/>
                          </a:solidFill>
                          <a:latin typeface="+mn-lt"/>
                          <a:cs typeface="Arial"/>
                        </a:rPr>
                        <a:t>-</a:t>
                      </a:r>
                      <a:r>
                        <a:rPr sz="1050" b="1" spc="-155" dirty="0">
                          <a:solidFill>
                            <a:srgbClr val="342D3D"/>
                          </a:solidFill>
                          <a:latin typeface="+mn-lt"/>
                          <a:cs typeface="Arial"/>
                        </a:rPr>
                        <a:t>8</a:t>
                      </a:r>
                      <a:r>
                        <a:rPr sz="1050" b="1" spc="-340" dirty="0">
                          <a:solidFill>
                            <a:srgbClr val="15315B"/>
                          </a:solidFill>
                          <a:latin typeface="+mn-lt"/>
                          <a:cs typeface="Arial"/>
                        </a:rPr>
                        <a:t>,</a:t>
                      </a:r>
                      <a:r>
                        <a:rPr sz="1050" b="1" dirty="0">
                          <a:solidFill>
                            <a:srgbClr val="241F2B"/>
                          </a:solidFill>
                          <a:latin typeface="+mn-lt"/>
                          <a:cs typeface="Arial"/>
                        </a:rPr>
                        <a:t>400</a:t>
                      </a:r>
                      <a:r>
                        <a:rPr sz="1050" b="1" spc="80" dirty="0">
                          <a:solidFill>
                            <a:srgbClr val="241F2B"/>
                          </a:solidFill>
                          <a:latin typeface="+mn-lt"/>
                          <a:cs typeface="Arial"/>
                        </a:rPr>
                        <a:t> </a:t>
                      </a:r>
                      <a:r>
                        <a:rPr sz="1050" b="1" dirty="0">
                          <a:solidFill>
                            <a:srgbClr val="241F2B"/>
                          </a:solidFill>
                          <a:latin typeface="+mn-lt"/>
                          <a:cs typeface="Arial"/>
                        </a:rPr>
                        <a:t>MHz</a:t>
                      </a:r>
                      <a:r>
                        <a:rPr sz="1050" b="1" spc="110" dirty="0">
                          <a:solidFill>
                            <a:srgbClr val="241F2B"/>
                          </a:solidFill>
                          <a:latin typeface="+mn-lt"/>
                          <a:cs typeface="Arial"/>
                        </a:rPr>
                        <a:t> </a:t>
                      </a:r>
                      <a:r>
                        <a:rPr sz="1050" b="1" spc="-60" dirty="0">
                          <a:solidFill>
                            <a:srgbClr val="241F2B"/>
                          </a:solidFill>
                          <a:latin typeface="+mn-lt"/>
                          <a:cs typeface="Arial"/>
                        </a:rPr>
                        <a:t>:</a:t>
                      </a:r>
                      <a:r>
                        <a:rPr lang="en-US" altLang="ja-JP" sz="1050" b="1" spc="-60" dirty="0">
                          <a:solidFill>
                            <a:srgbClr val="241F2B"/>
                          </a:solidFill>
                          <a:latin typeface="+mn-lt"/>
                          <a:cs typeface="Arial"/>
                        </a:rPr>
                        <a:t>  Lower than </a:t>
                      </a:r>
                      <a:r>
                        <a:rPr sz="1050" b="1" spc="-65" dirty="0">
                          <a:solidFill>
                            <a:srgbClr val="110C13"/>
                          </a:solidFill>
                          <a:latin typeface="+mn-lt"/>
                          <a:cs typeface="Arial"/>
                        </a:rPr>
                        <a:t>-</a:t>
                      </a:r>
                      <a:r>
                        <a:rPr sz="1050" b="1" dirty="0">
                          <a:solidFill>
                            <a:srgbClr val="241F2B"/>
                          </a:solidFill>
                          <a:latin typeface="+mn-lt"/>
                          <a:cs typeface="Arial"/>
                        </a:rPr>
                        <a:t>4</a:t>
                      </a:r>
                      <a:r>
                        <a:rPr sz="1050" b="1" spc="-145" dirty="0">
                          <a:solidFill>
                            <a:srgbClr val="241F2B"/>
                          </a:solidFill>
                          <a:latin typeface="+mn-lt"/>
                          <a:cs typeface="Arial"/>
                        </a:rPr>
                        <a:t>1</a:t>
                      </a:r>
                      <a:r>
                        <a:rPr sz="1050" b="1" dirty="0">
                          <a:solidFill>
                            <a:srgbClr val="241F2B"/>
                          </a:solidFill>
                          <a:latin typeface="+mn-lt"/>
                          <a:cs typeface="Arial"/>
                        </a:rPr>
                        <a:t>.3</a:t>
                      </a:r>
                      <a:r>
                        <a:rPr sz="1050" b="1" spc="-60" dirty="0">
                          <a:solidFill>
                            <a:srgbClr val="241F2B"/>
                          </a:solidFill>
                          <a:latin typeface="+mn-lt"/>
                          <a:cs typeface="Arial"/>
                        </a:rPr>
                        <a:t> </a:t>
                      </a:r>
                      <a:r>
                        <a:rPr sz="1050" b="1" dirty="0">
                          <a:solidFill>
                            <a:srgbClr val="241F2B"/>
                          </a:solidFill>
                          <a:latin typeface="+mn-lt"/>
                          <a:cs typeface="Arial"/>
                        </a:rPr>
                        <a:t>dBm/MHz</a:t>
                      </a:r>
                      <a:endParaRPr sz="1050" b="1" dirty="0">
                        <a:latin typeface="+mn-lt"/>
                        <a:cs typeface="ＭＳ 明朝"/>
                      </a:endParaRPr>
                    </a:p>
                  </a:txBody>
                  <a:tcPr marL="0" marR="0" marT="0" marB="0">
                    <a:lnL w="190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2"/>
                  </a:ext>
                </a:extLst>
              </a:tr>
              <a:tr h="343924">
                <a:tc gridSpan="2" vMerge="1">
                  <a:txBody>
                    <a:bodyPr/>
                    <a:lstStyle/>
                    <a:p>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hMerge="1" vMerge="1">
                  <a:txBody>
                    <a:bodyPr/>
                    <a:lstStyle/>
                    <a:p>
                      <a:endParaRPr/>
                    </a:p>
                  </a:txBody>
                  <a:tcPr marL="0" marR="0" marT="0" marB="0"/>
                </a:tc>
                <a:tc gridSpan="2">
                  <a:txBody>
                    <a:bodyPr/>
                    <a:lstStyle/>
                    <a:p>
                      <a:pPr marL="1136650" marR="482600" indent="-698500">
                        <a:lnSpc>
                          <a:spcPct val="105300"/>
                        </a:lnSpc>
                      </a:pPr>
                      <a:r>
                        <a:rPr lang="en-US" sz="1200" b="1" dirty="0">
                          <a:solidFill>
                            <a:srgbClr val="241F2B"/>
                          </a:solidFill>
                          <a:latin typeface="+mn-lt"/>
                          <a:cs typeface="ＭＳ 明朝"/>
                        </a:rPr>
                        <a:t>      Peak Power (EIRP) </a:t>
                      </a:r>
                    </a:p>
                    <a:p>
                      <a:pPr marL="1136650" marR="482600" indent="-698500">
                        <a:lnSpc>
                          <a:spcPct val="105300"/>
                        </a:lnSpc>
                      </a:pPr>
                      <a:r>
                        <a:rPr lang="en-US" sz="1200" b="1" dirty="0">
                          <a:solidFill>
                            <a:srgbClr val="241F2B"/>
                          </a:solidFill>
                          <a:latin typeface="+mn-lt"/>
                          <a:cs typeface="ＭＳ 明朝"/>
                        </a:rPr>
                        <a:t>          No Change</a:t>
                      </a:r>
                    </a:p>
                  </a:txBody>
                  <a:tcPr marL="0" marR="0" marT="0" marB="0">
                    <a:lnL w="190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3"/>
                  </a:ext>
                </a:extLst>
              </a:tr>
              <a:tr h="339271">
                <a:tc gridSpan="2">
                  <a:txBody>
                    <a:bodyPr/>
                    <a:lstStyle/>
                    <a:p>
                      <a:pPr marL="174625" indent="0">
                        <a:lnSpc>
                          <a:spcPct val="100000"/>
                        </a:lnSpc>
                      </a:pPr>
                      <a:r>
                        <a:rPr lang="en-US" sz="1200" b="1" spc="-25" dirty="0">
                          <a:solidFill>
                            <a:srgbClr val="110C13"/>
                          </a:solidFill>
                          <a:latin typeface="+mn-ea"/>
                          <a:ea typeface="+mn-ea"/>
                          <a:cs typeface="ＭＳ 明朝"/>
                        </a:rPr>
                        <a:t>Antenna Absolute Gain</a:t>
                      </a:r>
                      <a:endParaRPr sz="1200" b="1" dirty="0">
                        <a:latin typeface="+mn-ea"/>
                        <a:ea typeface="+mn-ea"/>
                        <a:cs typeface="ＭＳ 明朝"/>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hMerge="1">
                  <a:txBody>
                    <a:bodyPr/>
                    <a:lstStyle/>
                    <a:p>
                      <a:endParaRPr/>
                    </a:p>
                  </a:txBody>
                  <a:tcPr marL="0" marR="0" marT="0" marB="0"/>
                </a:tc>
                <a:tc gridSpan="2">
                  <a:txBody>
                    <a:bodyPr/>
                    <a:lstStyle/>
                    <a:p>
                      <a:pPr algn="ctr">
                        <a:lnSpc>
                          <a:spcPct val="100000"/>
                        </a:lnSpc>
                      </a:pPr>
                      <a:endParaRPr lang="en-US" altLang="ja-JP" sz="1200" b="1" dirty="0">
                        <a:solidFill>
                          <a:srgbClr val="241F2B"/>
                        </a:solidFill>
                        <a:latin typeface="ＭＳ 明朝"/>
                        <a:cs typeface="ＭＳ 明朝"/>
                      </a:endParaRPr>
                    </a:p>
                    <a:p>
                      <a:pPr algn="ctr">
                        <a:lnSpc>
                          <a:spcPct val="100000"/>
                        </a:lnSpc>
                      </a:pPr>
                      <a:r>
                        <a:rPr lang="en-US" sz="1200" b="1" dirty="0">
                          <a:solidFill>
                            <a:srgbClr val="241F2B"/>
                          </a:solidFill>
                          <a:latin typeface="+mn-ea"/>
                          <a:ea typeface="+mn-ea"/>
                          <a:cs typeface="ＭＳ 明朝"/>
                        </a:rPr>
                        <a:t>No </a:t>
                      </a:r>
                      <a:r>
                        <a:rPr lang="en-US" sz="1200" b="1" dirty="0" err="1">
                          <a:solidFill>
                            <a:srgbClr val="241F2B"/>
                          </a:solidFill>
                          <a:latin typeface="+mn-ea"/>
                          <a:ea typeface="+mn-ea"/>
                          <a:cs typeface="ＭＳ 明朝"/>
                        </a:rPr>
                        <a:t>Ragulation</a:t>
                      </a:r>
                      <a:endParaRPr sz="1200" b="1" dirty="0">
                        <a:latin typeface="+mn-ea"/>
                        <a:ea typeface="+mn-ea"/>
                        <a:cs typeface="ＭＳ 明朝"/>
                      </a:endParaRPr>
                    </a:p>
                  </a:txBody>
                  <a:tcPr marL="0" marR="0" marT="0" marB="0">
                    <a:lnL w="190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4"/>
                  </a:ext>
                </a:extLst>
              </a:tr>
              <a:tr h="508906">
                <a:tc gridSpan="2">
                  <a:txBody>
                    <a:bodyPr/>
                    <a:lstStyle/>
                    <a:p>
                      <a:pPr marL="155575">
                        <a:lnSpc>
                          <a:spcPct val="100000"/>
                        </a:lnSpc>
                      </a:pPr>
                      <a:r>
                        <a:rPr lang="en-US" sz="1200" b="1" dirty="0">
                          <a:solidFill>
                            <a:srgbClr val="241F2B"/>
                          </a:solidFill>
                          <a:latin typeface="+mn-lt"/>
                          <a:cs typeface="ＭＳ 明朝"/>
                        </a:rPr>
                        <a:t>Permissible Occupied Band width</a:t>
                      </a:r>
                      <a:endParaRPr sz="1200" b="1" dirty="0">
                        <a:latin typeface="+mn-lt"/>
                        <a:cs typeface="ＭＳ 明朝"/>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hMerge="1">
                  <a:txBody>
                    <a:bodyPr/>
                    <a:lstStyle/>
                    <a:p>
                      <a:endParaRPr/>
                    </a:p>
                  </a:txBody>
                  <a:tcPr marL="0" marR="0" marT="0" marB="0"/>
                </a:tc>
                <a:tc gridSpan="2">
                  <a:txBody>
                    <a:bodyPr/>
                    <a:lstStyle/>
                    <a:p>
                      <a:pPr marL="749300">
                        <a:lnSpc>
                          <a:spcPct val="100000"/>
                        </a:lnSpc>
                      </a:pPr>
                      <a:endParaRPr lang="en-US" altLang="ja-JP" sz="1200" b="1" dirty="0">
                        <a:solidFill>
                          <a:srgbClr val="241F2B"/>
                        </a:solidFill>
                        <a:latin typeface="+mn-ea"/>
                        <a:ea typeface="+mn-ea"/>
                        <a:cs typeface="Arial"/>
                      </a:endParaRPr>
                    </a:p>
                    <a:p>
                      <a:pPr marL="358775" indent="0">
                        <a:lnSpc>
                          <a:spcPct val="100000"/>
                        </a:lnSpc>
                      </a:pPr>
                      <a:r>
                        <a:rPr sz="1200" b="1" dirty="0">
                          <a:solidFill>
                            <a:srgbClr val="241F2B"/>
                          </a:solidFill>
                          <a:latin typeface="+mn-ea"/>
                          <a:ea typeface="+mn-ea"/>
                          <a:cs typeface="Arial"/>
                        </a:rPr>
                        <a:t>813MHz </a:t>
                      </a:r>
                      <a:r>
                        <a:rPr sz="1200" b="1" spc="-30" dirty="0">
                          <a:solidFill>
                            <a:srgbClr val="241F2B"/>
                          </a:solidFill>
                          <a:latin typeface="+mn-ea"/>
                          <a:ea typeface="+mn-ea"/>
                          <a:cs typeface="Arial"/>
                        </a:rPr>
                        <a:t> </a:t>
                      </a:r>
                      <a:r>
                        <a:rPr sz="1200" b="1" dirty="0">
                          <a:solidFill>
                            <a:srgbClr val="342D3D"/>
                          </a:solidFill>
                          <a:latin typeface="+mn-ea"/>
                          <a:ea typeface="+mn-ea"/>
                          <a:cs typeface="ＭＳ 明朝"/>
                        </a:rPr>
                        <a:t>（</a:t>
                      </a:r>
                      <a:r>
                        <a:rPr lang="en-US" sz="1200" b="1" dirty="0">
                          <a:solidFill>
                            <a:srgbClr val="342D3D"/>
                          </a:solidFill>
                          <a:latin typeface="+mn-ea"/>
                          <a:ea typeface="+mn-ea"/>
                          <a:cs typeface="ＭＳ 明朝"/>
                        </a:rPr>
                        <a:t>Specified Band</a:t>
                      </a:r>
                      <a:r>
                        <a:rPr sz="1200" b="1" dirty="0">
                          <a:solidFill>
                            <a:srgbClr val="342D3D"/>
                          </a:solidFill>
                          <a:latin typeface="+mn-ea"/>
                          <a:ea typeface="+mn-ea"/>
                          <a:cs typeface="ＭＳ 明朝"/>
                        </a:rPr>
                        <a:t>）</a:t>
                      </a:r>
                      <a:endParaRPr sz="1200" b="1" dirty="0">
                        <a:latin typeface="+mn-ea"/>
                        <a:ea typeface="+mn-ea"/>
                        <a:cs typeface="ＭＳ 明朝"/>
                      </a:endParaRPr>
                    </a:p>
                  </a:txBody>
                  <a:tcPr marL="0" marR="0" marT="0" marB="0">
                    <a:lnL w="190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5"/>
                  </a:ext>
                </a:extLst>
              </a:tr>
              <a:tr h="399536">
                <a:tc gridSpan="2">
                  <a:txBody>
                    <a:bodyPr/>
                    <a:lstStyle/>
                    <a:p>
                      <a:pPr marL="87313" indent="0">
                        <a:lnSpc>
                          <a:spcPct val="100000"/>
                        </a:lnSpc>
                      </a:pPr>
                      <a:r>
                        <a:rPr lang="en-US" sz="1200" b="1" dirty="0">
                          <a:solidFill>
                            <a:srgbClr val="241F2B"/>
                          </a:solidFill>
                          <a:latin typeface="+mn-ea"/>
                          <a:ea typeface="+mn-ea"/>
                          <a:cs typeface="ＭＳ 明朝"/>
                        </a:rPr>
                        <a:t>Permissible Spread Band width</a:t>
                      </a:r>
                      <a:endParaRPr sz="1200" b="1" dirty="0">
                        <a:latin typeface="ＭＳ 明朝"/>
                        <a:cs typeface="ＭＳ 明朝"/>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hMerge="1">
                  <a:txBody>
                    <a:bodyPr/>
                    <a:lstStyle/>
                    <a:p>
                      <a:endParaRPr/>
                    </a:p>
                  </a:txBody>
                  <a:tcPr marL="0" marR="0" marT="0" marB="0"/>
                </a:tc>
                <a:tc gridSpan="2">
                  <a:txBody>
                    <a:bodyPr/>
                    <a:lstStyle/>
                    <a:p>
                      <a:pPr marL="43815" algn="ctr">
                        <a:lnSpc>
                          <a:spcPct val="100000"/>
                        </a:lnSpc>
                      </a:pPr>
                      <a:endParaRPr lang="en-US" altLang="ja-JP" sz="1200" b="1" dirty="0">
                        <a:latin typeface="+mn-lt"/>
                        <a:cs typeface="ＭＳ 明朝"/>
                      </a:endParaRPr>
                    </a:p>
                    <a:p>
                      <a:pPr marL="43815" algn="ctr">
                        <a:lnSpc>
                          <a:spcPct val="100000"/>
                        </a:lnSpc>
                      </a:pPr>
                      <a:r>
                        <a:rPr lang="en-US" sz="1200" b="1" dirty="0">
                          <a:latin typeface="+mn-lt"/>
                          <a:ea typeface="+mn-ea"/>
                          <a:cs typeface="ＭＳ 明朝"/>
                        </a:rPr>
                        <a:t>No Change</a:t>
                      </a:r>
                      <a:endParaRPr sz="1200" b="1" dirty="0">
                        <a:latin typeface="+mn-lt"/>
                        <a:ea typeface="+mn-ea"/>
                        <a:cs typeface="ＭＳ 明朝"/>
                      </a:endParaRPr>
                    </a:p>
                  </a:txBody>
                  <a:tcPr marL="0" marR="0" marT="0" marB="0">
                    <a:lnL w="190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6"/>
                  </a:ext>
                </a:extLst>
              </a:tr>
              <a:tr h="508906">
                <a:tc rowSpan="5">
                  <a:txBody>
                    <a:bodyPr/>
                    <a:lstStyle/>
                    <a:p>
                      <a:pPr marL="98425" marR="25400" indent="-1270" algn="ctr">
                        <a:lnSpc>
                          <a:spcPct val="104500"/>
                        </a:lnSpc>
                      </a:pPr>
                      <a:r>
                        <a:rPr lang="en-US" altLang="ja-JP" sz="1200" b="1" dirty="0">
                          <a:solidFill>
                            <a:srgbClr val="241F2B"/>
                          </a:solidFill>
                          <a:latin typeface="+mn-lt"/>
                          <a:ea typeface="+mn-ea"/>
                          <a:cs typeface="ＭＳ 明朝"/>
                        </a:rPr>
                        <a:t>Limits of Emission Power </a:t>
                      </a:r>
                      <a:r>
                        <a:rPr lang="en-US" altLang="ja-JP" sz="1200" b="1" dirty="0" err="1">
                          <a:solidFill>
                            <a:srgbClr val="241F2B"/>
                          </a:solidFill>
                          <a:latin typeface="+mn-lt"/>
                          <a:ea typeface="+mn-ea"/>
                          <a:cs typeface="ＭＳ 明朝"/>
                        </a:rPr>
                        <a:t>subsidiarily</a:t>
                      </a:r>
                      <a:r>
                        <a:rPr lang="en-US" altLang="ja-JP" sz="1200" b="1" dirty="0">
                          <a:solidFill>
                            <a:srgbClr val="241F2B"/>
                          </a:solidFill>
                          <a:latin typeface="+mn-lt"/>
                          <a:ea typeface="+mn-ea"/>
                          <a:cs typeface="ＭＳ 明朝"/>
                        </a:rPr>
                        <a:t> (by EIRP</a:t>
                      </a:r>
                      <a:r>
                        <a:rPr lang="en-US" altLang="ja-JP" sz="1200" b="1" dirty="0">
                          <a:solidFill>
                            <a:srgbClr val="241F2B"/>
                          </a:solidFill>
                          <a:latin typeface="+mn-lt"/>
                          <a:cs typeface="ＭＳ 明朝"/>
                        </a:rPr>
                        <a:t>)</a:t>
                      </a:r>
                      <a:endParaRPr sz="1200" b="1" dirty="0">
                        <a:latin typeface="+mn-lt"/>
                        <a:cs typeface="ＭＳ 明朝"/>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6350" cap="flat" cmpd="sng" algn="ctr">
                      <a:solidFill>
                        <a:srgbClr val="000000"/>
                      </a:solidFill>
                      <a:prstDash val="solid"/>
                      <a:round/>
                      <a:headEnd type="none" w="med" len="med"/>
                      <a:tailEnd type="none" w="med" len="med"/>
                    </a:lnB>
                  </a:tcPr>
                </a:tc>
                <a:tc>
                  <a:txBody>
                    <a:bodyPr/>
                    <a:lstStyle/>
                    <a:p>
                      <a:pPr marL="120650">
                        <a:lnSpc>
                          <a:spcPct val="100000"/>
                        </a:lnSpc>
                      </a:pPr>
                      <a:r>
                        <a:rPr lang="en-US" sz="1200" b="1" spc="20" dirty="0">
                          <a:solidFill>
                            <a:srgbClr val="241F2B"/>
                          </a:solidFill>
                          <a:latin typeface="+mn-ea"/>
                          <a:ea typeface="+mn-ea"/>
                          <a:cs typeface="Arial"/>
                        </a:rPr>
                        <a:t>Not beyond </a:t>
                      </a:r>
                      <a:r>
                        <a:rPr sz="1200" b="1" spc="20" dirty="0">
                          <a:solidFill>
                            <a:srgbClr val="241F2B"/>
                          </a:solidFill>
                          <a:latin typeface="+mn-ea"/>
                          <a:ea typeface="+mn-ea"/>
                          <a:cs typeface="Arial"/>
                        </a:rPr>
                        <a:t>7</a:t>
                      </a:r>
                      <a:r>
                        <a:rPr sz="1200" b="1" spc="-160" dirty="0">
                          <a:latin typeface="+mn-ea"/>
                          <a:ea typeface="+mn-ea"/>
                          <a:cs typeface="Arial"/>
                        </a:rPr>
                        <a:t>.</a:t>
                      </a:r>
                      <a:r>
                        <a:rPr sz="1200" b="1" dirty="0">
                          <a:solidFill>
                            <a:srgbClr val="241F2B"/>
                          </a:solidFill>
                          <a:latin typeface="+mn-ea"/>
                          <a:ea typeface="+mn-ea"/>
                          <a:cs typeface="Arial"/>
                        </a:rPr>
                        <a:t>25</a:t>
                      </a:r>
                      <a:r>
                        <a:rPr sz="1200" b="1" spc="-30" dirty="0">
                          <a:solidFill>
                            <a:srgbClr val="241F2B"/>
                          </a:solidFill>
                          <a:latin typeface="+mn-ea"/>
                          <a:ea typeface="+mn-ea"/>
                          <a:cs typeface="Arial"/>
                        </a:rPr>
                        <a:t> </a:t>
                      </a:r>
                      <a:r>
                        <a:rPr sz="1200" b="1" dirty="0">
                          <a:solidFill>
                            <a:srgbClr val="342D3D"/>
                          </a:solidFill>
                          <a:latin typeface="+mn-ea"/>
                          <a:ea typeface="+mn-ea"/>
                          <a:cs typeface="Arial"/>
                        </a:rPr>
                        <a:t>GH</a:t>
                      </a:r>
                      <a:r>
                        <a:rPr sz="1200" b="1" spc="-35" dirty="0">
                          <a:solidFill>
                            <a:srgbClr val="342D3D"/>
                          </a:solidFill>
                          <a:latin typeface="+mn-ea"/>
                          <a:ea typeface="+mn-ea"/>
                          <a:cs typeface="Arial"/>
                        </a:rPr>
                        <a:t>z</a:t>
                      </a:r>
                      <a:endParaRPr sz="1200" b="1" dirty="0">
                        <a:latin typeface="+mn-ea"/>
                        <a:ea typeface="+mn-ea"/>
                        <a:cs typeface="ＭＳ 明朝"/>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gridSpan="2">
                  <a:txBody>
                    <a:bodyPr/>
                    <a:lstStyle/>
                    <a:p>
                      <a:pPr marL="43815" algn="ctr">
                        <a:lnSpc>
                          <a:spcPct val="100000"/>
                        </a:lnSpc>
                      </a:pPr>
                      <a:endParaRPr lang="en-US" altLang="ja-JP" sz="1200" b="1" dirty="0">
                        <a:solidFill>
                          <a:srgbClr val="241F2B"/>
                        </a:solidFill>
                        <a:latin typeface="+mn-ea"/>
                        <a:ea typeface="+mn-ea"/>
                        <a:cs typeface="ＭＳ 明朝"/>
                      </a:endParaRPr>
                    </a:p>
                    <a:p>
                      <a:pPr marL="43815" algn="ctr">
                        <a:lnSpc>
                          <a:spcPct val="100000"/>
                        </a:lnSpc>
                      </a:pPr>
                      <a:r>
                        <a:rPr lang="en-US" altLang="ja-JP" sz="1200" b="1" dirty="0">
                          <a:solidFill>
                            <a:srgbClr val="241F2B"/>
                          </a:solidFill>
                          <a:latin typeface="+mn-ea"/>
                          <a:ea typeface="+mn-ea"/>
                          <a:cs typeface="ＭＳ 明朝"/>
                        </a:rPr>
                        <a:t>No Change</a:t>
                      </a:r>
                      <a:endParaRPr sz="1200" b="1" dirty="0">
                        <a:latin typeface="+mn-ea"/>
                        <a:ea typeface="+mn-ea"/>
                        <a:cs typeface="ＭＳ 明朝"/>
                      </a:endParaRPr>
                    </a:p>
                  </a:txBody>
                  <a:tcPr marL="0" marR="0" marT="0" marB="0">
                    <a:lnL w="190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7"/>
                  </a:ext>
                </a:extLst>
              </a:tr>
              <a:tr h="339271">
                <a:tc vMerge="1">
                  <a:txBody>
                    <a:bodyPr/>
                    <a:lstStyle/>
                    <a:p>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6350">
                      <a:solidFill>
                        <a:srgbClr val="000000"/>
                      </a:solidFill>
                      <a:prstDash val="solid"/>
                    </a:lnB>
                  </a:tcPr>
                </a:tc>
                <a:tc rowSpan="4">
                  <a:txBody>
                    <a:bodyPr/>
                    <a:lstStyle/>
                    <a:p>
                      <a:pPr marL="120650">
                        <a:lnSpc>
                          <a:spcPct val="100000"/>
                        </a:lnSpc>
                      </a:pPr>
                      <a:r>
                        <a:rPr lang="en-US" sz="1200" b="1" spc="20" dirty="0">
                          <a:solidFill>
                            <a:srgbClr val="241F2B"/>
                          </a:solidFill>
                          <a:latin typeface="+mn-ea"/>
                          <a:ea typeface="+mn-ea"/>
                          <a:cs typeface="Arial"/>
                        </a:rPr>
                        <a:t>Higher than </a:t>
                      </a:r>
                      <a:r>
                        <a:rPr sz="1200" b="1" spc="20" dirty="0">
                          <a:solidFill>
                            <a:srgbClr val="241F2B"/>
                          </a:solidFill>
                          <a:latin typeface="+mn-ea"/>
                          <a:ea typeface="+mn-ea"/>
                          <a:cs typeface="Arial"/>
                        </a:rPr>
                        <a:t>7</a:t>
                      </a:r>
                      <a:r>
                        <a:rPr sz="1200" b="1" spc="-160" dirty="0">
                          <a:latin typeface="+mn-ea"/>
                          <a:ea typeface="+mn-ea"/>
                          <a:cs typeface="Arial"/>
                        </a:rPr>
                        <a:t>.</a:t>
                      </a:r>
                      <a:r>
                        <a:rPr sz="1200" b="1" dirty="0">
                          <a:solidFill>
                            <a:srgbClr val="241F2B"/>
                          </a:solidFill>
                          <a:latin typeface="+mn-ea"/>
                          <a:ea typeface="+mn-ea"/>
                          <a:cs typeface="Arial"/>
                        </a:rPr>
                        <a:t>25</a:t>
                      </a:r>
                      <a:r>
                        <a:rPr sz="1200" b="1" spc="-30" dirty="0">
                          <a:solidFill>
                            <a:srgbClr val="241F2B"/>
                          </a:solidFill>
                          <a:latin typeface="+mn-ea"/>
                          <a:ea typeface="+mn-ea"/>
                          <a:cs typeface="Arial"/>
                        </a:rPr>
                        <a:t> </a:t>
                      </a:r>
                      <a:r>
                        <a:rPr sz="1200" b="1" dirty="0">
                          <a:solidFill>
                            <a:srgbClr val="342D3D"/>
                          </a:solidFill>
                          <a:latin typeface="+mn-ea"/>
                          <a:ea typeface="+mn-ea"/>
                          <a:cs typeface="Arial"/>
                        </a:rPr>
                        <a:t>GH</a:t>
                      </a:r>
                      <a:r>
                        <a:rPr sz="1200" b="1" spc="15" dirty="0">
                          <a:solidFill>
                            <a:srgbClr val="342D3D"/>
                          </a:solidFill>
                          <a:latin typeface="+mn-ea"/>
                          <a:ea typeface="+mn-ea"/>
                          <a:cs typeface="Arial"/>
                        </a:rPr>
                        <a:t>z</a:t>
                      </a:r>
                      <a:endParaRPr sz="1200" b="1" dirty="0">
                        <a:latin typeface="+mn-ea"/>
                        <a:ea typeface="+mn-ea"/>
                        <a:cs typeface="ＭＳ 明朝"/>
                      </a:endParaRPr>
                    </a:p>
                    <a:p>
                      <a:pPr marL="95250">
                        <a:lnSpc>
                          <a:spcPct val="100000"/>
                        </a:lnSpc>
                        <a:spcBef>
                          <a:spcPts val="110"/>
                        </a:spcBef>
                      </a:pPr>
                      <a:r>
                        <a:rPr lang="en-US" sz="1200" b="1" dirty="0">
                          <a:solidFill>
                            <a:srgbClr val="241F2B"/>
                          </a:solidFill>
                          <a:latin typeface="+mn-ea"/>
                          <a:ea typeface="+mn-ea"/>
                          <a:cs typeface="Arial"/>
                        </a:rPr>
                        <a:t>Not Beyond </a:t>
                      </a:r>
                      <a:r>
                        <a:rPr sz="1200" b="1" dirty="0">
                          <a:solidFill>
                            <a:srgbClr val="241F2B"/>
                          </a:solidFill>
                          <a:latin typeface="+mn-ea"/>
                          <a:ea typeface="+mn-ea"/>
                          <a:cs typeface="Arial"/>
                        </a:rPr>
                        <a:t>10</a:t>
                      </a:r>
                      <a:r>
                        <a:rPr sz="1200" b="1" spc="-65" dirty="0">
                          <a:solidFill>
                            <a:srgbClr val="241F2B"/>
                          </a:solidFill>
                          <a:latin typeface="+mn-ea"/>
                          <a:ea typeface="+mn-ea"/>
                          <a:cs typeface="Arial"/>
                        </a:rPr>
                        <a:t>.</a:t>
                      </a:r>
                      <a:r>
                        <a:rPr sz="1200" b="1" dirty="0">
                          <a:solidFill>
                            <a:srgbClr val="241F2B"/>
                          </a:solidFill>
                          <a:latin typeface="+mn-ea"/>
                          <a:ea typeface="+mn-ea"/>
                          <a:cs typeface="Arial"/>
                        </a:rPr>
                        <a:t>25</a:t>
                      </a:r>
                      <a:r>
                        <a:rPr sz="1200" b="1" spc="-30" dirty="0">
                          <a:solidFill>
                            <a:srgbClr val="241F2B"/>
                          </a:solidFill>
                          <a:latin typeface="+mn-ea"/>
                          <a:ea typeface="+mn-ea"/>
                          <a:cs typeface="Arial"/>
                        </a:rPr>
                        <a:t> </a:t>
                      </a:r>
                      <a:r>
                        <a:rPr sz="1200" b="1" dirty="0">
                          <a:solidFill>
                            <a:srgbClr val="342D3D"/>
                          </a:solidFill>
                          <a:latin typeface="+mn-ea"/>
                          <a:ea typeface="+mn-ea"/>
                          <a:cs typeface="Arial"/>
                        </a:rPr>
                        <a:t>GH</a:t>
                      </a:r>
                      <a:r>
                        <a:rPr sz="1200" b="1" spc="-35" dirty="0">
                          <a:solidFill>
                            <a:srgbClr val="342D3D"/>
                          </a:solidFill>
                          <a:latin typeface="+mn-ea"/>
                          <a:ea typeface="+mn-ea"/>
                          <a:cs typeface="Arial"/>
                        </a:rPr>
                        <a:t>z</a:t>
                      </a:r>
                      <a:endParaRPr lang="en-US" altLang="ja-JP" sz="1200" b="1" dirty="0">
                        <a:solidFill>
                          <a:srgbClr val="241F2B"/>
                        </a:solidFill>
                        <a:latin typeface="+mn-ea"/>
                        <a:ea typeface="+mn-ea"/>
                        <a:cs typeface="ＭＳ 明朝"/>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52400" algn="l">
                        <a:lnSpc>
                          <a:spcPct val="100000"/>
                        </a:lnSpc>
                      </a:pPr>
                      <a:r>
                        <a:rPr sz="1200" b="1" dirty="0">
                          <a:solidFill>
                            <a:srgbClr val="241F2B"/>
                          </a:solidFill>
                          <a:latin typeface="Arial"/>
                          <a:cs typeface="Arial"/>
                        </a:rPr>
                        <a:t>7</a:t>
                      </a:r>
                      <a:r>
                        <a:rPr sz="1200" b="1" spc="-10" dirty="0">
                          <a:solidFill>
                            <a:srgbClr val="241F2B"/>
                          </a:solidFill>
                          <a:latin typeface="Arial"/>
                          <a:cs typeface="Arial"/>
                        </a:rPr>
                        <a:t>.</a:t>
                      </a:r>
                      <a:r>
                        <a:rPr sz="1200" b="1" dirty="0">
                          <a:solidFill>
                            <a:srgbClr val="241F2B"/>
                          </a:solidFill>
                          <a:latin typeface="Arial"/>
                          <a:cs typeface="Arial"/>
                        </a:rPr>
                        <a:t>25</a:t>
                      </a:r>
                      <a:r>
                        <a:rPr sz="1200" b="1" spc="20" dirty="0">
                          <a:solidFill>
                            <a:srgbClr val="241F2B"/>
                          </a:solidFill>
                          <a:latin typeface="Arial"/>
                          <a:cs typeface="Arial"/>
                        </a:rPr>
                        <a:t> </a:t>
                      </a:r>
                      <a:r>
                        <a:rPr sz="1200" b="1" dirty="0">
                          <a:solidFill>
                            <a:srgbClr val="241F2B"/>
                          </a:solidFill>
                          <a:latin typeface="Arial"/>
                          <a:cs typeface="Arial"/>
                        </a:rPr>
                        <a:t>GH</a:t>
                      </a:r>
                      <a:r>
                        <a:rPr sz="1200" b="1" spc="65" dirty="0">
                          <a:solidFill>
                            <a:srgbClr val="241F2B"/>
                          </a:solidFill>
                          <a:latin typeface="Arial"/>
                          <a:cs typeface="Arial"/>
                        </a:rPr>
                        <a:t>z</a:t>
                      </a:r>
                      <a:r>
                        <a:rPr lang="en-US" altLang="ja-JP" sz="1200" b="1" spc="65" dirty="0">
                          <a:solidFill>
                            <a:srgbClr val="241F2B"/>
                          </a:solidFill>
                          <a:latin typeface="Arial"/>
                          <a:cs typeface="Arial"/>
                        </a:rPr>
                        <a:t> -- </a:t>
                      </a:r>
                      <a:r>
                        <a:rPr sz="1200" b="1" dirty="0">
                          <a:solidFill>
                            <a:srgbClr val="241F2B"/>
                          </a:solidFill>
                          <a:latin typeface="Arial"/>
                          <a:cs typeface="Arial"/>
                        </a:rPr>
                        <a:t>7.587</a:t>
                      </a:r>
                      <a:r>
                        <a:rPr sz="1200" b="1" spc="30" dirty="0">
                          <a:solidFill>
                            <a:srgbClr val="241F2B"/>
                          </a:solidFill>
                          <a:latin typeface="Arial"/>
                          <a:cs typeface="Arial"/>
                        </a:rPr>
                        <a:t> </a:t>
                      </a:r>
                      <a:r>
                        <a:rPr sz="1200" b="1" dirty="0">
                          <a:solidFill>
                            <a:srgbClr val="241F2B"/>
                          </a:solidFill>
                          <a:latin typeface="Arial"/>
                          <a:cs typeface="Arial"/>
                        </a:rPr>
                        <a:t>GH</a:t>
                      </a:r>
                      <a:r>
                        <a:rPr sz="1200" b="1" spc="15" dirty="0">
                          <a:solidFill>
                            <a:srgbClr val="241F2B"/>
                          </a:solidFill>
                          <a:latin typeface="Arial"/>
                          <a:cs typeface="Arial"/>
                        </a:rPr>
                        <a:t>z</a:t>
                      </a:r>
                      <a:endParaRPr sz="1200" b="1" dirty="0">
                        <a:latin typeface="ＭＳ 明朝"/>
                        <a:cs typeface="ＭＳ 明朝"/>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01600" algn="l">
                        <a:lnSpc>
                          <a:spcPct val="100000"/>
                        </a:lnSpc>
                      </a:pPr>
                      <a:r>
                        <a:rPr sz="1200" b="1" spc="-65" dirty="0">
                          <a:solidFill>
                            <a:srgbClr val="110C13"/>
                          </a:solidFill>
                          <a:latin typeface="Arial"/>
                          <a:cs typeface="Arial"/>
                        </a:rPr>
                        <a:t>-</a:t>
                      </a:r>
                      <a:r>
                        <a:rPr sz="1200" b="1" dirty="0">
                          <a:solidFill>
                            <a:srgbClr val="241F2B"/>
                          </a:solidFill>
                          <a:latin typeface="Arial"/>
                          <a:cs typeface="Arial"/>
                        </a:rPr>
                        <a:t>59.3</a:t>
                      </a:r>
                      <a:r>
                        <a:rPr sz="1200" b="1" spc="-15" dirty="0">
                          <a:solidFill>
                            <a:srgbClr val="241F2B"/>
                          </a:solidFill>
                          <a:latin typeface="Arial"/>
                          <a:cs typeface="Arial"/>
                        </a:rPr>
                        <a:t> </a:t>
                      </a:r>
                      <a:r>
                        <a:rPr sz="1200" b="1" dirty="0">
                          <a:solidFill>
                            <a:srgbClr val="241F2B"/>
                          </a:solidFill>
                          <a:latin typeface="Arial"/>
                          <a:cs typeface="Arial"/>
                        </a:rPr>
                        <a:t>dBm/MHz</a:t>
                      </a:r>
                      <a:endParaRPr sz="1200" b="1" dirty="0">
                        <a:latin typeface="Arial"/>
                        <a:cs typeface="Arial"/>
                      </a:endParaRPr>
                    </a:p>
                  </a:txBody>
                  <a:tcPr marL="0" marR="0" marT="0" marB="0">
                    <a:lnL w="190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8"/>
                  </a:ext>
                </a:extLst>
              </a:tr>
              <a:tr h="169635">
                <a:tc vMerge="1">
                  <a:txBody>
                    <a:bodyPr/>
                    <a:lstStyle/>
                    <a:p>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63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96850" algn="l">
                        <a:lnSpc>
                          <a:spcPct val="100000"/>
                        </a:lnSpc>
                      </a:pPr>
                      <a:r>
                        <a:rPr sz="1200" b="1" spc="20" dirty="0">
                          <a:solidFill>
                            <a:srgbClr val="241F2B"/>
                          </a:solidFill>
                          <a:latin typeface="Arial"/>
                          <a:cs typeface="Arial"/>
                        </a:rPr>
                        <a:t>7</a:t>
                      </a:r>
                      <a:r>
                        <a:rPr sz="1200" b="1" spc="-210" dirty="0">
                          <a:solidFill>
                            <a:srgbClr val="214262"/>
                          </a:solidFill>
                          <a:latin typeface="Arial"/>
                          <a:cs typeface="Arial"/>
                        </a:rPr>
                        <a:t>.</a:t>
                      </a:r>
                      <a:r>
                        <a:rPr sz="1200" b="1" dirty="0">
                          <a:solidFill>
                            <a:srgbClr val="241F2B"/>
                          </a:solidFill>
                          <a:latin typeface="Arial"/>
                          <a:cs typeface="Arial"/>
                        </a:rPr>
                        <a:t>587</a:t>
                      </a:r>
                      <a:r>
                        <a:rPr sz="1200" b="1" spc="-50" dirty="0">
                          <a:solidFill>
                            <a:srgbClr val="241F2B"/>
                          </a:solidFill>
                          <a:latin typeface="Arial"/>
                          <a:cs typeface="Arial"/>
                        </a:rPr>
                        <a:t> </a:t>
                      </a:r>
                      <a:r>
                        <a:rPr sz="1200" b="1" dirty="0">
                          <a:solidFill>
                            <a:srgbClr val="342D3D"/>
                          </a:solidFill>
                          <a:latin typeface="Arial"/>
                          <a:cs typeface="Arial"/>
                        </a:rPr>
                        <a:t>GH</a:t>
                      </a:r>
                      <a:r>
                        <a:rPr sz="1200" b="1" spc="15" dirty="0">
                          <a:solidFill>
                            <a:srgbClr val="342D3D"/>
                          </a:solidFill>
                          <a:latin typeface="Arial"/>
                          <a:cs typeface="Arial"/>
                        </a:rPr>
                        <a:t>z</a:t>
                      </a:r>
                      <a:r>
                        <a:rPr lang="en-US" altLang="ja-JP" sz="1200" b="1" spc="15" dirty="0">
                          <a:solidFill>
                            <a:srgbClr val="342D3D"/>
                          </a:solidFill>
                          <a:latin typeface="Arial"/>
                          <a:cs typeface="Arial"/>
                        </a:rPr>
                        <a:t> -- </a:t>
                      </a:r>
                      <a:r>
                        <a:rPr sz="1200" b="1" dirty="0">
                          <a:solidFill>
                            <a:srgbClr val="241F2B"/>
                          </a:solidFill>
                          <a:latin typeface="Arial"/>
                          <a:cs typeface="Arial"/>
                        </a:rPr>
                        <a:t>8.</a:t>
                      </a:r>
                      <a:r>
                        <a:rPr sz="1200" b="1" spc="-65" dirty="0">
                          <a:solidFill>
                            <a:srgbClr val="241F2B"/>
                          </a:solidFill>
                          <a:latin typeface="Arial"/>
                          <a:cs typeface="Arial"/>
                        </a:rPr>
                        <a:t>4</a:t>
                      </a:r>
                      <a:r>
                        <a:rPr sz="1200" b="1" dirty="0">
                          <a:solidFill>
                            <a:srgbClr val="241F2B"/>
                          </a:solidFill>
                          <a:latin typeface="Arial"/>
                          <a:cs typeface="Arial"/>
                        </a:rPr>
                        <a:t>GH</a:t>
                      </a:r>
                      <a:r>
                        <a:rPr sz="1200" b="1" spc="-35" dirty="0">
                          <a:solidFill>
                            <a:srgbClr val="241F2B"/>
                          </a:solidFill>
                          <a:latin typeface="Arial"/>
                          <a:cs typeface="Arial"/>
                        </a:rPr>
                        <a:t>z</a:t>
                      </a:r>
                      <a:endParaRPr sz="1200" b="1" dirty="0">
                        <a:latin typeface="ＭＳ 明朝"/>
                        <a:cs typeface="ＭＳ 明朝"/>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6350">
                      <a:solidFill>
                        <a:srgbClr val="130F18"/>
                      </a:solidFill>
                      <a:prstDash val="solid"/>
                    </a:lnB>
                  </a:tcPr>
                </a:tc>
                <a:tc>
                  <a:txBody>
                    <a:bodyPr/>
                    <a:lstStyle/>
                    <a:p>
                      <a:pPr marL="120650" algn="l">
                        <a:lnSpc>
                          <a:spcPct val="100000"/>
                        </a:lnSpc>
                      </a:pPr>
                      <a:r>
                        <a:rPr sz="1200" b="1" dirty="0">
                          <a:solidFill>
                            <a:srgbClr val="110C13"/>
                          </a:solidFill>
                          <a:latin typeface="Arial"/>
                          <a:cs typeface="Arial"/>
                        </a:rPr>
                        <a:t>-</a:t>
                      </a:r>
                      <a:r>
                        <a:rPr sz="1200" b="1" dirty="0">
                          <a:solidFill>
                            <a:srgbClr val="241F2B"/>
                          </a:solidFill>
                          <a:latin typeface="Arial"/>
                          <a:cs typeface="Arial"/>
                        </a:rPr>
                        <a:t>5</a:t>
                      </a:r>
                      <a:r>
                        <a:rPr sz="1200" b="1" spc="35" dirty="0">
                          <a:solidFill>
                            <a:srgbClr val="241F2B"/>
                          </a:solidFill>
                          <a:latin typeface="Arial"/>
                          <a:cs typeface="Arial"/>
                        </a:rPr>
                        <a:t>4</a:t>
                      </a:r>
                      <a:r>
                        <a:rPr sz="1200" b="1" spc="-210" dirty="0">
                          <a:latin typeface="Arial"/>
                          <a:cs typeface="Arial"/>
                        </a:rPr>
                        <a:t>.</a:t>
                      </a:r>
                      <a:r>
                        <a:rPr sz="1200" b="1" dirty="0">
                          <a:solidFill>
                            <a:srgbClr val="342D3D"/>
                          </a:solidFill>
                          <a:latin typeface="Arial"/>
                          <a:cs typeface="Arial"/>
                        </a:rPr>
                        <a:t>0dBm/MHz</a:t>
                      </a:r>
                      <a:endParaRPr sz="1200" b="1" dirty="0">
                        <a:latin typeface="Arial"/>
                        <a:cs typeface="Arial"/>
                      </a:endParaRPr>
                    </a:p>
                  </a:txBody>
                  <a:tcPr marL="0" marR="0" marT="0" marB="0">
                    <a:lnL w="19050">
                      <a:solidFill>
                        <a:srgbClr val="000000"/>
                      </a:solidFill>
                      <a:prstDash val="solid"/>
                    </a:lnL>
                    <a:lnR w="6350">
                      <a:solidFill>
                        <a:srgbClr val="000000"/>
                      </a:solidFill>
                      <a:prstDash val="solid"/>
                    </a:lnR>
                    <a:lnT w="19050">
                      <a:solidFill>
                        <a:srgbClr val="000000"/>
                      </a:solidFill>
                      <a:prstDash val="solid"/>
                    </a:lnT>
                    <a:lnB w="6350">
                      <a:solidFill>
                        <a:srgbClr val="130F18"/>
                      </a:solidFill>
                      <a:prstDash val="solid"/>
                    </a:lnB>
                  </a:tcPr>
                </a:tc>
                <a:extLst>
                  <a:ext uri="{0D108BD9-81ED-4DB2-BD59-A6C34878D82A}">
                    <a16:rowId xmlns:a16="http://schemas.microsoft.com/office/drawing/2014/main" val="10009"/>
                  </a:ext>
                </a:extLst>
              </a:tr>
              <a:tr h="169635">
                <a:tc vMerge="1">
                  <a:txBody>
                    <a:bodyPr/>
                    <a:lstStyle/>
                    <a:p>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63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47650" algn="l">
                        <a:lnSpc>
                          <a:spcPct val="100000"/>
                        </a:lnSpc>
                      </a:pPr>
                      <a:r>
                        <a:rPr sz="1200" b="1" dirty="0">
                          <a:solidFill>
                            <a:srgbClr val="241F2B"/>
                          </a:solidFill>
                          <a:latin typeface="Arial"/>
                          <a:cs typeface="Arial"/>
                        </a:rPr>
                        <a:t>8.4 GH</a:t>
                      </a:r>
                      <a:r>
                        <a:rPr sz="1200" b="1" spc="65" dirty="0">
                          <a:solidFill>
                            <a:srgbClr val="241F2B"/>
                          </a:solidFill>
                          <a:latin typeface="Arial"/>
                          <a:cs typeface="Arial"/>
                        </a:rPr>
                        <a:t>z</a:t>
                      </a:r>
                      <a:r>
                        <a:rPr lang="en-US" altLang="ja-JP" sz="1200" b="1" spc="65" dirty="0">
                          <a:solidFill>
                            <a:srgbClr val="241F2B"/>
                          </a:solidFill>
                          <a:latin typeface="Arial"/>
                          <a:cs typeface="Arial"/>
                        </a:rPr>
                        <a:t> -- </a:t>
                      </a:r>
                      <a:r>
                        <a:rPr sz="1200" b="1" dirty="0">
                          <a:solidFill>
                            <a:srgbClr val="241F2B"/>
                          </a:solidFill>
                          <a:latin typeface="Arial"/>
                          <a:cs typeface="Arial"/>
                        </a:rPr>
                        <a:t>8.5</a:t>
                      </a:r>
                      <a:r>
                        <a:rPr sz="1200" b="1" spc="15" dirty="0">
                          <a:solidFill>
                            <a:srgbClr val="241F2B"/>
                          </a:solidFill>
                          <a:latin typeface="Arial"/>
                          <a:cs typeface="Arial"/>
                        </a:rPr>
                        <a:t> </a:t>
                      </a:r>
                      <a:r>
                        <a:rPr sz="1200" b="1" dirty="0">
                          <a:solidFill>
                            <a:srgbClr val="241F2B"/>
                          </a:solidFill>
                          <a:latin typeface="Arial"/>
                          <a:cs typeface="Arial"/>
                        </a:rPr>
                        <a:t>GH</a:t>
                      </a:r>
                      <a:r>
                        <a:rPr sz="1200" b="1" spc="15" dirty="0">
                          <a:solidFill>
                            <a:srgbClr val="241F2B"/>
                          </a:solidFill>
                          <a:latin typeface="Arial"/>
                          <a:cs typeface="Arial"/>
                        </a:rPr>
                        <a:t>z</a:t>
                      </a:r>
                      <a:endParaRPr sz="1200" b="1" dirty="0">
                        <a:latin typeface="ＭＳ 明朝"/>
                        <a:cs typeface="ＭＳ 明朝"/>
                      </a:endParaRPr>
                    </a:p>
                  </a:txBody>
                  <a:tcPr marL="0" marR="0" marT="0" marB="0">
                    <a:lnL w="19050">
                      <a:solidFill>
                        <a:srgbClr val="000000"/>
                      </a:solidFill>
                      <a:prstDash val="solid"/>
                    </a:lnL>
                    <a:lnR w="19050">
                      <a:solidFill>
                        <a:srgbClr val="000000"/>
                      </a:solidFill>
                      <a:prstDash val="solid"/>
                    </a:lnR>
                    <a:lnT w="6350">
                      <a:solidFill>
                        <a:srgbClr val="130F18"/>
                      </a:solidFill>
                      <a:prstDash val="solid"/>
                    </a:lnT>
                    <a:lnB w="19050">
                      <a:solidFill>
                        <a:srgbClr val="000000"/>
                      </a:solidFill>
                      <a:prstDash val="solid"/>
                    </a:lnB>
                  </a:tcPr>
                </a:tc>
                <a:tc>
                  <a:txBody>
                    <a:bodyPr/>
                    <a:lstStyle/>
                    <a:p>
                      <a:pPr marL="120650" algn="l">
                        <a:lnSpc>
                          <a:spcPct val="100000"/>
                        </a:lnSpc>
                      </a:pPr>
                      <a:r>
                        <a:rPr sz="1200" b="1" dirty="0">
                          <a:solidFill>
                            <a:srgbClr val="110C13"/>
                          </a:solidFill>
                          <a:latin typeface="Arial"/>
                          <a:cs typeface="Arial"/>
                        </a:rPr>
                        <a:t>-</a:t>
                      </a:r>
                      <a:r>
                        <a:rPr sz="1200" b="1" dirty="0">
                          <a:solidFill>
                            <a:srgbClr val="241F2B"/>
                          </a:solidFill>
                          <a:latin typeface="Arial"/>
                          <a:cs typeface="Arial"/>
                        </a:rPr>
                        <a:t>5</a:t>
                      </a:r>
                      <a:r>
                        <a:rPr sz="1200" b="1" spc="35" dirty="0">
                          <a:solidFill>
                            <a:srgbClr val="241F2B"/>
                          </a:solidFill>
                          <a:latin typeface="Arial"/>
                          <a:cs typeface="Arial"/>
                        </a:rPr>
                        <a:t>9</a:t>
                      </a:r>
                      <a:r>
                        <a:rPr sz="1200" b="1" spc="-210" dirty="0">
                          <a:solidFill>
                            <a:srgbClr val="214262"/>
                          </a:solidFill>
                          <a:latin typeface="Arial"/>
                          <a:cs typeface="Arial"/>
                        </a:rPr>
                        <a:t>.</a:t>
                      </a:r>
                      <a:r>
                        <a:rPr sz="1200" b="1" dirty="0">
                          <a:solidFill>
                            <a:srgbClr val="241F2B"/>
                          </a:solidFill>
                          <a:latin typeface="Arial"/>
                          <a:cs typeface="Arial"/>
                        </a:rPr>
                        <a:t>3dBm/MHz</a:t>
                      </a:r>
                      <a:endParaRPr sz="1200" b="1" dirty="0">
                        <a:latin typeface="Arial"/>
                        <a:cs typeface="Arial"/>
                      </a:endParaRPr>
                    </a:p>
                  </a:txBody>
                  <a:tcPr marL="0" marR="0" marT="0" marB="0">
                    <a:lnL w="19050">
                      <a:solidFill>
                        <a:srgbClr val="000000"/>
                      </a:solidFill>
                      <a:prstDash val="solid"/>
                    </a:lnL>
                    <a:lnR w="6350">
                      <a:solidFill>
                        <a:srgbClr val="000000"/>
                      </a:solidFill>
                      <a:prstDash val="solid"/>
                    </a:lnR>
                    <a:lnT w="6350">
                      <a:solidFill>
                        <a:srgbClr val="130F18"/>
                      </a:solidFill>
                      <a:prstDash val="solid"/>
                    </a:lnT>
                    <a:lnB w="19050">
                      <a:solidFill>
                        <a:srgbClr val="000000"/>
                      </a:solidFill>
                      <a:prstDash val="solid"/>
                    </a:lnB>
                  </a:tcPr>
                </a:tc>
                <a:extLst>
                  <a:ext uri="{0D108BD9-81ED-4DB2-BD59-A6C34878D82A}">
                    <a16:rowId xmlns:a16="http://schemas.microsoft.com/office/drawing/2014/main" val="10010"/>
                  </a:ext>
                </a:extLst>
              </a:tr>
              <a:tr h="51734">
                <a:tc vMerge="1">
                  <a:txBody>
                    <a:bodyPr/>
                    <a:lstStyle/>
                    <a:p>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63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77800" algn="l">
                        <a:lnSpc>
                          <a:spcPct val="100000"/>
                        </a:lnSpc>
                      </a:pPr>
                      <a:r>
                        <a:rPr sz="1200" b="1" dirty="0">
                          <a:solidFill>
                            <a:srgbClr val="241F2B"/>
                          </a:solidFill>
                          <a:latin typeface="Arial"/>
                          <a:cs typeface="Arial"/>
                        </a:rPr>
                        <a:t>8</a:t>
                      </a:r>
                      <a:r>
                        <a:rPr sz="1200" b="1" spc="-15" dirty="0">
                          <a:solidFill>
                            <a:srgbClr val="241F2B"/>
                          </a:solidFill>
                          <a:latin typeface="Arial"/>
                          <a:cs typeface="Arial"/>
                        </a:rPr>
                        <a:t>.</a:t>
                      </a:r>
                      <a:r>
                        <a:rPr sz="1200" b="1" dirty="0">
                          <a:solidFill>
                            <a:srgbClr val="241F2B"/>
                          </a:solidFill>
                          <a:latin typeface="Arial"/>
                          <a:cs typeface="Arial"/>
                        </a:rPr>
                        <a:t>5</a:t>
                      </a:r>
                      <a:r>
                        <a:rPr sz="1200" b="1" spc="-60" dirty="0">
                          <a:solidFill>
                            <a:srgbClr val="241F2B"/>
                          </a:solidFill>
                          <a:latin typeface="Arial"/>
                          <a:cs typeface="Arial"/>
                        </a:rPr>
                        <a:t> </a:t>
                      </a:r>
                      <a:r>
                        <a:rPr sz="1200" b="1" dirty="0">
                          <a:solidFill>
                            <a:srgbClr val="241F2B"/>
                          </a:solidFill>
                          <a:latin typeface="Arial"/>
                          <a:cs typeface="Arial"/>
                        </a:rPr>
                        <a:t>GH</a:t>
                      </a:r>
                      <a:r>
                        <a:rPr sz="1200" b="1" spc="15" dirty="0">
                          <a:solidFill>
                            <a:srgbClr val="241F2B"/>
                          </a:solidFill>
                          <a:latin typeface="Arial"/>
                          <a:cs typeface="Arial"/>
                        </a:rPr>
                        <a:t>z</a:t>
                      </a:r>
                      <a:r>
                        <a:rPr lang="en-US" altLang="ja-JP" sz="1200" b="1" spc="15" dirty="0">
                          <a:solidFill>
                            <a:srgbClr val="241F2B"/>
                          </a:solidFill>
                          <a:latin typeface="Arial"/>
                          <a:cs typeface="Arial"/>
                        </a:rPr>
                        <a:t> -- </a:t>
                      </a:r>
                      <a:r>
                        <a:rPr sz="1200" b="1" dirty="0">
                          <a:solidFill>
                            <a:srgbClr val="241F2B"/>
                          </a:solidFill>
                          <a:latin typeface="Arial"/>
                          <a:cs typeface="Arial"/>
                        </a:rPr>
                        <a:t>10</a:t>
                      </a:r>
                      <a:r>
                        <a:rPr sz="1200" b="1" spc="-65" dirty="0">
                          <a:solidFill>
                            <a:srgbClr val="241F2B"/>
                          </a:solidFill>
                          <a:latin typeface="Arial"/>
                          <a:cs typeface="Arial"/>
                        </a:rPr>
                        <a:t>.</a:t>
                      </a:r>
                      <a:r>
                        <a:rPr sz="1200" b="1" dirty="0">
                          <a:solidFill>
                            <a:srgbClr val="241F2B"/>
                          </a:solidFill>
                          <a:latin typeface="Arial"/>
                          <a:cs typeface="Arial"/>
                        </a:rPr>
                        <a:t>25</a:t>
                      </a:r>
                      <a:r>
                        <a:rPr sz="1200" b="1" spc="20" dirty="0">
                          <a:solidFill>
                            <a:srgbClr val="241F2B"/>
                          </a:solidFill>
                          <a:latin typeface="Arial"/>
                          <a:cs typeface="Arial"/>
                        </a:rPr>
                        <a:t> </a:t>
                      </a:r>
                      <a:r>
                        <a:rPr sz="1200" b="1" dirty="0">
                          <a:solidFill>
                            <a:srgbClr val="241F2B"/>
                          </a:solidFill>
                          <a:latin typeface="Arial"/>
                          <a:cs typeface="Arial"/>
                        </a:rPr>
                        <a:t>GH</a:t>
                      </a:r>
                      <a:r>
                        <a:rPr sz="1200" b="1" spc="15" dirty="0">
                          <a:solidFill>
                            <a:srgbClr val="241F2B"/>
                          </a:solidFill>
                          <a:latin typeface="Arial"/>
                          <a:cs typeface="Arial"/>
                        </a:rPr>
                        <a:t>z</a:t>
                      </a:r>
                      <a:endParaRPr sz="1200" b="1" dirty="0">
                        <a:latin typeface="ＭＳ 明朝"/>
                        <a:cs typeface="ＭＳ 明朝"/>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20650" algn="l">
                        <a:lnSpc>
                          <a:spcPct val="100000"/>
                        </a:lnSpc>
                      </a:pPr>
                      <a:r>
                        <a:rPr sz="1200" b="1" dirty="0">
                          <a:solidFill>
                            <a:srgbClr val="110C13"/>
                          </a:solidFill>
                          <a:latin typeface="Arial"/>
                          <a:cs typeface="Arial"/>
                        </a:rPr>
                        <a:t>-</a:t>
                      </a:r>
                      <a:r>
                        <a:rPr sz="1200" b="1" dirty="0">
                          <a:solidFill>
                            <a:srgbClr val="342D3D"/>
                          </a:solidFill>
                          <a:latin typeface="Arial"/>
                          <a:cs typeface="Arial"/>
                        </a:rPr>
                        <a:t>6</a:t>
                      </a:r>
                      <a:r>
                        <a:rPr sz="1200" b="1" spc="-20" dirty="0">
                          <a:solidFill>
                            <a:srgbClr val="342D3D"/>
                          </a:solidFill>
                          <a:latin typeface="Arial"/>
                          <a:cs typeface="Arial"/>
                        </a:rPr>
                        <a:t>0</a:t>
                      </a:r>
                      <a:r>
                        <a:rPr sz="1200" b="1" spc="-210" dirty="0">
                          <a:latin typeface="Arial"/>
                          <a:cs typeface="Arial"/>
                        </a:rPr>
                        <a:t>.</a:t>
                      </a:r>
                      <a:r>
                        <a:rPr sz="1200" b="1" dirty="0">
                          <a:solidFill>
                            <a:srgbClr val="342D3D"/>
                          </a:solidFill>
                          <a:latin typeface="Arial"/>
                          <a:cs typeface="Arial"/>
                        </a:rPr>
                        <a:t>0dBm/MHz</a:t>
                      </a:r>
                      <a:endParaRPr sz="1200" b="1" dirty="0">
                        <a:latin typeface="Arial"/>
                        <a:cs typeface="Arial"/>
                      </a:endParaRPr>
                    </a:p>
                  </a:txBody>
                  <a:tcPr marL="0" marR="0" marT="0" marB="0">
                    <a:lnL w="19050">
                      <a:solidFill>
                        <a:srgbClr val="000000"/>
                      </a:solidFill>
                      <a:prstDash val="solid"/>
                    </a:lnL>
                    <a:lnR w="6350">
                      <a:solidFill>
                        <a:srgbClr val="000000"/>
                      </a:solidFill>
                      <a:prstDash val="solid"/>
                    </a:lnR>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11"/>
                  </a:ext>
                </a:extLst>
              </a:tr>
              <a:tr h="525668">
                <a:tc rowSpan="2">
                  <a:txBody>
                    <a:bodyPr/>
                    <a:lstStyle/>
                    <a:p>
                      <a:pPr marL="98425" marR="25400" indent="-1270" algn="ctr">
                        <a:lnSpc>
                          <a:spcPct val="104500"/>
                        </a:lnSpc>
                      </a:pPr>
                      <a:endParaRPr sz="1200" b="1" dirty="0">
                        <a:latin typeface="+mn-lt"/>
                        <a:cs typeface="ＭＳ 明朝"/>
                      </a:endParaRPr>
                    </a:p>
                  </a:txBody>
                  <a:tcPr marL="0" marR="0" marT="0"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1" dirty="0">
                          <a:solidFill>
                            <a:srgbClr val="241F2B"/>
                          </a:solidFill>
                          <a:latin typeface="+mn-ea"/>
                          <a:ea typeface="+mn-ea"/>
                          <a:cs typeface="Arial"/>
                        </a:rPr>
                        <a:t>Higher than 10</a:t>
                      </a:r>
                      <a:r>
                        <a:rPr lang="en-US" sz="1200" b="1" spc="-65" dirty="0">
                          <a:solidFill>
                            <a:srgbClr val="241F2B"/>
                          </a:solidFill>
                          <a:latin typeface="+mn-ea"/>
                          <a:ea typeface="+mn-ea"/>
                          <a:cs typeface="Arial"/>
                        </a:rPr>
                        <a:t>.</a:t>
                      </a:r>
                      <a:r>
                        <a:rPr lang="en-US" sz="1200" b="1" dirty="0">
                          <a:solidFill>
                            <a:srgbClr val="241F2B"/>
                          </a:solidFill>
                          <a:latin typeface="+mn-ea"/>
                          <a:ea typeface="+mn-ea"/>
                          <a:cs typeface="Arial"/>
                        </a:rPr>
                        <a:t>25</a:t>
                      </a:r>
                      <a:r>
                        <a:rPr lang="en-US" sz="1200" b="1" spc="-30" dirty="0">
                          <a:solidFill>
                            <a:srgbClr val="241F2B"/>
                          </a:solidFill>
                          <a:latin typeface="+mn-ea"/>
                          <a:ea typeface="+mn-ea"/>
                          <a:cs typeface="Arial"/>
                        </a:rPr>
                        <a:t> </a:t>
                      </a:r>
                      <a:r>
                        <a:rPr lang="en-US" sz="1200" b="1" dirty="0">
                          <a:solidFill>
                            <a:srgbClr val="342D3D"/>
                          </a:solidFill>
                          <a:latin typeface="+mn-ea"/>
                          <a:ea typeface="+mn-ea"/>
                          <a:cs typeface="Arial"/>
                        </a:rPr>
                        <a:t>GH</a:t>
                      </a:r>
                      <a:r>
                        <a:rPr lang="en-US" sz="1200" b="1" spc="15" dirty="0">
                          <a:solidFill>
                            <a:srgbClr val="342D3D"/>
                          </a:solidFill>
                          <a:latin typeface="+mn-ea"/>
                          <a:ea typeface="+mn-ea"/>
                          <a:cs typeface="Arial"/>
                        </a:rPr>
                        <a:t>z</a:t>
                      </a:r>
                      <a:endParaRPr kumimoji="1" lang="ja-JP" altLang="en-US" dirty="0"/>
                    </a:p>
                  </a:txBody>
                  <a:tcPr marL="0" marR="0" marT="0" marB="0">
                    <a:lnL w="19050">
                      <a:solidFill>
                        <a:srgbClr val="000000"/>
                      </a:solidFill>
                      <a:prstDash val="solid"/>
                    </a:lnL>
                    <a:lnR w="19050">
                      <a:solidFill>
                        <a:srgbClr val="000000"/>
                      </a:solidFill>
                      <a:prstDash val="solid"/>
                    </a:lnR>
                    <a:lnT w="19050">
                      <a:solidFill>
                        <a:srgbClr val="000000"/>
                      </a:solidFill>
                      <a:prstDash val="solid"/>
                    </a:lnT>
                    <a:lnB w="6350" cap="flat" cmpd="sng" algn="ctr">
                      <a:solidFill>
                        <a:srgbClr val="000000"/>
                      </a:solidFill>
                      <a:prstDash val="solid"/>
                      <a:round/>
                      <a:headEnd type="none" w="med" len="med"/>
                      <a:tailEnd type="none" w="med" len="med"/>
                    </a:lnB>
                  </a:tcPr>
                </a:tc>
                <a:tc gridSpan="2">
                  <a:txBody>
                    <a:bodyPr/>
                    <a:lstStyle/>
                    <a:p>
                      <a:pPr marL="43815" algn="ctr">
                        <a:lnSpc>
                          <a:spcPct val="100000"/>
                        </a:lnSpc>
                      </a:pPr>
                      <a:endParaRPr lang="en-US" altLang="ja-JP" sz="1200" b="1" dirty="0">
                        <a:latin typeface="+mn-lt"/>
                        <a:cs typeface="ＭＳ 明朝"/>
                      </a:endParaRPr>
                    </a:p>
                    <a:p>
                      <a:pPr marL="43815" algn="ctr">
                        <a:lnSpc>
                          <a:spcPct val="100000"/>
                        </a:lnSpc>
                      </a:pPr>
                      <a:r>
                        <a:rPr lang="en-US" sz="1200" b="1" dirty="0">
                          <a:latin typeface="+mn-lt"/>
                          <a:ea typeface="+mn-ea"/>
                          <a:cs typeface="ＭＳ 明朝"/>
                        </a:rPr>
                        <a:t>No Change</a:t>
                      </a:r>
                      <a:endParaRPr kumimoji="1" lang="ja-JP" altLang="en-US" dirty="0"/>
                    </a:p>
                  </a:txBody>
                  <a:tcPr marL="0" marR="0" marT="0" marB="0">
                    <a:lnL w="19050">
                      <a:solidFill>
                        <a:srgbClr val="000000"/>
                      </a:solidFill>
                      <a:prstDash val="solid"/>
                    </a:lnL>
                    <a:lnR w="6350">
                      <a:solidFill>
                        <a:srgbClr val="000000"/>
                      </a:solidFill>
                      <a:prstDash val="solid"/>
                    </a:lnR>
                    <a:lnT w="19050">
                      <a:solidFill>
                        <a:srgbClr val="000000"/>
                      </a:solidFill>
                      <a:prstDash val="soli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372988568"/>
                  </a:ext>
                </a:extLst>
              </a:tr>
              <a:tr h="508934">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gridSpan="3">
                  <a:txBody>
                    <a:bodyPr/>
                    <a:lstStyle/>
                    <a:p>
                      <a:pPr marL="95250">
                        <a:lnSpc>
                          <a:spcPct val="100000"/>
                        </a:lnSpc>
                      </a:pPr>
                      <a:endParaRPr sz="1200" b="1" dirty="0">
                        <a:latin typeface="+mn-ea"/>
                        <a:ea typeface="+mn-ea"/>
                        <a:cs typeface="ＭＳ 明朝"/>
                      </a:endParaRPr>
                    </a:p>
                  </a:txBody>
                  <a:tcPr marL="0" marR="0" marT="0" marB="0">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43815" algn="ctr">
                        <a:lnSpc>
                          <a:spcPct val="100000"/>
                        </a:lnSpc>
                      </a:pPr>
                      <a:endParaRPr sz="1200" b="1" dirty="0">
                        <a:latin typeface="+mn-lt"/>
                        <a:ea typeface="+mn-ea"/>
                        <a:cs typeface="ＭＳ 明朝"/>
                      </a:endParaRPr>
                    </a:p>
                  </a:txBody>
                  <a:tcPr marL="0" marR="0" marT="0"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a:solidFill>
                        <a:srgbClr val="000000"/>
                      </a:solidFill>
                      <a:prstDash val="solid"/>
                    </a:lnB>
                  </a:tcPr>
                </a:tc>
                <a:tc hMerge="1">
                  <a:txBody>
                    <a:bodyPr/>
                    <a:lstStyle/>
                    <a:p>
                      <a:endParaRPr kumimoji="1" lang="ja-JP" altLang="en-US"/>
                    </a:p>
                  </a:txBody>
                  <a:tcPr/>
                </a:tc>
                <a:extLst>
                  <a:ext uri="{0D108BD9-81ED-4DB2-BD59-A6C34878D82A}">
                    <a16:rowId xmlns:a16="http://schemas.microsoft.com/office/drawing/2014/main" val="1550781065"/>
                  </a:ext>
                </a:extLst>
              </a:tr>
            </a:tbl>
          </a:graphicData>
        </a:graphic>
      </p:graphicFrame>
      <p:sp>
        <p:nvSpPr>
          <p:cNvPr id="63" name="日付プレースホルダー 62">
            <a:extLst>
              <a:ext uri="{FF2B5EF4-FFF2-40B4-BE49-F238E27FC236}">
                <a16:creationId xmlns:a16="http://schemas.microsoft.com/office/drawing/2014/main" id="{8237F055-6729-418C-8396-79A1FF7FFD42}"/>
              </a:ext>
            </a:extLst>
          </p:cNvPr>
          <p:cNvSpPr>
            <a:spLocks noGrp="1"/>
          </p:cNvSpPr>
          <p:nvPr>
            <p:ph type="dt" sz="half" idx="11"/>
          </p:nvPr>
        </p:nvSpPr>
        <p:spPr/>
        <p:txBody>
          <a:bodyPr/>
          <a:lstStyle/>
          <a:p>
            <a:r>
              <a:rPr lang="en-US" altLang="ja-JP"/>
              <a:t>November 2018</a:t>
            </a:r>
            <a:endParaRPr lang="en-US" altLang="ja-JP" dirty="0"/>
          </a:p>
        </p:txBody>
      </p:sp>
      <p:sp>
        <p:nvSpPr>
          <p:cNvPr id="68" name="正方形/長方形 67">
            <a:extLst>
              <a:ext uri="{FF2B5EF4-FFF2-40B4-BE49-F238E27FC236}">
                <a16:creationId xmlns:a16="http://schemas.microsoft.com/office/drawing/2014/main" id="{5C6ED86B-113E-4F07-83C5-9134A6BE439B}"/>
              </a:ext>
            </a:extLst>
          </p:cNvPr>
          <p:cNvSpPr/>
          <p:nvPr/>
        </p:nvSpPr>
        <p:spPr>
          <a:xfrm>
            <a:off x="228599" y="648374"/>
            <a:ext cx="9024255" cy="369332"/>
          </a:xfrm>
          <a:prstGeom prst="rect">
            <a:avLst/>
          </a:prstGeom>
        </p:spPr>
        <p:txBody>
          <a:bodyPr wrap="square">
            <a:spAutoFit/>
          </a:bodyPr>
          <a:lstStyle/>
          <a:p>
            <a:pPr marL="12700">
              <a:lnSpc>
                <a:spcPct val="100000"/>
              </a:lnSpc>
            </a:pPr>
            <a:r>
              <a:rPr lang="en-US" altLang="ja-JP" b="1" spc="275" dirty="0">
                <a:cs typeface="Courier New" panose="02070309020205020404" pitchFamily="49" charset="0"/>
              </a:rPr>
              <a:t>Major Technical Requirement for Outdoor UWB Systems(</a:t>
            </a:r>
            <a:r>
              <a:rPr lang="en-US" altLang="ja-JP" b="1" spc="75" dirty="0">
                <a:cs typeface="Courier New" panose="02070309020205020404" pitchFamily="49" charset="0"/>
              </a:rPr>
              <a:t>1</a:t>
            </a:r>
            <a:r>
              <a:rPr lang="en-US" altLang="ja-JP" b="1" spc="365" dirty="0">
                <a:cs typeface="Courier New" panose="02070309020205020404" pitchFamily="49" charset="0"/>
              </a:rPr>
              <a:t>/</a:t>
            </a:r>
            <a:r>
              <a:rPr lang="en-US" altLang="ja-JP" b="1" spc="-300" dirty="0">
                <a:cs typeface="Courier New" panose="02070309020205020404" pitchFamily="49" charset="0"/>
              </a:rPr>
              <a:t> </a:t>
            </a:r>
            <a:r>
              <a:rPr lang="en-US" altLang="ja-JP" b="1" spc="155" dirty="0">
                <a:cs typeface="Courier New" panose="02070309020205020404" pitchFamily="49" charset="0"/>
              </a:rPr>
              <a:t>2)</a:t>
            </a:r>
            <a:endParaRPr lang="en-US" altLang="ja-JP" b="1" dirty="0">
              <a:cs typeface="Courier New" panose="02070309020205020404" pitchFamily="49" charset="0"/>
            </a:endParaRPr>
          </a:p>
        </p:txBody>
      </p:sp>
      <p:sp>
        <p:nvSpPr>
          <p:cNvPr id="69" name="フッター プレースホルダー 4">
            <a:extLst>
              <a:ext uri="{FF2B5EF4-FFF2-40B4-BE49-F238E27FC236}">
                <a16:creationId xmlns:a16="http://schemas.microsoft.com/office/drawing/2014/main" id="{E6066F5E-257A-4D8E-8DA9-6F40B5B5F1CC}"/>
              </a:ext>
            </a:extLst>
          </p:cNvPr>
          <p:cNvSpPr>
            <a:spLocks noGrp="1"/>
          </p:cNvSpPr>
          <p:nvPr>
            <p:ph type="ftr" sz="quarter" idx="12"/>
          </p:nvPr>
        </p:nvSpPr>
        <p:spPr>
          <a:xfrm>
            <a:off x="5076056" y="6475412"/>
            <a:ext cx="3816424" cy="215444"/>
          </a:xfrm>
        </p:spPr>
        <p:txBody>
          <a:bodyPr/>
          <a:lstStyle/>
          <a:p>
            <a:r>
              <a:rPr lang="en-US" altLang="ja-JP"/>
              <a:t>Ryuji Kohno(YNU/CWC-Nippon)</a:t>
            </a:r>
            <a:endParaRPr lang="en-US" altLang="ja-JP" dirty="0"/>
          </a:p>
        </p:txBody>
      </p:sp>
      <p:sp>
        <p:nvSpPr>
          <p:cNvPr id="70" name="スライド番号プレースホルダー 5">
            <a:extLst>
              <a:ext uri="{FF2B5EF4-FFF2-40B4-BE49-F238E27FC236}">
                <a16:creationId xmlns:a16="http://schemas.microsoft.com/office/drawing/2014/main" id="{AB8E050F-3FE1-4380-8976-0510402F3578}"/>
              </a:ext>
            </a:extLst>
          </p:cNvPr>
          <p:cNvSpPr>
            <a:spLocks noGrp="1"/>
          </p:cNvSpPr>
          <p:nvPr>
            <p:ph type="sldNum" sz="quarter" idx="13"/>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5</a:t>
            </a:fld>
            <a:endParaRPr lang="en-US" dirty="0">
              <a:solidFill>
                <a:srgbClr val="000000"/>
              </a:solidFill>
            </a:endParaRPr>
          </a:p>
        </p:txBody>
      </p:sp>
      <p:graphicFrame>
        <p:nvGraphicFramePr>
          <p:cNvPr id="71" name="object 27">
            <a:extLst>
              <a:ext uri="{FF2B5EF4-FFF2-40B4-BE49-F238E27FC236}">
                <a16:creationId xmlns:a16="http://schemas.microsoft.com/office/drawing/2014/main" id="{1BE9C02D-BE7E-4808-A9FA-7267A4CB6A0D}"/>
              </a:ext>
            </a:extLst>
          </p:cNvPr>
          <p:cNvGraphicFramePr>
            <a:graphicFrameLocks noGrp="1"/>
          </p:cNvGraphicFramePr>
          <p:nvPr>
            <p:extLst>
              <p:ext uri="{D42A27DB-BD31-4B8C-83A1-F6EECF244321}">
                <p14:modId xmlns:p14="http://schemas.microsoft.com/office/powerpoint/2010/main" val="195161393"/>
              </p:ext>
            </p:extLst>
          </p:nvPr>
        </p:nvGraphicFramePr>
        <p:xfrm>
          <a:off x="4610100" y="977543"/>
          <a:ext cx="4501243" cy="5549478"/>
        </p:xfrm>
        <a:graphic>
          <a:graphicData uri="http://schemas.openxmlformats.org/drawingml/2006/table">
            <a:tbl>
              <a:tblPr firstRow="1" bandRow="1">
                <a:tableStyleId>{2D5ABB26-0587-4C30-8999-92F81FD0307C}</a:tableStyleId>
              </a:tblPr>
              <a:tblGrid>
                <a:gridCol w="679107">
                  <a:extLst>
                    <a:ext uri="{9D8B030D-6E8A-4147-A177-3AD203B41FA5}">
                      <a16:colId xmlns:a16="http://schemas.microsoft.com/office/drawing/2014/main" val="20000"/>
                    </a:ext>
                  </a:extLst>
                </a:gridCol>
                <a:gridCol w="972860">
                  <a:extLst>
                    <a:ext uri="{9D8B030D-6E8A-4147-A177-3AD203B41FA5}">
                      <a16:colId xmlns:a16="http://schemas.microsoft.com/office/drawing/2014/main" val="20001"/>
                    </a:ext>
                  </a:extLst>
                </a:gridCol>
                <a:gridCol w="1424638">
                  <a:extLst>
                    <a:ext uri="{9D8B030D-6E8A-4147-A177-3AD203B41FA5}">
                      <a16:colId xmlns:a16="http://schemas.microsoft.com/office/drawing/2014/main" val="20002"/>
                    </a:ext>
                  </a:extLst>
                </a:gridCol>
                <a:gridCol w="212890">
                  <a:extLst>
                    <a:ext uri="{9D8B030D-6E8A-4147-A177-3AD203B41FA5}">
                      <a16:colId xmlns:a16="http://schemas.microsoft.com/office/drawing/2014/main" val="941081226"/>
                    </a:ext>
                  </a:extLst>
                </a:gridCol>
                <a:gridCol w="1211748">
                  <a:extLst>
                    <a:ext uri="{9D8B030D-6E8A-4147-A177-3AD203B41FA5}">
                      <a16:colId xmlns:a16="http://schemas.microsoft.com/office/drawing/2014/main" val="20003"/>
                    </a:ext>
                  </a:extLst>
                </a:gridCol>
              </a:tblGrid>
              <a:tr h="164915">
                <a:tc gridSpan="5">
                  <a:txBody>
                    <a:bodyPr/>
                    <a:lstStyle/>
                    <a:p>
                      <a:pPr marL="358775" indent="0" algn="ctr">
                        <a:lnSpc>
                          <a:spcPct val="100000"/>
                        </a:lnSpc>
                      </a:pPr>
                      <a:r>
                        <a:rPr lang="en-US" sz="1200" b="1" dirty="0">
                          <a:highlight>
                            <a:srgbClr val="FFFF00"/>
                          </a:highlight>
                          <a:latin typeface="ＭＳ 明朝"/>
                          <a:cs typeface="ＭＳ 明朝"/>
                        </a:rPr>
                        <a:t>Technical Requirement of </a:t>
                      </a:r>
                      <a:r>
                        <a:rPr lang="en-US" sz="1200" b="1" dirty="0" err="1">
                          <a:highlight>
                            <a:srgbClr val="FFFF00"/>
                          </a:highlight>
                          <a:latin typeface="ＭＳ 明朝"/>
                          <a:cs typeface="ＭＳ 明朝"/>
                        </a:rPr>
                        <a:t>Intdoor</a:t>
                      </a:r>
                      <a:r>
                        <a:rPr lang="en-US" sz="1200" b="1" dirty="0">
                          <a:highlight>
                            <a:srgbClr val="FFFF00"/>
                          </a:highlight>
                          <a:latin typeface="ＭＳ 明朝"/>
                          <a:cs typeface="ＭＳ 明朝"/>
                        </a:rPr>
                        <a:t> High Band UWB Systems</a:t>
                      </a:r>
                      <a:endParaRPr sz="1200" b="1" dirty="0">
                        <a:highlight>
                          <a:srgbClr val="FFFF00"/>
                        </a:highlight>
                        <a:latin typeface="ＭＳ 明朝"/>
                        <a:cs typeface="ＭＳ 明朝"/>
                      </a:endParaRPr>
                    </a:p>
                  </a:txBody>
                  <a:tcPr marL="0" marR="0" marT="0" marB="0">
                    <a:lnL w="6350">
                      <a:solidFill>
                        <a:srgbClr val="000000"/>
                      </a:solidFill>
                      <a:prstDash val="solid"/>
                    </a:lnL>
                    <a:lnR w="6350" cap="flat" cmpd="sng" algn="ctr">
                      <a:solidFill>
                        <a:srgbClr val="000000"/>
                      </a:solidFill>
                      <a:prstDash val="solid"/>
                      <a:round/>
                      <a:headEnd type="none" w="med" len="med"/>
                      <a:tailEnd type="none" w="med" len="med"/>
                    </a:lnR>
                    <a:lnT w="6350">
                      <a:solidFill>
                        <a:srgbClr val="000000"/>
                      </a:solidFill>
                      <a:prstDash val="solid"/>
                    </a:lnT>
                    <a:lnB w="1905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kumimoji="1" lang="ja-JP" altLang="en-US"/>
                    </a:p>
                  </a:txBody>
                  <a:tcPr/>
                </a:tc>
                <a:tc hMerge="1">
                  <a:txBody>
                    <a:bodyPr/>
                    <a:lstStyle/>
                    <a:p>
                      <a:endParaRPr/>
                    </a:p>
                  </a:txBody>
                  <a:tcPr marL="0" marR="0" marT="0" marB="0">
                    <a:lnL w="635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0000"/>
                  </a:ext>
                </a:extLst>
              </a:tr>
              <a:tr h="288602">
                <a:tc gridSpan="2">
                  <a:txBody>
                    <a:bodyPr/>
                    <a:lstStyle/>
                    <a:p>
                      <a:pPr marL="87313" indent="0">
                        <a:lnSpc>
                          <a:spcPct val="100000"/>
                        </a:lnSpc>
                      </a:pPr>
                      <a:r>
                        <a:rPr lang="en-US" sz="1050" b="1" dirty="0">
                          <a:solidFill>
                            <a:srgbClr val="241F2B"/>
                          </a:solidFill>
                          <a:latin typeface="Arial" panose="020B0604020202020204" pitchFamily="34" charset="0"/>
                          <a:cs typeface="Arial" panose="020B0604020202020204" pitchFamily="34" charset="0"/>
                        </a:rPr>
                        <a:t>Permissible Variance of Band</a:t>
                      </a:r>
                    </a:p>
                  </a:txBody>
                  <a:tcPr marL="0" marR="0" marT="0" marB="0">
                    <a:lnL w="63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hMerge="1">
                  <a:txBody>
                    <a:bodyPr/>
                    <a:lstStyle/>
                    <a:p>
                      <a:endParaRPr/>
                    </a:p>
                  </a:txBody>
                  <a:tcPr marL="0" marR="0" marT="0" marB="0"/>
                </a:tc>
                <a:tc gridSpan="3">
                  <a:txBody>
                    <a:bodyPr/>
                    <a:lstStyle/>
                    <a:p>
                      <a:pPr marL="279400">
                        <a:lnSpc>
                          <a:spcPct val="100000"/>
                        </a:lnSpc>
                      </a:pPr>
                      <a:r>
                        <a:rPr sz="1200" b="1" spc="20" dirty="0">
                          <a:solidFill>
                            <a:srgbClr val="241F2B"/>
                          </a:solidFill>
                          <a:latin typeface="Arial"/>
                          <a:cs typeface="Arial"/>
                        </a:rPr>
                        <a:t>7</a:t>
                      </a:r>
                      <a:r>
                        <a:rPr sz="1200" b="1" spc="-75" dirty="0">
                          <a:solidFill>
                            <a:srgbClr val="49262D"/>
                          </a:solidFill>
                          <a:latin typeface="Arial"/>
                          <a:cs typeface="Arial"/>
                        </a:rPr>
                        <a:t>.</a:t>
                      </a:r>
                      <a:r>
                        <a:rPr lang="en-US" altLang="ja-JP" sz="1200" b="1" spc="-75" dirty="0">
                          <a:solidFill>
                            <a:srgbClr val="49262D"/>
                          </a:solidFill>
                          <a:latin typeface="Arial"/>
                          <a:cs typeface="Arial"/>
                        </a:rPr>
                        <a:t>25G</a:t>
                      </a:r>
                      <a:r>
                        <a:rPr sz="1200" b="1" dirty="0">
                          <a:solidFill>
                            <a:srgbClr val="241F2B"/>
                          </a:solidFill>
                          <a:latin typeface="Arial"/>
                          <a:cs typeface="Arial"/>
                        </a:rPr>
                        <a:t>Hz</a:t>
                      </a:r>
                      <a:r>
                        <a:rPr sz="1200" b="1" spc="-125" dirty="0">
                          <a:solidFill>
                            <a:srgbClr val="241F2B"/>
                          </a:solidFill>
                          <a:latin typeface="Arial"/>
                          <a:cs typeface="Arial"/>
                        </a:rPr>
                        <a:t> </a:t>
                      </a:r>
                      <a:r>
                        <a:rPr lang="en-US" altLang="ja-JP" sz="1200" b="1" spc="-125" dirty="0">
                          <a:solidFill>
                            <a:srgbClr val="241F2B"/>
                          </a:solidFill>
                          <a:latin typeface="Arial"/>
                          <a:cs typeface="Arial"/>
                        </a:rPr>
                        <a:t> ---  10.25G</a:t>
                      </a:r>
                      <a:r>
                        <a:rPr sz="1200" b="1" dirty="0">
                          <a:solidFill>
                            <a:srgbClr val="241F2B"/>
                          </a:solidFill>
                          <a:latin typeface="Arial"/>
                          <a:cs typeface="Arial"/>
                        </a:rPr>
                        <a:t>H</a:t>
                      </a:r>
                      <a:r>
                        <a:rPr lang="en-US" sz="1200" b="1" dirty="0">
                          <a:solidFill>
                            <a:srgbClr val="241F2B"/>
                          </a:solidFill>
                          <a:latin typeface="Arial"/>
                          <a:cs typeface="Arial"/>
                        </a:rPr>
                        <a:t>z</a:t>
                      </a:r>
                      <a:endParaRPr sz="1200" b="1" dirty="0">
                        <a:latin typeface="ＭＳ 明朝"/>
                        <a:cs typeface="ＭＳ 明朝"/>
                      </a:endParaRPr>
                    </a:p>
                  </a:txBody>
                  <a:tcPr marL="0" marR="0" marT="0" marB="0">
                    <a:lnL w="19050">
                      <a:solidFill>
                        <a:srgbClr val="000000"/>
                      </a:solidFill>
                      <a:prstDash val="solid"/>
                    </a:lnL>
                    <a:lnR w="19050" cap="flat" cmpd="sng" algn="ctr">
                      <a:solidFill>
                        <a:srgbClr val="000000"/>
                      </a:solidFill>
                      <a:prstDash val="solid"/>
                      <a:round/>
                      <a:headEnd type="none" w="med" len="med"/>
                      <a:tailEnd type="none" w="med" len="med"/>
                    </a:lnR>
                    <a:lnT w="19050">
                      <a:solidFill>
                        <a:srgbClr val="000000"/>
                      </a:solidFill>
                      <a:prstDash val="solid"/>
                    </a:lnT>
                    <a:lnB w="19050">
                      <a:solidFill>
                        <a:srgbClr val="000000"/>
                      </a:solidFill>
                      <a:prstDash val="solid"/>
                    </a:lnB>
                  </a:tcPr>
                </a:tc>
                <a:tc hMerge="1">
                  <a:txBody>
                    <a:bodyPr/>
                    <a:lstStyle/>
                    <a:p>
                      <a:endParaRPr kumimoji="1" lang="ja-JP" altLang="en-US"/>
                    </a:p>
                  </a:txBody>
                  <a:tcPr/>
                </a:tc>
                <a:tc hMerge="1">
                  <a:txBody>
                    <a:bodyPr/>
                    <a:lstStyle/>
                    <a:p>
                      <a:endParaRPr/>
                    </a:p>
                  </a:txBody>
                  <a:tcPr marL="0" marR="0" marT="0" marB="0">
                    <a:lnL w="1905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0001"/>
                  </a:ext>
                </a:extLst>
              </a:tr>
              <a:tr h="357161">
                <a:tc rowSpan="2" gridSpan="2">
                  <a:txBody>
                    <a:bodyPr/>
                    <a:lstStyle/>
                    <a:p>
                      <a:pPr marL="40005" algn="ctr">
                        <a:lnSpc>
                          <a:spcPct val="100000"/>
                        </a:lnSpc>
                      </a:pPr>
                      <a:endParaRPr lang="en-US" sz="1200" b="1" spc="-25" dirty="0">
                        <a:solidFill>
                          <a:srgbClr val="110C13"/>
                        </a:solidFill>
                        <a:latin typeface="Arial" panose="020B0604020202020204" pitchFamily="34" charset="0"/>
                        <a:cs typeface="Arial" panose="020B0604020202020204" pitchFamily="34" charset="0"/>
                      </a:endParaRPr>
                    </a:p>
                    <a:p>
                      <a:pPr marL="40005" algn="ctr">
                        <a:lnSpc>
                          <a:spcPct val="100000"/>
                        </a:lnSpc>
                      </a:pPr>
                      <a:r>
                        <a:rPr lang="en-US" sz="1200" b="1" spc="-25" dirty="0">
                          <a:solidFill>
                            <a:srgbClr val="110C13"/>
                          </a:solidFill>
                          <a:latin typeface="Arial" panose="020B0604020202020204" pitchFamily="34" charset="0"/>
                          <a:cs typeface="Arial" panose="020B0604020202020204" pitchFamily="34" charset="0"/>
                        </a:rPr>
                        <a:t>Antenna Electricity</a:t>
                      </a:r>
                    </a:p>
                    <a:p>
                      <a:pPr marL="40005" algn="ctr">
                        <a:lnSpc>
                          <a:spcPct val="100000"/>
                        </a:lnSpc>
                      </a:pPr>
                      <a:r>
                        <a:rPr lang="en-US" altLang="ja-JP" sz="1200" b="1" spc="-25" dirty="0">
                          <a:solidFill>
                            <a:srgbClr val="110C13"/>
                          </a:solidFill>
                          <a:latin typeface="Arial" panose="020B0604020202020204" pitchFamily="34" charset="0"/>
                          <a:cs typeface="Arial" panose="020B0604020202020204" pitchFamily="34" charset="0"/>
                        </a:rPr>
                        <a:t>(by EIRP)</a:t>
                      </a:r>
                      <a:endParaRPr sz="1200" b="1" dirty="0">
                        <a:latin typeface="Arial" panose="020B0604020202020204" pitchFamily="34" charset="0"/>
                        <a:cs typeface="Arial" panose="020B0604020202020204" pitchFamily="34" charset="0"/>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rowSpan="2" hMerge="1">
                  <a:txBody>
                    <a:bodyPr/>
                    <a:lstStyle/>
                    <a:p>
                      <a:endParaRPr/>
                    </a:p>
                  </a:txBody>
                  <a:tcPr marL="0" marR="0" marT="0" marB="0"/>
                </a:tc>
                <a:tc gridSpan="3">
                  <a:txBody>
                    <a:bodyPr/>
                    <a:lstStyle/>
                    <a:p>
                      <a:pPr marR="50800" algn="ctr">
                        <a:lnSpc>
                          <a:spcPct val="100000"/>
                        </a:lnSpc>
                      </a:pPr>
                      <a:r>
                        <a:rPr lang="en-US" sz="1200" b="1" dirty="0">
                          <a:solidFill>
                            <a:srgbClr val="241F2B"/>
                          </a:solidFill>
                          <a:latin typeface="+mn-lt"/>
                          <a:cs typeface="ＭＳ 明朝"/>
                        </a:rPr>
                        <a:t>Average Power(EIRP)</a:t>
                      </a:r>
                      <a:endParaRPr sz="1200" b="1" dirty="0">
                        <a:latin typeface="+mn-lt"/>
                        <a:cs typeface="ＭＳ 明朝"/>
                      </a:endParaRPr>
                    </a:p>
                    <a:p>
                      <a:pPr marR="24765" algn="ctr">
                        <a:lnSpc>
                          <a:spcPct val="100000"/>
                        </a:lnSpc>
                        <a:spcBef>
                          <a:spcPts val="60"/>
                        </a:spcBef>
                      </a:pPr>
                      <a:r>
                        <a:rPr lang="en-US" altLang="ja-JP" sz="1050" b="1" spc="-60" dirty="0">
                          <a:solidFill>
                            <a:srgbClr val="241F2B"/>
                          </a:solidFill>
                          <a:latin typeface="+mn-lt"/>
                          <a:cs typeface="Arial"/>
                        </a:rPr>
                        <a:t>Lower than </a:t>
                      </a:r>
                      <a:r>
                        <a:rPr sz="1050" b="1" spc="-65" dirty="0">
                          <a:solidFill>
                            <a:srgbClr val="110C13"/>
                          </a:solidFill>
                          <a:latin typeface="+mn-lt"/>
                          <a:cs typeface="Arial"/>
                        </a:rPr>
                        <a:t>-</a:t>
                      </a:r>
                      <a:r>
                        <a:rPr sz="1050" b="1" dirty="0">
                          <a:solidFill>
                            <a:srgbClr val="241F2B"/>
                          </a:solidFill>
                          <a:latin typeface="+mn-lt"/>
                          <a:cs typeface="Arial"/>
                        </a:rPr>
                        <a:t>4</a:t>
                      </a:r>
                      <a:r>
                        <a:rPr sz="1050" b="1" spc="-145" dirty="0">
                          <a:solidFill>
                            <a:srgbClr val="241F2B"/>
                          </a:solidFill>
                          <a:latin typeface="+mn-lt"/>
                          <a:cs typeface="Arial"/>
                        </a:rPr>
                        <a:t>1</a:t>
                      </a:r>
                      <a:r>
                        <a:rPr sz="1050" b="1" dirty="0">
                          <a:solidFill>
                            <a:srgbClr val="241F2B"/>
                          </a:solidFill>
                          <a:latin typeface="+mn-lt"/>
                          <a:cs typeface="Arial"/>
                        </a:rPr>
                        <a:t>.3</a:t>
                      </a:r>
                      <a:r>
                        <a:rPr sz="1050" b="1" spc="-60" dirty="0">
                          <a:solidFill>
                            <a:srgbClr val="241F2B"/>
                          </a:solidFill>
                          <a:latin typeface="+mn-lt"/>
                          <a:cs typeface="Arial"/>
                        </a:rPr>
                        <a:t> </a:t>
                      </a:r>
                      <a:r>
                        <a:rPr sz="1050" b="1" dirty="0">
                          <a:solidFill>
                            <a:srgbClr val="241F2B"/>
                          </a:solidFill>
                          <a:latin typeface="+mn-lt"/>
                          <a:cs typeface="Arial"/>
                        </a:rPr>
                        <a:t>dBm/MHz</a:t>
                      </a:r>
                      <a:endParaRPr sz="1050" b="1" dirty="0">
                        <a:latin typeface="+mn-lt"/>
                        <a:cs typeface="ＭＳ 明朝"/>
                      </a:endParaRPr>
                    </a:p>
                  </a:txBody>
                  <a:tcPr marL="0" marR="0" marT="0" marB="0">
                    <a:lnL w="19050">
                      <a:solidFill>
                        <a:srgbClr val="000000"/>
                      </a:solidFill>
                      <a:prstDash val="solid"/>
                    </a:lnL>
                    <a:lnR w="19050" cap="flat" cmpd="sng" algn="ctr">
                      <a:solidFill>
                        <a:srgbClr val="000000"/>
                      </a:solidFill>
                      <a:prstDash val="solid"/>
                      <a:round/>
                      <a:headEnd type="none" w="med" len="med"/>
                      <a:tailEnd type="none" w="med" len="med"/>
                    </a:lnR>
                    <a:lnT w="19050">
                      <a:solidFill>
                        <a:srgbClr val="000000"/>
                      </a:solidFill>
                      <a:prstDash val="solid"/>
                    </a:lnT>
                    <a:lnB w="19050">
                      <a:solidFill>
                        <a:srgbClr val="000000"/>
                      </a:solidFill>
                      <a:prstDash val="solid"/>
                    </a:lnB>
                  </a:tcPr>
                </a:tc>
                <a:tc hMerge="1">
                  <a:txBody>
                    <a:bodyPr/>
                    <a:lstStyle/>
                    <a:p>
                      <a:endParaRPr kumimoji="1" lang="ja-JP" altLang="en-US"/>
                    </a:p>
                  </a:txBody>
                  <a:tcPr/>
                </a:tc>
                <a:tc hMerge="1">
                  <a:txBody>
                    <a:bodyPr/>
                    <a:lstStyle/>
                    <a:p>
                      <a:endParaRPr/>
                    </a:p>
                  </a:txBody>
                  <a:tcPr marL="0" marR="0" marT="0" marB="0">
                    <a:lnL w="1905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0002"/>
                  </a:ext>
                </a:extLst>
              </a:tr>
              <a:tr h="334355">
                <a:tc gridSpan="2" vMerge="1">
                  <a:txBody>
                    <a:bodyPr/>
                    <a:lstStyle/>
                    <a:p>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hMerge="1" vMerge="1">
                  <a:txBody>
                    <a:bodyPr/>
                    <a:lstStyle/>
                    <a:p>
                      <a:endParaRPr/>
                    </a:p>
                  </a:txBody>
                  <a:tcPr marL="0" marR="0" marT="0" marB="0"/>
                </a:tc>
                <a:tc gridSpan="3">
                  <a:txBody>
                    <a:bodyPr/>
                    <a:lstStyle/>
                    <a:p>
                      <a:pPr marL="1136650" marR="482600" indent="-698500">
                        <a:lnSpc>
                          <a:spcPct val="105300"/>
                        </a:lnSpc>
                      </a:pPr>
                      <a:r>
                        <a:rPr lang="en-US" sz="1200" b="1" dirty="0">
                          <a:solidFill>
                            <a:srgbClr val="241F2B"/>
                          </a:solidFill>
                          <a:latin typeface="+mn-lt"/>
                          <a:cs typeface="ＭＳ 明朝"/>
                        </a:rPr>
                        <a:t>      Peak Power (EIRP) </a:t>
                      </a:r>
                    </a:p>
                    <a:p>
                      <a:pPr marL="1136650" marR="482600" indent="-698500">
                        <a:lnSpc>
                          <a:spcPct val="105300"/>
                        </a:lnSpc>
                      </a:pPr>
                      <a:r>
                        <a:rPr lang="en-US" sz="1200" b="1" dirty="0">
                          <a:solidFill>
                            <a:srgbClr val="241F2B"/>
                          </a:solidFill>
                          <a:latin typeface="+mn-lt"/>
                          <a:cs typeface="ＭＳ 明朝"/>
                        </a:rPr>
                        <a:t>          </a:t>
                      </a:r>
                      <a:r>
                        <a:rPr lang="en-US" altLang="ja-JP" sz="1200" b="1" dirty="0">
                          <a:solidFill>
                            <a:srgbClr val="241F2B"/>
                          </a:solidFill>
                          <a:latin typeface="+mn-lt"/>
                          <a:cs typeface="ＭＳ 明朝"/>
                        </a:rPr>
                        <a:t>0 dBm / 50 MHz</a:t>
                      </a:r>
                      <a:endParaRPr lang="en-US" sz="1200" b="1" dirty="0">
                        <a:solidFill>
                          <a:srgbClr val="241F2B"/>
                        </a:solidFill>
                        <a:latin typeface="+mn-lt"/>
                        <a:cs typeface="ＭＳ 明朝"/>
                      </a:endParaRPr>
                    </a:p>
                  </a:txBody>
                  <a:tcPr marL="0" marR="0" marT="0" marB="0">
                    <a:lnL w="19050">
                      <a:solidFill>
                        <a:srgbClr val="000000"/>
                      </a:solidFill>
                      <a:prstDash val="solid"/>
                    </a:lnL>
                    <a:lnR w="19050" cap="flat" cmpd="sng" algn="ctr">
                      <a:solidFill>
                        <a:srgbClr val="000000"/>
                      </a:solidFill>
                      <a:prstDash val="solid"/>
                      <a:round/>
                      <a:headEnd type="none" w="med" len="med"/>
                      <a:tailEnd type="none" w="med" len="med"/>
                    </a:lnR>
                    <a:lnT w="19050">
                      <a:solidFill>
                        <a:srgbClr val="000000"/>
                      </a:solidFill>
                      <a:prstDash val="solid"/>
                    </a:lnT>
                    <a:lnB w="19050">
                      <a:solidFill>
                        <a:srgbClr val="000000"/>
                      </a:solidFill>
                      <a:prstDash val="solid"/>
                    </a:lnB>
                  </a:tcPr>
                </a:tc>
                <a:tc hMerge="1">
                  <a:txBody>
                    <a:bodyPr/>
                    <a:lstStyle/>
                    <a:p>
                      <a:endParaRPr kumimoji="1" lang="ja-JP" altLang="en-US"/>
                    </a:p>
                  </a:txBody>
                  <a:tcPr/>
                </a:tc>
                <a:tc hMerge="1">
                  <a:txBody>
                    <a:bodyPr/>
                    <a:lstStyle/>
                    <a:p>
                      <a:endParaRPr/>
                    </a:p>
                  </a:txBody>
                  <a:tcPr marL="0" marR="0" marT="0" marB="0">
                    <a:lnL w="1905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0003"/>
                  </a:ext>
                </a:extLst>
              </a:tr>
              <a:tr h="329831">
                <a:tc gridSpan="2">
                  <a:txBody>
                    <a:bodyPr/>
                    <a:lstStyle/>
                    <a:p>
                      <a:pPr marL="174625" indent="0">
                        <a:lnSpc>
                          <a:spcPct val="100000"/>
                        </a:lnSpc>
                      </a:pPr>
                      <a:r>
                        <a:rPr lang="en-US" sz="1200" b="1" spc="-25" dirty="0">
                          <a:solidFill>
                            <a:srgbClr val="110C13"/>
                          </a:solidFill>
                          <a:latin typeface="+mn-ea"/>
                          <a:ea typeface="+mn-ea"/>
                          <a:cs typeface="ＭＳ 明朝"/>
                        </a:rPr>
                        <a:t>Antenna Absolute Gain</a:t>
                      </a:r>
                      <a:endParaRPr sz="1200" b="1" dirty="0">
                        <a:latin typeface="+mn-ea"/>
                        <a:ea typeface="+mn-ea"/>
                        <a:cs typeface="ＭＳ 明朝"/>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hMerge="1">
                  <a:txBody>
                    <a:bodyPr/>
                    <a:lstStyle/>
                    <a:p>
                      <a:endParaRPr/>
                    </a:p>
                  </a:txBody>
                  <a:tcPr marL="0" marR="0" marT="0" marB="0"/>
                </a:tc>
                <a:tc gridSpan="3">
                  <a:txBody>
                    <a:bodyPr/>
                    <a:lstStyle/>
                    <a:p>
                      <a:pPr algn="ctr">
                        <a:lnSpc>
                          <a:spcPct val="100000"/>
                        </a:lnSpc>
                      </a:pPr>
                      <a:r>
                        <a:rPr lang="en-US" altLang="ja-JP" sz="1200" b="1" dirty="0">
                          <a:solidFill>
                            <a:srgbClr val="241F2B"/>
                          </a:solidFill>
                          <a:latin typeface="+mn-lt"/>
                          <a:cs typeface="ＭＳ 明朝"/>
                        </a:rPr>
                        <a:t>0 dBm</a:t>
                      </a:r>
                      <a:endParaRPr sz="1200" b="1" dirty="0">
                        <a:latin typeface="+mn-lt"/>
                        <a:ea typeface="+mn-ea"/>
                        <a:cs typeface="ＭＳ 明朝"/>
                      </a:endParaRPr>
                    </a:p>
                  </a:txBody>
                  <a:tcPr marL="0" marR="0" marT="0" marB="0">
                    <a:lnL w="19050">
                      <a:solidFill>
                        <a:srgbClr val="000000"/>
                      </a:solidFill>
                      <a:prstDash val="solid"/>
                    </a:lnL>
                    <a:lnR w="19050" cap="flat" cmpd="sng" algn="ctr">
                      <a:solidFill>
                        <a:srgbClr val="000000"/>
                      </a:solidFill>
                      <a:prstDash val="solid"/>
                      <a:round/>
                      <a:headEnd type="none" w="med" len="med"/>
                      <a:tailEnd type="none" w="med" len="med"/>
                    </a:lnR>
                    <a:lnT w="19050">
                      <a:solidFill>
                        <a:srgbClr val="000000"/>
                      </a:solidFill>
                      <a:prstDash val="solid"/>
                    </a:lnT>
                    <a:lnB w="19050">
                      <a:solidFill>
                        <a:srgbClr val="000000"/>
                      </a:solidFill>
                      <a:prstDash val="solid"/>
                    </a:lnB>
                  </a:tcPr>
                </a:tc>
                <a:tc hMerge="1">
                  <a:txBody>
                    <a:bodyPr/>
                    <a:lstStyle/>
                    <a:p>
                      <a:endParaRPr kumimoji="1" lang="ja-JP" altLang="en-US"/>
                    </a:p>
                  </a:txBody>
                  <a:tcPr/>
                </a:tc>
                <a:tc hMerge="1">
                  <a:txBody>
                    <a:bodyPr/>
                    <a:lstStyle/>
                    <a:p>
                      <a:endParaRPr/>
                    </a:p>
                  </a:txBody>
                  <a:tcPr marL="0" marR="0" marT="0" marB="0">
                    <a:lnL w="1905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0004"/>
                  </a:ext>
                </a:extLst>
              </a:tr>
              <a:tr h="494746">
                <a:tc gridSpan="2">
                  <a:txBody>
                    <a:bodyPr/>
                    <a:lstStyle/>
                    <a:p>
                      <a:pPr marL="155575">
                        <a:lnSpc>
                          <a:spcPct val="100000"/>
                        </a:lnSpc>
                      </a:pPr>
                      <a:r>
                        <a:rPr lang="en-US" sz="1200" b="1" dirty="0">
                          <a:solidFill>
                            <a:srgbClr val="241F2B"/>
                          </a:solidFill>
                          <a:latin typeface="+mn-lt"/>
                          <a:cs typeface="ＭＳ 明朝"/>
                        </a:rPr>
                        <a:t>Permissible Occupied Band width</a:t>
                      </a:r>
                      <a:endParaRPr sz="1200" b="1" dirty="0">
                        <a:latin typeface="+mn-lt"/>
                        <a:cs typeface="ＭＳ 明朝"/>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hMerge="1">
                  <a:txBody>
                    <a:bodyPr/>
                    <a:lstStyle/>
                    <a:p>
                      <a:endParaRPr/>
                    </a:p>
                  </a:txBody>
                  <a:tcPr marL="0" marR="0" marT="0" marB="0"/>
                </a:tc>
                <a:tc gridSpan="3">
                  <a:txBody>
                    <a:bodyPr/>
                    <a:lstStyle/>
                    <a:p>
                      <a:pPr marL="749300">
                        <a:lnSpc>
                          <a:spcPct val="100000"/>
                        </a:lnSpc>
                      </a:pPr>
                      <a:endParaRPr lang="en-US" altLang="ja-JP" sz="1200" b="1" dirty="0">
                        <a:solidFill>
                          <a:srgbClr val="241F2B"/>
                        </a:solidFill>
                        <a:latin typeface="+mn-ea"/>
                        <a:ea typeface="+mn-ea"/>
                        <a:cs typeface="Arial"/>
                      </a:endParaRPr>
                    </a:p>
                    <a:p>
                      <a:pPr marL="358775" indent="0">
                        <a:lnSpc>
                          <a:spcPct val="100000"/>
                        </a:lnSpc>
                      </a:pPr>
                      <a:r>
                        <a:rPr lang="en-US" altLang="ja-JP" sz="1200" b="1" dirty="0">
                          <a:solidFill>
                            <a:srgbClr val="241F2B"/>
                          </a:solidFill>
                          <a:latin typeface="+mn-ea"/>
                          <a:ea typeface="+mn-ea"/>
                          <a:cs typeface="Arial"/>
                        </a:rPr>
                        <a:t>                    3 G</a:t>
                      </a:r>
                      <a:r>
                        <a:rPr sz="1200" b="1" dirty="0">
                          <a:solidFill>
                            <a:srgbClr val="241F2B"/>
                          </a:solidFill>
                          <a:latin typeface="+mn-ea"/>
                          <a:ea typeface="+mn-ea"/>
                          <a:cs typeface="Arial"/>
                        </a:rPr>
                        <a:t>Hz </a:t>
                      </a:r>
                      <a:endParaRPr sz="1200" b="1" dirty="0">
                        <a:latin typeface="+mn-ea"/>
                        <a:ea typeface="+mn-ea"/>
                        <a:cs typeface="ＭＳ 明朝"/>
                      </a:endParaRPr>
                    </a:p>
                  </a:txBody>
                  <a:tcPr marL="0" marR="0" marT="0" marB="0">
                    <a:lnL w="19050">
                      <a:solidFill>
                        <a:srgbClr val="000000"/>
                      </a:solidFill>
                      <a:prstDash val="solid"/>
                    </a:lnL>
                    <a:lnR w="19050" cap="flat" cmpd="sng" algn="ctr">
                      <a:solidFill>
                        <a:srgbClr val="000000"/>
                      </a:solidFill>
                      <a:prstDash val="solid"/>
                      <a:round/>
                      <a:headEnd type="none" w="med" len="med"/>
                      <a:tailEnd type="none" w="med" len="med"/>
                    </a:lnR>
                    <a:lnT w="19050">
                      <a:solidFill>
                        <a:srgbClr val="000000"/>
                      </a:solidFill>
                      <a:prstDash val="solid"/>
                    </a:lnT>
                    <a:lnB w="19050">
                      <a:solidFill>
                        <a:srgbClr val="000000"/>
                      </a:solidFill>
                      <a:prstDash val="solid"/>
                    </a:lnB>
                  </a:tcPr>
                </a:tc>
                <a:tc hMerge="1">
                  <a:txBody>
                    <a:bodyPr/>
                    <a:lstStyle/>
                    <a:p>
                      <a:endParaRPr kumimoji="1" lang="ja-JP" altLang="en-US"/>
                    </a:p>
                  </a:txBody>
                  <a:tcPr/>
                </a:tc>
                <a:tc hMerge="1">
                  <a:txBody>
                    <a:bodyPr/>
                    <a:lstStyle/>
                    <a:p>
                      <a:endParaRPr/>
                    </a:p>
                  </a:txBody>
                  <a:tcPr marL="0" marR="0" marT="0" marB="0">
                    <a:lnL w="1905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0005"/>
                  </a:ext>
                </a:extLst>
              </a:tr>
              <a:tr h="329831">
                <a:tc gridSpan="2">
                  <a:txBody>
                    <a:bodyPr/>
                    <a:lstStyle/>
                    <a:p>
                      <a:pPr marL="87313" indent="0">
                        <a:lnSpc>
                          <a:spcPct val="100000"/>
                        </a:lnSpc>
                      </a:pPr>
                      <a:r>
                        <a:rPr lang="en-US" sz="1200" b="1" dirty="0">
                          <a:solidFill>
                            <a:srgbClr val="241F2B"/>
                          </a:solidFill>
                          <a:latin typeface="+mn-ea"/>
                          <a:ea typeface="+mn-ea"/>
                          <a:cs typeface="ＭＳ 明朝"/>
                        </a:rPr>
                        <a:t>Permissible Spread Band width</a:t>
                      </a:r>
                      <a:endParaRPr sz="1200" b="1" dirty="0">
                        <a:latin typeface="ＭＳ 明朝"/>
                        <a:cs typeface="ＭＳ 明朝"/>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hMerge="1">
                  <a:txBody>
                    <a:bodyPr/>
                    <a:lstStyle/>
                    <a:p>
                      <a:endParaRPr/>
                    </a:p>
                  </a:txBody>
                  <a:tcPr marL="0" marR="0" marT="0" marB="0"/>
                </a:tc>
                <a:tc gridSpan="3">
                  <a:txBody>
                    <a:bodyPr/>
                    <a:lstStyle/>
                    <a:p>
                      <a:pPr marL="43815" algn="ctr">
                        <a:lnSpc>
                          <a:spcPct val="100000"/>
                        </a:lnSpc>
                      </a:pPr>
                      <a:endParaRPr lang="en-US" altLang="ja-JP" sz="1200" b="1" dirty="0">
                        <a:latin typeface="+mn-lt"/>
                        <a:cs typeface="ＭＳ 明朝"/>
                      </a:endParaRPr>
                    </a:p>
                    <a:p>
                      <a:pPr marL="43815" algn="ctr">
                        <a:lnSpc>
                          <a:spcPct val="100000"/>
                        </a:lnSpc>
                      </a:pPr>
                      <a:r>
                        <a:rPr lang="en-US" sz="1200" b="1" dirty="0">
                          <a:latin typeface="+mn-lt"/>
                          <a:ea typeface="+mn-ea"/>
                          <a:cs typeface="ＭＳ 明朝"/>
                        </a:rPr>
                        <a:t>More than 450 MHz (10 dB Bandwidth)</a:t>
                      </a:r>
                      <a:endParaRPr sz="1200" b="1" dirty="0">
                        <a:latin typeface="+mn-lt"/>
                        <a:ea typeface="+mn-ea"/>
                        <a:cs typeface="ＭＳ 明朝"/>
                      </a:endParaRPr>
                    </a:p>
                  </a:txBody>
                  <a:tcPr marL="0" marR="0" marT="0" marB="0">
                    <a:lnL w="19050">
                      <a:solidFill>
                        <a:srgbClr val="000000"/>
                      </a:solidFill>
                      <a:prstDash val="solid"/>
                    </a:lnL>
                    <a:lnR w="19050" cap="flat" cmpd="sng" algn="ctr">
                      <a:solidFill>
                        <a:srgbClr val="000000"/>
                      </a:solidFill>
                      <a:prstDash val="solid"/>
                      <a:round/>
                      <a:headEnd type="none" w="med" len="med"/>
                      <a:tailEnd type="none" w="med" len="med"/>
                    </a:lnR>
                    <a:lnT w="19050">
                      <a:solidFill>
                        <a:srgbClr val="000000"/>
                      </a:solidFill>
                      <a:prstDash val="solid"/>
                    </a:lnT>
                    <a:lnB w="19050">
                      <a:solidFill>
                        <a:srgbClr val="000000"/>
                      </a:solidFill>
                      <a:prstDash val="solid"/>
                    </a:lnB>
                  </a:tcPr>
                </a:tc>
                <a:tc hMerge="1">
                  <a:txBody>
                    <a:bodyPr/>
                    <a:lstStyle/>
                    <a:p>
                      <a:endParaRPr kumimoji="1" lang="ja-JP" altLang="en-US"/>
                    </a:p>
                  </a:txBody>
                  <a:tcPr/>
                </a:tc>
                <a:tc hMerge="1">
                  <a:txBody>
                    <a:bodyPr/>
                    <a:lstStyle/>
                    <a:p>
                      <a:endParaRPr/>
                    </a:p>
                  </a:txBody>
                  <a:tcPr marL="0" marR="0" marT="0" marB="0">
                    <a:lnL w="1905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0006"/>
                  </a:ext>
                </a:extLst>
              </a:tr>
              <a:tr h="164915">
                <a:tc rowSpan="7">
                  <a:txBody>
                    <a:bodyPr/>
                    <a:lstStyle/>
                    <a:p>
                      <a:pPr marL="98425" marR="25400" indent="-1270" algn="ctr">
                        <a:lnSpc>
                          <a:spcPct val="104500"/>
                        </a:lnSpc>
                      </a:pPr>
                      <a:endParaRPr lang="en-US" altLang="ja-JP" sz="1200" b="1" dirty="0">
                        <a:solidFill>
                          <a:srgbClr val="241F2B"/>
                        </a:solidFill>
                        <a:latin typeface="+mn-lt"/>
                        <a:ea typeface="+mn-ea"/>
                        <a:cs typeface="ＭＳ 明朝"/>
                      </a:endParaRPr>
                    </a:p>
                    <a:p>
                      <a:pPr marL="98425" marR="25400" indent="-1270" algn="ctr">
                        <a:lnSpc>
                          <a:spcPct val="104500"/>
                        </a:lnSpc>
                      </a:pPr>
                      <a:r>
                        <a:rPr lang="en-US" altLang="ja-JP" sz="1200" b="1" dirty="0">
                          <a:solidFill>
                            <a:srgbClr val="241F2B"/>
                          </a:solidFill>
                          <a:latin typeface="+mn-lt"/>
                          <a:ea typeface="+mn-ea"/>
                          <a:cs typeface="ＭＳ 明朝"/>
                        </a:rPr>
                        <a:t>Limits of Emission Power </a:t>
                      </a:r>
                      <a:r>
                        <a:rPr lang="en-US" altLang="ja-JP" sz="1200" b="1" dirty="0" err="1">
                          <a:solidFill>
                            <a:srgbClr val="241F2B"/>
                          </a:solidFill>
                          <a:latin typeface="+mn-lt"/>
                          <a:ea typeface="+mn-ea"/>
                          <a:cs typeface="ＭＳ 明朝"/>
                        </a:rPr>
                        <a:t>subsidiarily</a:t>
                      </a:r>
                      <a:r>
                        <a:rPr lang="en-US" altLang="ja-JP" sz="1200" b="1" dirty="0">
                          <a:solidFill>
                            <a:srgbClr val="241F2B"/>
                          </a:solidFill>
                          <a:latin typeface="+mn-lt"/>
                          <a:ea typeface="+mn-ea"/>
                          <a:cs typeface="ＭＳ 明朝"/>
                        </a:rPr>
                        <a:t> (by EIRP</a:t>
                      </a:r>
                      <a:r>
                        <a:rPr lang="en-US" altLang="ja-JP" sz="1200" b="1" dirty="0">
                          <a:solidFill>
                            <a:srgbClr val="241F2B"/>
                          </a:solidFill>
                          <a:latin typeface="+mn-lt"/>
                          <a:cs typeface="ＭＳ 明朝"/>
                        </a:rPr>
                        <a:t>)</a:t>
                      </a:r>
                      <a:endParaRPr sz="1200" b="1" dirty="0">
                        <a:latin typeface="+mn-lt"/>
                        <a:cs typeface="ＭＳ 明朝"/>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6350" cap="flat" cmpd="sng" algn="ctr">
                      <a:solidFill>
                        <a:srgbClr val="000000"/>
                      </a:solidFill>
                      <a:prstDash val="solid"/>
                      <a:round/>
                      <a:headEnd type="none" w="med" len="med"/>
                      <a:tailEnd type="none" w="med" len="med"/>
                    </a:lnB>
                  </a:tcPr>
                </a:tc>
                <a:tc rowSpan="3">
                  <a:txBody>
                    <a:bodyPr/>
                    <a:lstStyle/>
                    <a:p>
                      <a:pPr marL="120650">
                        <a:lnSpc>
                          <a:spcPct val="100000"/>
                        </a:lnSpc>
                      </a:pPr>
                      <a:r>
                        <a:rPr lang="en-US" sz="1200" b="1" spc="20" dirty="0">
                          <a:solidFill>
                            <a:srgbClr val="241F2B"/>
                          </a:solidFill>
                          <a:latin typeface="+mn-ea"/>
                          <a:ea typeface="+mn-ea"/>
                          <a:cs typeface="Arial"/>
                        </a:rPr>
                        <a:t>Not beyond </a:t>
                      </a:r>
                      <a:r>
                        <a:rPr sz="1200" b="1" spc="20" dirty="0">
                          <a:solidFill>
                            <a:srgbClr val="241F2B"/>
                          </a:solidFill>
                          <a:latin typeface="+mn-ea"/>
                          <a:ea typeface="+mn-ea"/>
                          <a:cs typeface="Arial"/>
                        </a:rPr>
                        <a:t>7</a:t>
                      </a:r>
                      <a:r>
                        <a:rPr sz="1200" b="1" spc="-160" dirty="0">
                          <a:latin typeface="+mn-ea"/>
                          <a:ea typeface="+mn-ea"/>
                          <a:cs typeface="Arial"/>
                        </a:rPr>
                        <a:t>.</a:t>
                      </a:r>
                      <a:r>
                        <a:rPr sz="1200" b="1" dirty="0">
                          <a:solidFill>
                            <a:srgbClr val="241F2B"/>
                          </a:solidFill>
                          <a:latin typeface="+mn-ea"/>
                          <a:ea typeface="+mn-ea"/>
                          <a:cs typeface="Arial"/>
                        </a:rPr>
                        <a:t>25</a:t>
                      </a:r>
                      <a:r>
                        <a:rPr sz="1200" b="1" spc="-30" dirty="0">
                          <a:solidFill>
                            <a:srgbClr val="241F2B"/>
                          </a:solidFill>
                          <a:latin typeface="+mn-ea"/>
                          <a:ea typeface="+mn-ea"/>
                          <a:cs typeface="Arial"/>
                        </a:rPr>
                        <a:t> </a:t>
                      </a:r>
                      <a:r>
                        <a:rPr sz="1200" b="1" dirty="0">
                          <a:solidFill>
                            <a:srgbClr val="342D3D"/>
                          </a:solidFill>
                          <a:latin typeface="+mn-ea"/>
                          <a:ea typeface="+mn-ea"/>
                          <a:cs typeface="Arial"/>
                        </a:rPr>
                        <a:t>GH</a:t>
                      </a:r>
                      <a:r>
                        <a:rPr sz="1200" b="1" spc="-35" dirty="0">
                          <a:solidFill>
                            <a:srgbClr val="342D3D"/>
                          </a:solidFill>
                          <a:latin typeface="+mn-ea"/>
                          <a:ea typeface="+mn-ea"/>
                          <a:cs typeface="Arial"/>
                        </a:rPr>
                        <a:t>z</a:t>
                      </a:r>
                      <a:endParaRPr sz="1200" b="1" dirty="0">
                        <a:latin typeface="+mn-ea"/>
                        <a:ea typeface="+mn-ea"/>
                        <a:cs typeface="ＭＳ 明朝"/>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gridSpan="2">
                  <a:txBody>
                    <a:bodyPr/>
                    <a:lstStyle/>
                    <a:p>
                      <a:pPr marL="43815" algn="ctr">
                        <a:lnSpc>
                          <a:spcPct val="100000"/>
                        </a:lnSpc>
                      </a:pPr>
                      <a:r>
                        <a:rPr lang="en-US" altLang="ja-JP" sz="1200" b="1" dirty="0">
                          <a:solidFill>
                            <a:srgbClr val="241F2B"/>
                          </a:solidFill>
                          <a:latin typeface="+mn-ea"/>
                          <a:ea typeface="+mn-ea"/>
                          <a:cs typeface="ＭＳ 明朝"/>
                        </a:rPr>
                        <a:t>Less than 1,600MHz</a:t>
                      </a:r>
                    </a:p>
                  </a:txBody>
                  <a:tcPr marL="0" marR="0" marT="0" marB="0">
                    <a:lnL w="19050">
                      <a:solidFill>
                        <a:srgbClr val="000000"/>
                      </a:solidFill>
                      <a:prstDash val="solid"/>
                    </a:lnL>
                    <a:lnR w="6350" cap="flat" cmpd="sng" algn="ctr">
                      <a:solidFill>
                        <a:srgbClr val="000000"/>
                      </a:solidFill>
                      <a:prstDash val="solid"/>
                      <a:round/>
                      <a:headEnd type="none" w="med" len="med"/>
                      <a:tailEnd type="none" w="med" len="med"/>
                    </a:lnR>
                    <a:lnT w="19050">
                      <a:solidFill>
                        <a:srgbClr val="000000"/>
                      </a:solidFill>
                      <a:prstDash val="solid"/>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r>
                        <a:rPr lang="en-US" altLang="ja-JP" sz="1200" b="1">
                          <a:solidFill>
                            <a:srgbClr val="241F2B"/>
                          </a:solidFill>
                          <a:latin typeface="+mn-ea"/>
                          <a:ea typeface="+mn-ea"/>
                          <a:cs typeface="ＭＳ 明朝"/>
                        </a:rPr>
                        <a:t>-90.0dBm/MHz</a:t>
                      </a:r>
                      <a:endParaRPr/>
                    </a:p>
                  </a:txBody>
                  <a:tcPr marL="0" marR="0" marT="0" marB="0">
                    <a:lnL w="6350" cap="flat" cmpd="sng" algn="ctr">
                      <a:solidFill>
                        <a:srgbClr val="000000"/>
                      </a:solidFill>
                      <a:prstDash val="solid"/>
                      <a:round/>
                      <a:headEnd type="none" w="med" len="med"/>
                      <a:tailEnd type="none" w="med" len="med"/>
                    </a:lnL>
                    <a:lnR w="6350">
                      <a:solidFill>
                        <a:srgbClr val="000000"/>
                      </a:solidFill>
                      <a:prstDash val="soli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47373">
                <a:tc vMerge="1">
                  <a:txBody>
                    <a:bodyPr/>
                    <a:lstStyle/>
                    <a:p>
                      <a:endParaRPr kumimoji="1" lang="ja-JP" altLang="en-US"/>
                    </a:p>
                  </a:txBody>
                  <a:tcPr/>
                </a:tc>
                <a:tc vMerge="1">
                  <a:txBody>
                    <a:bodyPr/>
                    <a:lstStyle/>
                    <a:p>
                      <a:endParaRPr kumimoji="1" lang="ja-JP" altLang="en-US"/>
                    </a:p>
                  </a:txBody>
                  <a:tcPr/>
                </a:tc>
                <a:tc gridSpan="2">
                  <a:txBody>
                    <a:bodyPr/>
                    <a:lstStyle/>
                    <a:p>
                      <a:pPr marL="43815" algn="ctr">
                        <a:lnSpc>
                          <a:spcPct val="100000"/>
                        </a:lnSpc>
                      </a:pPr>
                      <a:r>
                        <a:rPr lang="en-US" altLang="ja-JP" sz="1200" b="1" dirty="0">
                          <a:solidFill>
                            <a:srgbClr val="241F2B"/>
                          </a:solidFill>
                          <a:latin typeface="+mn-ea"/>
                          <a:ea typeface="+mn-ea"/>
                          <a:cs typeface="ＭＳ 明朝"/>
                        </a:rPr>
                        <a:t>1,600-2,700 MHz</a:t>
                      </a:r>
                    </a:p>
                  </a:txBody>
                  <a:tcPr marL="0" marR="0" marT="0"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r>
                        <a:rPr kumimoji="1" lang="en-US" altLang="ja-JP" dirty="0"/>
                        <a:t>-</a:t>
                      </a:r>
                      <a:r>
                        <a:rPr kumimoji="1" lang="en-US" altLang="ja-JP" sz="1200" b="1" dirty="0"/>
                        <a:t>85.0dBm/MHz</a:t>
                      </a:r>
                      <a:endParaRPr kumimoji="1" lang="ja-JP" altLang="en-US" sz="1200" b="1"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1585010"/>
                  </a:ext>
                </a:extLst>
              </a:tr>
              <a:tr h="247373">
                <a:tc vMerge="1">
                  <a:txBody>
                    <a:bodyPr/>
                    <a:lstStyle/>
                    <a:p>
                      <a:endParaRPr kumimoji="1" lang="ja-JP" altLang="en-US"/>
                    </a:p>
                  </a:txBody>
                  <a:tcPr/>
                </a:tc>
                <a:tc vMerge="1">
                  <a:txBody>
                    <a:bodyPr/>
                    <a:lstStyle/>
                    <a:p>
                      <a:endParaRPr kumimoji="1" lang="ja-JP" altLang="en-US"/>
                    </a:p>
                  </a:txBody>
                  <a:tcPr/>
                </a:tc>
                <a:tc gridSpan="2">
                  <a:txBody>
                    <a:bodyPr/>
                    <a:lstStyle/>
                    <a:p>
                      <a:pPr marL="43815" algn="ctr">
                        <a:lnSpc>
                          <a:spcPct val="100000"/>
                        </a:lnSpc>
                      </a:pPr>
                      <a:r>
                        <a:rPr lang="en-US" altLang="ja-JP" sz="1200" b="1" dirty="0">
                          <a:solidFill>
                            <a:srgbClr val="241F2B"/>
                          </a:solidFill>
                          <a:latin typeface="+mn-ea"/>
                          <a:ea typeface="+mn-ea"/>
                          <a:cs typeface="ＭＳ 明朝"/>
                        </a:rPr>
                        <a:t>2,700MHz -7.25 GHz</a:t>
                      </a:r>
                    </a:p>
                  </a:txBody>
                  <a:tcPr marL="0" marR="0" marT="0"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a:solidFill>
                        <a:srgbClr val="000000"/>
                      </a:solidFill>
                      <a:prstDash val="solid"/>
                    </a:lnB>
                  </a:tcPr>
                </a:tc>
                <a:tc hMerge="1">
                  <a:txBody>
                    <a:bodyPr/>
                    <a:lstStyle/>
                    <a:p>
                      <a:endParaRPr kumimoji="1" lang="ja-JP" altLang="en-US"/>
                    </a:p>
                  </a:txBody>
                  <a:tcPr/>
                </a:tc>
                <a:tc>
                  <a:txBody>
                    <a:bodyPr/>
                    <a:lstStyle/>
                    <a:p>
                      <a:r>
                        <a:rPr kumimoji="1" lang="en-US" altLang="ja-JP" dirty="0"/>
                        <a:t>-</a:t>
                      </a:r>
                      <a:r>
                        <a:rPr kumimoji="1" lang="en-US" altLang="ja-JP" sz="1200" b="1" dirty="0"/>
                        <a:t>70.0dBm/MHz</a:t>
                      </a:r>
                      <a:endParaRPr kumimoji="1" lang="ja-JP" altLang="en-US" sz="1200" b="1"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3315803"/>
                  </a:ext>
                </a:extLst>
              </a:tr>
              <a:tr h="341283">
                <a:tc vMerge="1">
                  <a:txBody>
                    <a:bodyPr/>
                    <a:lstStyle/>
                    <a:p>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6350">
                      <a:solidFill>
                        <a:srgbClr val="000000"/>
                      </a:solidFill>
                      <a:prstDash val="solid"/>
                    </a:lnB>
                  </a:tcPr>
                </a:tc>
                <a:tc>
                  <a:txBody>
                    <a:bodyPr/>
                    <a:lstStyle/>
                    <a:p>
                      <a:pPr marL="120650">
                        <a:lnSpc>
                          <a:spcPct val="100000"/>
                        </a:lnSpc>
                      </a:pPr>
                      <a:r>
                        <a:rPr sz="1200" b="1" spc="20" dirty="0">
                          <a:solidFill>
                            <a:srgbClr val="241F2B"/>
                          </a:solidFill>
                          <a:latin typeface="+mn-ea"/>
                          <a:ea typeface="+mn-ea"/>
                          <a:cs typeface="Arial"/>
                        </a:rPr>
                        <a:t>7</a:t>
                      </a:r>
                      <a:r>
                        <a:rPr sz="1200" b="1" spc="-160" dirty="0">
                          <a:latin typeface="+mn-ea"/>
                          <a:ea typeface="+mn-ea"/>
                          <a:cs typeface="Arial"/>
                        </a:rPr>
                        <a:t>.</a:t>
                      </a:r>
                      <a:r>
                        <a:rPr sz="1200" b="1" dirty="0">
                          <a:solidFill>
                            <a:srgbClr val="241F2B"/>
                          </a:solidFill>
                          <a:latin typeface="+mn-ea"/>
                          <a:ea typeface="+mn-ea"/>
                          <a:cs typeface="Arial"/>
                        </a:rPr>
                        <a:t>25</a:t>
                      </a:r>
                      <a:r>
                        <a:rPr sz="1200" b="1" spc="-30" dirty="0">
                          <a:solidFill>
                            <a:srgbClr val="241F2B"/>
                          </a:solidFill>
                          <a:latin typeface="+mn-ea"/>
                          <a:ea typeface="+mn-ea"/>
                          <a:cs typeface="Arial"/>
                        </a:rPr>
                        <a:t> </a:t>
                      </a:r>
                      <a:r>
                        <a:rPr sz="1200" b="1" dirty="0">
                          <a:solidFill>
                            <a:srgbClr val="342D3D"/>
                          </a:solidFill>
                          <a:latin typeface="+mn-ea"/>
                          <a:ea typeface="+mn-ea"/>
                          <a:cs typeface="Arial"/>
                        </a:rPr>
                        <a:t>GH</a:t>
                      </a:r>
                      <a:r>
                        <a:rPr sz="1200" b="1" spc="15" dirty="0">
                          <a:solidFill>
                            <a:srgbClr val="342D3D"/>
                          </a:solidFill>
                          <a:latin typeface="+mn-ea"/>
                          <a:ea typeface="+mn-ea"/>
                          <a:cs typeface="Arial"/>
                        </a:rPr>
                        <a:t>z</a:t>
                      </a:r>
                      <a:endParaRPr sz="1200" b="1" dirty="0">
                        <a:latin typeface="+mn-ea"/>
                        <a:ea typeface="+mn-ea"/>
                        <a:cs typeface="ＭＳ 明朝"/>
                      </a:endParaRPr>
                    </a:p>
                    <a:p>
                      <a:pPr marL="95250">
                        <a:lnSpc>
                          <a:spcPct val="100000"/>
                        </a:lnSpc>
                        <a:spcBef>
                          <a:spcPts val="110"/>
                        </a:spcBef>
                      </a:pPr>
                      <a:r>
                        <a:rPr lang="en-US" sz="1200" b="1" dirty="0">
                          <a:solidFill>
                            <a:srgbClr val="241F2B"/>
                          </a:solidFill>
                          <a:latin typeface="+mn-ea"/>
                          <a:ea typeface="+mn-ea"/>
                          <a:cs typeface="Arial"/>
                        </a:rPr>
                        <a:t>-- </a:t>
                      </a:r>
                      <a:r>
                        <a:rPr sz="1200" b="1" dirty="0">
                          <a:solidFill>
                            <a:srgbClr val="241F2B"/>
                          </a:solidFill>
                          <a:latin typeface="+mn-ea"/>
                          <a:ea typeface="+mn-ea"/>
                          <a:cs typeface="Arial"/>
                        </a:rPr>
                        <a:t>10</a:t>
                      </a:r>
                      <a:r>
                        <a:rPr sz="1200" b="1" spc="-65" dirty="0">
                          <a:solidFill>
                            <a:srgbClr val="241F2B"/>
                          </a:solidFill>
                          <a:latin typeface="+mn-ea"/>
                          <a:ea typeface="+mn-ea"/>
                          <a:cs typeface="Arial"/>
                        </a:rPr>
                        <a:t>.</a:t>
                      </a:r>
                      <a:r>
                        <a:rPr sz="1200" b="1" dirty="0">
                          <a:solidFill>
                            <a:srgbClr val="241F2B"/>
                          </a:solidFill>
                          <a:latin typeface="+mn-ea"/>
                          <a:ea typeface="+mn-ea"/>
                          <a:cs typeface="Arial"/>
                        </a:rPr>
                        <a:t>25</a:t>
                      </a:r>
                      <a:r>
                        <a:rPr sz="1200" b="1" spc="-30" dirty="0">
                          <a:solidFill>
                            <a:srgbClr val="241F2B"/>
                          </a:solidFill>
                          <a:latin typeface="+mn-ea"/>
                          <a:ea typeface="+mn-ea"/>
                          <a:cs typeface="Arial"/>
                        </a:rPr>
                        <a:t> </a:t>
                      </a:r>
                      <a:r>
                        <a:rPr sz="1200" b="1" dirty="0">
                          <a:solidFill>
                            <a:srgbClr val="342D3D"/>
                          </a:solidFill>
                          <a:latin typeface="+mn-ea"/>
                          <a:ea typeface="+mn-ea"/>
                          <a:cs typeface="Arial"/>
                        </a:rPr>
                        <a:t>GH</a:t>
                      </a:r>
                      <a:r>
                        <a:rPr sz="1200" b="1" spc="-35" dirty="0">
                          <a:solidFill>
                            <a:srgbClr val="342D3D"/>
                          </a:solidFill>
                          <a:latin typeface="+mn-ea"/>
                          <a:ea typeface="+mn-ea"/>
                          <a:cs typeface="Arial"/>
                        </a:rPr>
                        <a:t>z</a:t>
                      </a:r>
                      <a:endParaRPr lang="en-US" altLang="ja-JP" sz="1200" b="1" dirty="0">
                        <a:solidFill>
                          <a:srgbClr val="241F2B"/>
                        </a:solidFill>
                        <a:latin typeface="+mn-ea"/>
                        <a:ea typeface="+mn-ea"/>
                        <a:cs typeface="ＭＳ 明朝"/>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gridSpan="3">
                  <a:txBody>
                    <a:bodyPr/>
                    <a:lstStyle/>
                    <a:p>
                      <a:pPr marL="196850" algn="l">
                        <a:lnSpc>
                          <a:spcPct val="100000"/>
                        </a:lnSpc>
                      </a:pPr>
                      <a:r>
                        <a:rPr sz="1200" b="1" spc="20" dirty="0">
                          <a:solidFill>
                            <a:srgbClr val="241F2B"/>
                          </a:solidFill>
                          <a:latin typeface="Arial"/>
                          <a:cs typeface="Arial"/>
                        </a:rPr>
                        <a:t>7</a:t>
                      </a:r>
                      <a:r>
                        <a:rPr sz="1200" b="1" spc="-210" dirty="0">
                          <a:solidFill>
                            <a:srgbClr val="214262"/>
                          </a:solidFill>
                          <a:latin typeface="Arial"/>
                          <a:cs typeface="Arial"/>
                        </a:rPr>
                        <a:t>.</a:t>
                      </a:r>
                      <a:r>
                        <a:rPr lang="en-US" altLang="ja-JP" sz="1200" b="1" spc="-210" dirty="0">
                          <a:solidFill>
                            <a:srgbClr val="241F2B"/>
                          </a:solidFill>
                          <a:latin typeface="Arial"/>
                          <a:cs typeface="Arial"/>
                        </a:rPr>
                        <a:t>25</a:t>
                      </a:r>
                      <a:r>
                        <a:rPr sz="1200" b="1" spc="-50" dirty="0">
                          <a:solidFill>
                            <a:srgbClr val="241F2B"/>
                          </a:solidFill>
                          <a:latin typeface="Arial"/>
                          <a:cs typeface="Arial"/>
                        </a:rPr>
                        <a:t> </a:t>
                      </a:r>
                      <a:r>
                        <a:rPr sz="1200" b="1" dirty="0">
                          <a:solidFill>
                            <a:srgbClr val="342D3D"/>
                          </a:solidFill>
                          <a:latin typeface="Arial"/>
                          <a:cs typeface="Arial"/>
                        </a:rPr>
                        <a:t>GH</a:t>
                      </a:r>
                      <a:r>
                        <a:rPr sz="1200" b="1" spc="15" dirty="0">
                          <a:solidFill>
                            <a:srgbClr val="342D3D"/>
                          </a:solidFill>
                          <a:latin typeface="Arial"/>
                          <a:cs typeface="Arial"/>
                        </a:rPr>
                        <a:t>z</a:t>
                      </a:r>
                      <a:r>
                        <a:rPr lang="en-US" altLang="ja-JP" sz="1200" b="1" spc="15" dirty="0">
                          <a:solidFill>
                            <a:srgbClr val="342D3D"/>
                          </a:solidFill>
                          <a:latin typeface="Arial"/>
                          <a:cs typeface="Arial"/>
                        </a:rPr>
                        <a:t> – 10.25</a:t>
                      </a:r>
                      <a:r>
                        <a:rPr sz="1200" b="1" dirty="0">
                          <a:solidFill>
                            <a:srgbClr val="241F2B"/>
                          </a:solidFill>
                          <a:latin typeface="Arial"/>
                          <a:cs typeface="Arial"/>
                        </a:rPr>
                        <a:t>GH</a:t>
                      </a:r>
                      <a:r>
                        <a:rPr sz="1200" b="1" spc="-35" dirty="0">
                          <a:solidFill>
                            <a:srgbClr val="241F2B"/>
                          </a:solidFill>
                          <a:latin typeface="Arial"/>
                          <a:cs typeface="Arial"/>
                        </a:rPr>
                        <a:t>z</a:t>
                      </a:r>
                      <a:endParaRPr sz="1200" b="1" dirty="0">
                        <a:latin typeface="ＭＳ 明朝"/>
                        <a:cs typeface="ＭＳ 明朝"/>
                      </a:endParaRPr>
                    </a:p>
                    <a:p>
                      <a:pPr marL="120650" algn="l">
                        <a:lnSpc>
                          <a:spcPct val="100000"/>
                        </a:lnSpc>
                      </a:pPr>
                      <a:r>
                        <a:rPr sz="1200" b="1" dirty="0">
                          <a:solidFill>
                            <a:srgbClr val="110C13"/>
                          </a:solidFill>
                          <a:latin typeface="Arial"/>
                          <a:cs typeface="Arial"/>
                        </a:rPr>
                        <a:t>-</a:t>
                      </a:r>
                      <a:r>
                        <a:rPr sz="1200" b="1" dirty="0">
                          <a:solidFill>
                            <a:srgbClr val="241F2B"/>
                          </a:solidFill>
                          <a:latin typeface="Arial"/>
                          <a:cs typeface="Arial"/>
                        </a:rPr>
                        <a:t>5</a:t>
                      </a:r>
                      <a:r>
                        <a:rPr sz="1200" b="1" spc="35" dirty="0">
                          <a:solidFill>
                            <a:srgbClr val="241F2B"/>
                          </a:solidFill>
                          <a:latin typeface="Arial"/>
                          <a:cs typeface="Arial"/>
                        </a:rPr>
                        <a:t>4</a:t>
                      </a:r>
                      <a:r>
                        <a:rPr sz="1200" b="1" spc="-210" dirty="0">
                          <a:latin typeface="Arial"/>
                          <a:cs typeface="Arial"/>
                        </a:rPr>
                        <a:t>.</a:t>
                      </a:r>
                      <a:r>
                        <a:rPr sz="1200" b="1" dirty="0">
                          <a:solidFill>
                            <a:srgbClr val="342D3D"/>
                          </a:solidFill>
                          <a:latin typeface="Arial"/>
                          <a:cs typeface="Arial"/>
                        </a:rPr>
                        <a:t>0dBm/MHz</a:t>
                      </a:r>
                      <a:endParaRPr sz="1200" b="1" dirty="0">
                        <a:latin typeface="Arial"/>
                        <a:cs typeface="Arial"/>
                      </a:endParaRPr>
                    </a:p>
                  </a:txBody>
                  <a:tcPr marL="0" marR="0" marT="0" marB="0">
                    <a:lnL w="19050">
                      <a:solidFill>
                        <a:srgbClr val="000000"/>
                      </a:solidFill>
                      <a:prstDash val="solid"/>
                    </a:lnL>
                    <a:lnR w="19050" cap="flat" cmpd="sng" algn="ctr">
                      <a:solidFill>
                        <a:srgbClr val="000000"/>
                      </a:solidFill>
                      <a:prstDash val="solid"/>
                      <a:round/>
                      <a:headEnd type="none" w="med" len="med"/>
                      <a:tailEnd type="none" w="med" len="med"/>
                    </a:lnR>
                    <a:lnT w="19050">
                      <a:solidFill>
                        <a:srgbClr val="000000"/>
                      </a:solidFill>
                      <a:prstDash val="solid"/>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marL="101600" algn="l">
                        <a:lnSpc>
                          <a:spcPct val="100000"/>
                        </a:lnSpc>
                      </a:pPr>
                      <a:endParaRPr sz="1200" b="1" dirty="0">
                        <a:latin typeface="Arial"/>
                        <a:cs typeface="Arial"/>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23368">
                <a:tc vMerge="1">
                  <a:txBody>
                    <a:bodyPr/>
                    <a:lstStyle/>
                    <a:p>
                      <a:pPr marL="98425" marR="25400" indent="-1270" algn="ctr">
                        <a:lnSpc>
                          <a:spcPct val="104500"/>
                        </a:lnSpc>
                      </a:pPr>
                      <a:endParaRPr sz="1200" b="1" dirty="0">
                        <a:latin typeface="+mn-lt"/>
                        <a:cs typeface="ＭＳ 明朝"/>
                      </a:endParaRPr>
                    </a:p>
                  </a:txBody>
                  <a:tcPr marL="0" marR="0" marT="0" marB="0">
                    <a:lnL w="6350">
                      <a:solidFill>
                        <a:srgbClr val="000000"/>
                      </a:solidFill>
                      <a:prstDash val="soli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a:txBody>
                    <a:bodyPr/>
                    <a:lstStyle/>
                    <a:p>
                      <a:endParaRPr lang="en-US" sz="1200" b="1" dirty="0">
                        <a:solidFill>
                          <a:srgbClr val="241F2B"/>
                        </a:solidFill>
                        <a:latin typeface="+mn-ea"/>
                        <a:ea typeface="+mn-ea"/>
                        <a:cs typeface="Arial"/>
                      </a:endParaRPr>
                    </a:p>
                    <a:p>
                      <a:endParaRPr lang="en-US" sz="1200" b="1" dirty="0">
                        <a:solidFill>
                          <a:srgbClr val="241F2B"/>
                        </a:solidFill>
                        <a:latin typeface="+mn-ea"/>
                        <a:ea typeface="+mn-ea"/>
                        <a:cs typeface="Arial"/>
                      </a:endParaRPr>
                    </a:p>
                    <a:p>
                      <a:r>
                        <a:rPr lang="en-US" sz="1200" b="1" dirty="0">
                          <a:solidFill>
                            <a:srgbClr val="241F2B"/>
                          </a:solidFill>
                          <a:latin typeface="+mn-ea"/>
                          <a:ea typeface="+mn-ea"/>
                          <a:cs typeface="Arial"/>
                        </a:rPr>
                        <a:t>Higher than 10</a:t>
                      </a:r>
                      <a:r>
                        <a:rPr lang="en-US" sz="1200" b="1" spc="-65" dirty="0">
                          <a:solidFill>
                            <a:srgbClr val="241F2B"/>
                          </a:solidFill>
                          <a:latin typeface="+mn-ea"/>
                          <a:ea typeface="+mn-ea"/>
                          <a:cs typeface="Arial"/>
                        </a:rPr>
                        <a:t>.</a:t>
                      </a:r>
                      <a:r>
                        <a:rPr lang="en-US" sz="1200" b="1" dirty="0">
                          <a:solidFill>
                            <a:srgbClr val="241F2B"/>
                          </a:solidFill>
                          <a:latin typeface="+mn-ea"/>
                          <a:ea typeface="+mn-ea"/>
                          <a:cs typeface="Arial"/>
                        </a:rPr>
                        <a:t>25</a:t>
                      </a:r>
                      <a:r>
                        <a:rPr lang="en-US" sz="1200" b="1" spc="-30" dirty="0">
                          <a:solidFill>
                            <a:srgbClr val="241F2B"/>
                          </a:solidFill>
                          <a:latin typeface="+mn-ea"/>
                          <a:ea typeface="+mn-ea"/>
                          <a:cs typeface="Arial"/>
                        </a:rPr>
                        <a:t> </a:t>
                      </a:r>
                      <a:r>
                        <a:rPr lang="en-US" sz="1200" b="1" dirty="0">
                          <a:solidFill>
                            <a:srgbClr val="342D3D"/>
                          </a:solidFill>
                          <a:latin typeface="+mn-ea"/>
                          <a:ea typeface="+mn-ea"/>
                          <a:cs typeface="Arial"/>
                        </a:rPr>
                        <a:t>GH</a:t>
                      </a:r>
                      <a:r>
                        <a:rPr lang="en-US" sz="1200" b="1" spc="15" dirty="0">
                          <a:solidFill>
                            <a:srgbClr val="342D3D"/>
                          </a:solidFill>
                          <a:latin typeface="+mn-ea"/>
                          <a:ea typeface="+mn-ea"/>
                          <a:cs typeface="Arial"/>
                        </a:rPr>
                        <a:t>z</a:t>
                      </a:r>
                      <a:endParaRPr kumimoji="1" lang="ja-JP" altLang="en-US" dirty="0"/>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43815" algn="ctr">
                        <a:lnSpc>
                          <a:spcPct val="100000"/>
                        </a:lnSpc>
                      </a:pPr>
                      <a:r>
                        <a:rPr kumimoji="1" lang="en-US" altLang="ja-JP" sz="1200" b="1" dirty="0"/>
                        <a:t>10.25-10.6GHz</a:t>
                      </a:r>
                      <a:endParaRPr kumimoji="1" lang="ja-JP" altLang="en-US" sz="1200" b="1" dirty="0"/>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43815" algn="ctr">
                        <a:lnSpc>
                          <a:spcPct val="100000"/>
                        </a:lnSpc>
                      </a:pPr>
                      <a:r>
                        <a:rPr kumimoji="1" lang="en-US" altLang="ja-JP" sz="1400" dirty="0"/>
                        <a:t>-</a:t>
                      </a:r>
                      <a:r>
                        <a:rPr kumimoji="1" lang="en-US" altLang="ja-JP" sz="1200" dirty="0"/>
                        <a:t>70.0dBm/MHz</a:t>
                      </a:r>
                      <a:endParaRPr kumimoji="1" lang="en-US" altLang="ja-JP" sz="1400" dirty="0"/>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115864362"/>
                  </a:ext>
                </a:extLst>
              </a:tr>
              <a:tr h="223368">
                <a:tc vMerge="1">
                  <a:txBody>
                    <a:bodyPr/>
                    <a:lstStyle/>
                    <a:p>
                      <a:endParaRPr kumimoji="1" lang="ja-JP" altLang="en-US"/>
                    </a:p>
                  </a:txBody>
                  <a:tcPr/>
                </a:tc>
                <a:tc vMerge="1">
                  <a:txBody>
                    <a:bodyPr/>
                    <a:lstStyle/>
                    <a:p>
                      <a:endParaRPr kumimoji="1" lang="ja-JP" altLang="en-US"/>
                    </a:p>
                  </a:txBody>
                  <a:tcPr/>
                </a:tc>
                <a:tc>
                  <a:txBody>
                    <a:bodyPr/>
                    <a:lstStyle/>
                    <a:p>
                      <a:pPr marL="43815" algn="ctr">
                        <a:lnSpc>
                          <a:spcPct val="100000"/>
                        </a:lnSpc>
                      </a:pPr>
                      <a:r>
                        <a:rPr kumimoji="1" lang="en-US" altLang="ja-JP" sz="1200" dirty="0"/>
                        <a:t>10.6-10.7GHz</a:t>
                      </a:r>
                      <a:endParaRPr kumimoji="1" lang="ja-JP" altLang="en-US" sz="1200" dirty="0"/>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43815" algn="ctr">
                        <a:lnSpc>
                          <a:spcPct val="100000"/>
                        </a:lnSpc>
                      </a:pPr>
                      <a:r>
                        <a:rPr kumimoji="1" lang="en-US" altLang="ja-JP" sz="1200" dirty="0"/>
                        <a:t>-85.0dBm/MHz</a:t>
                      </a: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432846081"/>
                  </a:ext>
                </a:extLst>
              </a:tr>
              <a:tr h="271963">
                <a:tc vMerge="1">
                  <a:txBody>
                    <a:bodyPr/>
                    <a:lstStyle/>
                    <a:p>
                      <a:endParaRPr kumimoji="1" lang="ja-JP" altLang="en-US"/>
                    </a:p>
                  </a:txBody>
                  <a:tcPr/>
                </a:tc>
                <a:tc vMerge="1">
                  <a:txBody>
                    <a:bodyPr/>
                    <a:lstStyle/>
                    <a:p>
                      <a:endParaRPr kumimoji="1" lang="ja-JP" altLang="en-US"/>
                    </a:p>
                  </a:txBody>
                  <a:tcPr/>
                </a:tc>
                <a:tc rowSpan="2">
                  <a:txBody>
                    <a:bodyPr/>
                    <a:lstStyle/>
                    <a:p>
                      <a:pPr marL="43815" algn="ctr">
                        <a:lnSpc>
                          <a:spcPct val="100000"/>
                        </a:lnSpc>
                      </a:pPr>
                      <a:r>
                        <a:rPr kumimoji="1" lang="en-US" altLang="ja-JP" sz="1200" dirty="0"/>
                        <a:t>10.7-11.7GHz</a:t>
                      </a:r>
                      <a:endParaRPr kumimoji="1" lang="ja-JP" altLang="en-US" sz="1200" dirty="0"/>
                    </a:p>
                  </a:txBody>
                  <a:tcPr marL="0" marR="0" marT="0" marB="0">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marL="43815" algn="ctr">
                        <a:lnSpc>
                          <a:spcPct val="100000"/>
                        </a:lnSpc>
                      </a:pPr>
                      <a:r>
                        <a:rPr kumimoji="1" lang="en-US" altLang="ja-JP" sz="1200" dirty="0"/>
                        <a:t>-70.0dBm/MHz</a:t>
                      </a: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extLst>
                  <a:ext uri="{0D108BD9-81ED-4DB2-BD59-A6C34878D82A}">
                    <a16:rowId xmlns:a16="http://schemas.microsoft.com/office/drawing/2014/main" val="3849570434"/>
                  </a:ext>
                </a:extLst>
              </a:tr>
              <a:tr h="36279">
                <a:tc rowSpan="4">
                  <a:txBody>
                    <a:bodyPr/>
                    <a:lstStyle/>
                    <a:p>
                      <a:pPr marL="98425" marR="25400" indent="-1270" algn="ctr">
                        <a:lnSpc>
                          <a:spcPct val="104500"/>
                        </a:lnSpc>
                      </a:pPr>
                      <a:endParaRPr sz="1200" b="1" dirty="0">
                        <a:latin typeface="+mn-lt"/>
                        <a:cs typeface="ＭＳ 明朝"/>
                      </a:endParaRPr>
                    </a:p>
                  </a:txBody>
                  <a:tcPr marL="0" marR="0" marT="0"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B w="6350">
                      <a:solidFill>
                        <a:srgbClr val="000000"/>
                      </a:solidFill>
                      <a:prstDash val="solid"/>
                    </a:lnB>
                  </a:tcPr>
                </a:tc>
                <a:tc vMerge="1">
                  <a:txBody>
                    <a:bodyPr/>
                    <a:lstStyle/>
                    <a:p>
                      <a:endParaRPr kumimoji="1" lang="ja-JP" altLang="en-US"/>
                    </a:p>
                  </a:txBody>
                  <a:tcPr>
                    <a:lnL w="19050" cap="flat" cmpd="sng" algn="ctr">
                      <a:solidFill>
                        <a:srgbClr val="000000"/>
                      </a:solidFill>
                      <a:prstDash val="solid"/>
                      <a:round/>
                      <a:headEnd type="none" w="med" len="med"/>
                      <a:tailEnd type="none" w="med" len="med"/>
                    </a:lnL>
                  </a:tcPr>
                </a:tc>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gridSpan="2" vMerge="1">
                  <a:txBody>
                    <a:bodyPr/>
                    <a:lstStyle/>
                    <a:p>
                      <a:endParaRPr kumimoji="1" lang="ja-JP" altLang="en-US"/>
                    </a:p>
                  </a:txBody>
                  <a:tcPr>
                    <a:lnT w="6350" cap="flat" cmpd="sng" algn="ctr">
                      <a:solidFill>
                        <a:srgbClr val="000000"/>
                      </a:solidFill>
                      <a:prstDash val="solid"/>
                      <a:round/>
                      <a:headEnd type="none" w="med" len="med"/>
                      <a:tailEnd type="none" w="med" len="med"/>
                    </a:lnT>
                  </a:tcPr>
                </a:tc>
                <a:tc hMerge="1" vMerge="1">
                  <a:txBody>
                    <a:bodyPr/>
                    <a:lstStyle/>
                    <a:p>
                      <a:endParaRPr kumimoji="1" lang="ja-JP" altLang="en-US"/>
                    </a:p>
                  </a:txBody>
                  <a:tcPr/>
                </a:tc>
                <a:extLst>
                  <a:ext uri="{0D108BD9-81ED-4DB2-BD59-A6C34878D82A}">
                    <a16:rowId xmlns:a16="http://schemas.microsoft.com/office/drawing/2014/main" val="2975859782"/>
                  </a:ext>
                </a:extLst>
              </a:tr>
              <a:tr h="164915">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a:txBody>
                    <a:bodyPr/>
                    <a:lstStyle/>
                    <a:p>
                      <a:pPr marL="43815" algn="ctr">
                        <a:lnSpc>
                          <a:spcPct val="100000"/>
                        </a:lnSpc>
                      </a:pPr>
                      <a:r>
                        <a:rPr kumimoji="1" lang="en-US" altLang="ja-JP" sz="1200" dirty="0"/>
                        <a:t>11.7-12.56GHz</a:t>
                      </a:r>
                      <a:endParaRPr kumimoji="1" lang="ja-JP" altLang="en-US" sz="1200" dirty="0"/>
                    </a:p>
                  </a:txBody>
                  <a:tcPr marL="0" marR="0" marT="0" marB="0">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43815" algn="ctr">
                        <a:lnSpc>
                          <a:spcPct val="100000"/>
                        </a:lnSpc>
                      </a:pPr>
                      <a:r>
                        <a:rPr kumimoji="1" lang="en-US" altLang="ja-JP" sz="1200" dirty="0"/>
                        <a:t>-85.0dBm/MHz</a:t>
                      </a: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198086449"/>
                  </a:ext>
                </a:extLst>
              </a:tr>
              <a:tr h="164915">
                <a:tc vMerge="1">
                  <a:txBody>
                    <a:bodyPr/>
                    <a:lstStyle/>
                    <a:p>
                      <a:endParaRPr kumimoji="1" lang="ja-JP" altLang="en-US"/>
                    </a:p>
                  </a:txBody>
                  <a:tcPr/>
                </a:tc>
                <a:tc vMerge="1">
                  <a:txBody>
                    <a:bodyPr/>
                    <a:lstStyle/>
                    <a:p>
                      <a:endParaRPr kumimoji="1" lang="ja-JP" altLang="en-US"/>
                    </a:p>
                  </a:txBody>
                  <a:tcPr/>
                </a:tc>
                <a:tc>
                  <a:txBody>
                    <a:bodyPr/>
                    <a:lstStyle/>
                    <a:p>
                      <a:pPr marL="43815" algn="ctr">
                        <a:lnSpc>
                          <a:spcPct val="100000"/>
                        </a:lnSpc>
                      </a:pPr>
                      <a:r>
                        <a:rPr kumimoji="1" lang="en-US" altLang="ja-JP" sz="1200" dirty="0"/>
                        <a:t>Beyond 12.75GHz</a:t>
                      </a:r>
                      <a:endParaRPr kumimoji="1" lang="ja-JP" altLang="en-US" sz="1200" dirty="0"/>
                    </a:p>
                  </a:txBody>
                  <a:tcPr marL="0" marR="0" marT="0" marB="0">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marL="43815" algn="ctr">
                        <a:lnSpc>
                          <a:spcPct val="100000"/>
                        </a:lnSpc>
                      </a:pPr>
                      <a:r>
                        <a:rPr kumimoji="1" lang="en-US" altLang="ja-JP" sz="1200" dirty="0"/>
                        <a:t>-64.0dBM/MHz</a:t>
                      </a:r>
                      <a:endParaRPr kumimoji="1" lang="ja-JP" altLang="en-US" sz="1200" dirty="0"/>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584140756"/>
                  </a:ext>
                </a:extLst>
              </a:tr>
              <a:tr h="729452">
                <a:tc vMerge="1">
                  <a:txBody>
                    <a:bodyPr/>
                    <a:lstStyle/>
                    <a:p>
                      <a:endParaRPr kumimoji="1" lang="ja-JP" altLang="en-US"/>
                    </a:p>
                  </a:txBody>
                  <a:tcPr/>
                </a:tc>
                <a:tc gridSpan="4">
                  <a:txBody>
                    <a:bodyPr/>
                    <a:lstStyle/>
                    <a:p>
                      <a:endParaRPr kumimoji="1" lang="ja-JP" altLang="en-US" dirty="0"/>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43815" algn="ctr">
                        <a:lnSpc>
                          <a:spcPct val="100000"/>
                        </a:lnSpc>
                      </a:pPr>
                      <a:endParaRPr kumimoji="1" lang="ja-JP" altLang="en-US" dirty="0"/>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a:solidFill>
                        <a:srgbClr val="000000"/>
                      </a:solidFill>
                      <a:prstDash val="soli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78209896"/>
                  </a:ext>
                </a:extLst>
              </a:tr>
            </a:tbl>
          </a:graphicData>
        </a:graphic>
      </p:graphicFrame>
    </p:spTree>
    <p:extLst>
      <p:ext uri="{BB962C8B-B14F-4D97-AF65-F5344CB8AC3E}">
        <p14:creationId xmlns:p14="http://schemas.microsoft.com/office/powerpoint/2010/main" val="99839345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bject 30"/>
          <p:cNvSpPr txBox="1"/>
          <p:nvPr/>
        </p:nvSpPr>
        <p:spPr>
          <a:xfrm>
            <a:off x="8648700" y="21034"/>
            <a:ext cx="563880" cy="355600"/>
          </a:xfrm>
          <a:prstGeom prst="rect">
            <a:avLst/>
          </a:prstGeom>
        </p:spPr>
        <p:txBody>
          <a:bodyPr vert="horz" wrap="square" lIns="0" tIns="0" rIns="0" bIns="0" rtlCol="0">
            <a:spAutoFit/>
          </a:bodyPr>
          <a:lstStyle/>
          <a:p>
            <a:pPr marL="12700">
              <a:lnSpc>
                <a:spcPts val="3065"/>
              </a:lnSpc>
            </a:pPr>
            <a:r>
              <a:rPr sz="2600" spc="1635" dirty="0">
                <a:solidFill>
                  <a:srgbClr val="241F2B"/>
                </a:solidFill>
                <a:latin typeface="ＭＳ 明朝"/>
                <a:cs typeface="ＭＳ 明朝"/>
              </a:rPr>
              <a:t>回</a:t>
            </a:r>
            <a:endParaRPr sz="2600">
              <a:latin typeface="ＭＳ 明朝"/>
              <a:cs typeface="ＭＳ 明朝"/>
            </a:endParaRPr>
          </a:p>
        </p:txBody>
      </p:sp>
      <p:graphicFrame>
        <p:nvGraphicFramePr>
          <p:cNvPr id="27" name="object 27"/>
          <p:cNvGraphicFramePr>
            <a:graphicFrameLocks noGrp="1"/>
          </p:cNvGraphicFramePr>
          <p:nvPr>
            <p:extLst>
              <p:ext uri="{D42A27DB-BD31-4B8C-83A1-F6EECF244321}">
                <p14:modId xmlns:p14="http://schemas.microsoft.com/office/powerpoint/2010/main" val="1159600862"/>
              </p:ext>
            </p:extLst>
          </p:nvPr>
        </p:nvGraphicFramePr>
        <p:xfrm>
          <a:off x="57150" y="1004590"/>
          <a:ext cx="4567538" cy="5570291"/>
        </p:xfrm>
        <a:graphic>
          <a:graphicData uri="http://schemas.openxmlformats.org/drawingml/2006/table">
            <a:tbl>
              <a:tblPr firstRow="1" bandRow="1">
                <a:tableStyleId>{2D5ABB26-0587-4C30-8999-92F81FD0307C}</a:tableStyleId>
              </a:tblPr>
              <a:tblGrid>
                <a:gridCol w="846364">
                  <a:extLst>
                    <a:ext uri="{9D8B030D-6E8A-4147-A177-3AD203B41FA5}">
                      <a16:colId xmlns:a16="http://schemas.microsoft.com/office/drawing/2014/main" val="20000"/>
                    </a:ext>
                  </a:extLst>
                </a:gridCol>
                <a:gridCol w="805603">
                  <a:extLst>
                    <a:ext uri="{9D8B030D-6E8A-4147-A177-3AD203B41FA5}">
                      <a16:colId xmlns:a16="http://schemas.microsoft.com/office/drawing/2014/main" val="20001"/>
                    </a:ext>
                  </a:extLst>
                </a:gridCol>
                <a:gridCol w="1669263">
                  <a:extLst>
                    <a:ext uri="{9D8B030D-6E8A-4147-A177-3AD203B41FA5}">
                      <a16:colId xmlns:a16="http://schemas.microsoft.com/office/drawing/2014/main" val="20002"/>
                    </a:ext>
                  </a:extLst>
                </a:gridCol>
                <a:gridCol w="1246308">
                  <a:extLst>
                    <a:ext uri="{9D8B030D-6E8A-4147-A177-3AD203B41FA5}">
                      <a16:colId xmlns:a16="http://schemas.microsoft.com/office/drawing/2014/main" val="20003"/>
                    </a:ext>
                  </a:extLst>
                </a:gridCol>
              </a:tblGrid>
              <a:tr h="295630">
                <a:tc gridSpan="4">
                  <a:txBody>
                    <a:bodyPr/>
                    <a:lstStyle/>
                    <a:p>
                      <a:pPr marL="358775" indent="0" algn="ctr">
                        <a:lnSpc>
                          <a:spcPct val="100000"/>
                        </a:lnSpc>
                      </a:pPr>
                      <a:r>
                        <a:rPr lang="en-US" sz="1200" b="1" dirty="0">
                          <a:highlight>
                            <a:srgbClr val="FFFF00"/>
                          </a:highlight>
                          <a:latin typeface="ＭＳ 明朝"/>
                          <a:cs typeface="ＭＳ 明朝"/>
                        </a:rPr>
                        <a:t>Technical Requirement of Outdoor UWB Systems</a:t>
                      </a:r>
                      <a:endParaRPr sz="1200" b="1" dirty="0">
                        <a:highlight>
                          <a:srgbClr val="FFFF00"/>
                        </a:highlight>
                        <a:latin typeface="ＭＳ 明朝"/>
                        <a:cs typeface="ＭＳ 明朝"/>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19050">
                      <a:solidFill>
                        <a:srgbClr val="000000"/>
                      </a:solidFill>
                      <a:prstDash val="solid"/>
                    </a:lnB>
                  </a:tcPr>
                </a:tc>
                <a:tc hMerge="1">
                  <a:txBody>
                    <a:bodyPr/>
                    <a:lstStyle/>
                    <a:p>
                      <a:endParaRPr/>
                    </a:p>
                  </a:txBody>
                  <a:tcPr marL="0" marR="0" marT="0" marB="0"/>
                </a:tc>
                <a:tc hMerge="1">
                  <a:txBody>
                    <a:bodyPr/>
                    <a:lstStyle/>
                    <a:p>
                      <a:endParaRPr/>
                    </a:p>
                  </a:txBody>
                  <a:tcPr marL="0" marR="0" marT="0" marB="0">
                    <a:lnL w="6350" cap="flat" cmpd="sng" algn="ctr">
                      <a:solidFill>
                        <a:srgbClr val="000000"/>
                      </a:solidFill>
                      <a:prstDash val="solid"/>
                      <a:round/>
                      <a:headEnd type="none" w="med" len="med"/>
                      <a:tailEnd type="none" w="med" len="med"/>
                    </a:lnL>
                  </a:tcPr>
                </a:tc>
                <a:tc hMerge="1">
                  <a:txBody>
                    <a:bodyPr/>
                    <a:lstStyle/>
                    <a:p>
                      <a:endParaRPr/>
                    </a:p>
                  </a:txBody>
                  <a:tcPr marL="0" marR="0" marT="0" marB="0">
                    <a:lnL w="635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0000"/>
                  </a:ext>
                </a:extLst>
              </a:tr>
              <a:tr h="494678">
                <a:tc rowSpan="6">
                  <a:txBody>
                    <a:bodyPr/>
                    <a:lstStyle/>
                    <a:p>
                      <a:pPr marL="98425" marR="25400" indent="-1270" algn="ctr">
                        <a:lnSpc>
                          <a:spcPct val="104500"/>
                        </a:lnSpc>
                      </a:pPr>
                      <a:r>
                        <a:rPr lang="en-US" altLang="ja-JP" sz="1200" b="1" dirty="0">
                          <a:solidFill>
                            <a:srgbClr val="241F2B"/>
                          </a:solidFill>
                          <a:latin typeface="+mn-lt"/>
                          <a:ea typeface="+mn-ea"/>
                          <a:cs typeface="ＭＳ 明朝"/>
                        </a:rPr>
                        <a:t>Limits of Permitted Emission (by Average Power,</a:t>
                      </a:r>
                    </a:p>
                    <a:p>
                      <a:pPr marL="98425" marR="25400" indent="-1270" algn="ctr">
                        <a:lnSpc>
                          <a:spcPct val="104500"/>
                        </a:lnSpc>
                      </a:pPr>
                      <a:r>
                        <a:rPr lang="en-US" altLang="ja-JP" sz="1200" b="1" dirty="0">
                          <a:solidFill>
                            <a:srgbClr val="241F2B"/>
                          </a:solidFill>
                          <a:latin typeface="+mn-lt"/>
                          <a:ea typeface="+mn-ea"/>
                          <a:cs typeface="ＭＳ 明朝"/>
                        </a:rPr>
                        <a:t>EIRP</a:t>
                      </a:r>
                      <a:r>
                        <a:rPr lang="en-US" altLang="ja-JP" sz="1200" b="1" dirty="0">
                          <a:solidFill>
                            <a:srgbClr val="241F2B"/>
                          </a:solidFill>
                          <a:latin typeface="+mn-lt"/>
                          <a:cs typeface="ＭＳ 明朝"/>
                        </a:rPr>
                        <a:t>)</a:t>
                      </a:r>
                      <a:endParaRPr lang="en-US" altLang="ja-JP" sz="1200" b="1" dirty="0">
                        <a:latin typeface="+mn-lt"/>
                        <a:cs typeface="ＭＳ 明朝"/>
                      </a:endParaRPr>
                    </a:p>
                    <a:p>
                      <a:pPr marL="87313" indent="0">
                        <a:lnSpc>
                          <a:spcPct val="100000"/>
                        </a:lnSpc>
                      </a:pPr>
                      <a:endParaRPr sz="1200" b="1" dirty="0">
                        <a:latin typeface="+mn-lt"/>
                        <a:ea typeface="+mn-ea"/>
                        <a:cs typeface="ＭＳ 明朝"/>
                      </a:endParaRPr>
                    </a:p>
                  </a:txBody>
                  <a:tcPr marL="0" marR="0" marT="0" marB="0">
                    <a:lnL w="6350">
                      <a:solidFill>
                        <a:srgbClr val="000000"/>
                      </a:solidFill>
                      <a:prstDash val="solid"/>
                    </a:lnL>
                    <a:lnR w="6350" cap="flat" cmpd="sng" algn="ctr">
                      <a:solidFill>
                        <a:srgbClr val="000000"/>
                      </a:solidFill>
                      <a:prstDash val="solid"/>
                      <a:round/>
                      <a:headEnd type="none" w="med" len="med"/>
                      <a:tailEnd type="none" w="med" len="med"/>
                    </a:lnR>
                    <a:lnT w="19050">
                      <a:solidFill>
                        <a:srgbClr val="000000"/>
                      </a:solidFill>
                      <a:prstDash val="solid"/>
                    </a:lnT>
                    <a:lnB w="19050" cap="flat" cmpd="sng" algn="ctr">
                      <a:solidFill>
                        <a:srgbClr val="000000"/>
                      </a:solidFill>
                      <a:prstDash val="solid"/>
                      <a:round/>
                      <a:headEnd type="none" w="med" len="med"/>
                      <a:tailEnd type="none" w="med" len="med"/>
                    </a:lnB>
                  </a:tcPr>
                </a:tc>
                <a:tc>
                  <a:txBody>
                    <a:bodyPr/>
                    <a:lstStyle/>
                    <a:p>
                      <a:pPr marL="12065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20" normalizeH="0" baseline="0" noProof="0" dirty="0">
                          <a:ln>
                            <a:noFill/>
                          </a:ln>
                          <a:solidFill>
                            <a:srgbClr val="241F2B"/>
                          </a:solidFill>
                          <a:effectLst/>
                          <a:uLnTx/>
                          <a:uFillTx/>
                          <a:latin typeface="+mn-lt"/>
                          <a:ea typeface="+mn-ea"/>
                          <a:cs typeface="Arial"/>
                        </a:rPr>
                        <a:t>Not beyond 7</a:t>
                      </a:r>
                      <a:r>
                        <a:rPr kumimoji="1" lang="en-US" altLang="ja-JP" sz="1200" b="1" i="0" u="none" strike="noStrike" kern="1200" cap="none" spc="-160" normalizeH="0" baseline="0" noProof="0" dirty="0">
                          <a:ln>
                            <a:noFill/>
                          </a:ln>
                          <a:solidFill>
                            <a:srgbClr val="000000"/>
                          </a:solidFill>
                          <a:effectLst/>
                          <a:uLnTx/>
                          <a:uFillTx/>
                          <a:latin typeface="+mn-lt"/>
                          <a:ea typeface="+mn-ea"/>
                          <a:cs typeface="Arial"/>
                        </a:rPr>
                        <a:t>.</a:t>
                      </a:r>
                      <a:r>
                        <a:rPr kumimoji="1" lang="en-US" altLang="ja-JP" sz="1200" b="1" i="0" u="none" strike="noStrike" kern="1200" cap="none" spc="0" normalizeH="0" baseline="0" noProof="0" dirty="0">
                          <a:ln>
                            <a:noFill/>
                          </a:ln>
                          <a:solidFill>
                            <a:srgbClr val="241F2B"/>
                          </a:solidFill>
                          <a:effectLst/>
                          <a:uLnTx/>
                          <a:uFillTx/>
                          <a:latin typeface="+mn-lt"/>
                          <a:ea typeface="+mn-ea"/>
                          <a:cs typeface="Arial"/>
                        </a:rPr>
                        <a:t>25</a:t>
                      </a:r>
                      <a:r>
                        <a:rPr kumimoji="1" lang="en-US" altLang="ja-JP" sz="1200" b="1" i="0" u="none" strike="noStrike" kern="1200" cap="none" spc="-30" normalizeH="0" baseline="0" noProof="0" dirty="0">
                          <a:ln>
                            <a:noFill/>
                          </a:ln>
                          <a:solidFill>
                            <a:srgbClr val="241F2B"/>
                          </a:solidFill>
                          <a:effectLst/>
                          <a:uLnTx/>
                          <a:uFillTx/>
                          <a:latin typeface="+mn-lt"/>
                          <a:ea typeface="+mn-ea"/>
                          <a:cs typeface="Arial"/>
                        </a:rPr>
                        <a:t> </a:t>
                      </a:r>
                      <a:r>
                        <a:rPr kumimoji="1" lang="en-US" altLang="ja-JP" sz="1200" b="1" i="0" u="none" strike="noStrike" kern="1200" cap="none" spc="0" normalizeH="0" baseline="0" noProof="0" dirty="0">
                          <a:ln>
                            <a:noFill/>
                          </a:ln>
                          <a:solidFill>
                            <a:srgbClr val="342D3D"/>
                          </a:solidFill>
                          <a:effectLst/>
                          <a:uLnTx/>
                          <a:uFillTx/>
                          <a:latin typeface="+mn-lt"/>
                          <a:ea typeface="+mn-ea"/>
                          <a:cs typeface="Arial"/>
                        </a:rPr>
                        <a:t>GH</a:t>
                      </a:r>
                      <a:r>
                        <a:rPr kumimoji="1" lang="en-US" altLang="ja-JP" sz="1200" b="1" i="0" u="none" strike="noStrike" kern="1200" cap="none" spc="-35" normalizeH="0" baseline="0" noProof="0" dirty="0">
                          <a:ln>
                            <a:noFill/>
                          </a:ln>
                          <a:solidFill>
                            <a:srgbClr val="342D3D"/>
                          </a:solidFill>
                          <a:effectLst/>
                          <a:uLnTx/>
                          <a:uFillTx/>
                          <a:latin typeface="+mn-lt"/>
                          <a:ea typeface="+mn-ea"/>
                          <a:cs typeface="Arial"/>
                        </a:rPr>
                        <a:t>z</a:t>
                      </a:r>
                      <a:endParaRPr kumimoji="1" lang="en-US" altLang="ja-JP" sz="1200" b="1" i="0" u="none" strike="noStrike" kern="1200" cap="none" spc="0" normalizeH="0" baseline="0" noProof="0" dirty="0">
                        <a:ln>
                          <a:noFill/>
                        </a:ln>
                        <a:solidFill>
                          <a:srgbClr val="000000"/>
                        </a:solidFill>
                        <a:effectLst/>
                        <a:uLnTx/>
                        <a:uFillTx/>
                        <a:latin typeface="+mn-lt"/>
                        <a:ea typeface="+mn-ea"/>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marL="279400">
                        <a:lnSpc>
                          <a:spcPct val="100000"/>
                        </a:lnSpc>
                      </a:pPr>
                      <a:endParaRPr lang="en-US" altLang="ja-JP" sz="1200" b="1" dirty="0">
                        <a:latin typeface="ＭＳ 明朝"/>
                        <a:cs typeface="ＭＳ 明朝"/>
                      </a:endParaRPr>
                    </a:p>
                    <a:p>
                      <a:pPr marL="279400">
                        <a:lnSpc>
                          <a:spcPct val="100000"/>
                        </a:lnSpc>
                      </a:pPr>
                      <a:r>
                        <a:rPr lang="en-US" altLang="ja-JP" sz="1200" b="1" dirty="0">
                          <a:latin typeface="ＭＳ 明朝"/>
                          <a:cs typeface="ＭＳ 明朝"/>
                        </a:rPr>
                        <a:t>            No Change</a:t>
                      </a:r>
                      <a:endParaRPr sz="1200" b="1" dirty="0">
                        <a:latin typeface="ＭＳ 明朝"/>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a:p>
                  </a:txBody>
                  <a:tcPr marL="0" marR="0" marT="0" marB="0">
                    <a:lnL w="635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0001"/>
                  </a:ext>
                </a:extLst>
              </a:tr>
              <a:tr h="329785">
                <a:tc vMerge="1">
                  <a:txBody>
                    <a:bodyPr/>
                    <a:lstStyle/>
                    <a:p>
                      <a:endParaRPr kumimoji="1" lang="ja-JP" altLang="en-US"/>
                    </a:p>
                  </a:txBody>
                  <a:tcPr/>
                </a:tc>
                <a:tc rowSpan="4">
                  <a:txBody>
                    <a:bodyPr/>
                    <a:lstStyle/>
                    <a:p>
                      <a:r>
                        <a:rPr lang="en-US" altLang="ja-JP" b="1" dirty="0"/>
                        <a:t> </a:t>
                      </a:r>
                      <a:r>
                        <a:rPr lang="en-US" altLang="ja-JP" sz="1200" b="1" dirty="0"/>
                        <a:t>7.25 GHz – 10.25 GHz</a:t>
                      </a:r>
                      <a:endParaRPr sz="1200" b="1"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279400" marR="0" lvl="0" indent="0" algn="l" defTabSz="914400" rtl="0" eaLnBrk="1" fontAlgn="auto" latinLnBrk="0" hangingPunct="1">
                        <a:lnSpc>
                          <a:spcPct val="100000"/>
                        </a:lnSpc>
                        <a:spcBef>
                          <a:spcPts val="0"/>
                        </a:spcBef>
                        <a:spcAft>
                          <a:spcPts val="0"/>
                        </a:spcAft>
                        <a:buClrTx/>
                        <a:buSzTx/>
                        <a:buFontTx/>
                        <a:buNone/>
                        <a:tabLst/>
                        <a:defRPr/>
                      </a:pPr>
                      <a:r>
                        <a:rPr lang="en-US" altLang="ja-JP" sz="1200" b="1" dirty="0">
                          <a:solidFill>
                            <a:srgbClr val="241F2B"/>
                          </a:solidFill>
                          <a:latin typeface="+mn-lt"/>
                          <a:cs typeface="Arial"/>
                        </a:rPr>
                        <a:t>7</a:t>
                      </a:r>
                      <a:r>
                        <a:rPr lang="en-US" altLang="ja-JP" sz="1200" b="1" spc="-10" dirty="0">
                          <a:solidFill>
                            <a:srgbClr val="241F2B"/>
                          </a:solidFill>
                          <a:latin typeface="+mn-lt"/>
                          <a:cs typeface="Arial"/>
                        </a:rPr>
                        <a:t>.</a:t>
                      </a:r>
                      <a:r>
                        <a:rPr lang="en-US" altLang="ja-JP" sz="1200" b="1" dirty="0">
                          <a:solidFill>
                            <a:srgbClr val="241F2B"/>
                          </a:solidFill>
                          <a:latin typeface="+mn-lt"/>
                          <a:cs typeface="Arial"/>
                        </a:rPr>
                        <a:t>25</a:t>
                      </a:r>
                      <a:r>
                        <a:rPr lang="en-US" altLang="ja-JP" sz="1200" b="1" spc="20" dirty="0">
                          <a:solidFill>
                            <a:srgbClr val="241F2B"/>
                          </a:solidFill>
                          <a:latin typeface="+mn-lt"/>
                          <a:cs typeface="Arial"/>
                        </a:rPr>
                        <a:t> </a:t>
                      </a:r>
                      <a:r>
                        <a:rPr lang="en-US" altLang="ja-JP" sz="1200" b="1" dirty="0">
                          <a:solidFill>
                            <a:srgbClr val="241F2B"/>
                          </a:solidFill>
                          <a:latin typeface="+mn-lt"/>
                          <a:cs typeface="Arial"/>
                        </a:rPr>
                        <a:t>GH</a:t>
                      </a:r>
                      <a:r>
                        <a:rPr lang="en-US" altLang="ja-JP" sz="1200" b="1" spc="65" dirty="0">
                          <a:solidFill>
                            <a:srgbClr val="241F2B"/>
                          </a:solidFill>
                          <a:latin typeface="+mn-lt"/>
                          <a:cs typeface="Arial"/>
                        </a:rPr>
                        <a:t>z -- </a:t>
                      </a:r>
                      <a:r>
                        <a:rPr lang="en-US" altLang="ja-JP" sz="1200" b="1" dirty="0">
                          <a:solidFill>
                            <a:srgbClr val="241F2B"/>
                          </a:solidFill>
                          <a:latin typeface="+mn-lt"/>
                          <a:cs typeface="Arial"/>
                        </a:rPr>
                        <a:t>7.587</a:t>
                      </a:r>
                      <a:r>
                        <a:rPr lang="en-US" altLang="ja-JP" sz="1200" b="1" spc="30" dirty="0">
                          <a:solidFill>
                            <a:srgbClr val="241F2B"/>
                          </a:solidFill>
                          <a:latin typeface="+mn-lt"/>
                          <a:cs typeface="Arial"/>
                        </a:rPr>
                        <a:t> </a:t>
                      </a:r>
                      <a:r>
                        <a:rPr lang="en-US" altLang="ja-JP" sz="1200" b="1" dirty="0">
                          <a:solidFill>
                            <a:srgbClr val="241F2B"/>
                          </a:solidFill>
                          <a:latin typeface="+mn-lt"/>
                          <a:cs typeface="Arial"/>
                        </a:rPr>
                        <a:t>GH</a:t>
                      </a:r>
                      <a:r>
                        <a:rPr lang="en-US" altLang="ja-JP" sz="1200" b="1" spc="15" dirty="0">
                          <a:solidFill>
                            <a:srgbClr val="241F2B"/>
                          </a:solidFill>
                          <a:latin typeface="+mn-lt"/>
                          <a:cs typeface="Arial"/>
                        </a:rPr>
                        <a:t>z</a:t>
                      </a:r>
                      <a:endParaRPr lang="en-US" altLang="ja-JP" sz="1200" b="1" dirty="0">
                        <a:latin typeface="ＭＳ 明朝"/>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kumimoji="1" lang="en-US" altLang="ja-JP" sz="1200" dirty="0"/>
                        <a:t>- 59.3 dBm/MHz</a:t>
                      </a:r>
                      <a:endParaRPr kumimoji="1" lang="ja-JP" altLang="en-US"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0468521"/>
                  </a:ext>
                </a:extLst>
              </a:tr>
              <a:tr h="329785">
                <a:tc vMerge="1">
                  <a:txBody>
                    <a:bodyPr/>
                    <a:lstStyle/>
                    <a:p>
                      <a:endParaRPr kumimoji="1" lang="ja-JP" altLang="en-US"/>
                    </a:p>
                  </a:txBody>
                  <a:tcPr/>
                </a:tc>
                <a:tc vMerge="1">
                  <a:txBody>
                    <a:bodyPr/>
                    <a:lstStyle/>
                    <a:p>
                      <a:endParaRPr kumimoji="1" lang="ja-JP" altLang="en-US"/>
                    </a:p>
                  </a:txBody>
                  <a:tcPr/>
                </a:tc>
                <a:tc>
                  <a:txBody>
                    <a:bodyPr/>
                    <a:lstStyle/>
                    <a:p>
                      <a:pPr marL="279400" marR="0" lvl="0" indent="0" algn="l" defTabSz="914400" rtl="0" eaLnBrk="1" fontAlgn="auto" latinLnBrk="0" hangingPunct="1">
                        <a:lnSpc>
                          <a:spcPct val="100000"/>
                        </a:lnSpc>
                        <a:spcBef>
                          <a:spcPts val="0"/>
                        </a:spcBef>
                        <a:spcAft>
                          <a:spcPts val="0"/>
                        </a:spcAft>
                        <a:buClrTx/>
                        <a:buSzTx/>
                        <a:buFontTx/>
                        <a:buNone/>
                        <a:tabLst/>
                        <a:defRPr/>
                      </a:pPr>
                      <a:r>
                        <a:rPr lang="en-US" altLang="ja-JP" sz="1200" b="1" spc="20" dirty="0">
                          <a:solidFill>
                            <a:srgbClr val="241F2B"/>
                          </a:solidFill>
                          <a:latin typeface="+mn-lt"/>
                          <a:cs typeface="Arial"/>
                        </a:rPr>
                        <a:t>7</a:t>
                      </a:r>
                      <a:r>
                        <a:rPr lang="en-US" altLang="ja-JP" sz="1200" b="1" spc="-210" dirty="0">
                          <a:solidFill>
                            <a:srgbClr val="214262"/>
                          </a:solidFill>
                          <a:latin typeface="+mn-lt"/>
                          <a:cs typeface="Arial"/>
                        </a:rPr>
                        <a:t>.</a:t>
                      </a:r>
                      <a:r>
                        <a:rPr lang="en-US" altLang="ja-JP" sz="1200" b="1" dirty="0">
                          <a:solidFill>
                            <a:srgbClr val="241F2B"/>
                          </a:solidFill>
                          <a:latin typeface="+mn-lt"/>
                          <a:cs typeface="Arial"/>
                        </a:rPr>
                        <a:t>587</a:t>
                      </a:r>
                      <a:r>
                        <a:rPr lang="en-US" altLang="ja-JP" sz="1200" b="1" spc="-50" dirty="0">
                          <a:solidFill>
                            <a:srgbClr val="241F2B"/>
                          </a:solidFill>
                          <a:latin typeface="+mn-lt"/>
                          <a:cs typeface="Arial"/>
                        </a:rPr>
                        <a:t> </a:t>
                      </a:r>
                      <a:r>
                        <a:rPr lang="en-US" altLang="ja-JP" sz="1200" b="1" dirty="0">
                          <a:solidFill>
                            <a:srgbClr val="342D3D"/>
                          </a:solidFill>
                          <a:latin typeface="+mn-lt"/>
                          <a:cs typeface="Arial"/>
                        </a:rPr>
                        <a:t>GH</a:t>
                      </a:r>
                      <a:r>
                        <a:rPr lang="en-US" altLang="ja-JP" sz="1200" b="1" spc="15" dirty="0">
                          <a:solidFill>
                            <a:srgbClr val="342D3D"/>
                          </a:solidFill>
                          <a:latin typeface="+mn-lt"/>
                          <a:cs typeface="Arial"/>
                        </a:rPr>
                        <a:t>z -- </a:t>
                      </a:r>
                      <a:r>
                        <a:rPr lang="en-US" altLang="ja-JP" sz="1200" b="1" dirty="0">
                          <a:solidFill>
                            <a:srgbClr val="241F2B"/>
                          </a:solidFill>
                          <a:latin typeface="+mn-lt"/>
                          <a:cs typeface="Arial"/>
                        </a:rPr>
                        <a:t>8.</a:t>
                      </a:r>
                      <a:r>
                        <a:rPr lang="en-US" altLang="ja-JP" sz="1200" b="1" spc="-65" dirty="0">
                          <a:solidFill>
                            <a:srgbClr val="241F2B"/>
                          </a:solidFill>
                          <a:latin typeface="+mn-lt"/>
                          <a:cs typeface="Arial"/>
                        </a:rPr>
                        <a:t>4</a:t>
                      </a:r>
                      <a:r>
                        <a:rPr lang="en-US" altLang="ja-JP" sz="1200" b="1" dirty="0">
                          <a:solidFill>
                            <a:srgbClr val="241F2B"/>
                          </a:solidFill>
                          <a:latin typeface="+mn-lt"/>
                          <a:cs typeface="Arial"/>
                        </a:rPr>
                        <a:t>GH</a:t>
                      </a:r>
                      <a:r>
                        <a:rPr lang="en-US" altLang="ja-JP" sz="1200" b="1" spc="-35" dirty="0">
                          <a:solidFill>
                            <a:srgbClr val="241F2B"/>
                          </a:solidFill>
                          <a:latin typeface="+mn-lt"/>
                          <a:cs typeface="Arial"/>
                        </a:rPr>
                        <a:t>z</a:t>
                      </a:r>
                      <a:endParaRPr lang="en-US" altLang="ja-JP" sz="1200" b="1" dirty="0">
                        <a:latin typeface="ＭＳ 明朝"/>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kumimoji="1" lang="en-US" altLang="ja-JP" sz="1200" dirty="0"/>
                        <a:t>non</a:t>
                      </a:r>
                      <a:endParaRPr kumimoji="1" lang="ja-JP" altLang="en-US"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5338735"/>
                  </a:ext>
                </a:extLst>
              </a:tr>
              <a:tr h="164893">
                <a:tc vMerge="1">
                  <a:txBody>
                    <a:bodyPr/>
                    <a:lstStyle/>
                    <a:p>
                      <a:endParaRPr kumimoji="1" lang="ja-JP" altLang="en-US"/>
                    </a:p>
                  </a:txBody>
                  <a:tcPr/>
                </a:tc>
                <a:tc vMerge="1">
                  <a:txBody>
                    <a:bodyPr/>
                    <a:lstStyle/>
                    <a:p>
                      <a:endParaRPr kumimoji="1" lang="ja-JP" altLang="en-US"/>
                    </a:p>
                  </a:txBody>
                  <a:tcPr/>
                </a:tc>
                <a:tc>
                  <a:txBody>
                    <a:bodyPr/>
                    <a:lstStyle/>
                    <a:p>
                      <a:pPr marL="247650" algn="l">
                        <a:lnSpc>
                          <a:spcPct val="100000"/>
                        </a:lnSpc>
                      </a:pPr>
                      <a:r>
                        <a:rPr sz="1200" b="1" dirty="0">
                          <a:solidFill>
                            <a:srgbClr val="241F2B"/>
                          </a:solidFill>
                          <a:latin typeface="Arial"/>
                          <a:cs typeface="Arial"/>
                        </a:rPr>
                        <a:t>8.4 GH</a:t>
                      </a:r>
                      <a:r>
                        <a:rPr sz="1200" b="1" spc="65" dirty="0">
                          <a:solidFill>
                            <a:srgbClr val="241F2B"/>
                          </a:solidFill>
                          <a:latin typeface="Arial"/>
                          <a:cs typeface="Arial"/>
                        </a:rPr>
                        <a:t>z</a:t>
                      </a:r>
                      <a:r>
                        <a:rPr lang="en-US" altLang="ja-JP" sz="1200" b="1" spc="65" dirty="0">
                          <a:solidFill>
                            <a:srgbClr val="241F2B"/>
                          </a:solidFill>
                          <a:latin typeface="Arial"/>
                          <a:cs typeface="Arial"/>
                        </a:rPr>
                        <a:t> -- </a:t>
                      </a:r>
                      <a:r>
                        <a:rPr sz="1200" b="1" dirty="0">
                          <a:solidFill>
                            <a:srgbClr val="241F2B"/>
                          </a:solidFill>
                          <a:latin typeface="Arial"/>
                          <a:cs typeface="Arial"/>
                        </a:rPr>
                        <a:t>8.5</a:t>
                      </a:r>
                      <a:r>
                        <a:rPr sz="1200" b="1" spc="15" dirty="0">
                          <a:solidFill>
                            <a:srgbClr val="241F2B"/>
                          </a:solidFill>
                          <a:latin typeface="Arial"/>
                          <a:cs typeface="Arial"/>
                        </a:rPr>
                        <a:t> </a:t>
                      </a:r>
                      <a:r>
                        <a:rPr sz="1200" b="1" dirty="0">
                          <a:solidFill>
                            <a:srgbClr val="241F2B"/>
                          </a:solidFill>
                          <a:latin typeface="Arial"/>
                          <a:cs typeface="Arial"/>
                        </a:rPr>
                        <a:t>GH</a:t>
                      </a:r>
                      <a:r>
                        <a:rPr sz="1200" b="1" spc="15" dirty="0">
                          <a:solidFill>
                            <a:srgbClr val="241F2B"/>
                          </a:solidFill>
                          <a:latin typeface="Arial"/>
                          <a:cs typeface="Arial"/>
                        </a:rPr>
                        <a:t>z</a:t>
                      </a:r>
                      <a:endParaRPr sz="1200" b="1" dirty="0">
                        <a:latin typeface="ＭＳ 明朝"/>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120650" algn="l">
                        <a:lnSpc>
                          <a:spcPct val="100000"/>
                        </a:lnSpc>
                      </a:pPr>
                      <a:r>
                        <a:rPr sz="1200" b="1" dirty="0">
                          <a:solidFill>
                            <a:srgbClr val="110C13"/>
                          </a:solidFill>
                          <a:latin typeface="Arial"/>
                          <a:cs typeface="Arial"/>
                        </a:rPr>
                        <a:t>-</a:t>
                      </a:r>
                      <a:r>
                        <a:rPr sz="1200" b="1" dirty="0">
                          <a:solidFill>
                            <a:srgbClr val="241F2B"/>
                          </a:solidFill>
                          <a:latin typeface="Arial"/>
                          <a:cs typeface="Arial"/>
                        </a:rPr>
                        <a:t>5</a:t>
                      </a:r>
                      <a:r>
                        <a:rPr sz="1200" b="1" spc="35" dirty="0">
                          <a:solidFill>
                            <a:srgbClr val="241F2B"/>
                          </a:solidFill>
                          <a:latin typeface="Arial"/>
                          <a:cs typeface="Arial"/>
                        </a:rPr>
                        <a:t>9</a:t>
                      </a:r>
                      <a:r>
                        <a:rPr sz="1200" b="1" spc="-210" dirty="0">
                          <a:solidFill>
                            <a:srgbClr val="214262"/>
                          </a:solidFill>
                          <a:latin typeface="Arial"/>
                          <a:cs typeface="Arial"/>
                        </a:rPr>
                        <a:t>.</a:t>
                      </a:r>
                      <a:r>
                        <a:rPr sz="1200" b="1" dirty="0">
                          <a:solidFill>
                            <a:srgbClr val="241F2B"/>
                          </a:solidFill>
                          <a:latin typeface="Arial"/>
                          <a:cs typeface="Arial"/>
                        </a:rPr>
                        <a:t>3dBm/MHz</a:t>
                      </a:r>
                      <a:endParaRPr sz="1200" b="1" dirty="0">
                        <a:latin typeface="Arial"/>
                        <a:cs typeface="Arial"/>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0028364"/>
                  </a:ext>
                </a:extLst>
              </a:tr>
              <a:tr h="164893">
                <a:tc vMerge="1">
                  <a:txBody>
                    <a:bodyPr/>
                    <a:lstStyle/>
                    <a:p>
                      <a:endParaRPr kumimoji="1" lang="ja-JP" altLang="en-US"/>
                    </a:p>
                  </a:txBody>
                  <a:tcPr/>
                </a:tc>
                <a:tc vMerge="1">
                  <a:txBody>
                    <a:bodyPr/>
                    <a:lstStyle/>
                    <a:p>
                      <a:endParaRPr kumimoji="1" lang="ja-JP" altLang="en-US"/>
                    </a:p>
                  </a:txBody>
                  <a:tcPr/>
                </a:tc>
                <a:tc>
                  <a:txBody>
                    <a:bodyPr/>
                    <a:lstStyle/>
                    <a:p>
                      <a:pPr marL="247650" algn="l">
                        <a:lnSpc>
                          <a:spcPct val="100000"/>
                        </a:lnSpc>
                      </a:pPr>
                      <a:r>
                        <a:rPr sz="1200" b="1" dirty="0">
                          <a:solidFill>
                            <a:srgbClr val="241F2B"/>
                          </a:solidFill>
                          <a:latin typeface="Arial"/>
                          <a:cs typeface="Arial"/>
                        </a:rPr>
                        <a:t>8.</a:t>
                      </a:r>
                      <a:r>
                        <a:rPr lang="en-US" altLang="ja-JP" sz="1200" b="1" dirty="0">
                          <a:solidFill>
                            <a:srgbClr val="241F2B"/>
                          </a:solidFill>
                          <a:latin typeface="Arial"/>
                          <a:cs typeface="Arial"/>
                        </a:rPr>
                        <a:t>5</a:t>
                      </a:r>
                      <a:r>
                        <a:rPr sz="1200" b="1" dirty="0">
                          <a:solidFill>
                            <a:srgbClr val="241F2B"/>
                          </a:solidFill>
                          <a:latin typeface="Arial"/>
                          <a:cs typeface="Arial"/>
                        </a:rPr>
                        <a:t> GH</a:t>
                      </a:r>
                      <a:r>
                        <a:rPr sz="1200" b="1" spc="65" dirty="0">
                          <a:solidFill>
                            <a:srgbClr val="241F2B"/>
                          </a:solidFill>
                          <a:latin typeface="Arial"/>
                          <a:cs typeface="Arial"/>
                        </a:rPr>
                        <a:t>z</a:t>
                      </a:r>
                      <a:r>
                        <a:rPr lang="en-US" altLang="ja-JP" sz="1200" b="1" spc="65" dirty="0">
                          <a:solidFill>
                            <a:srgbClr val="241F2B"/>
                          </a:solidFill>
                          <a:latin typeface="Arial"/>
                          <a:cs typeface="Arial"/>
                        </a:rPr>
                        <a:t> -10.25</a:t>
                      </a:r>
                      <a:r>
                        <a:rPr sz="1200" b="1" dirty="0">
                          <a:solidFill>
                            <a:srgbClr val="241F2B"/>
                          </a:solidFill>
                          <a:latin typeface="Arial"/>
                          <a:cs typeface="Arial"/>
                        </a:rPr>
                        <a:t>GH</a:t>
                      </a:r>
                      <a:r>
                        <a:rPr sz="1200" b="1" spc="15" dirty="0">
                          <a:solidFill>
                            <a:srgbClr val="241F2B"/>
                          </a:solidFill>
                          <a:latin typeface="Arial"/>
                          <a:cs typeface="Arial"/>
                        </a:rPr>
                        <a:t>z</a:t>
                      </a:r>
                      <a:endParaRPr sz="1200" b="1" dirty="0">
                        <a:latin typeface="ＭＳ 明朝"/>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120650" algn="l">
                        <a:lnSpc>
                          <a:spcPct val="100000"/>
                        </a:lnSpc>
                      </a:pPr>
                      <a:r>
                        <a:rPr sz="1200" b="1" dirty="0">
                          <a:solidFill>
                            <a:srgbClr val="110C13"/>
                          </a:solidFill>
                          <a:latin typeface="Arial"/>
                          <a:cs typeface="Arial"/>
                        </a:rPr>
                        <a:t>-</a:t>
                      </a:r>
                      <a:r>
                        <a:rPr lang="en-US" altLang="ja-JP" sz="1200" b="1" dirty="0">
                          <a:solidFill>
                            <a:srgbClr val="110C13"/>
                          </a:solidFill>
                          <a:latin typeface="Arial"/>
                          <a:cs typeface="Arial"/>
                        </a:rPr>
                        <a:t>60.0</a:t>
                      </a:r>
                      <a:r>
                        <a:rPr sz="1200" b="1" dirty="0">
                          <a:solidFill>
                            <a:srgbClr val="241F2B"/>
                          </a:solidFill>
                          <a:latin typeface="Arial"/>
                          <a:cs typeface="Arial"/>
                        </a:rPr>
                        <a:t>dBm/MHz</a:t>
                      </a:r>
                      <a:endParaRPr sz="1200" b="1" dirty="0">
                        <a:latin typeface="Arial"/>
                        <a:cs typeface="Arial"/>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7476449"/>
                  </a:ext>
                </a:extLst>
              </a:tr>
              <a:tr h="412231">
                <a:tc vMerge="1">
                  <a:txBody>
                    <a:bodyPr/>
                    <a:lstStyle/>
                    <a:p>
                      <a:endParaRPr kumimoji="1" lang="ja-JP" altLang="en-US"/>
                    </a:p>
                  </a:txBody>
                  <a:tcPr/>
                </a:tc>
                <a:tc>
                  <a:txBody>
                    <a:bodyPr/>
                    <a:lstStyle/>
                    <a:p>
                      <a:r>
                        <a:rPr lang="en-US" altLang="ja-JP" dirty="0"/>
                        <a:t> </a:t>
                      </a:r>
                      <a:r>
                        <a:rPr lang="en-US" altLang="ja-JP" sz="1200" dirty="0"/>
                        <a:t>over 10.25GHz</a:t>
                      </a:r>
                      <a:endParaRPr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marL="279400">
                        <a:lnSpc>
                          <a:spcPct val="100000"/>
                        </a:lnSpc>
                      </a:pPr>
                      <a:endParaRPr lang="en-US" altLang="ja-JP" sz="1200" b="1" dirty="0">
                        <a:latin typeface="ＭＳ 明朝"/>
                        <a:cs typeface="ＭＳ 明朝"/>
                      </a:endParaRPr>
                    </a:p>
                    <a:p>
                      <a:pPr marL="279400">
                        <a:lnSpc>
                          <a:spcPct val="100000"/>
                        </a:lnSpc>
                      </a:pPr>
                      <a:r>
                        <a:rPr lang="en-US" altLang="ja-JP" sz="1200" b="1" dirty="0">
                          <a:latin typeface="ＭＳ 明朝"/>
                          <a:cs typeface="ＭＳ 明朝"/>
                        </a:rPr>
                        <a:t>           No Change</a:t>
                      </a:r>
                      <a:endParaRPr sz="1200" b="1" dirty="0">
                        <a:latin typeface="ＭＳ 明朝"/>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529808124"/>
                  </a:ext>
                </a:extLst>
              </a:tr>
              <a:tr h="581489">
                <a:tc rowSpan="5">
                  <a:txBody>
                    <a:bodyPr/>
                    <a:lstStyle/>
                    <a:p>
                      <a:pPr marL="98425" marR="25400" indent="-1270" algn="ctr">
                        <a:lnSpc>
                          <a:spcPct val="104500"/>
                        </a:lnSpc>
                      </a:pPr>
                      <a:r>
                        <a:rPr lang="en-US" altLang="ja-JP" sz="1200" b="1" dirty="0">
                          <a:solidFill>
                            <a:srgbClr val="241F2B"/>
                          </a:solidFill>
                          <a:latin typeface="+mn-lt"/>
                          <a:ea typeface="+mn-ea"/>
                          <a:cs typeface="ＭＳ 明朝"/>
                        </a:rPr>
                        <a:t>Limits of Permitted Emission (by Peak Power,</a:t>
                      </a:r>
                    </a:p>
                    <a:p>
                      <a:pPr marL="98425" marR="25400" indent="-1270" algn="ctr">
                        <a:lnSpc>
                          <a:spcPct val="104500"/>
                        </a:lnSpc>
                      </a:pPr>
                      <a:r>
                        <a:rPr lang="en-US" altLang="ja-JP" sz="1200" b="1" dirty="0">
                          <a:solidFill>
                            <a:srgbClr val="241F2B"/>
                          </a:solidFill>
                          <a:latin typeface="+mn-lt"/>
                          <a:ea typeface="+mn-ea"/>
                          <a:cs typeface="ＭＳ 明朝"/>
                        </a:rPr>
                        <a:t>EIRP</a:t>
                      </a:r>
                      <a:r>
                        <a:rPr lang="en-US" altLang="ja-JP" sz="1200" b="1" dirty="0">
                          <a:solidFill>
                            <a:srgbClr val="241F2B"/>
                          </a:solidFill>
                          <a:latin typeface="+mn-lt"/>
                          <a:cs typeface="ＭＳ 明朝"/>
                        </a:rPr>
                        <a:t>)</a:t>
                      </a:r>
                      <a:endParaRPr sz="1200" b="1" dirty="0">
                        <a:latin typeface="+mn-lt"/>
                        <a:cs typeface="ＭＳ 明朝"/>
                      </a:endParaRPr>
                    </a:p>
                  </a:txBody>
                  <a:tcPr marL="0" marR="0" marT="0" marB="0">
                    <a:lnL w="6350">
                      <a:solidFill>
                        <a:srgbClr val="000000"/>
                      </a:solidFill>
                      <a:prstDash val="soli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20650">
                        <a:lnSpc>
                          <a:spcPct val="100000"/>
                        </a:lnSpc>
                      </a:pPr>
                      <a:r>
                        <a:rPr lang="en-US" sz="1200" b="1" spc="20" dirty="0">
                          <a:solidFill>
                            <a:srgbClr val="241F2B"/>
                          </a:solidFill>
                          <a:latin typeface="+mn-ea"/>
                          <a:ea typeface="+mn-ea"/>
                          <a:cs typeface="Arial"/>
                        </a:rPr>
                        <a:t>Not beyond </a:t>
                      </a:r>
                      <a:r>
                        <a:rPr sz="1200" b="1" spc="20" dirty="0">
                          <a:solidFill>
                            <a:srgbClr val="241F2B"/>
                          </a:solidFill>
                          <a:latin typeface="+mn-ea"/>
                          <a:ea typeface="+mn-ea"/>
                          <a:cs typeface="Arial"/>
                        </a:rPr>
                        <a:t>7</a:t>
                      </a:r>
                      <a:r>
                        <a:rPr sz="1200" b="1" spc="-160" dirty="0">
                          <a:latin typeface="+mn-ea"/>
                          <a:ea typeface="+mn-ea"/>
                          <a:cs typeface="Arial"/>
                        </a:rPr>
                        <a:t>.</a:t>
                      </a:r>
                      <a:r>
                        <a:rPr sz="1200" b="1" dirty="0">
                          <a:solidFill>
                            <a:srgbClr val="241F2B"/>
                          </a:solidFill>
                          <a:latin typeface="+mn-ea"/>
                          <a:ea typeface="+mn-ea"/>
                          <a:cs typeface="Arial"/>
                        </a:rPr>
                        <a:t>25</a:t>
                      </a:r>
                      <a:r>
                        <a:rPr sz="1200" b="1" spc="-30" dirty="0">
                          <a:solidFill>
                            <a:srgbClr val="241F2B"/>
                          </a:solidFill>
                          <a:latin typeface="+mn-ea"/>
                          <a:ea typeface="+mn-ea"/>
                          <a:cs typeface="Arial"/>
                        </a:rPr>
                        <a:t> </a:t>
                      </a:r>
                      <a:r>
                        <a:rPr sz="1200" b="1" dirty="0">
                          <a:solidFill>
                            <a:srgbClr val="342D3D"/>
                          </a:solidFill>
                          <a:latin typeface="+mn-ea"/>
                          <a:ea typeface="+mn-ea"/>
                          <a:cs typeface="Arial"/>
                        </a:rPr>
                        <a:t>GH</a:t>
                      </a:r>
                      <a:r>
                        <a:rPr sz="1200" b="1" spc="-35" dirty="0">
                          <a:solidFill>
                            <a:srgbClr val="342D3D"/>
                          </a:solidFill>
                          <a:latin typeface="+mn-ea"/>
                          <a:ea typeface="+mn-ea"/>
                          <a:cs typeface="Arial"/>
                        </a:rPr>
                        <a:t>z</a:t>
                      </a:r>
                      <a:endParaRPr sz="1200" b="1" dirty="0">
                        <a:latin typeface="+mn-ea"/>
                        <a:ea typeface="+mn-ea"/>
                        <a:cs typeface="ＭＳ 明朝"/>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a:solidFill>
                        <a:srgbClr val="000000"/>
                      </a:solidFill>
                      <a:prstDash val="solid"/>
                    </a:lnT>
                    <a:lnB w="19050">
                      <a:solidFill>
                        <a:srgbClr val="000000"/>
                      </a:solidFill>
                      <a:prstDash val="solid"/>
                    </a:lnB>
                  </a:tcPr>
                </a:tc>
                <a:tc gridSpan="2">
                  <a:txBody>
                    <a:bodyPr/>
                    <a:lstStyle/>
                    <a:p>
                      <a:pPr marL="43815" algn="ctr">
                        <a:lnSpc>
                          <a:spcPct val="100000"/>
                        </a:lnSpc>
                      </a:pPr>
                      <a:endParaRPr lang="en-US" altLang="ja-JP" sz="1200" b="1" dirty="0">
                        <a:solidFill>
                          <a:srgbClr val="241F2B"/>
                        </a:solidFill>
                        <a:latin typeface="+mn-ea"/>
                        <a:ea typeface="+mn-ea"/>
                        <a:cs typeface="ＭＳ 明朝"/>
                      </a:endParaRPr>
                    </a:p>
                    <a:p>
                      <a:pPr marL="43815" algn="ctr">
                        <a:lnSpc>
                          <a:spcPct val="100000"/>
                        </a:lnSpc>
                      </a:pPr>
                      <a:r>
                        <a:rPr lang="en-US" altLang="ja-JP" sz="1200" b="1" dirty="0">
                          <a:solidFill>
                            <a:srgbClr val="241F2B"/>
                          </a:solidFill>
                          <a:latin typeface="+mn-ea"/>
                          <a:ea typeface="+mn-ea"/>
                          <a:cs typeface="ＭＳ 明朝"/>
                        </a:rPr>
                        <a:t>No Change</a:t>
                      </a:r>
                      <a:endParaRPr sz="1200" b="1" dirty="0">
                        <a:latin typeface="+mn-ea"/>
                        <a:ea typeface="+mn-ea"/>
                        <a:cs typeface="ＭＳ 明朝"/>
                      </a:endParaRPr>
                    </a:p>
                  </a:txBody>
                  <a:tcPr marL="0" marR="0" marT="0" marB="0">
                    <a:lnL w="19050" cap="flat" cmpd="sng" algn="ctr">
                      <a:solidFill>
                        <a:srgbClr val="000000"/>
                      </a:solidFill>
                      <a:prstDash val="solid"/>
                      <a:round/>
                      <a:headEnd type="none" w="med" len="med"/>
                      <a:tailEnd type="none" w="med" len="med"/>
                    </a:lnL>
                    <a:lnR w="6350">
                      <a:solidFill>
                        <a:srgbClr val="000000"/>
                      </a:solidFill>
                      <a:prstDash val="soli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a:p>
                  </a:txBody>
                  <a:tcPr marL="0" marR="0" marT="0" marB="0">
                    <a:lnL w="635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0007"/>
                  </a:ext>
                </a:extLst>
              </a:tr>
              <a:tr h="340091">
                <a:tc vMerge="1">
                  <a:txBody>
                    <a:bodyPr/>
                    <a:lstStyle/>
                    <a:p>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6350">
                      <a:solidFill>
                        <a:srgbClr val="000000"/>
                      </a:solidFill>
                      <a:prstDash val="solid"/>
                    </a:lnB>
                  </a:tcPr>
                </a:tc>
                <a:tc rowSpan="4">
                  <a:txBody>
                    <a:bodyPr/>
                    <a:lstStyle/>
                    <a:p>
                      <a:pPr marL="120650">
                        <a:lnSpc>
                          <a:spcPct val="100000"/>
                        </a:lnSpc>
                      </a:pPr>
                      <a:r>
                        <a:rPr sz="1200" b="1" spc="20" dirty="0">
                          <a:solidFill>
                            <a:srgbClr val="241F2B"/>
                          </a:solidFill>
                          <a:latin typeface="+mn-ea"/>
                          <a:ea typeface="+mn-ea"/>
                          <a:cs typeface="Arial"/>
                        </a:rPr>
                        <a:t>7</a:t>
                      </a:r>
                      <a:r>
                        <a:rPr sz="1200" b="1" spc="-160" dirty="0">
                          <a:latin typeface="+mn-ea"/>
                          <a:ea typeface="+mn-ea"/>
                          <a:cs typeface="Arial"/>
                        </a:rPr>
                        <a:t>.</a:t>
                      </a:r>
                      <a:r>
                        <a:rPr sz="1200" b="1" dirty="0">
                          <a:solidFill>
                            <a:srgbClr val="241F2B"/>
                          </a:solidFill>
                          <a:latin typeface="+mn-ea"/>
                          <a:ea typeface="+mn-ea"/>
                          <a:cs typeface="Arial"/>
                        </a:rPr>
                        <a:t>25</a:t>
                      </a:r>
                      <a:r>
                        <a:rPr sz="1200" b="1" spc="-30" dirty="0">
                          <a:solidFill>
                            <a:srgbClr val="241F2B"/>
                          </a:solidFill>
                          <a:latin typeface="+mn-ea"/>
                          <a:ea typeface="+mn-ea"/>
                          <a:cs typeface="Arial"/>
                        </a:rPr>
                        <a:t> </a:t>
                      </a:r>
                      <a:r>
                        <a:rPr sz="1200" b="1" dirty="0">
                          <a:solidFill>
                            <a:srgbClr val="342D3D"/>
                          </a:solidFill>
                          <a:latin typeface="+mn-ea"/>
                          <a:ea typeface="+mn-ea"/>
                          <a:cs typeface="Arial"/>
                        </a:rPr>
                        <a:t>GH</a:t>
                      </a:r>
                      <a:r>
                        <a:rPr sz="1200" b="1" spc="15" dirty="0">
                          <a:solidFill>
                            <a:srgbClr val="342D3D"/>
                          </a:solidFill>
                          <a:latin typeface="+mn-ea"/>
                          <a:ea typeface="+mn-ea"/>
                          <a:cs typeface="Arial"/>
                        </a:rPr>
                        <a:t>z</a:t>
                      </a:r>
                      <a:endParaRPr sz="1200" b="1" dirty="0">
                        <a:latin typeface="+mn-ea"/>
                        <a:ea typeface="+mn-ea"/>
                        <a:cs typeface="ＭＳ 明朝"/>
                      </a:endParaRPr>
                    </a:p>
                    <a:p>
                      <a:pPr marL="95250">
                        <a:lnSpc>
                          <a:spcPct val="100000"/>
                        </a:lnSpc>
                        <a:spcBef>
                          <a:spcPts val="110"/>
                        </a:spcBef>
                      </a:pPr>
                      <a:r>
                        <a:rPr lang="en-US" sz="1200" b="1" dirty="0">
                          <a:solidFill>
                            <a:srgbClr val="241F2B"/>
                          </a:solidFill>
                          <a:latin typeface="+mn-ea"/>
                          <a:ea typeface="+mn-ea"/>
                          <a:cs typeface="Arial"/>
                        </a:rPr>
                        <a:t>--</a:t>
                      </a:r>
                    </a:p>
                    <a:p>
                      <a:pPr marL="95250">
                        <a:lnSpc>
                          <a:spcPct val="100000"/>
                        </a:lnSpc>
                        <a:spcBef>
                          <a:spcPts val="110"/>
                        </a:spcBef>
                      </a:pPr>
                      <a:r>
                        <a:rPr lang="en-US" sz="1200" b="1" dirty="0">
                          <a:solidFill>
                            <a:srgbClr val="241F2B"/>
                          </a:solidFill>
                          <a:latin typeface="+mn-ea"/>
                          <a:ea typeface="+mn-ea"/>
                          <a:cs typeface="Arial"/>
                        </a:rPr>
                        <a:t> </a:t>
                      </a:r>
                      <a:r>
                        <a:rPr sz="1200" b="1" dirty="0">
                          <a:solidFill>
                            <a:srgbClr val="241F2B"/>
                          </a:solidFill>
                          <a:latin typeface="+mn-ea"/>
                          <a:ea typeface="+mn-ea"/>
                          <a:cs typeface="Arial"/>
                        </a:rPr>
                        <a:t>10</a:t>
                      </a:r>
                      <a:r>
                        <a:rPr sz="1200" b="1" spc="-65" dirty="0">
                          <a:solidFill>
                            <a:srgbClr val="241F2B"/>
                          </a:solidFill>
                          <a:latin typeface="+mn-ea"/>
                          <a:ea typeface="+mn-ea"/>
                          <a:cs typeface="Arial"/>
                        </a:rPr>
                        <a:t>.</a:t>
                      </a:r>
                      <a:r>
                        <a:rPr sz="1200" b="1" dirty="0">
                          <a:solidFill>
                            <a:srgbClr val="241F2B"/>
                          </a:solidFill>
                          <a:latin typeface="+mn-ea"/>
                          <a:ea typeface="+mn-ea"/>
                          <a:cs typeface="Arial"/>
                        </a:rPr>
                        <a:t>25</a:t>
                      </a:r>
                      <a:r>
                        <a:rPr sz="1200" b="1" spc="-30" dirty="0">
                          <a:solidFill>
                            <a:srgbClr val="241F2B"/>
                          </a:solidFill>
                          <a:latin typeface="+mn-ea"/>
                          <a:ea typeface="+mn-ea"/>
                          <a:cs typeface="Arial"/>
                        </a:rPr>
                        <a:t> </a:t>
                      </a:r>
                      <a:r>
                        <a:rPr sz="1200" b="1" dirty="0">
                          <a:solidFill>
                            <a:srgbClr val="342D3D"/>
                          </a:solidFill>
                          <a:latin typeface="+mn-ea"/>
                          <a:ea typeface="+mn-ea"/>
                          <a:cs typeface="Arial"/>
                        </a:rPr>
                        <a:t>GH</a:t>
                      </a:r>
                      <a:r>
                        <a:rPr sz="1200" b="1" spc="-35" dirty="0">
                          <a:solidFill>
                            <a:srgbClr val="342D3D"/>
                          </a:solidFill>
                          <a:latin typeface="+mn-ea"/>
                          <a:ea typeface="+mn-ea"/>
                          <a:cs typeface="Arial"/>
                        </a:rPr>
                        <a:t>z</a:t>
                      </a:r>
                      <a:endParaRPr lang="en-US" altLang="ja-JP" sz="1200" b="1" dirty="0">
                        <a:solidFill>
                          <a:srgbClr val="241F2B"/>
                        </a:solidFill>
                        <a:latin typeface="+mn-ea"/>
                        <a:ea typeface="+mn-ea"/>
                        <a:cs typeface="ＭＳ 明朝"/>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52400" algn="l">
                        <a:lnSpc>
                          <a:spcPct val="100000"/>
                        </a:lnSpc>
                      </a:pPr>
                      <a:r>
                        <a:rPr sz="1200" b="1" dirty="0">
                          <a:solidFill>
                            <a:srgbClr val="241F2B"/>
                          </a:solidFill>
                          <a:latin typeface="Arial"/>
                          <a:cs typeface="Arial"/>
                        </a:rPr>
                        <a:t>7</a:t>
                      </a:r>
                      <a:r>
                        <a:rPr sz="1200" b="1" spc="-10" dirty="0">
                          <a:solidFill>
                            <a:srgbClr val="241F2B"/>
                          </a:solidFill>
                          <a:latin typeface="Arial"/>
                          <a:cs typeface="Arial"/>
                        </a:rPr>
                        <a:t>.</a:t>
                      </a:r>
                      <a:r>
                        <a:rPr sz="1200" b="1" dirty="0">
                          <a:solidFill>
                            <a:srgbClr val="241F2B"/>
                          </a:solidFill>
                          <a:latin typeface="Arial"/>
                          <a:cs typeface="Arial"/>
                        </a:rPr>
                        <a:t>25</a:t>
                      </a:r>
                      <a:r>
                        <a:rPr sz="1200" b="1" spc="20" dirty="0">
                          <a:solidFill>
                            <a:srgbClr val="241F2B"/>
                          </a:solidFill>
                          <a:latin typeface="Arial"/>
                          <a:cs typeface="Arial"/>
                        </a:rPr>
                        <a:t> </a:t>
                      </a:r>
                      <a:r>
                        <a:rPr sz="1200" b="1" dirty="0">
                          <a:solidFill>
                            <a:srgbClr val="241F2B"/>
                          </a:solidFill>
                          <a:latin typeface="Arial"/>
                          <a:cs typeface="Arial"/>
                        </a:rPr>
                        <a:t>GH</a:t>
                      </a:r>
                      <a:r>
                        <a:rPr sz="1200" b="1" spc="65" dirty="0">
                          <a:solidFill>
                            <a:srgbClr val="241F2B"/>
                          </a:solidFill>
                          <a:latin typeface="Arial"/>
                          <a:cs typeface="Arial"/>
                        </a:rPr>
                        <a:t>z</a:t>
                      </a:r>
                      <a:r>
                        <a:rPr lang="en-US" altLang="ja-JP" sz="1200" b="1" spc="65" dirty="0">
                          <a:solidFill>
                            <a:srgbClr val="241F2B"/>
                          </a:solidFill>
                          <a:latin typeface="Arial"/>
                          <a:cs typeface="Arial"/>
                        </a:rPr>
                        <a:t> -- </a:t>
                      </a:r>
                      <a:r>
                        <a:rPr sz="1200" b="1" dirty="0">
                          <a:solidFill>
                            <a:srgbClr val="241F2B"/>
                          </a:solidFill>
                          <a:latin typeface="Arial"/>
                          <a:cs typeface="Arial"/>
                        </a:rPr>
                        <a:t>7.587</a:t>
                      </a:r>
                      <a:r>
                        <a:rPr sz="1200" b="1" spc="30" dirty="0">
                          <a:solidFill>
                            <a:srgbClr val="241F2B"/>
                          </a:solidFill>
                          <a:latin typeface="Arial"/>
                          <a:cs typeface="Arial"/>
                        </a:rPr>
                        <a:t> </a:t>
                      </a:r>
                      <a:r>
                        <a:rPr sz="1200" b="1" dirty="0">
                          <a:solidFill>
                            <a:srgbClr val="241F2B"/>
                          </a:solidFill>
                          <a:latin typeface="Arial"/>
                          <a:cs typeface="Arial"/>
                        </a:rPr>
                        <a:t>GH</a:t>
                      </a:r>
                      <a:r>
                        <a:rPr sz="1200" b="1" spc="15" dirty="0">
                          <a:solidFill>
                            <a:srgbClr val="241F2B"/>
                          </a:solidFill>
                          <a:latin typeface="Arial"/>
                          <a:cs typeface="Arial"/>
                        </a:rPr>
                        <a:t>z</a:t>
                      </a:r>
                      <a:endParaRPr sz="1200" b="1" dirty="0">
                        <a:latin typeface="ＭＳ 明朝"/>
                        <a:cs typeface="ＭＳ 明朝"/>
                      </a:endParaRPr>
                    </a:p>
                  </a:txBody>
                  <a:tcPr marL="0" marR="0" marT="0" marB="0">
                    <a:lnL w="19050" cap="flat" cmpd="sng" algn="ctr">
                      <a:solidFill>
                        <a:srgbClr val="000000"/>
                      </a:solidFill>
                      <a:prstDash val="solid"/>
                      <a:round/>
                      <a:headEnd type="none" w="med" len="med"/>
                      <a:tailEnd type="none" w="med" len="med"/>
                    </a:lnL>
                    <a:lnR w="19050">
                      <a:solidFill>
                        <a:srgbClr val="000000"/>
                      </a:solidFill>
                      <a:prstDash val="soli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101600" algn="l">
                        <a:lnSpc>
                          <a:spcPct val="100000"/>
                        </a:lnSpc>
                      </a:pPr>
                      <a:r>
                        <a:rPr sz="1200" b="1" spc="-65" dirty="0">
                          <a:solidFill>
                            <a:srgbClr val="110C13"/>
                          </a:solidFill>
                          <a:latin typeface="Arial"/>
                          <a:cs typeface="Arial"/>
                        </a:rPr>
                        <a:t>-</a:t>
                      </a:r>
                      <a:r>
                        <a:rPr lang="en-US" altLang="ja-JP" sz="1200" b="1" spc="-65" dirty="0">
                          <a:solidFill>
                            <a:srgbClr val="110C13"/>
                          </a:solidFill>
                          <a:latin typeface="Arial"/>
                          <a:cs typeface="Arial"/>
                        </a:rPr>
                        <a:t>35.0</a:t>
                      </a:r>
                      <a:r>
                        <a:rPr sz="1200" b="1" spc="-15" dirty="0">
                          <a:solidFill>
                            <a:srgbClr val="241F2B"/>
                          </a:solidFill>
                          <a:latin typeface="Arial"/>
                          <a:cs typeface="Arial"/>
                        </a:rPr>
                        <a:t> </a:t>
                      </a:r>
                      <a:r>
                        <a:rPr sz="1200" b="1" dirty="0">
                          <a:solidFill>
                            <a:srgbClr val="241F2B"/>
                          </a:solidFill>
                          <a:latin typeface="Arial"/>
                          <a:cs typeface="Arial"/>
                        </a:rPr>
                        <a:t>dBm/MHz</a:t>
                      </a:r>
                      <a:endParaRPr sz="1200" b="1" dirty="0">
                        <a:latin typeface="Arial"/>
                        <a:cs typeface="Arial"/>
                      </a:endParaRPr>
                    </a:p>
                  </a:txBody>
                  <a:tcPr marL="0" marR="0" marT="0" marB="0">
                    <a:lnL w="19050" cap="flat" cmpd="sng" algn="ctr">
                      <a:solidFill>
                        <a:srgbClr val="000000"/>
                      </a:solidFill>
                      <a:prstDash val="solid"/>
                      <a:round/>
                      <a:headEnd type="none" w="med" len="med"/>
                      <a:tailEnd type="none" w="med" len="med"/>
                    </a:lnL>
                    <a:lnR w="6350">
                      <a:solidFill>
                        <a:srgbClr val="000000"/>
                      </a:solidFill>
                      <a:prstDash val="solid"/>
                    </a:lnR>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95630">
                <a:tc vMerge="1">
                  <a:txBody>
                    <a:bodyPr/>
                    <a:lstStyle/>
                    <a:p>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63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96850" algn="l">
                        <a:lnSpc>
                          <a:spcPct val="100000"/>
                        </a:lnSpc>
                      </a:pPr>
                      <a:r>
                        <a:rPr sz="1200" b="1" spc="20" dirty="0">
                          <a:solidFill>
                            <a:srgbClr val="241F2B"/>
                          </a:solidFill>
                          <a:latin typeface="Arial"/>
                          <a:cs typeface="Arial"/>
                        </a:rPr>
                        <a:t>7</a:t>
                      </a:r>
                      <a:r>
                        <a:rPr sz="1200" b="1" spc="-210" dirty="0">
                          <a:solidFill>
                            <a:srgbClr val="214262"/>
                          </a:solidFill>
                          <a:latin typeface="Arial"/>
                          <a:cs typeface="Arial"/>
                        </a:rPr>
                        <a:t>.</a:t>
                      </a:r>
                      <a:r>
                        <a:rPr sz="1200" b="1" dirty="0">
                          <a:solidFill>
                            <a:srgbClr val="241F2B"/>
                          </a:solidFill>
                          <a:latin typeface="Arial"/>
                          <a:cs typeface="Arial"/>
                        </a:rPr>
                        <a:t>587</a:t>
                      </a:r>
                      <a:r>
                        <a:rPr sz="1200" b="1" spc="-50" dirty="0">
                          <a:solidFill>
                            <a:srgbClr val="241F2B"/>
                          </a:solidFill>
                          <a:latin typeface="Arial"/>
                          <a:cs typeface="Arial"/>
                        </a:rPr>
                        <a:t> </a:t>
                      </a:r>
                      <a:r>
                        <a:rPr sz="1200" b="1" dirty="0">
                          <a:solidFill>
                            <a:srgbClr val="342D3D"/>
                          </a:solidFill>
                          <a:latin typeface="Arial"/>
                          <a:cs typeface="Arial"/>
                        </a:rPr>
                        <a:t>GH</a:t>
                      </a:r>
                      <a:r>
                        <a:rPr sz="1200" b="1" spc="15" dirty="0">
                          <a:solidFill>
                            <a:srgbClr val="342D3D"/>
                          </a:solidFill>
                          <a:latin typeface="Arial"/>
                          <a:cs typeface="Arial"/>
                        </a:rPr>
                        <a:t>z</a:t>
                      </a:r>
                      <a:r>
                        <a:rPr lang="en-US" altLang="ja-JP" sz="1200" b="1" spc="15" dirty="0">
                          <a:solidFill>
                            <a:srgbClr val="342D3D"/>
                          </a:solidFill>
                          <a:latin typeface="Arial"/>
                          <a:cs typeface="Arial"/>
                        </a:rPr>
                        <a:t> -- </a:t>
                      </a:r>
                      <a:r>
                        <a:rPr sz="1200" b="1" dirty="0">
                          <a:solidFill>
                            <a:srgbClr val="241F2B"/>
                          </a:solidFill>
                          <a:latin typeface="Arial"/>
                          <a:cs typeface="Arial"/>
                        </a:rPr>
                        <a:t>8.</a:t>
                      </a:r>
                      <a:r>
                        <a:rPr sz="1200" b="1" spc="-65" dirty="0">
                          <a:solidFill>
                            <a:srgbClr val="241F2B"/>
                          </a:solidFill>
                          <a:latin typeface="Arial"/>
                          <a:cs typeface="Arial"/>
                        </a:rPr>
                        <a:t>4</a:t>
                      </a:r>
                      <a:r>
                        <a:rPr sz="1200" b="1" dirty="0">
                          <a:solidFill>
                            <a:srgbClr val="241F2B"/>
                          </a:solidFill>
                          <a:latin typeface="Arial"/>
                          <a:cs typeface="Arial"/>
                        </a:rPr>
                        <a:t>GH</a:t>
                      </a:r>
                      <a:r>
                        <a:rPr sz="1200" b="1" spc="-35" dirty="0">
                          <a:solidFill>
                            <a:srgbClr val="241F2B"/>
                          </a:solidFill>
                          <a:latin typeface="Arial"/>
                          <a:cs typeface="Arial"/>
                        </a:rPr>
                        <a:t>z</a:t>
                      </a:r>
                      <a:endParaRPr sz="1200" b="1" dirty="0">
                        <a:latin typeface="ＭＳ 明朝"/>
                        <a:cs typeface="ＭＳ 明朝"/>
                      </a:endParaRPr>
                    </a:p>
                  </a:txBody>
                  <a:tcPr marL="0" marR="0" marT="0" marB="0">
                    <a:lnL w="19050">
                      <a:solidFill>
                        <a:srgbClr val="000000"/>
                      </a:solidFill>
                      <a:prstDash val="solid"/>
                    </a:lnL>
                    <a:lnR w="19050">
                      <a:solidFill>
                        <a:srgbClr val="000000"/>
                      </a:solidFill>
                      <a:prstDash val="solid"/>
                    </a:lnR>
                    <a:lnT w="19050" cap="flat" cmpd="sng" algn="ctr">
                      <a:solidFill>
                        <a:srgbClr val="000000"/>
                      </a:solidFill>
                      <a:prstDash val="solid"/>
                      <a:round/>
                      <a:headEnd type="none" w="med" len="med"/>
                      <a:tailEnd type="none" w="med" len="med"/>
                    </a:lnT>
                    <a:lnB w="6350" cap="flat" cmpd="sng" algn="ctr">
                      <a:solidFill>
                        <a:srgbClr val="130F18"/>
                      </a:solidFill>
                      <a:prstDash val="solid"/>
                      <a:round/>
                      <a:headEnd type="none" w="med" len="med"/>
                      <a:tailEnd type="none" w="med" len="med"/>
                    </a:lnB>
                  </a:tcPr>
                </a:tc>
                <a:tc>
                  <a:txBody>
                    <a:bodyPr/>
                    <a:lstStyle/>
                    <a:p>
                      <a:pPr marL="120650" algn="l">
                        <a:lnSpc>
                          <a:spcPct val="100000"/>
                        </a:lnSpc>
                      </a:pPr>
                      <a:r>
                        <a:rPr lang="en-US" altLang="ja-JP" sz="1200" b="1" dirty="0">
                          <a:solidFill>
                            <a:srgbClr val="110C13"/>
                          </a:solidFill>
                          <a:latin typeface="Arial"/>
                          <a:cs typeface="Arial"/>
                        </a:rPr>
                        <a:t> Non</a:t>
                      </a:r>
                      <a:endParaRPr sz="1200" b="1" dirty="0">
                        <a:latin typeface="Arial"/>
                        <a:cs typeface="Arial"/>
                      </a:endParaRPr>
                    </a:p>
                  </a:txBody>
                  <a:tcPr marL="0" marR="0" marT="0" marB="0">
                    <a:lnL w="19050" cap="flat" cmpd="sng" algn="ctr">
                      <a:solidFill>
                        <a:srgbClr val="000000"/>
                      </a:solidFill>
                      <a:prstDash val="solid"/>
                      <a:round/>
                      <a:headEnd type="none" w="med" len="med"/>
                      <a:tailEnd type="none" w="med" len="med"/>
                    </a:lnL>
                    <a:lnR w="6350">
                      <a:solidFill>
                        <a:srgbClr val="000000"/>
                      </a:solidFill>
                      <a:prstDash val="solid"/>
                    </a:lnR>
                    <a:lnT w="19050" cap="flat" cmpd="sng" algn="ctr">
                      <a:solidFill>
                        <a:srgbClr val="000000"/>
                      </a:solidFill>
                      <a:prstDash val="solid"/>
                      <a:round/>
                      <a:headEnd type="none" w="med" len="med"/>
                      <a:tailEnd type="none" w="med" len="med"/>
                    </a:lnT>
                    <a:lnB w="6350" cap="flat" cmpd="sng" algn="ctr">
                      <a:solidFill>
                        <a:srgbClr val="130F18"/>
                      </a:solidFill>
                      <a:prstDash val="solid"/>
                      <a:round/>
                      <a:headEnd type="none" w="med" len="med"/>
                      <a:tailEnd type="none" w="med" len="med"/>
                    </a:lnB>
                  </a:tcPr>
                </a:tc>
                <a:extLst>
                  <a:ext uri="{0D108BD9-81ED-4DB2-BD59-A6C34878D82A}">
                    <a16:rowId xmlns:a16="http://schemas.microsoft.com/office/drawing/2014/main" val="10009"/>
                  </a:ext>
                </a:extLst>
              </a:tr>
              <a:tr h="295630">
                <a:tc vMerge="1">
                  <a:txBody>
                    <a:bodyPr/>
                    <a:lstStyle/>
                    <a:p>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63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247650" algn="l">
                        <a:lnSpc>
                          <a:spcPct val="100000"/>
                        </a:lnSpc>
                      </a:pPr>
                      <a:r>
                        <a:rPr sz="1200" b="1" dirty="0">
                          <a:solidFill>
                            <a:srgbClr val="241F2B"/>
                          </a:solidFill>
                          <a:latin typeface="Arial"/>
                          <a:cs typeface="Arial"/>
                        </a:rPr>
                        <a:t>8.4 GH</a:t>
                      </a:r>
                      <a:r>
                        <a:rPr sz="1200" b="1" spc="65" dirty="0">
                          <a:solidFill>
                            <a:srgbClr val="241F2B"/>
                          </a:solidFill>
                          <a:latin typeface="Arial"/>
                          <a:cs typeface="Arial"/>
                        </a:rPr>
                        <a:t>z</a:t>
                      </a:r>
                      <a:r>
                        <a:rPr lang="en-US" altLang="ja-JP" sz="1200" b="1" spc="65" dirty="0">
                          <a:solidFill>
                            <a:srgbClr val="241F2B"/>
                          </a:solidFill>
                          <a:latin typeface="Arial"/>
                          <a:cs typeface="Arial"/>
                        </a:rPr>
                        <a:t> -- </a:t>
                      </a:r>
                      <a:r>
                        <a:rPr sz="1200" b="1" dirty="0">
                          <a:solidFill>
                            <a:srgbClr val="241F2B"/>
                          </a:solidFill>
                          <a:latin typeface="Arial"/>
                          <a:cs typeface="Arial"/>
                        </a:rPr>
                        <a:t>8.5</a:t>
                      </a:r>
                      <a:r>
                        <a:rPr sz="1200" b="1" spc="15" dirty="0">
                          <a:solidFill>
                            <a:srgbClr val="241F2B"/>
                          </a:solidFill>
                          <a:latin typeface="Arial"/>
                          <a:cs typeface="Arial"/>
                        </a:rPr>
                        <a:t> </a:t>
                      </a:r>
                      <a:r>
                        <a:rPr sz="1200" b="1" dirty="0">
                          <a:solidFill>
                            <a:srgbClr val="241F2B"/>
                          </a:solidFill>
                          <a:latin typeface="Arial"/>
                          <a:cs typeface="Arial"/>
                        </a:rPr>
                        <a:t>GH</a:t>
                      </a:r>
                      <a:r>
                        <a:rPr sz="1200" b="1" spc="15" dirty="0">
                          <a:solidFill>
                            <a:srgbClr val="241F2B"/>
                          </a:solidFill>
                          <a:latin typeface="Arial"/>
                          <a:cs typeface="Arial"/>
                        </a:rPr>
                        <a:t>z</a:t>
                      </a:r>
                      <a:endParaRPr sz="1200" b="1" dirty="0">
                        <a:latin typeface="ＭＳ 明朝"/>
                        <a:cs typeface="ＭＳ 明朝"/>
                      </a:endParaRPr>
                    </a:p>
                  </a:txBody>
                  <a:tcPr marL="0" marR="0" marT="0" marB="0">
                    <a:lnL w="19050">
                      <a:solidFill>
                        <a:srgbClr val="000000"/>
                      </a:solidFill>
                      <a:prstDash val="solid"/>
                    </a:lnL>
                    <a:lnR w="19050">
                      <a:solidFill>
                        <a:srgbClr val="000000"/>
                      </a:solidFill>
                      <a:prstDash val="solid"/>
                    </a:lnR>
                    <a:lnT w="6350" cap="flat" cmpd="sng" algn="ctr">
                      <a:solidFill>
                        <a:srgbClr val="130F18"/>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120650" algn="l">
                        <a:lnSpc>
                          <a:spcPct val="100000"/>
                        </a:lnSpc>
                      </a:pPr>
                      <a:r>
                        <a:rPr sz="1200" b="1" dirty="0">
                          <a:solidFill>
                            <a:srgbClr val="110C13"/>
                          </a:solidFill>
                          <a:latin typeface="Arial"/>
                          <a:cs typeface="Arial"/>
                        </a:rPr>
                        <a:t>-</a:t>
                      </a:r>
                      <a:r>
                        <a:rPr lang="en-US" altLang="ja-JP" sz="1200" b="1" dirty="0">
                          <a:solidFill>
                            <a:srgbClr val="110C13"/>
                          </a:solidFill>
                          <a:latin typeface="Arial"/>
                          <a:cs typeface="Arial"/>
                        </a:rPr>
                        <a:t>35.0</a:t>
                      </a:r>
                      <a:r>
                        <a:rPr sz="1200" b="1" dirty="0">
                          <a:solidFill>
                            <a:srgbClr val="241F2B"/>
                          </a:solidFill>
                          <a:latin typeface="Arial"/>
                          <a:cs typeface="Arial"/>
                        </a:rPr>
                        <a:t>dBm/MHz</a:t>
                      </a:r>
                      <a:endParaRPr sz="1200" b="1" dirty="0">
                        <a:latin typeface="Arial"/>
                        <a:cs typeface="Arial"/>
                      </a:endParaRPr>
                    </a:p>
                  </a:txBody>
                  <a:tcPr marL="0" marR="0" marT="0" marB="0">
                    <a:lnL w="19050" cap="flat" cmpd="sng" algn="ctr">
                      <a:solidFill>
                        <a:srgbClr val="000000"/>
                      </a:solidFill>
                      <a:prstDash val="solid"/>
                      <a:round/>
                      <a:headEnd type="none" w="med" len="med"/>
                      <a:tailEnd type="none" w="med" len="med"/>
                    </a:lnL>
                    <a:lnR w="6350">
                      <a:solidFill>
                        <a:srgbClr val="000000"/>
                      </a:solidFill>
                      <a:prstDash val="solid"/>
                    </a:lnR>
                    <a:lnT w="6350" cap="flat" cmpd="sng" algn="ctr">
                      <a:solidFill>
                        <a:srgbClr val="130F18"/>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60289">
                <a:tc vMerge="1">
                  <a:txBody>
                    <a:bodyPr/>
                    <a:lstStyle/>
                    <a:p>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6350">
                      <a:solidFill>
                        <a:srgbClr val="000000"/>
                      </a:solidFill>
                      <a:prstDash val="solid"/>
                    </a:lnB>
                  </a:tcPr>
                </a:tc>
                <a:tc vMerge="1">
                  <a:txBody>
                    <a:bodyPr/>
                    <a:lstStyle/>
                    <a:p>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a:txBody>
                    <a:bodyPr/>
                    <a:lstStyle/>
                    <a:p>
                      <a:pPr marL="177800" algn="l">
                        <a:lnSpc>
                          <a:spcPct val="100000"/>
                        </a:lnSpc>
                      </a:pPr>
                      <a:r>
                        <a:rPr sz="1200" b="1" dirty="0">
                          <a:solidFill>
                            <a:srgbClr val="241F2B"/>
                          </a:solidFill>
                          <a:latin typeface="Arial"/>
                          <a:cs typeface="Arial"/>
                        </a:rPr>
                        <a:t>8</a:t>
                      </a:r>
                      <a:r>
                        <a:rPr sz="1200" b="1" spc="-15" dirty="0">
                          <a:solidFill>
                            <a:srgbClr val="241F2B"/>
                          </a:solidFill>
                          <a:latin typeface="Arial"/>
                          <a:cs typeface="Arial"/>
                        </a:rPr>
                        <a:t>.</a:t>
                      </a:r>
                      <a:r>
                        <a:rPr sz="1200" b="1" dirty="0">
                          <a:solidFill>
                            <a:srgbClr val="241F2B"/>
                          </a:solidFill>
                          <a:latin typeface="Arial"/>
                          <a:cs typeface="Arial"/>
                        </a:rPr>
                        <a:t>5</a:t>
                      </a:r>
                      <a:r>
                        <a:rPr sz="1200" b="1" spc="-60" dirty="0">
                          <a:solidFill>
                            <a:srgbClr val="241F2B"/>
                          </a:solidFill>
                          <a:latin typeface="Arial"/>
                          <a:cs typeface="Arial"/>
                        </a:rPr>
                        <a:t> </a:t>
                      </a:r>
                      <a:r>
                        <a:rPr sz="1200" b="1" dirty="0">
                          <a:solidFill>
                            <a:srgbClr val="241F2B"/>
                          </a:solidFill>
                          <a:latin typeface="Arial"/>
                          <a:cs typeface="Arial"/>
                        </a:rPr>
                        <a:t>GH</a:t>
                      </a:r>
                      <a:r>
                        <a:rPr sz="1200" b="1" spc="15" dirty="0">
                          <a:solidFill>
                            <a:srgbClr val="241F2B"/>
                          </a:solidFill>
                          <a:latin typeface="Arial"/>
                          <a:cs typeface="Arial"/>
                        </a:rPr>
                        <a:t>z</a:t>
                      </a:r>
                      <a:r>
                        <a:rPr lang="en-US" altLang="ja-JP" sz="1200" b="1" spc="15" dirty="0">
                          <a:solidFill>
                            <a:srgbClr val="241F2B"/>
                          </a:solidFill>
                          <a:latin typeface="Arial"/>
                          <a:cs typeface="Arial"/>
                        </a:rPr>
                        <a:t> -- </a:t>
                      </a:r>
                      <a:r>
                        <a:rPr sz="1200" b="1" dirty="0">
                          <a:solidFill>
                            <a:srgbClr val="241F2B"/>
                          </a:solidFill>
                          <a:latin typeface="Arial"/>
                          <a:cs typeface="Arial"/>
                        </a:rPr>
                        <a:t>10</a:t>
                      </a:r>
                      <a:r>
                        <a:rPr sz="1200" b="1" spc="-65" dirty="0">
                          <a:solidFill>
                            <a:srgbClr val="241F2B"/>
                          </a:solidFill>
                          <a:latin typeface="Arial"/>
                          <a:cs typeface="Arial"/>
                        </a:rPr>
                        <a:t>.</a:t>
                      </a:r>
                      <a:r>
                        <a:rPr sz="1200" b="1" dirty="0">
                          <a:solidFill>
                            <a:srgbClr val="241F2B"/>
                          </a:solidFill>
                          <a:latin typeface="Arial"/>
                          <a:cs typeface="Arial"/>
                        </a:rPr>
                        <a:t>25</a:t>
                      </a:r>
                      <a:r>
                        <a:rPr sz="1200" b="1" spc="20" dirty="0">
                          <a:solidFill>
                            <a:srgbClr val="241F2B"/>
                          </a:solidFill>
                          <a:latin typeface="Arial"/>
                          <a:cs typeface="Arial"/>
                        </a:rPr>
                        <a:t> </a:t>
                      </a:r>
                      <a:r>
                        <a:rPr sz="1200" b="1" dirty="0">
                          <a:solidFill>
                            <a:srgbClr val="241F2B"/>
                          </a:solidFill>
                          <a:latin typeface="Arial"/>
                          <a:cs typeface="Arial"/>
                        </a:rPr>
                        <a:t>GH</a:t>
                      </a:r>
                      <a:r>
                        <a:rPr sz="1200" b="1" spc="15" dirty="0">
                          <a:solidFill>
                            <a:srgbClr val="241F2B"/>
                          </a:solidFill>
                          <a:latin typeface="Arial"/>
                          <a:cs typeface="Arial"/>
                        </a:rPr>
                        <a:t>z</a:t>
                      </a:r>
                      <a:endParaRPr sz="1200" b="1" dirty="0">
                        <a:latin typeface="ＭＳ 明朝"/>
                        <a:cs typeface="ＭＳ 明朝"/>
                      </a:endParaRPr>
                    </a:p>
                  </a:txBody>
                  <a:tcPr marL="0" marR="0" marT="0" marB="0">
                    <a:lnL w="19050">
                      <a:solidFill>
                        <a:srgbClr val="000000"/>
                      </a:solidFill>
                      <a:prstDash val="solid"/>
                    </a:lnL>
                    <a:lnR w="19050">
                      <a:solidFill>
                        <a:srgbClr val="000000"/>
                      </a:solidFill>
                      <a:prstDash val="soli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120650" algn="l">
                        <a:lnSpc>
                          <a:spcPct val="100000"/>
                        </a:lnSpc>
                      </a:pPr>
                      <a:r>
                        <a:rPr sz="1200" b="1" dirty="0">
                          <a:solidFill>
                            <a:srgbClr val="110C13"/>
                          </a:solidFill>
                          <a:latin typeface="Arial"/>
                          <a:cs typeface="Arial"/>
                        </a:rPr>
                        <a:t>-</a:t>
                      </a:r>
                      <a:r>
                        <a:rPr lang="en-US" altLang="ja-JP" sz="1200" b="1" dirty="0">
                          <a:solidFill>
                            <a:srgbClr val="110C13"/>
                          </a:solidFill>
                          <a:latin typeface="Arial"/>
                          <a:cs typeface="Arial"/>
                        </a:rPr>
                        <a:t>35.7</a:t>
                      </a:r>
                      <a:r>
                        <a:rPr sz="1200" b="1" dirty="0">
                          <a:solidFill>
                            <a:srgbClr val="342D3D"/>
                          </a:solidFill>
                          <a:latin typeface="Arial"/>
                          <a:cs typeface="Arial"/>
                        </a:rPr>
                        <a:t>dBm/MHz</a:t>
                      </a:r>
                      <a:endParaRPr sz="1200" b="1" dirty="0">
                        <a:latin typeface="Arial"/>
                        <a:cs typeface="Arial"/>
                      </a:endParaRPr>
                    </a:p>
                  </a:txBody>
                  <a:tcPr marL="0" marR="0" marT="0" marB="0">
                    <a:lnL w="19050" cap="flat" cmpd="sng" algn="ctr">
                      <a:solidFill>
                        <a:srgbClr val="000000"/>
                      </a:solidFill>
                      <a:prstDash val="solid"/>
                      <a:round/>
                      <a:headEnd type="none" w="med" len="med"/>
                      <a:tailEnd type="none" w="med" len="med"/>
                    </a:lnL>
                    <a:lnR w="6350">
                      <a:solidFill>
                        <a:srgbClr val="000000"/>
                      </a:solidFill>
                      <a:prstDash val="soli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550038">
                <a:tc rowSpan="2">
                  <a:txBody>
                    <a:bodyPr/>
                    <a:lstStyle/>
                    <a:p>
                      <a:pPr marL="98425" marR="25400" indent="-1270" algn="ctr">
                        <a:lnSpc>
                          <a:spcPct val="104500"/>
                        </a:lnSpc>
                      </a:pPr>
                      <a:endParaRPr sz="1200" b="1" dirty="0">
                        <a:latin typeface="+mn-lt"/>
                        <a:cs typeface="ＭＳ 明朝"/>
                      </a:endParaRPr>
                    </a:p>
                  </a:txBody>
                  <a:tcPr marL="0" marR="0" marT="0"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lang="en-US" sz="1200" b="1" dirty="0">
                          <a:solidFill>
                            <a:srgbClr val="241F2B"/>
                          </a:solidFill>
                          <a:latin typeface="+mn-ea"/>
                          <a:ea typeface="+mn-ea"/>
                          <a:cs typeface="Arial"/>
                        </a:rPr>
                        <a:t>Higher than 10</a:t>
                      </a:r>
                      <a:r>
                        <a:rPr lang="en-US" sz="1200" b="1" spc="-65" dirty="0">
                          <a:solidFill>
                            <a:srgbClr val="241F2B"/>
                          </a:solidFill>
                          <a:latin typeface="+mn-ea"/>
                          <a:ea typeface="+mn-ea"/>
                          <a:cs typeface="Arial"/>
                        </a:rPr>
                        <a:t>.</a:t>
                      </a:r>
                      <a:r>
                        <a:rPr lang="en-US" sz="1200" b="1" dirty="0">
                          <a:solidFill>
                            <a:srgbClr val="241F2B"/>
                          </a:solidFill>
                          <a:latin typeface="+mn-ea"/>
                          <a:ea typeface="+mn-ea"/>
                          <a:cs typeface="Arial"/>
                        </a:rPr>
                        <a:t>25</a:t>
                      </a:r>
                      <a:r>
                        <a:rPr lang="en-US" sz="1200" b="1" spc="-30" dirty="0">
                          <a:solidFill>
                            <a:srgbClr val="241F2B"/>
                          </a:solidFill>
                          <a:latin typeface="+mn-ea"/>
                          <a:ea typeface="+mn-ea"/>
                          <a:cs typeface="Arial"/>
                        </a:rPr>
                        <a:t> </a:t>
                      </a:r>
                      <a:r>
                        <a:rPr lang="en-US" sz="1200" b="1" dirty="0">
                          <a:solidFill>
                            <a:srgbClr val="342D3D"/>
                          </a:solidFill>
                          <a:latin typeface="+mn-ea"/>
                          <a:ea typeface="+mn-ea"/>
                          <a:cs typeface="Arial"/>
                        </a:rPr>
                        <a:t>GH</a:t>
                      </a:r>
                      <a:r>
                        <a:rPr lang="en-US" sz="1200" b="1" spc="15" dirty="0">
                          <a:solidFill>
                            <a:srgbClr val="342D3D"/>
                          </a:solidFill>
                          <a:latin typeface="+mn-ea"/>
                          <a:ea typeface="+mn-ea"/>
                          <a:cs typeface="Arial"/>
                        </a:rPr>
                        <a:t>z</a:t>
                      </a:r>
                      <a:endParaRPr kumimoji="1" lang="ja-JP" altLang="en-US" dirty="0"/>
                    </a:p>
                  </a:txBody>
                  <a:tcPr marL="0" marR="0" marT="0" marB="0">
                    <a:lnL w="19050">
                      <a:solidFill>
                        <a:srgbClr val="000000"/>
                      </a:solidFill>
                      <a:prstDash val="solid"/>
                    </a:lnL>
                    <a:lnR w="19050">
                      <a:solidFill>
                        <a:srgbClr val="000000"/>
                      </a:solidFill>
                      <a:prstDash val="solid"/>
                    </a:lnR>
                    <a:lnT w="19050">
                      <a:solidFill>
                        <a:srgbClr val="000000"/>
                      </a:solidFill>
                      <a:prstDash val="solid"/>
                    </a:lnT>
                    <a:lnB w="6350" cap="flat" cmpd="sng" algn="ctr">
                      <a:solidFill>
                        <a:srgbClr val="000000"/>
                      </a:solidFill>
                      <a:prstDash val="solid"/>
                      <a:round/>
                      <a:headEnd type="none" w="med" len="med"/>
                      <a:tailEnd type="none" w="med" len="med"/>
                    </a:lnB>
                  </a:tcPr>
                </a:tc>
                <a:tc gridSpan="2">
                  <a:txBody>
                    <a:bodyPr/>
                    <a:lstStyle/>
                    <a:p>
                      <a:pPr marL="43815" algn="ctr">
                        <a:lnSpc>
                          <a:spcPct val="100000"/>
                        </a:lnSpc>
                      </a:pPr>
                      <a:endParaRPr lang="en-US" altLang="ja-JP" sz="1200" b="1" dirty="0">
                        <a:latin typeface="+mn-lt"/>
                        <a:cs typeface="ＭＳ 明朝"/>
                      </a:endParaRPr>
                    </a:p>
                    <a:p>
                      <a:pPr marL="43815" algn="ctr">
                        <a:lnSpc>
                          <a:spcPct val="100000"/>
                        </a:lnSpc>
                      </a:pPr>
                      <a:r>
                        <a:rPr lang="en-US" sz="1200" b="1" dirty="0">
                          <a:latin typeface="+mn-lt"/>
                          <a:ea typeface="+mn-ea"/>
                          <a:cs typeface="ＭＳ 明朝"/>
                        </a:rPr>
                        <a:t>No Change</a:t>
                      </a:r>
                      <a:endParaRPr kumimoji="1" lang="ja-JP" altLang="en-US" dirty="0"/>
                    </a:p>
                  </a:txBody>
                  <a:tcPr marL="0" marR="0" marT="0" marB="0">
                    <a:lnL w="19050" cap="flat" cmpd="sng" algn="ctr">
                      <a:solidFill>
                        <a:srgbClr val="000000"/>
                      </a:solidFill>
                      <a:prstDash val="solid"/>
                      <a:round/>
                      <a:headEnd type="none" w="med" len="med"/>
                      <a:tailEnd type="none" w="med" len="med"/>
                    </a:lnL>
                    <a:lnR w="6350">
                      <a:solidFill>
                        <a:srgbClr val="000000"/>
                      </a:solidFill>
                      <a:prstDash val="soli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T w="1905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372988568"/>
                  </a:ext>
                </a:extLst>
              </a:tr>
              <a:tr h="822705">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gridSpan="3">
                  <a:txBody>
                    <a:bodyPr/>
                    <a:lstStyle/>
                    <a:p>
                      <a:pPr marL="95250">
                        <a:lnSpc>
                          <a:spcPct val="100000"/>
                        </a:lnSpc>
                      </a:pPr>
                      <a:endParaRPr lang="en-US" altLang="ja-JP" sz="1200" b="1" dirty="0">
                        <a:latin typeface="+mn-ea"/>
                        <a:ea typeface="+mn-ea"/>
                        <a:cs typeface="ＭＳ 明朝"/>
                      </a:endParaRPr>
                    </a:p>
                    <a:p>
                      <a:pPr marL="95250">
                        <a:lnSpc>
                          <a:spcPct val="100000"/>
                        </a:lnSpc>
                      </a:pPr>
                      <a:r>
                        <a:rPr lang="en-US" altLang="ja-JP" sz="1200" b="1" dirty="0">
                          <a:latin typeface="+mn-ea"/>
                          <a:ea typeface="+mn-ea"/>
                          <a:cs typeface="ＭＳ 明朝"/>
                        </a:rPr>
                        <a:t>Package is not easily opened.</a:t>
                      </a:r>
                    </a:p>
                  </a:txBody>
                  <a:tcPr marL="0" marR="0" marT="0" marB="0">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43815" algn="ctr">
                        <a:lnSpc>
                          <a:spcPct val="100000"/>
                        </a:lnSpc>
                      </a:pPr>
                      <a:endParaRPr sz="1200" b="1" dirty="0">
                        <a:latin typeface="+mn-lt"/>
                        <a:ea typeface="+mn-ea"/>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a:solidFill>
                        <a:srgbClr val="000000"/>
                      </a:solidFill>
                      <a:prstDash val="solid"/>
                    </a:lnB>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550781065"/>
                  </a:ext>
                </a:extLst>
              </a:tr>
            </a:tbl>
          </a:graphicData>
        </a:graphic>
      </p:graphicFrame>
      <p:sp>
        <p:nvSpPr>
          <p:cNvPr id="63" name="日付プレースホルダー 62">
            <a:extLst>
              <a:ext uri="{FF2B5EF4-FFF2-40B4-BE49-F238E27FC236}">
                <a16:creationId xmlns:a16="http://schemas.microsoft.com/office/drawing/2014/main" id="{8237F055-6729-418C-8396-79A1FF7FFD42}"/>
              </a:ext>
            </a:extLst>
          </p:cNvPr>
          <p:cNvSpPr>
            <a:spLocks noGrp="1"/>
          </p:cNvSpPr>
          <p:nvPr>
            <p:ph type="dt" sz="half" idx="11"/>
          </p:nvPr>
        </p:nvSpPr>
        <p:spPr/>
        <p:txBody>
          <a:bodyPr/>
          <a:lstStyle/>
          <a:p>
            <a:r>
              <a:rPr lang="en-US" altLang="ja-JP"/>
              <a:t>November 2018</a:t>
            </a:r>
            <a:endParaRPr lang="en-US" altLang="ja-JP" dirty="0"/>
          </a:p>
        </p:txBody>
      </p:sp>
      <p:sp>
        <p:nvSpPr>
          <p:cNvPr id="68" name="正方形/長方形 67">
            <a:extLst>
              <a:ext uri="{FF2B5EF4-FFF2-40B4-BE49-F238E27FC236}">
                <a16:creationId xmlns:a16="http://schemas.microsoft.com/office/drawing/2014/main" id="{5C6ED86B-113E-4F07-83C5-9134A6BE439B}"/>
              </a:ext>
            </a:extLst>
          </p:cNvPr>
          <p:cNvSpPr/>
          <p:nvPr/>
        </p:nvSpPr>
        <p:spPr>
          <a:xfrm>
            <a:off x="228599" y="648374"/>
            <a:ext cx="9024255" cy="369332"/>
          </a:xfrm>
          <a:prstGeom prst="rect">
            <a:avLst/>
          </a:prstGeom>
        </p:spPr>
        <p:txBody>
          <a:bodyPr wrap="square">
            <a:spAutoFit/>
          </a:bodyPr>
          <a:lstStyle/>
          <a:p>
            <a:pPr marL="12700">
              <a:lnSpc>
                <a:spcPct val="100000"/>
              </a:lnSpc>
            </a:pPr>
            <a:r>
              <a:rPr lang="en-US" altLang="ja-JP" b="1" spc="275" dirty="0">
                <a:cs typeface="Courier New" panose="02070309020205020404" pitchFamily="49" charset="0"/>
              </a:rPr>
              <a:t>Major Technical Requirement for Outdoor UWB Systems(</a:t>
            </a:r>
            <a:r>
              <a:rPr lang="en-US" altLang="ja-JP" b="1" spc="75" dirty="0">
                <a:cs typeface="Courier New" panose="02070309020205020404" pitchFamily="49" charset="0"/>
              </a:rPr>
              <a:t>2</a:t>
            </a:r>
            <a:r>
              <a:rPr lang="en-US" altLang="ja-JP" b="1" spc="365" dirty="0">
                <a:cs typeface="Courier New" panose="02070309020205020404" pitchFamily="49" charset="0"/>
              </a:rPr>
              <a:t>/</a:t>
            </a:r>
            <a:r>
              <a:rPr lang="en-US" altLang="ja-JP" b="1" spc="-300" dirty="0">
                <a:cs typeface="Courier New" panose="02070309020205020404" pitchFamily="49" charset="0"/>
              </a:rPr>
              <a:t> </a:t>
            </a:r>
            <a:r>
              <a:rPr lang="en-US" altLang="ja-JP" b="1" spc="155" dirty="0">
                <a:cs typeface="Courier New" panose="02070309020205020404" pitchFamily="49" charset="0"/>
              </a:rPr>
              <a:t>2)</a:t>
            </a:r>
            <a:endParaRPr lang="en-US" altLang="ja-JP" b="1" dirty="0">
              <a:cs typeface="Courier New" panose="02070309020205020404" pitchFamily="49" charset="0"/>
            </a:endParaRPr>
          </a:p>
        </p:txBody>
      </p:sp>
      <p:sp>
        <p:nvSpPr>
          <p:cNvPr id="69" name="フッター プレースホルダー 4">
            <a:extLst>
              <a:ext uri="{FF2B5EF4-FFF2-40B4-BE49-F238E27FC236}">
                <a16:creationId xmlns:a16="http://schemas.microsoft.com/office/drawing/2014/main" id="{E6066F5E-257A-4D8E-8DA9-6F40B5B5F1CC}"/>
              </a:ext>
            </a:extLst>
          </p:cNvPr>
          <p:cNvSpPr>
            <a:spLocks noGrp="1"/>
          </p:cNvSpPr>
          <p:nvPr>
            <p:ph type="ftr" sz="quarter" idx="12"/>
          </p:nvPr>
        </p:nvSpPr>
        <p:spPr>
          <a:xfrm>
            <a:off x="5076056" y="6475412"/>
            <a:ext cx="3816424" cy="215444"/>
          </a:xfrm>
        </p:spPr>
        <p:txBody>
          <a:bodyPr/>
          <a:lstStyle/>
          <a:p>
            <a:r>
              <a:rPr lang="en-US" altLang="ja-JP"/>
              <a:t>Ryuji Kohno(YNU/CWC-Nippon)</a:t>
            </a:r>
            <a:endParaRPr lang="en-US" altLang="ja-JP" dirty="0"/>
          </a:p>
        </p:txBody>
      </p:sp>
      <p:sp>
        <p:nvSpPr>
          <p:cNvPr id="70" name="スライド番号プレースホルダー 5">
            <a:extLst>
              <a:ext uri="{FF2B5EF4-FFF2-40B4-BE49-F238E27FC236}">
                <a16:creationId xmlns:a16="http://schemas.microsoft.com/office/drawing/2014/main" id="{AB8E050F-3FE1-4380-8976-0510402F3578}"/>
              </a:ext>
            </a:extLst>
          </p:cNvPr>
          <p:cNvSpPr>
            <a:spLocks noGrp="1"/>
          </p:cNvSpPr>
          <p:nvPr>
            <p:ph type="sldNum" sz="quarter" idx="13"/>
          </p:nvPr>
        </p:nvSpPr>
        <p:spPr>
          <a:xfrm>
            <a:off x="4286294" y="6475413"/>
            <a:ext cx="647613" cy="184666"/>
          </a:xfrm>
        </p:spPr>
        <p:txBody>
          <a:bodyPr/>
          <a:lstStyle/>
          <a:p>
            <a:pPr>
              <a:defRPr/>
            </a:pPr>
            <a:r>
              <a:rPr lang="en-US">
                <a:solidFill>
                  <a:srgbClr val="000000"/>
                </a:solidFill>
              </a:rPr>
              <a:t>Slide </a:t>
            </a:r>
            <a:fld id="{C65D8D74-25E4-4A14-9B13-1C1CBE0663D9}" type="slidenum">
              <a:rPr lang="en-US" smtClean="0">
                <a:solidFill>
                  <a:srgbClr val="000000"/>
                </a:solidFill>
              </a:rPr>
              <a:pPr>
                <a:defRPr/>
              </a:pPr>
              <a:t>6</a:t>
            </a:fld>
            <a:endParaRPr lang="en-US" dirty="0">
              <a:solidFill>
                <a:srgbClr val="000000"/>
              </a:solidFill>
            </a:endParaRPr>
          </a:p>
        </p:txBody>
      </p:sp>
      <p:graphicFrame>
        <p:nvGraphicFramePr>
          <p:cNvPr id="9" name="object 27">
            <a:extLst>
              <a:ext uri="{FF2B5EF4-FFF2-40B4-BE49-F238E27FC236}">
                <a16:creationId xmlns:a16="http://schemas.microsoft.com/office/drawing/2014/main" id="{6DB6CD6A-1A2D-4E22-89ED-C4A6C551484F}"/>
              </a:ext>
            </a:extLst>
          </p:cNvPr>
          <p:cNvGraphicFramePr>
            <a:graphicFrameLocks noGrp="1"/>
          </p:cNvGraphicFramePr>
          <p:nvPr>
            <p:extLst>
              <p:ext uri="{D42A27DB-BD31-4B8C-83A1-F6EECF244321}">
                <p14:modId xmlns:p14="http://schemas.microsoft.com/office/powerpoint/2010/main" val="2078593954"/>
              </p:ext>
            </p:extLst>
          </p:nvPr>
        </p:nvGraphicFramePr>
        <p:xfrm>
          <a:off x="4587240" y="997455"/>
          <a:ext cx="4567539" cy="5540250"/>
        </p:xfrm>
        <a:graphic>
          <a:graphicData uri="http://schemas.openxmlformats.org/drawingml/2006/table">
            <a:tbl>
              <a:tblPr firstRow="1" bandRow="1">
                <a:tableStyleId>{2D5ABB26-0587-4C30-8999-92F81FD0307C}</a:tableStyleId>
              </a:tblPr>
              <a:tblGrid>
                <a:gridCol w="846364">
                  <a:extLst>
                    <a:ext uri="{9D8B030D-6E8A-4147-A177-3AD203B41FA5}">
                      <a16:colId xmlns:a16="http://schemas.microsoft.com/office/drawing/2014/main" val="20000"/>
                    </a:ext>
                  </a:extLst>
                </a:gridCol>
                <a:gridCol w="805603">
                  <a:extLst>
                    <a:ext uri="{9D8B030D-6E8A-4147-A177-3AD203B41FA5}">
                      <a16:colId xmlns:a16="http://schemas.microsoft.com/office/drawing/2014/main" val="20001"/>
                    </a:ext>
                  </a:extLst>
                </a:gridCol>
                <a:gridCol w="1669264">
                  <a:extLst>
                    <a:ext uri="{9D8B030D-6E8A-4147-A177-3AD203B41FA5}">
                      <a16:colId xmlns:a16="http://schemas.microsoft.com/office/drawing/2014/main" val="20002"/>
                    </a:ext>
                  </a:extLst>
                </a:gridCol>
                <a:gridCol w="1246308">
                  <a:extLst>
                    <a:ext uri="{9D8B030D-6E8A-4147-A177-3AD203B41FA5}">
                      <a16:colId xmlns:a16="http://schemas.microsoft.com/office/drawing/2014/main" val="20003"/>
                    </a:ext>
                  </a:extLst>
                </a:gridCol>
              </a:tblGrid>
              <a:tr h="295630">
                <a:tc gridSpan="4">
                  <a:txBody>
                    <a:bodyPr/>
                    <a:lstStyle/>
                    <a:p>
                      <a:pPr marL="358775" indent="0" algn="ctr">
                        <a:lnSpc>
                          <a:spcPct val="100000"/>
                        </a:lnSpc>
                      </a:pPr>
                      <a:r>
                        <a:rPr lang="en-US" sz="1200" b="1" dirty="0">
                          <a:highlight>
                            <a:srgbClr val="FFFF00"/>
                          </a:highlight>
                          <a:latin typeface="ＭＳ 明朝"/>
                          <a:cs typeface="ＭＳ 明朝"/>
                        </a:rPr>
                        <a:t>Technical Requirement of Indoor UWB Systems</a:t>
                      </a:r>
                      <a:endParaRPr sz="1200" b="1" dirty="0">
                        <a:highlight>
                          <a:srgbClr val="FFFF00"/>
                        </a:highlight>
                        <a:latin typeface="ＭＳ 明朝"/>
                        <a:cs typeface="ＭＳ 明朝"/>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19050">
                      <a:solidFill>
                        <a:srgbClr val="000000"/>
                      </a:solidFill>
                      <a:prstDash val="solid"/>
                    </a:lnB>
                  </a:tcPr>
                </a:tc>
                <a:tc hMerge="1">
                  <a:txBody>
                    <a:bodyPr/>
                    <a:lstStyle/>
                    <a:p>
                      <a:endParaRPr/>
                    </a:p>
                  </a:txBody>
                  <a:tcPr marL="0" marR="0" marT="0" marB="0"/>
                </a:tc>
                <a:tc hMerge="1">
                  <a:txBody>
                    <a:bodyPr/>
                    <a:lstStyle/>
                    <a:p>
                      <a:endParaRPr/>
                    </a:p>
                  </a:txBody>
                  <a:tcPr marL="0" marR="0" marT="0" marB="0">
                    <a:lnL w="6350" cap="flat" cmpd="sng" algn="ctr">
                      <a:solidFill>
                        <a:srgbClr val="000000"/>
                      </a:solidFill>
                      <a:prstDash val="solid"/>
                      <a:round/>
                      <a:headEnd type="none" w="med" len="med"/>
                      <a:tailEnd type="none" w="med" len="med"/>
                    </a:lnL>
                  </a:tcPr>
                </a:tc>
                <a:tc hMerge="1">
                  <a:txBody>
                    <a:bodyPr/>
                    <a:lstStyle/>
                    <a:p>
                      <a:endParaRPr/>
                    </a:p>
                  </a:txBody>
                  <a:tcPr marL="0" marR="0" marT="0" marB="0">
                    <a:lnL w="635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0000"/>
                  </a:ext>
                </a:extLst>
              </a:tr>
              <a:tr h="164893">
                <a:tc rowSpan="9">
                  <a:txBody>
                    <a:bodyPr/>
                    <a:lstStyle/>
                    <a:p>
                      <a:pPr marL="98425" marR="25400" indent="-1270" algn="ctr">
                        <a:lnSpc>
                          <a:spcPct val="104500"/>
                        </a:lnSpc>
                      </a:pPr>
                      <a:r>
                        <a:rPr lang="en-US" altLang="ja-JP" sz="1200" b="1" dirty="0">
                          <a:solidFill>
                            <a:srgbClr val="241F2B"/>
                          </a:solidFill>
                          <a:latin typeface="+mn-lt"/>
                          <a:ea typeface="+mn-ea"/>
                          <a:cs typeface="ＭＳ 明朝"/>
                        </a:rPr>
                        <a:t>Limits of Permitted Emission (by Average Power,</a:t>
                      </a:r>
                    </a:p>
                    <a:p>
                      <a:pPr marL="98425" marR="25400" indent="-1270" algn="ctr">
                        <a:lnSpc>
                          <a:spcPct val="104500"/>
                        </a:lnSpc>
                      </a:pPr>
                      <a:r>
                        <a:rPr lang="en-US" altLang="ja-JP" sz="1200" b="1" dirty="0">
                          <a:solidFill>
                            <a:srgbClr val="241F2B"/>
                          </a:solidFill>
                          <a:latin typeface="+mn-lt"/>
                          <a:ea typeface="+mn-ea"/>
                          <a:cs typeface="ＭＳ 明朝"/>
                        </a:rPr>
                        <a:t>EIRP</a:t>
                      </a:r>
                      <a:r>
                        <a:rPr lang="en-US" altLang="ja-JP" sz="1200" b="1" dirty="0">
                          <a:solidFill>
                            <a:srgbClr val="241F2B"/>
                          </a:solidFill>
                          <a:latin typeface="+mn-lt"/>
                          <a:cs typeface="ＭＳ 明朝"/>
                        </a:rPr>
                        <a:t>)</a:t>
                      </a:r>
                      <a:endParaRPr lang="en-US" altLang="ja-JP" sz="1200" b="1" dirty="0">
                        <a:latin typeface="+mn-lt"/>
                        <a:cs typeface="ＭＳ 明朝"/>
                      </a:endParaRPr>
                    </a:p>
                    <a:p>
                      <a:pPr marL="87313" indent="0">
                        <a:lnSpc>
                          <a:spcPct val="100000"/>
                        </a:lnSpc>
                      </a:pPr>
                      <a:endParaRPr sz="1200" b="1" dirty="0">
                        <a:latin typeface="+mn-lt"/>
                        <a:ea typeface="+mn-ea"/>
                        <a:cs typeface="ＭＳ 明朝"/>
                      </a:endParaRPr>
                    </a:p>
                  </a:txBody>
                  <a:tcPr marL="0" marR="0" marT="0" marB="0">
                    <a:lnL w="6350">
                      <a:solidFill>
                        <a:srgbClr val="000000"/>
                      </a:solidFill>
                      <a:prstDash val="solid"/>
                    </a:lnL>
                    <a:lnR w="6350" cap="flat" cmpd="sng" algn="ctr">
                      <a:solidFill>
                        <a:srgbClr val="000000"/>
                      </a:solidFill>
                      <a:prstDash val="solid"/>
                      <a:round/>
                      <a:headEnd type="none" w="med" len="med"/>
                      <a:tailEnd type="none" w="med" len="med"/>
                    </a:lnR>
                    <a:lnT w="19050">
                      <a:solidFill>
                        <a:srgbClr val="000000"/>
                      </a:solidFill>
                      <a:prstDash val="solid"/>
                    </a:lnT>
                    <a:lnB w="19050" cap="flat" cmpd="sng" algn="ctr">
                      <a:solidFill>
                        <a:srgbClr val="000000"/>
                      </a:solidFill>
                      <a:prstDash val="solid"/>
                      <a:round/>
                      <a:headEnd type="none" w="med" len="med"/>
                      <a:tailEnd type="none" w="med" len="med"/>
                    </a:lnB>
                  </a:tcPr>
                </a:tc>
                <a:tc rowSpan="3">
                  <a:txBody>
                    <a:bodyPr/>
                    <a:lstStyle/>
                    <a:p>
                      <a:pPr marL="12065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20" normalizeH="0" baseline="0" noProof="0" dirty="0">
                          <a:ln>
                            <a:noFill/>
                          </a:ln>
                          <a:solidFill>
                            <a:srgbClr val="241F2B"/>
                          </a:solidFill>
                          <a:effectLst/>
                          <a:uLnTx/>
                          <a:uFillTx/>
                          <a:latin typeface="+mn-lt"/>
                          <a:ea typeface="+mn-ea"/>
                          <a:cs typeface="Arial"/>
                        </a:rPr>
                        <a:t>Not beyond 7</a:t>
                      </a:r>
                      <a:r>
                        <a:rPr kumimoji="1" lang="en-US" altLang="ja-JP" sz="1200" b="1" i="0" u="none" strike="noStrike" kern="1200" cap="none" spc="-160" normalizeH="0" baseline="0" noProof="0" dirty="0">
                          <a:ln>
                            <a:noFill/>
                          </a:ln>
                          <a:solidFill>
                            <a:srgbClr val="000000"/>
                          </a:solidFill>
                          <a:effectLst/>
                          <a:uLnTx/>
                          <a:uFillTx/>
                          <a:latin typeface="+mn-lt"/>
                          <a:ea typeface="+mn-ea"/>
                          <a:cs typeface="Arial"/>
                        </a:rPr>
                        <a:t>.</a:t>
                      </a:r>
                      <a:r>
                        <a:rPr kumimoji="1" lang="en-US" altLang="ja-JP" sz="1200" b="1" i="0" u="none" strike="noStrike" kern="1200" cap="none" spc="0" normalizeH="0" baseline="0" noProof="0" dirty="0">
                          <a:ln>
                            <a:noFill/>
                          </a:ln>
                          <a:solidFill>
                            <a:srgbClr val="241F2B"/>
                          </a:solidFill>
                          <a:effectLst/>
                          <a:uLnTx/>
                          <a:uFillTx/>
                          <a:latin typeface="+mn-lt"/>
                          <a:ea typeface="+mn-ea"/>
                          <a:cs typeface="Arial"/>
                        </a:rPr>
                        <a:t>25</a:t>
                      </a:r>
                      <a:r>
                        <a:rPr kumimoji="1" lang="en-US" altLang="ja-JP" sz="1200" b="1" i="0" u="none" strike="noStrike" kern="1200" cap="none" spc="-30" normalizeH="0" baseline="0" noProof="0" dirty="0">
                          <a:ln>
                            <a:noFill/>
                          </a:ln>
                          <a:solidFill>
                            <a:srgbClr val="241F2B"/>
                          </a:solidFill>
                          <a:effectLst/>
                          <a:uLnTx/>
                          <a:uFillTx/>
                          <a:latin typeface="+mn-lt"/>
                          <a:ea typeface="+mn-ea"/>
                          <a:cs typeface="Arial"/>
                        </a:rPr>
                        <a:t> </a:t>
                      </a:r>
                      <a:r>
                        <a:rPr kumimoji="1" lang="en-US" altLang="ja-JP" sz="1200" b="1" i="0" u="none" strike="noStrike" kern="1200" cap="none" spc="0" normalizeH="0" baseline="0" noProof="0" dirty="0">
                          <a:ln>
                            <a:noFill/>
                          </a:ln>
                          <a:solidFill>
                            <a:srgbClr val="342D3D"/>
                          </a:solidFill>
                          <a:effectLst/>
                          <a:uLnTx/>
                          <a:uFillTx/>
                          <a:latin typeface="+mn-lt"/>
                          <a:ea typeface="+mn-ea"/>
                          <a:cs typeface="Arial"/>
                        </a:rPr>
                        <a:t>GH</a:t>
                      </a:r>
                      <a:r>
                        <a:rPr kumimoji="1" lang="en-US" altLang="ja-JP" sz="1200" b="1" i="0" u="none" strike="noStrike" kern="1200" cap="none" spc="-35" normalizeH="0" baseline="0" noProof="0" dirty="0">
                          <a:ln>
                            <a:noFill/>
                          </a:ln>
                          <a:solidFill>
                            <a:srgbClr val="342D3D"/>
                          </a:solidFill>
                          <a:effectLst/>
                          <a:uLnTx/>
                          <a:uFillTx/>
                          <a:latin typeface="+mn-lt"/>
                          <a:ea typeface="+mn-ea"/>
                          <a:cs typeface="Arial"/>
                        </a:rPr>
                        <a:t>z</a:t>
                      </a:r>
                      <a:endParaRPr kumimoji="1" lang="en-US" altLang="ja-JP" sz="1200" b="1" i="0" u="none" strike="noStrike" kern="1200" cap="none" spc="0" normalizeH="0" baseline="0" noProof="0" dirty="0">
                        <a:ln>
                          <a:noFill/>
                        </a:ln>
                        <a:solidFill>
                          <a:srgbClr val="000000"/>
                        </a:solidFill>
                        <a:effectLst/>
                        <a:uLnTx/>
                        <a:uFillTx/>
                        <a:latin typeface="+mn-lt"/>
                        <a:ea typeface="+mn-ea"/>
                        <a:cs typeface="ＭＳ 明朝"/>
                      </a:endParaRPr>
                    </a:p>
                    <a:p>
                      <a:pPr marL="120650" marR="0" lvl="0" indent="0" algn="l" defTabSz="914400" rtl="0" eaLnBrk="1" fontAlgn="auto" latinLnBrk="0" hangingPunct="1">
                        <a:lnSpc>
                          <a:spcPct val="100000"/>
                        </a:lnSpc>
                        <a:spcBef>
                          <a:spcPts val="0"/>
                        </a:spcBef>
                        <a:spcAft>
                          <a:spcPts val="0"/>
                        </a:spcAft>
                        <a:buClrTx/>
                        <a:buSzTx/>
                        <a:buFontTx/>
                        <a:buNone/>
                        <a:tabLst/>
                        <a:defRPr/>
                      </a:pPr>
                      <a:endParaRPr sz="1200" b="1" dirty="0">
                        <a:latin typeface="ＭＳ 明朝"/>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279400">
                        <a:lnSpc>
                          <a:spcPct val="100000"/>
                        </a:lnSpc>
                      </a:pPr>
                      <a:r>
                        <a:rPr lang="en-US" sz="1200" b="1" dirty="0">
                          <a:latin typeface="ＭＳ 明朝"/>
                          <a:cs typeface="ＭＳ 明朝"/>
                        </a:rPr>
                        <a:t>Less than 1,600MHz</a:t>
                      </a:r>
                      <a:endParaRPr sz="1200" b="1" dirty="0">
                        <a:latin typeface="ＭＳ 明朝"/>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lang="en-US" altLang="ja-JP" sz="1200" dirty="0"/>
                        <a:t>-90dBM/MHz</a:t>
                      </a:r>
                      <a:endParaRPr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64892">
                <a:tc vMerge="1">
                  <a:txBody>
                    <a:bodyPr/>
                    <a:lstStyle/>
                    <a:p>
                      <a:endParaRPr kumimoji="1" lang="ja-JP" altLang="en-US"/>
                    </a:p>
                  </a:txBody>
                  <a:tcPr/>
                </a:tc>
                <a:tc vMerge="1">
                  <a:txBody>
                    <a:bodyPr/>
                    <a:lstStyle/>
                    <a:p>
                      <a:endParaRPr kumimoji="1" lang="ja-JP" altLang="en-US"/>
                    </a:p>
                  </a:txBody>
                  <a:tcPr/>
                </a:tc>
                <a:tc>
                  <a:txBody>
                    <a:bodyPr/>
                    <a:lstStyle/>
                    <a:p>
                      <a:pPr marL="279400">
                        <a:lnSpc>
                          <a:spcPct val="100000"/>
                        </a:lnSpc>
                      </a:pPr>
                      <a:r>
                        <a:rPr lang="en-US" altLang="ja-JP" sz="1200" b="1" dirty="0">
                          <a:latin typeface="ＭＳ 明朝"/>
                          <a:cs typeface="ＭＳ 明朝"/>
                        </a:rPr>
                        <a:t>1,600- 2,700MHz</a:t>
                      </a:r>
                      <a:endParaRPr sz="1200" b="1" dirty="0">
                        <a:latin typeface="ＭＳ 明朝"/>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kumimoji="1" lang="en-US" altLang="ja-JP" sz="1200" dirty="0"/>
                        <a:t>-85.0dBM/</a:t>
                      </a:r>
                      <a:r>
                        <a:rPr kumimoji="1" lang="en-US" altLang="ja-JP" sz="1200" dirty="0" err="1"/>
                        <a:t>Mhz</a:t>
                      </a:r>
                      <a:endParaRPr kumimoji="1" lang="en-US" altLang="ja-JP"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0804005"/>
                  </a:ext>
                </a:extLst>
              </a:tr>
              <a:tr h="0">
                <a:tc vMerge="1">
                  <a:txBody>
                    <a:bodyPr/>
                    <a:lstStyle/>
                    <a:p>
                      <a:endParaRPr kumimoji="1" lang="ja-JP" altLang="en-US"/>
                    </a:p>
                  </a:txBody>
                  <a:tcPr/>
                </a:tc>
                <a:tc vMerge="1">
                  <a:txBody>
                    <a:bodyPr/>
                    <a:lstStyle/>
                    <a:p>
                      <a:endParaRPr kumimoji="1" lang="ja-JP" altLang="en-US"/>
                    </a:p>
                  </a:txBody>
                  <a:tcPr/>
                </a:tc>
                <a:tc>
                  <a:txBody>
                    <a:bodyPr/>
                    <a:lstStyle/>
                    <a:p>
                      <a:pPr marL="279400">
                        <a:lnSpc>
                          <a:spcPct val="100000"/>
                        </a:lnSpc>
                      </a:pPr>
                      <a:r>
                        <a:rPr lang="en-US" altLang="ja-JP" sz="1200" b="1" dirty="0">
                          <a:latin typeface="ＭＳ 明朝"/>
                          <a:cs typeface="ＭＳ 明朝"/>
                        </a:rPr>
                        <a:t>2,700MHz-7.25GHz</a:t>
                      </a:r>
                      <a:endParaRPr sz="1200" b="1" dirty="0">
                        <a:latin typeface="ＭＳ 明朝"/>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kumimoji="1" lang="en-US" altLang="ja-JP" dirty="0"/>
                        <a:t>-</a:t>
                      </a:r>
                      <a:r>
                        <a:rPr kumimoji="1" lang="en-US" altLang="ja-JP" sz="1200" dirty="0"/>
                        <a:t>70dBM/MHz</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9986773"/>
                  </a:ext>
                </a:extLst>
              </a:tr>
              <a:tr h="650015">
                <a:tc vMerge="1">
                  <a:txBody>
                    <a:bodyPr/>
                    <a:lstStyle/>
                    <a:p>
                      <a:endParaRPr kumimoji="1" lang="ja-JP" altLang="en-US"/>
                    </a:p>
                  </a:txBody>
                  <a:tcPr/>
                </a:tc>
                <a:tc>
                  <a:txBody>
                    <a:bodyPr/>
                    <a:lstStyle/>
                    <a:p>
                      <a:r>
                        <a:rPr lang="en-US" altLang="ja-JP" b="1" dirty="0"/>
                        <a:t> </a:t>
                      </a:r>
                      <a:r>
                        <a:rPr lang="en-US" altLang="ja-JP" sz="1200" b="1" dirty="0"/>
                        <a:t>7.25 GHz – 10.25 GHz</a:t>
                      </a:r>
                      <a:endParaRPr sz="1200" b="1"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marL="27940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b="1" dirty="0">
                        <a:latin typeface="Arial"/>
                        <a:cs typeface="Arial"/>
                      </a:endParaRPr>
                    </a:p>
                    <a:p>
                      <a:pPr marL="27940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b="1" dirty="0">
                        <a:latin typeface="Arial"/>
                        <a:cs typeface="Arial"/>
                      </a:endParaRPr>
                    </a:p>
                    <a:p>
                      <a:pPr marL="27940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Arial"/>
                          <a:cs typeface="Arial"/>
                        </a:rPr>
                        <a:t>Non</a:t>
                      </a:r>
                      <a:endParaRPr sz="1200" b="1" dirty="0">
                        <a:latin typeface="Arial"/>
                        <a:cs typeface="Arial"/>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kumimoji="1" lang="ja-JP" altLang="en-US"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0468521"/>
                  </a:ext>
                </a:extLst>
              </a:tr>
              <a:tr h="91440">
                <a:tc vMerge="1">
                  <a:txBody>
                    <a:bodyPr/>
                    <a:lstStyle/>
                    <a:p>
                      <a:endParaRPr kumimoji="1" lang="ja-JP" altLang="en-US"/>
                    </a:p>
                  </a:txBody>
                  <a:tcPr/>
                </a:tc>
                <a:tc rowSpan="5">
                  <a:txBody>
                    <a:bodyPr/>
                    <a:lstStyle/>
                    <a:p>
                      <a:r>
                        <a:rPr lang="en-US" altLang="ja-JP" dirty="0"/>
                        <a:t> </a:t>
                      </a:r>
                      <a:r>
                        <a:rPr lang="en-US" altLang="ja-JP" sz="1200" dirty="0"/>
                        <a:t>over 10.25GHz</a:t>
                      </a:r>
                      <a:endParaRPr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279400">
                        <a:lnSpc>
                          <a:spcPct val="100000"/>
                        </a:lnSpc>
                      </a:pPr>
                      <a:r>
                        <a:rPr lang="en-US" altLang="ja-JP" sz="1200" b="1" dirty="0">
                          <a:latin typeface="ＭＳ 明朝"/>
                          <a:cs typeface="ＭＳ 明朝"/>
                        </a:rPr>
                        <a:t>10.25-10.6GHz</a:t>
                      </a:r>
                      <a:endParaRPr sz="1200" b="1" dirty="0">
                        <a:latin typeface="ＭＳ 明朝"/>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kumimoji="1" lang="en-US" altLang="ja-JP" sz="1200" dirty="0"/>
                        <a:t>-70.0dBM/MHz</a:t>
                      </a:r>
                      <a:endParaRPr kumimoji="1" lang="ja-JP" altLang="en-US"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9808124"/>
                  </a:ext>
                </a:extLst>
              </a:tr>
              <a:tr h="0">
                <a:tc vMerge="1">
                  <a:txBody>
                    <a:bodyPr/>
                    <a:lstStyle/>
                    <a:p>
                      <a:endParaRPr kumimoji="1" lang="ja-JP" altLang="en-US"/>
                    </a:p>
                  </a:txBody>
                  <a:tcPr/>
                </a:tc>
                <a:tc vMerge="1">
                  <a:txBody>
                    <a:bodyPr/>
                    <a:lstStyle/>
                    <a:p>
                      <a:endParaRPr kumimoji="1" lang="ja-JP" altLang="en-US"/>
                    </a:p>
                  </a:txBody>
                  <a:tcPr/>
                </a:tc>
                <a:tc>
                  <a:txBody>
                    <a:bodyPr/>
                    <a:lstStyle/>
                    <a:p>
                      <a:pPr marL="279400">
                        <a:lnSpc>
                          <a:spcPct val="100000"/>
                        </a:lnSpc>
                      </a:pPr>
                      <a:r>
                        <a:rPr lang="en-US" altLang="ja-JP" sz="1200" b="1" dirty="0">
                          <a:latin typeface="ＭＳ 明朝"/>
                          <a:cs typeface="ＭＳ 明朝"/>
                        </a:rPr>
                        <a:t>10.6G-10.7GHz</a:t>
                      </a:r>
                      <a:endParaRPr sz="1200" b="1" dirty="0">
                        <a:latin typeface="ＭＳ 明朝"/>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kumimoji="1" lang="en-US" altLang="ja-JP" sz="1200" dirty="0"/>
                        <a:t>-85.0dBm/MHz</a:t>
                      </a:r>
                      <a:endParaRPr kumimoji="1" lang="ja-JP" altLang="en-US"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518506"/>
                  </a:ext>
                </a:extLst>
              </a:tr>
              <a:tr h="0">
                <a:tc vMerge="1">
                  <a:txBody>
                    <a:bodyPr/>
                    <a:lstStyle/>
                    <a:p>
                      <a:endParaRPr kumimoji="1" lang="ja-JP" altLang="en-US"/>
                    </a:p>
                  </a:txBody>
                  <a:tcPr/>
                </a:tc>
                <a:tc vMerge="1">
                  <a:txBody>
                    <a:bodyPr/>
                    <a:lstStyle/>
                    <a:p>
                      <a:endParaRPr kumimoji="1" lang="ja-JP" altLang="en-US"/>
                    </a:p>
                  </a:txBody>
                  <a:tcPr/>
                </a:tc>
                <a:tc>
                  <a:txBody>
                    <a:bodyPr/>
                    <a:lstStyle/>
                    <a:p>
                      <a:pPr marL="279400">
                        <a:lnSpc>
                          <a:spcPct val="100000"/>
                        </a:lnSpc>
                      </a:pPr>
                      <a:r>
                        <a:rPr lang="en-US" altLang="ja-JP" sz="1200" b="1" dirty="0">
                          <a:latin typeface="ＭＳ 明朝"/>
                          <a:cs typeface="ＭＳ 明朝"/>
                        </a:rPr>
                        <a:t>10.7-11.7GHz</a:t>
                      </a:r>
                      <a:endParaRPr sz="1200" b="1" dirty="0">
                        <a:latin typeface="ＭＳ 明朝"/>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kumimoji="1" lang="en-US" altLang="ja-JP" sz="1200" dirty="0"/>
                        <a:t>-70.0dBm/MHz</a:t>
                      </a:r>
                      <a:endParaRPr kumimoji="1" lang="ja-JP" altLang="en-US"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0068895"/>
                  </a:ext>
                </a:extLst>
              </a:tr>
              <a:tr h="0">
                <a:tc vMerge="1">
                  <a:txBody>
                    <a:bodyPr/>
                    <a:lstStyle/>
                    <a:p>
                      <a:endParaRPr kumimoji="1" lang="ja-JP" altLang="en-US"/>
                    </a:p>
                  </a:txBody>
                  <a:tcPr/>
                </a:tc>
                <a:tc vMerge="1">
                  <a:txBody>
                    <a:bodyPr/>
                    <a:lstStyle/>
                    <a:p>
                      <a:endParaRPr kumimoji="1" lang="ja-JP" altLang="en-US"/>
                    </a:p>
                  </a:txBody>
                  <a:tcPr/>
                </a:tc>
                <a:tc>
                  <a:txBody>
                    <a:bodyPr/>
                    <a:lstStyle/>
                    <a:p>
                      <a:pPr marL="279400">
                        <a:lnSpc>
                          <a:spcPct val="100000"/>
                        </a:lnSpc>
                      </a:pPr>
                      <a:r>
                        <a:rPr lang="en-US" altLang="ja-JP" sz="1200" b="1" dirty="0">
                          <a:latin typeface="ＭＳ 明朝"/>
                          <a:cs typeface="ＭＳ 明朝"/>
                        </a:rPr>
                        <a:t>11.7-12.75GHz</a:t>
                      </a:r>
                      <a:endParaRPr sz="1200" b="1" dirty="0">
                        <a:latin typeface="ＭＳ 明朝"/>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kumimoji="1" lang="en-US" altLang="ja-JP" sz="1200" dirty="0"/>
                        <a:t>-85.0dBm/MHz</a:t>
                      </a:r>
                      <a:endParaRPr kumimoji="1" lang="ja-JP" altLang="en-US"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3926092"/>
                  </a:ext>
                </a:extLst>
              </a:tr>
              <a:tr h="0">
                <a:tc vMerge="1">
                  <a:txBody>
                    <a:bodyPr/>
                    <a:lstStyle/>
                    <a:p>
                      <a:endParaRPr kumimoji="1" lang="ja-JP" altLang="en-US"/>
                    </a:p>
                  </a:txBody>
                  <a:tcPr/>
                </a:tc>
                <a:tc vMerge="1">
                  <a:txBody>
                    <a:bodyPr/>
                    <a:lstStyle/>
                    <a:p>
                      <a:endParaRPr kumimoji="1" lang="ja-JP" altLang="en-US"/>
                    </a:p>
                  </a:txBody>
                  <a:tcPr/>
                </a:tc>
                <a:tc>
                  <a:txBody>
                    <a:bodyPr/>
                    <a:lstStyle/>
                    <a:p>
                      <a:pPr marL="279400">
                        <a:lnSpc>
                          <a:spcPct val="100000"/>
                        </a:lnSpc>
                      </a:pPr>
                      <a:r>
                        <a:rPr lang="en-US" sz="1200" b="1" dirty="0" err="1">
                          <a:latin typeface="ＭＳ 明朝"/>
                          <a:cs typeface="ＭＳ 明朝"/>
                        </a:rPr>
                        <a:t>Beyod</a:t>
                      </a:r>
                      <a:r>
                        <a:rPr lang="en-US" sz="1200" b="1" dirty="0">
                          <a:latin typeface="ＭＳ 明朝"/>
                          <a:cs typeface="ＭＳ 明朝"/>
                        </a:rPr>
                        <a:t> 12.75GHz</a:t>
                      </a:r>
                      <a:endParaRPr sz="1200" b="1" dirty="0">
                        <a:latin typeface="ＭＳ 明朝"/>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kumimoji="1" lang="en-US" altLang="ja-JP" sz="1200" dirty="0"/>
                        <a:t>-70.0dBM/MHz</a:t>
                      </a:r>
                      <a:endParaRPr kumimoji="1" lang="ja-JP" altLang="en-US"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3943439"/>
                  </a:ext>
                </a:extLst>
              </a:tr>
              <a:tr h="193830">
                <a:tc rowSpan="4">
                  <a:txBody>
                    <a:bodyPr/>
                    <a:lstStyle/>
                    <a:p>
                      <a:pPr marL="98425" marR="25400" indent="-1270" algn="ctr">
                        <a:lnSpc>
                          <a:spcPct val="104500"/>
                        </a:lnSpc>
                      </a:pPr>
                      <a:r>
                        <a:rPr lang="en-US" altLang="ja-JP" sz="1200" b="1" dirty="0">
                          <a:solidFill>
                            <a:srgbClr val="241F2B"/>
                          </a:solidFill>
                          <a:latin typeface="+mn-lt"/>
                          <a:ea typeface="+mn-ea"/>
                          <a:cs typeface="ＭＳ 明朝"/>
                        </a:rPr>
                        <a:t>Limits of Permitted Emission (by Peak Power,</a:t>
                      </a:r>
                    </a:p>
                    <a:p>
                      <a:pPr marL="98425" marR="25400" indent="-1270" algn="ctr">
                        <a:lnSpc>
                          <a:spcPct val="104500"/>
                        </a:lnSpc>
                      </a:pPr>
                      <a:r>
                        <a:rPr lang="en-US" altLang="ja-JP" sz="1200" b="1" dirty="0">
                          <a:solidFill>
                            <a:srgbClr val="241F2B"/>
                          </a:solidFill>
                          <a:latin typeface="+mn-lt"/>
                          <a:ea typeface="+mn-ea"/>
                          <a:cs typeface="ＭＳ 明朝"/>
                        </a:rPr>
                        <a:t>EIRP</a:t>
                      </a:r>
                      <a:r>
                        <a:rPr lang="en-US" altLang="ja-JP" sz="1200" b="1" dirty="0">
                          <a:solidFill>
                            <a:srgbClr val="241F2B"/>
                          </a:solidFill>
                          <a:latin typeface="+mn-lt"/>
                          <a:cs typeface="ＭＳ 明朝"/>
                        </a:rPr>
                        <a:t>)</a:t>
                      </a:r>
                      <a:endParaRPr sz="1200" b="1" dirty="0">
                        <a:latin typeface="+mn-lt"/>
                        <a:cs typeface="ＭＳ 明朝"/>
                      </a:endParaRPr>
                    </a:p>
                  </a:txBody>
                  <a:tcPr marL="0" marR="0" marT="0" marB="0">
                    <a:lnL w="6350">
                      <a:solidFill>
                        <a:srgbClr val="000000"/>
                      </a:solidFill>
                      <a:prstDash val="soli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marL="120650">
                        <a:lnSpc>
                          <a:spcPct val="100000"/>
                        </a:lnSpc>
                      </a:pPr>
                      <a:r>
                        <a:rPr lang="en-US" sz="1200" b="1" spc="20" dirty="0">
                          <a:solidFill>
                            <a:srgbClr val="241F2B"/>
                          </a:solidFill>
                          <a:latin typeface="+mn-ea"/>
                          <a:ea typeface="+mn-ea"/>
                          <a:cs typeface="Arial"/>
                        </a:rPr>
                        <a:t>Not beyond </a:t>
                      </a:r>
                      <a:r>
                        <a:rPr sz="1200" b="1" spc="20" dirty="0">
                          <a:solidFill>
                            <a:srgbClr val="241F2B"/>
                          </a:solidFill>
                          <a:latin typeface="+mn-ea"/>
                          <a:ea typeface="+mn-ea"/>
                          <a:cs typeface="Arial"/>
                        </a:rPr>
                        <a:t>7</a:t>
                      </a:r>
                      <a:r>
                        <a:rPr sz="1200" b="1" spc="-160" dirty="0">
                          <a:latin typeface="+mn-ea"/>
                          <a:ea typeface="+mn-ea"/>
                          <a:cs typeface="Arial"/>
                        </a:rPr>
                        <a:t>.</a:t>
                      </a:r>
                      <a:r>
                        <a:rPr sz="1200" b="1" dirty="0">
                          <a:solidFill>
                            <a:srgbClr val="241F2B"/>
                          </a:solidFill>
                          <a:latin typeface="+mn-ea"/>
                          <a:ea typeface="+mn-ea"/>
                          <a:cs typeface="Arial"/>
                        </a:rPr>
                        <a:t>25</a:t>
                      </a:r>
                      <a:r>
                        <a:rPr sz="1200" b="1" spc="-30" dirty="0">
                          <a:solidFill>
                            <a:srgbClr val="241F2B"/>
                          </a:solidFill>
                          <a:latin typeface="+mn-ea"/>
                          <a:ea typeface="+mn-ea"/>
                          <a:cs typeface="Arial"/>
                        </a:rPr>
                        <a:t> </a:t>
                      </a:r>
                      <a:r>
                        <a:rPr sz="1200" b="1" dirty="0">
                          <a:solidFill>
                            <a:srgbClr val="342D3D"/>
                          </a:solidFill>
                          <a:latin typeface="+mn-ea"/>
                          <a:ea typeface="+mn-ea"/>
                          <a:cs typeface="Arial"/>
                        </a:rPr>
                        <a:t>GH</a:t>
                      </a:r>
                      <a:r>
                        <a:rPr sz="1200" b="1" spc="-35" dirty="0">
                          <a:solidFill>
                            <a:srgbClr val="342D3D"/>
                          </a:solidFill>
                          <a:latin typeface="+mn-ea"/>
                          <a:ea typeface="+mn-ea"/>
                          <a:cs typeface="Arial"/>
                        </a:rPr>
                        <a:t>z</a:t>
                      </a:r>
                      <a:endParaRPr sz="1200" b="1" dirty="0">
                        <a:latin typeface="+mn-ea"/>
                        <a:ea typeface="+mn-ea"/>
                        <a:cs typeface="ＭＳ 明朝"/>
                      </a:endParaRPr>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a:solidFill>
                        <a:srgbClr val="000000"/>
                      </a:solidFill>
                      <a:prstDash val="solid"/>
                    </a:lnT>
                    <a:lnB w="19050">
                      <a:solidFill>
                        <a:srgbClr val="000000"/>
                      </a:solidFill>
                      <a:prstDash val="solid"/>
                    </a:lnB>
                  </a:tcPr>
                </a:tc>
                <a:tc>
                  <a:txBody>
                    <a:bodyPr/>
                    <a:lstStyle/>
                    <a:p>
                      <a:pPr marL="43815" algn="ctr">
                        <a:lnSpc>
                          <a:spcPct val="100000"/>
                        </a:lnSpc>
                      </a:pPr>
                      <a:r>
                        <a:rPr lang="en-US" altLang="ja-JP" sz="1200" b="1" dirty="0">
                          <a:solidFill>
                            <a:srgbClr val="241F2B"/>
                          </a:solidFill>
                          <a:latin typeface="+mn-ea"/>
                          <a:ea typeface="+mn-ea"/>
                          <a:cs typeface="ＭＳ 明朝"/>
                        </a:rPr>
                        <a:t>Less than 1,600MHz</a:t>
                      </a:r>
                    </a:p>
                  </a:txBody>
                  <a:tcPr marL="0" marR="0" marT="0"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lang="en-US" altLang="ja-JP" sz="1200" dirty="0"/>
                        <a:t> -84.0dBm/MHz</a:t>
                      </a:r>
                      <a:endParaRPr sz="1200" dirty="0"/>
                    </a:p>
                  </a:txBody>
                  <a:tcPr marL="0" marR="0" marT="0" marB="0">
                    <a:lnL w="6350" cap="flat" cmpd="sng" algn="ctr">
                      <a:solidFill>
                        <a:srgbClr val="000000"/>
                      </a:solidFill>
                      <a:prstDash val="solid"/>
                      <a:round/>
                      <a:headEnd type="none" w="med" len="med"/>
                      <a:tailEnd type="none" w="med" len="med"/>
                    </a:lnL>
                    <a:lnR w="6350">
                      <a:solidFill>
                        <a:srgbClr val="000000"/>
                      </a:solidFill>
                      <a:prstDash val="soli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3829">
                <a:tc vMerge="1">
                  <a:txBody>
                    <a:bodyPr/>
                    <a:lstStyle/>
                    <a:p>
                      <a:endParaRPr kumimoji="1" lang="ja-JP" altLang="en-US"/>
                    </a:p>
                  </a:txBody>
                  <a:tcPr/>
                </a:tc>
                <a:tc vMerge="1">
                  <a:txBody>
                    <a:bodyPr/>
                    <a:lstStyle/>
                    <a:p>
                      <a:endParaRPr kumimoji="1" lang="ja-JP" altLang="en-US"/>
                    </a:p>
                  </a:txBody>
                  <a:tcPr/>
                </a:tc>
                <a:tc>
                  <a:txBody>
                    <a:bodyPr/>
                    <a:lstStyle/>
                    <a:p>
                      <a:pPr marL="43815" algn="ctr">
                        <a:lnSpc>
                          <a:spcPct val="100000"/>
                        </a:lnSpc>
                      </a:pPr>
                      <a:r>
                        <a:rPr lang="en-US" altLang="ja-JP" sz="1200" b="1" dirty="0">
                          <a:solidFill>
                            <a:srgbClr val="241F2B"/>
                          </a:solidFill>
                          <a:latin typeface="+mn-ea"/>
                          <a:ea typeface="+mn-ea"/>
                          <a:cs typeface="ＭＳ 明朝"/>
                        </a:rPr>
                        <a:t>1,600-2,700MHz</a:t>
                      </a:r>
                    </a:p>
                  </a:txBody>
                  <a:tcPr marL="0" marR="0" marT="0"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kumimoji="1" lang="en-US" altLang="ja-JP" sz="1200" dirty="0"/>
                        <a:t>-79.0dBm/MHz</a:t>
                      </a:r>
                      <a:endParaRPr kumimoji="1" lang="ja-JP" altLang="en-US"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9606349"/>
                  </a:ext>
                </a:extLst>
              </a:tr>
              <a:tr h="193830">
                <a:tc vMerge="1">
                  <a:txBody>
                    <a:bodyPr/>
                    <a:lstStyle/>
                    <a:p>
                      <a:endParaRPr kumimoji="1" lang="ja-JP" altLang="en-US"/>
                    </a:p>
                  </a:txBody>
                  <a:tcPr/>
                </a:tc>
                <a:tc vMerge="1">
                  <a:txBody>
                    <a:bodyPr/>
                    <a:lstStyle/>
                    <a:p>
                      <a:endParaRPr kumimoji="1" lang="ja-JP" altLang="en-US"/>
                    </a:p>
                  </a:txBody>
                  <a:tcPr/>
                </a:tc>
                <a:tc>
                  <a:txBody>
                    <a:bodyPr/>
                    <a:lstStyle/>
                    <a:p>
                      <a:pPr marL="43815" algn="ctr">
                        <a:lnSpc>
                          <a:spcPct val="100000"/>
                        </a:lnSpc>
                      </a:pPr>
                      <a:r>
                        <a:rPr lang="en-US" altLang="ja-JP" sz="1200" b="1" dirty="0">
                          <a:solidFill>
                            <a:srgbClr val="241F2B"/>
                          </a:solidFill>
                          <a:latin typeface="+mn-ea"/>
                          <a:ea typeface="+mn-ea"/>
                          <a:cs typeface="ＭＳ 明朝"/>
                        </a:rPr>
                        <a:t>2,700MHz-7.25GHz</a:t>
                      </a:r>
                    </a:p>
                  </a:txBody>
                  <a:tcPr marL="0" marR="0" marT="0"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kumimoji="1" lang="en-US" altLang="ja-JP" sz="1200" dirty="0"/>
                        <a:t>-64.0dBm/MHz</a:t>
                      </a:r>
                      <a:endParaRPr kumimoji="1" lang="ja-JP" altLang="en-US"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0671988"/>
                  </a:ext>
                </a:extLst>
              </a:tr>
              <a:tr h="630091">
                <a:tc vMerge="1">
                  <a:txBody>
                    <a:bodyPr/>
                    <a:lstStyle/>
                    <a:p>
                      <a:endParaRPr/>
                    </a:p>
                  </a:txBody>
                  <a:tcPr marL="0" marR="0" marT="0" marB="0">
                    <a:lnL w="6350">
                      <a:solidFill>
                        <a:srgbClr val="000000"/>
                      </a:solidFill>
                      <a:prstDash val="solid"/>
                    </a:lnL>
                    <a:lnR w="19050">
                      <a:solidFill>
                        <a:srgbClr val="000000"/>
                      </a:solidFill>
                      <a:prstDash val="solid"/>
                    </a:lnR>
                    <a:lnT w="19050">
                      <a:solidFill>
                        <a:srgbClr val="000000"/>
                      </a:solidFill>
                      <a:prstDash val="solid"/>
                    </a:lnT>
                    <a:lnB w="6350">
                      <a:solidFill>
                        <a:srgbClr val="000000"/>
                      </a:solidFill>
                      <a:prstDash val="solid"/>
                    </a:lnB>
                  </a:tcPr>
                </a:tc>
                <a:tc>
                  <a:txBody>
                    <a:bodyPr/>
                    <a:lstStyle/>
                    <a:p>
                      <a:pPr marL="120650">
                        <a:lnSpc>
                          <a:spcPct val="100000"/>
                        </a:lnSpc>
                      </a:pPr>
                      <a:r>
                        <a:rPr sz="1200" b="1" spc="20" dirty="0">
                          <a:solidFill>
                            <a:srgbClr val="241F2B"/>
                          </a:solidFill>
                          <a:latin typeface="+mn-ea"/>
                          <a:ea typeface="+mn-ea"/>
                          <a:cs typeface="Arial"/>
                        </a:rPr>
                        <a:t>7</a:t>
                      </a:r>
                      <a:r>
                        <a:rPr sz="1200" b="1" spc="-160" dirty="0">
                          <a:latin typeface="+mn-ea"/>
                          <a:ea typeface="+mn-ea"/>
                          <a:cs typeface="Arial"/>
                        </a:rPr>
                        <a:t>.</a:t>
                      </a:r>
                      <a:r>
                        <a:rPr sz="1200" b="1" dirty="0">
                          <a:solidFill>
                            <a:srgbClr val="241F2B"/>
                          </a:solidFill>
                          <a:latin typeface="+mn-ea"/>
                          <a:ea typeface="+mn-ea"/>
                          <a:cs typeface="Arial"/>
                        </a:rPr>
                        <a:t>25</a:t>
                      </a:r>
                      <a:r>
                        <a:rPr sz="1200" b="1" spc="-30" dirty="0">
                          <a:solidFill>
                            <a:srgbClr val="241F2B"/>
                          </a:solidFill>
                          <a:latin typeface="+mn-ea"/>
                          <a:ea typeface="+mn-ea"/>
                          <a:cs typeface="Arial"/>
                        </a:rPr>
                        <a:t> </a:t>
                      </a:r>
                      <a:r>
                        <a:rPr sz="1200" b="1" dirty="0">
                          <a:solidFill>
                            <a:srgbClr val="342D3D"/>
                          </a:solidFill>
                          <a:latin typeface="+mn-ea"/>
                          <a:ea typeface="+mn-ea"/>
                          <a:cs typeface="Arial"/>
                        </a:rPr>
                        <a:t>GH</a:t>
                      </a:r>
                      <a:r>
                        <a:rPr sz="1200" b="1" spc="15" dirty="0">
                          <a:solidFill>
                            <a:srgbClr val="342D3D"/>
                          </a:solidFill>
                          <a:latin typeface="+mn-ea"/>
                          <a:ea typeface="+mn-ea"/>
                          <a:cs typeface="Arial"/>
                        </a:rPr>
                        <a:t>z</a:t>
                      </a:r>
                      <a:endParaRPr sz="1200" b="1" dirty="0">
                        <a:latin typeface="+mn-ea"/>
                        <a:ea typeface="+mn-ea"/>
                        <a:cs typeface="ＭＳ 明朝"/>
                      </a:endParaRPr>
                    </a:p>
                    <a:p>
                      <a:pPr marL="95250">
                        <a:lnSpc>
                          <a:spcPct val="100000"/>
                        </a:lnSpc>
                        <a:spcBef>
                          <a:spcPts val="110"/>
                        </a:spcBef>
                      </a:pPr>
                      <a:r>
                        <a:rPr lang="en-US" sz="1200" b="1" dirty="0">
                          <a:solidFill>
                            <a:srgbClr val="241F2B"/>
                          </a:solidFill>
                          <a:latin typeface="+mn-ea"/>
                          <a:ea typeface="+mn-ea"/>
                          <a:cs typeface="Arial"/>
                        </a:rPr>
                        <a:t>-- </a:t>
                      </a:r>
                      <a:r>
                        <a:rPr sz="1200" b="1" dirty="0">
                          <a:solidFill>
                            <a:srgbClr val="241F2B"/>
                          </a:solidFill>
                          <a:latin typeface="+mn-ea"/>
                          <a:ea typeface="+mn-ea"/>
                          <a:cs typeface="Arial"/>
                        </a:rPr>
                        <a:t>10</a:t>
                      </a:r>
                      <a:r>
                        <a:rPr sz="1200" b="1" spc="-65" dirty="0">
                          <a:solidFill>
                            <a:srgbClr val="241F2B"/>
                          </a:solidFill>
                          <a:latin typeface="+mn-ea"/>
                          <a:ea typeface="+mn-ea"/>
                          <a:cs typeface="Arial"/>
                        </a:rPr>
                        <a:t>.</a:t>
                      </a:r>
                      <a:r>
                        <a:rPr sz="1200" b="1" dirty="0">
                          <a:solidFill>
                            <a:srgbClr val="241F2B"/>
                          </a:solidFill>
                          <a:latin typeface="+mn-ea"/>
                          <a:ea typeface="+mn-ea"/>
                          <a:cs typeface="Arial"/>
                        </a:rPr>
                        <a:t>25</a:t>
                      </a:r>
                      <a:r>
                        <a:rPr sz="1200" b="1" spc="-30" dirty="0">
                          <a:solidFill>
                            <a:srgbClr val="241F2B"/>
                          </a:solidFill>
                          <a:latin typeface="+mn-ea"/>
                          <a:ea typeface="+mn-ea"/>
                          <a:cs typeface="Arial"/>
                        </a:rPr>
                        <a:t> </a:t>
                      </a:r>
                      <a:r>
                        <a:rPr sz="1200" b="1" dirty="0">
                          <a:solidFill>
                            <a:srgbClr val="342D3D"/>
                          </a:solidFill>
                          <a:latin typeface="+mn-ea"/>
                          <a:ea typeface="+mn-ea"/>
                          <a:cs typeface="Arial"/>
                        </a:rPr>
                        <a:t>GH</a:t>
                      </a:r>
                      <a:r>
                        <a:rPr sz="1200" b="1" spc="-35" dirty="0">
                          <a:solidFill>
                            <a:srgbClr val="342D3D"/>
                          </a:solidFill>
                          <a:latin typeface="+mn-ea"/>
                          <a:ea typeface="+mn-ea"/>
                          <a:cs typeface="Arial"/>
                        </a:rPr>
                        <a:t>z</a:t>
                      </a:r>
                      <a:endParaRPr lang="en-US" altLang="ja-JP" sz="1200" b="1" dirty="0">
                        <a:solidFill>
                          <a:srgbClr val="241F2B"/>
                        </a:solidFill>
                        <a:latin typeface="+mn-ea"/>
                        <a:ea typeface="+mn-ea"/>
                        <a:cs typeface="ＭＳ 明朝"/>
                      </a:endParaRPr>
                    </a:p>
                  </a:txBody>
                  <a:tcPr marL="0" marR="0" marT="0" marB="0">
                    <a:lnL w="19050">
                      <a:solidFill>
                        <a:srgbClr val="000000"/>
                      </a:solidFill>
                      <a:prstDash val="solid"/>
                    </a:lnL>
                    <a:lnR w="19050">
                      <a:solidFill>
                        <a:srgbClr val="000000"/>
                      </a:solidFill>
                      <a:prstDash val="solid"/>
                    </a:lnR>
                    <a:lnT w="19050">
                      <a:solidFill>
                        <a:srgbClr val="000000"/>
                      </a:solidFill>
                      <a:prstDash val="solid"/>
                    </a:lnT>
                    <a:lnB w="19050">
                      <a:solidFill>
                        <a:srgbClr val="000000"/>
                      </a:solidFill>
                      <a:prstDash val="solid"/>
                    </a:lnB>
                  </a:tcPr>
                </a:tc>
                <a:tc gridSpan="2">
                  <a:txBody>
                    <a:bodyPr/>
                    <a:lstStyle/>
                    <a:p>
                      <a:pPr marL="152400" algn="l">
                        <a:lnSpc>
                          <a:spcPct val="100000"/>
                        </a:lnSpc>
                      </a:pPr>
                      <a:endParaRPr lang="en-US" altLang="ja-JP" sz="1200" b="1" dirty="0">
                        <a:latin typeface="Arial"/>
                        <a:cs typeface="Arial"/>
                      </a:endParaRPr>
                    </a:p>
                    <a:p>
                      <a:pPr marL="152400" algn="l">
                        <a:lnSpc>
                          <a:spcPct val="100000"/>
                        </a:lnSpc>
                      </a:pPr>
                      <a:endParaRPr lang="en-US" altLang="ja-JP" sz="1200" b="1" dirty="0">
                        <a:latin typeface="Arial"/>
                        <a:cs typeface="Arial"/>
                      </a:endParaRPr>
                    </a:p>
                    <a:p>
                      <a:pPr marL="152400" algn="l">
                        <a:lnSpc>
                          <a:spcPct val="100000"/>
                        </a:lnSpc>
                      </a:pPr>
                      <a:r>
                        <a:rPr lang="en-US" sz="1200" b="1" dirty="0">
                          <a:latin typeface="Arial"/>
                          <a:cs typeface="Arial"/>
                        </a:rPr>
                        <a:t> Non</a:t>
                      </a:r>
                      <a:endParaRPr sz="1200" b="1" dirty="0">
                        <a:latin typeface="Arial"/>
                        <a:cs typeface="Arial"/>
                      </a:endParaRPr>
                    </a:p>
                  </a:txBody>
                  <a:tcPr marL="0" marR="0" marT="0"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marL="101600" algn="l">
                        <a:lnSpc>
                          <a:spcPct val="100000"/>
                        </a:lnSpc>
                      </a:pPr>
                      <a:endParaRPr sz="1200" b="1" dirty="0">
                        <a:latin typeface="Arial"/>
                        <a:cs typeface="Arial"/>
                      </a:endParaRPr>
                    </a:p>
                  </a:txBody>
                  <a:tcPr marL="0" marR="0" marT="0" marB="0">
                    <a:lnL w="6350" cap="flat" cmpd="sng" algn="ctr">
                      <a:solidFill>
                        <a:srgbClr val="000000"/>
                      </a:solidFill>
                      <a:prstDash val="solid"/>
                      <a:round/>
                      <a:headEnd type="none" w="med" len="med"/>
                      <a:tailEnd type="none" w="med" len="med"/>
                    </a:lnL>
                    <a:lnR w="6350">
                      <a:solidFill>
                        <a:srgbClr val="000000"/>
                      </a:solidFill>
                      <a:prstDash val="soli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10008">
                <a:tc rowSpan="6">
                  <a:txBody>
                    <a:bodyPr/>
                    <a:lstStyle/>
                    <a:p>
                      <a:pPr marL="98425" marR="25400" indent="-1270" algn="ctr">
                        <a:lnSpc>
                          <a:spcPct val="104500"/>
                        </a:lnSpc>
                      </a:pPr>
                      <a:endParaRPr sz="1200" b="1" dirty="0">
                        <a:latin typeface="+mn-lt"/>
                        <a:cs typeface="ＭＳ 明朝"/>
                      </a:endParaRPr>
                    </a:p>
                  </a:txBody>
                  <a:tcPr marL="0" marR="0" marT="0" marB="0">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r>
                        <a:rPr lang="en-US" sz="1200" b="1" dirty="0">
                          <a:solidFill>
                            <a:srgbClr val="241F2B"/>
                          </a:solidFill>
                          <a:latin typeface="+mn-ea"/>
                          <a:ea typeface="+mn-ea"/>
                          <a:cs typeface="Arial"/>
                        </a:rPr>
                        <a:t>Higher than 10</a:t>
                      </a:r>
                      <a:r>
                        <a:rPr lang="en-US" sz="1200" b="1" spc="-65" dirty="0">
                          <a:solidFill>
                            <a:srgbClr val="241F2B"/>
                          </a:solidFill>
                          <a:latin typeface="+mn-ea"/>
                          <a:ea typeface="+mn-ea"/>
                          <a:cs typeface="Arial"/>
                        </a:rPr>
                        <a:t>.</a:t>
                      </a:r>
                      <a:r>
                        <a:rPr lang="en-US" sz="1200" b="1" dirty="0">
                          <a:solidFill>
                            <a:srgbClr val="241F2B"/>
                          </a:solidFill>
                          <a:latin typeface="+mn-ea"/>
                          <a:ea typeface="+mn-ea"/>
                          <a:cs typeface="Arial"/>
                        </a:rPr>
                        <a:t>25</a:t>
                      </a:r>
                      <a:r>
                        <a:rPr lang="en-US" sz="1200" b="1" spc="-30" dirty="0">
                          <a:solidFill>
                            <a:srgbClr val="241F2B"/>
                          </a:solidFill>
                          <a:latin typeface="+mn-ea"/>
                          <a:ea typeface="+mn-ea"/>
                          <a:cs typeface="Arial"/>
                        </a:rPr>
                        <a:t> </a:t>
                      </a:r>
                      <a:r>
                        <a:rPr lang="en-US" sz="1200" b="1" dirty="0">
                          <a:solidFill>
                            <a:srgbClr val="342D3D"/>
                          </a:solidFill>
                          <a:latin typeface="+mn-ea"/>
                          <a:ea typeface="+mn-ea"/>
                          <a:cs typeface="Arial"/>
                        </a:rPr>
                        <a:t>GH</a:t>
                      </a:r>
                      <a:r>
                        <a:rPr lang="en-US" sz="1200" b="1" spc="15" dirty="0">
                          <a:solidFill>
                            <a:srgbClr val="342D3D"/>
                          </a:solidFill>
                          <a:latin typeface="+mn-ea"/>
                          <a:ea typeface="+mn-ea"/>
                          <a:cs typeface="Arial"/>
                        </a:rPr>
                        <a:t>z</a:t>
                      </a:r>
                      <a:endParaRPr kumimoji="1" lang="ja-JP" altLang="en-US" dirty="0"/>
                    </a:p>
                  </a:txBody>
                  <a:tcPr marL="0" marR="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279400">
                        <a:lnSpc>
                          <a:spcPct val="100000"/>
                        </a:lnSpc>
                      </a:pPr>
                      <a:r>
                        <a:rPr lang="en-US" altLang="ja-JP" sz="1200" b="1" dirty="0">
                          <a:latin typeface="ＭＳ 明朝"/>
                          <a:cs typeface="ＭＳ 明朝"/>
                        </a:rPr>
                        <a:t>10.25-10.6GHz</a:t>
                      </a:r>
                      <a:endParaRPr sz="1200" b="1" dirty="0">
                        <a:latin typeface="ＭＳ 明朝"/>
                        <a:cs typeface="ＭＳ 明朝"/>
                      </a:endParaRPr>
                    </a:p>
                  </a:txBody>
                  <a:tcPr marL="0" marR="0" marT="0"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kumimoji="1" lang="en-US" altLang="ja-JP" sz="1200" dirty="0"/>
                        <a:t>-64.0.0dBM/MHz</a:t>
                      </a:r>
                      <a:endParaRPr kumimoji="1" lang="ja-JP" altLang="en-US" sz="1200" dirty="0"/>
                    </a:p>
                  </a:txBody>
                  <a:tcPr marL="0" marR="0" marT="0" marB="0">
                    <a:lnL w="6350" cap="flat" cmpd="sng" algn="ctr">
                      <a:solidFill>
                        <a:srgbClr val="000000"/>
                      </a:solidFill>
                      <a:prstDash val="solid"/>
                      <a:round/>
                      <a:headEnd type="none" w="med" len="med"/>
                      <a:tailEnd type="none" w="med" len="med"/>
                    </a:lnL>
                    <a:lnR w="6350">
                      <a:solidFill>
                        <a:srgbClr val="000000"/>
                      </a:solidFill>
                      <a:prstDash val="soli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2988568"/>
                  </a:ext>
                </a:extLst>
              </a:tr>
              <a:tr h="164312">
                <a:tc vMerge="1">
                  <a:txBody>
                    <a:bodyPr/>
                    <a:lstStyle/>
                    <a:p>
                      <a:endParaRPr kumimoji="1" lang="ja-JP" altLang="en-US"/>
                    </a:p>
                  </a:txBody>
                  <a:tcPr/>
                </a:tc>
                <a:tc vMerge="1">
                  <a:txBody>
                    <a:bodyPr/>
                    <a:lstStyle/>
                    <a:p>
                      <a:endParaRPr kumimoji="1" lang="ja-JP" altLang="en-US"/>
                    </a:p>
                  </a:txBody>
                  <a:tcPr/>
                </a:tc>
                <a:tc>
                  <a:txBody>
                    <a:bodyPr/>
                    <a:lstStyle/>
                    <a:p>
                      <a:pPr marL="279400">
                        <a:lnSpc>
                          <a:spcPct val="100000"/>
                        </a:lnSpc>
                      </a:pPr>
                      <a:r>
                        <a:rPr lang="en-US" altLang="ja-JP" sz="1200" b="1" dirty="0">
                          <a:latin typeface="ＭＳ 明朝"/>
                          <a:cs typeface="ＭＳ 明朝"/>
                        </a:rPr>
                        <a:t>10.6G-10.7GHz</a:t>
                      </a:r>
                      <a:endParaRPr sz="1200" b="1" dirty="0">
                        <a:latin typeface="ＭＳ 明朝"/>
                        <a:cs typeface="ＭＳ 明朝"/>
                      </a:endParaRPr>
                    </a:p>
                  </a:txBody>
                  <a:tcPr marL="0" marR="0" marT="0"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kumimoji="1" lang="en-US" altLang="ja-JP" sz="1200" dirty="0"/>
                        <a:t>-79.0dBm/MHz</a:t>
                      </a:r>
                      <a:endParaRPr kumimoji="1" lang="ja-JP" altLang="en-US"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33484587"/>
                  </a:ext>
                </a:extLst>
              </a:tr>
              <a:tr h="0">
                <a:tc vMerge="1">
                  <a:txBody>
                    <a:bodyPr/>
                    <a:lstStyle/>
                    <a:p>
                      <a:endParaRPr kumimoji="1" lang="ja-JP" altLang="en-US"/>
                    </a:p>
                  </a:txBody>
                  <a:tcPr/>
                </a:tc>
                <a:tc vMerge="1">
                  <a:txBody>
                    <a:bodyPr/>
                    <a:lstStyle/>
                    <a:p>
                      <a:endParaRPr kumimoji="1" lang="ja-JP" altLang="en-US"/>
                    </a:p>
                  </a:txBody>
                  <a:tcPr/>
                </a:tc>
                <a:tc>
                  <a:txBody>
                    <a:bodyPr/>
                    <a:lstStyle/>
                    <a:p>
                      <a:pPr marL="279400">
                        <a:lnSpc>
                          <a:spcPct val="100000"/>
                        </a:lnSpc>
                      </a:pPr>
                      <a:r>
                        <a:rPr lang="en-US" altLang="ja-JP" sz="1200" b="1" dirty="0">
                          <a:latin typeface="ＭＳ 明朝"/>
                          <a:cs typeface="ＭＳ 明朝"/>
                        </a:rPr>
                        <a:t>10.7-11.7GHz</a:t>
                      </a:r>
                      <a:endParaRPr sz="1200" b="1" dirty="0">
                        <a:latin typeface="ＭＳ 明朝"/>
                        <a:cs typeface="ＭＳ 明朝"/>
                      </a:endParaRPr>
                    </a:p>
                  </a:txBody>
                  <a:tcPr marL="0" marR="0" marT="0"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kumimoji="1" lang="en-US" altLang="ja-JP" sz="1200" dirty="0"/>
                        <a:t>-64.0dBm/MHz</a:t>
                      </a:r>
                      <a:endParaRPr kumimoji="1" lang="ja-JP" altLang="en-US"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938290"/>
                  </a:ext>
                </a:extLst>
              </a:tr>
              <a:tr h="0">
                <a:tc vMerge="1">
                  <a:txBody>
                    <a:bodyPr/>
                    <a:lstStyle/>
                    <a:p>
                      <a:endParaRPr kumimoji="1" lang="ja-JP" altLang="en-US"/>
                    </a:p>
                  </a:txBody>
                  <a:tcPr/>
                </a:tc>
                <a:tc vMerge="1">
                  <a:txBody>
                    <a:bodyPr/>
                    <a:lstStyle/>
                    <a:p>
                      <a:endParaRPr kumimoji="1" lang="ja-JP" altLang="en-US"/>
                    </a:p>
                  </a:txBody>
                  <a:tcPr/>
                </a:tc>
                <a:tc>
                  <a:txBody>
                    <a:bodyPr/>
                    <a:lstStyle/>
                    <a:p>
                      <a:pPr marL="279400">
                        <a:lnSpc>
                          <a:spcPct val="100000"/>
                        </a:lnSpc>
                      </a:pPr>
                      <a:r>
                        <a:rPr lang="en-US" altLang="ja-JP" sz="1200" b="1" dirty="0">
                          <a:latin typeface="ＭＳ 明朝"/>
                          <a:cs typeface="ＭＳ 明朝"/>
                        </a:rPr>
                        <a:t>11.7-12.75GHz</a:t>
                      </a:r>
                      <a:endParaRPr sz="1200" b="1" dirty="0">
                        <a:latin typeface="ＭＳ 明朝"/>
                        <a:cs typeface="ＭＳ 明朝"/>
                      </a:endParaRPr>
                    </a:p>
                  </a:txBody>
                  <a:tcPr marL="0" marR="0" marT="0"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kumimoji="1" lang="en-US" altLang="ja-JP" sz="1200" dirty="0"/>
                        <a:t>-79.0dBm/MHz</a:t>
                      </a:r>
                      <a:endParaRPr kumimoji="1" lang="ja-JP" altLang="en-US"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2148674"/>
                  </a:ext>
                </a:extLst>
              </a:tr>
              <a:tr h="0">
                <a:tc vMerge="1">
                  <a:txBody>
                    <a:bodyPr/>
                    <a:lstStyle/>
                    <a:p>
                      <a:endParaRPr kumimoji="1" lang="ja-JP" altLang="en-US"/>
                    </a:p>
                  </a:txBody>
                  <a:tcPr/>
                </a:tc>
                <a:tc vMerge="1">
                  <a:txBody>
                    <a:bodyPr/>
                    <a:lstStyle/>
                    <a:p>
                      <a:endParaRPr kumimoji="1" lang="ja-JP" altLang="en-US"/>
                    </a:p>
                  </a:txBody>
                  <a:tcPr/>
                </a:tc>
                <a:tc>
                  <a:txBody>
                    <a:bodyPr/>
                    <a:lstStyle/>
                    <a:p>
                      <a:pPr marL="279400">
                        <a:lnSpc>
                          <a:spcPct val="100000"/>
                        </a:lnSpc>
                      </a:pPr>
                      <a:r>
                        <a:rPr lang="en-US" sz="1200" b="1" dirty="0" err="1">
                          <a:latin typeface="ＭＳ 明朝"/>
                          <a:cs typeface="ＭＳ 明朝"/>
                        </a:rPr>
                        <a:t>Beyod</a:t>
                      </a:r>
                      <a:r>
                        <a:rPr lang="en-US" sz="1200" b="1" dirty="0">
                          <a:latin typeface="ＭＳ 明朝"/>
                          <a:cs typeface="ＭＳ 明朝"/>
                        </a:rPr>
                        <a:t> 12.75GHz</a:t>
                      </a:r>
                      <a:endParaRPr sz="1200" b="1" dirty="0">
                        <a:latin typeface="ＭＳ 明朝"/>
                        <a:cs typeface="ＭＳ 明朝"/>
                      </a:endParaRPr>
                    </a:p>
                  </a:txBody>
                  <a:tcPr marL="0" marR="0" marT="0" marB="0">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r>
                        <a:rPr kumimoji="1" lang="en-US" altLang="ja-JP" sz="1200" dirty="0"/>
                        <a:t>-64.0dBM/MHz</a:t>
                      </a:r>
                      <a:endParaRPr kumimoji="1" lang="ja-JP" altLang="en-US"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5641858"/>
                  </a:ext>
                </a:extLst>
              </a:tr>
              <a:tr h="822705">
                <a:tc vMerge="1">
                  <a:txBody>
                    <a:bodyPr/>
                    <a:lstStyle/>
                    <a:p>
                      <a:endParaRPr kumimoji="1" lang="ja-JP" altLang="en-US"/>
                    </a:p>
                  </a:txBody>
                  <a:tcPr>
                    <a:lnT w="6350" cap="flat" cmpd="sng" algn="ctr">
                      <a:solidFill>
                        <a:srgbClr val="000000"/>
                      </a:solidFill>
                      <a:prstDash val="solid"/>
                      <a:round/>
                      <a:headEnd type="none" w="med" len="med"/>
                      <a:tailEnd type="none" w="med" len="med"/>
                    </a:lnT>
                  </a:tcPr>
                </a:tc>
                <a:tc gridSpan="3">
                  <a:txBody>
                    <a:bodyPr/>
                    <a:lstStyle/>
                    <a:p>
                      <a:pPr marL="95250">
                        <a:lnSpc>
                          <a:spcPct val="100000"/>
                        </a:lnSpc>
                      </a:pPr>
                      <a:endParaRPr lang="en-US" altLang="ja-JP" sz="1200" b="1" dirty="0">
                        <a:latin typeface="+mn-ea"/>
                        <a:ea typeface="+mn-ea"/>
                        <a:cs typeface="ＭＳ 明朝"/>
                      </a:endParaRPr>
                    </a:p>
                    <a:p>
                      <a:pPr marL="95250">
                        <a:lnSpc>
                          <a:spcPct val="100000"/>
                        </a:lnSpc>
                      </a:pPr>
                      <a:r>
                        <a:rPr lang="en-US" altLang="ja-JP" sz="1200" b="1" dirty="0">
                          <a:latin typeface="+mn-ea"/>
                          <a:ea typeface="+mn-ea"/>
                          <a:cs typeface="ＭＳ 明朝"/>
                        </a:rPr>
                        <a:t>Package is not easily opened.</a:t>
                      </a:r>
                    </a:p>
                  </a:txBody>
                  <a:tcPr marL="0" marR="0" marT="0" marB="0">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marL="43815" algn="ctr">
                        <a:lnSpc>
                          <a:spcPct val="100000"/>
                        </a:lnSpc>
                      </a:pPr>
                      <a:endParaRPr sz="1200" b="1" dirty="0">
                        <a:latin typeface="+mn-lt"/>
                        <a:ea typeface="+mn-ea"/>
                        <a:cs typeface="ＭＳ 明朝"/>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a:solidFill>
                        <a:srgbClr val="000000"/>
                      </a:solidFill>
                      <a:prstDash val="solid"/>
                    </a:lnB>
                  </a:tcPr>
                </a:tc>
                <a:tc hMerge="1">
                  <a:txBody>
                    <a:bodyPr/>
                    <a:lstStyle/>
                    <a:p>
                      <a:endParaRPr kumimoji="1" lang="ja-JP" altLang="en-US" dirty="0"/>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550781065"/>
                  </a:ext>
                </a:extLst>
              </a:tr>
            </a:tbl>
          </a:graphicData>
        </a:graphic>
      </p:graphicFrame>
    </p:spTree>
    <p:extLst>
      <p:ext uri="{BB962C8B-B14F-4D97-AF65-F5344CB8AC3E}">
        <p14:creationId xmlns:p14="http://schemas.microsoft.com/office/powerpoint/2010/main" val="348794810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CD78D0-39E2-49B0-8903-614ACC745F09}"/>
              </a:ext>
            </a:extLst>
          </p:cNvPr>
          <p:cNvSpPr>
            <a:spLocks noGrp="1"/>
          </p:cNvSpPr>
          <p:nvPr>
            <p:ph type="title"/>
          </p:nvPr>
        </p:nvSpPr>
        <p:spPr>
          <a:xfrm>
            <a:off x="685800" y="685800"/>
            <a:ext cx="7772400" cy="522514"/>
          </a:xfrm>
        </p:spPr>
        <p:txBody>
          <a:bodyPr/>
          <a:lstStyle/>
          <a:p>
            <a:r>
              <a:rPr kumimoji="1" lang="en-US" altLang="ja-JP" sz="2400" dirty="0"/>
              <a:t>Updated UWB Spectral Mask for Outdoor Uses in Japan</a:t>
            </a:r>
            <a:endParaRPr kumimoji="1" lang="ja-JP" altLang="en-US" sz="2400" dirty="0"/>
          </a:p>
        </p:txBody>
      </p:sp>
      <p:sp>
        <p:nvSpPr>
          <p:cNvPr id="4" name="日付プレースホルダー 3">
            <a:extLst>
              <a:ext uri="{FF2B5EF4-FFF2-40B4-BE49-F238E27FC236}">
                <a16:creationId xmlns:a16="http://schemas.microsoft.com/office/drawing/2014/main" id="{E36A9CFF-D877-47DD-A500-286BF8D44AA2}"/>
              </a:ext>
            </a:extLst>
          </p:cNvPr>
          <p:cNvSpPr>
            <a:spLocks noGrp="1"/>
          </p:cNvSpPr>
          <p:nvPr>
            <p:ph type="dt" sz="half" idx="11"/>
          </p:nvPr>
        </p:nvSpPr>
        <p:spPr/>
        <p:txBody>
          <a:bodyPr/>
          <a:lstStyle/>
          <a:p>
            <a:r>
              <a:rPr lang="en-US" altLang="ja-JP"/>
              <a:t>November 2018</a:t>
            </a:r>
            <a:endParaRPr lang="en-US" altLang="ja-JP" dirty="0"/>
          </a:p>
        </p:txBody>
      </p:sp>
      <p:sp>
        <p:nvSpPr>
          <p:cNvPr id="5" name="フッター プレースホルダー 4">
            <a:extLst>
              <a:ext uri="{FF2B5EF4-FFF2-40B4-BE49-F238E27FC236}">
                <a16:creationId xmlns:a16="http://schemas.microsoft.com/office/drawing/2014/main" id="{113E1AE3-3C73-4874-AC4C-0B43700A7489}"/>
              </a:ext>
            </a:extLst>
          </p:cNvPr>
          <p:cNvSpPr>
            <a:spLocks noGrp="1"/>
          </p:cNvSpPr>
          <p:nvPr>
            <p:ph type="ftr" sz="quarter" idx="12"/>
          </p:nvPr>
        </p:nvSpPr>
        <p:spPr/>
        <p:txBody>
          <a:bodyPr/>
          <a:lstStyle/>
          <a:p>
            <a:r>
              <a:rPr lang="en-US" altLang="ja-JP"/>
              <a:t>Ryuji Kohno(YNU/CWC-Nippon)</a:t>
            </a:r>
            <a:endParaRPr lang="en-US" altLang="ja-JP" dirty="0"/>
          </a:p>
        </p:txBody>
      </p:sp>
      <p:sp>
        <p:nvSpPr>
          <p:cNvPr id="6" name="スライド番号プレースホルダー 5">
            <a:extLst>
              <a:ext uri="{FF2B5EF4-FFF2-40B4-BE49-F238E27FC236}">
                <a16:creationId xmlns:a16="http://schemas.microsoft.com/office/drawing/2014/main" id="{E1F8552A-5E8A-4DAA-A555-7F70138C436D}"/>
              </a:ext>
            </a:extLst>
          </p:cNvPr>
          <p:cNvSpPr>
            <a:spLocks noGrp="1"/>
          </p:cNvSpPr>
          <p:nvPr>
            <p:ph type="sldNum" sz="quarter" idx="13"/>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7</a:t>
            </a:fld>
            <a:endParaRPr lang="en-US" dirty="0">
              <a:solidFill>
                <a:srgbClr val="000000"/>
              </a:solidFill>
            </a:endParaRPr>
          </a:p>
        </p:txBody>
      </p:sp>
      <p:pic>
        <p:nvPicPr>
          <p:cNvPr id="7" name="図 6">
            <a:extLst>
              <a:ext uri="{FF2B5EF4-FFF2-40B4-BE49-F238E27FC236}">
                <a16:creationId xmlns:a16="http://schemas.microsoft.com/office/drawing/2014/main" id="{F9CFC146-A99B-4502-A71D-6DD48F5A08D1}"/>
              </a:ext>
            </a:extLst>
          </p:cNvPr>
          <p:cNvPicPr>
            <a:picLocks noChangeAspect="1"/>
          </p:cNvPicPr>
          <p:nvPr/>
        </p:nvPicPr>
        <p:blipFill>
          <a:blip r:embed="rId2"/>
          <a:stretch>
            <a:fillRect/>
          </a:stretch>
        </p:blipFill>
        <p:spPr>
          <a:xfrm>
            <a:off x="85725" y="1208314"/>
            <a:ext cx="8972550" cy="5266643"/>
          </a:xfrm>
          <a:prstGeom prst="rect">
            <a:avLst/>
          </a:prstGeom>
        </p:spPr>
      </p:pic>
      <p:sp>
        <p:nvSpPr>
          <p:cNvPr id="8" name="テキスト ボックス 7">
            <a:extLst>
              <a:ext uri="{FF2B5EF4-FFF2-40B4-BE49-F238E27FC236}">
                <a16:creationId xmlns:a16="http://schemas.microsoft.com/office/drawing/2014/main" id="{C46D265C-B22C-4129-99FB-7E8D0C9F1101}"/>
              </a:ext>
            </a:extLst>
          </p:cNvPr>
          <p:cNvSpPr txBox="1"/>
          <p:nvPr/>
        </p:nvSpPr>
        <p:spPr>
          <a:xfrm>
            <a:off x="36030" y="1243809"/>
            <a:ext cx="1405618" cy="246221"/>
          </a:xfrm>
          <a:prstGeom prst="rect">
            <a:avLst/>
          </a:prstGeom>
          <a:solidFill>
            <a:schemeClr val="bg1"/>
          </a:solidFill>
        </p:spPr>
        <p:txBody>
          <a:bodyPr wrap="square" rtlCol="0">
            <a:spAutoFit/>
          </a:bodyPr>
          <a:lstStyle/>
          <a:p>
            <a:r>
              <a:rPr kumimoji="1" lang="en-US" altLang="ja-JP" sz="1000" b="1" dirty="0"/>
              <a:t>Power(dBm/MHz)</a:t>
            </a:r>
            <a:endParaRPr kumimoji="1" lang="ja-JP" altLang="en-US" sz="1000" b="1" dirty="0"/>
          </a:p>
        </p:txBody>
      </p:sp>
      <p:sp>
        <p:nvSpPr>
          <p:cNvPr id="9" name="テキスト ボックス 8">
            <a:extLst>
              <a:ext uri="{FF2B5EF4-FFF2-40B4-BE49-F238E27FC236}">
                <a16:creationId xmlns:a16="http://schemas.microsoft.com/office/drawing/2014/main" id="{79E2D976-8719-4E26-B415-A0D6452D6FAE}"/>
              </a:ext>
            </a:extLst>
          </p:cNvPr>
          <p:cNvSpPr txBox="1"/>
          <p:nvPr/>
        </p:nvSpPr>
        <p:spPr>
          <a:xfrm>
            <a:off x="7940932" y="6226619"/>
            <a:ext cx="1206794" cy="246221"/>
          </a:xfrm>
          <a:prstGeom prst="rect">
            <a:avLst/>
          </a:prstGeom>
          <a:solidFill>
            <a:schemeClr val="bg1"/>
          </a:solidFill>
        </p:spPr>
        <p:txBody>
          <a:bodyPr wrap="square" rtlCol="0">
            <a:spAutoFit/>
          </a:bodyPr>
          <a:lstStyle/>
          <a:p>
            <a:r>
              <a:rPr kumimoji="1" lang="en-US" altLang="ja-JP" sz="1000" b="1" dirty="0"/>
              <a:t>Frequency (MHz)</a:t>
            </a:r>
            <a:endParaRPr kumimoji="1" lang="ja-JP" altLang="en-US" sz="1000" b="1" dirty="0"/>
          </a:p>
        </p:txBody>
      </p:sp>
      <p:sp>
        <p:nvSpPr>
          <p:cNvPr id="10" name="テキスト ボックス 9">
            <a:extLst>
              <a:ext uri="{FF2B5EF4-FFF2-40B4-BE49-F238E27FC236}">
                <a16:creationId xmlns:a16="http://schemas.microsoft.com/office/drawing/2014/main" id="{24824C49-A99A-4033-9F31-89407523E502}"/>
              </a:ext>
            </a:extLst>
          </p:cNvPr>
          <p:cNvSpPr txBox="1"/>
          <p:nvPr/>
        </p:nvSpPr>
        <p:spPr>
          <a:xfrm>
            <a:off x="7861424" y="1654623"/>
            <a:ext cx="1107762" cy="246221"/>
          </a:xfrm>
          <a:prstGeom prst="rect">
            <a:avLst/>
          </a:prstGeom>
          <a:solidFill>
            <a:schemeClr val="bg1"/>
          </a:solidFill>
        </p:spPr>
        <p:txBody>
          <a:bodyPr wrap="square" rtlCol="0">
            <a:spAutoFit/>
          </a:bodyPr>
          <a:lstStyle/>
          <a:p>
            <a:r>
              <a:rPr kumimoji="1" lang="en-US" altLang="ja-JP" sz="1000" b="1" dirty="0"/>
              <a:t>Average Power</a:t>
            </a:r>
            <a:endParaRPr kumimoji="1" lang="ja-JP" altLang="en-US" sz="1000" b="1" dirty="0"/>
          </a:p>
        </p:txBody>
      </p:sp>
      <p:sp>
        <p:nvSpPr>
          <p:cNvPr id="12" name="テキスト ボックス 11">
            <a:extLst>
              <a:ext uri="{FF2B5EF4-FFF2-40B4-BE49-F238E27FC236}">
                <a16:creationId xmlns:a16="http://schemas.microsoft.com/office/drawing/2014/main" id="{49F6C7A7-870A-4C67-9379-8CA7872874DA}"/>
              </a:ext>
            </a:extLst>
          </p:cNvPr>
          <p:cNvSpPr txBox="1"/>
          <p:nvPr/>
        </p:nvSpPr>
        <p:spPr>
          <a:xfrm>
            <a:off x="7901179" y="1858623"/>
            <a:ext cx="924766" cy="246221"/>
          </a:xfrm>
          <a:prstGeom prst="rect">
            <a:avLst/>
          </a:prstGeom>
          <a:solidFill>
            <a:schemeClr val="bg1"/>
          </a:solidFill>
        </p:spPr>
        <p:txBody>
          <a:bodyPr wrap="square" rtlCol="0">
            <a:spAutoFit/>
          </a:bodyPr>
          <a:lstStyle/>
          <a:p>
            <a:r>
              <a:rPr kumimoji="1" lang="en-US" altLang="ja-JP" sz="1000" b="1" dirty="0"/>
              <a:t>Peak Power</a:t>
            </a:r>
            <a:endParaRPr kumimoji="1" lang="ja-JP" altLang="en-US" sz="1000" b="1" dirty="0"/>
          </a:p>
        </p:txBody>
      </p:sp>
      <p:sp>
        <p:nvSpPr>
          <p:cNvPr id="13" name="テキスト ボックス 12">
            <a:extLst>
              <a:ext uri="{FF2B5EF4-FFF2-40B4-BE49-F238E27FC236}">
                <a16:creationId xmlns:a16="http://schemas.microsoft.com/office/drawing/2014/main" id="{2F8EEBD9-4B47-47E9-90E8-3A89858CE25D}"/>
              </a:ext>
            </a:extLst>
          </p:cNvPr>
          <p:cNvSpPr txBox="1"/>
          <p:nvPr/>
        </p:nvSpPr>
        <p:spPr>
          <a:xfrm>
            <a:off x="586408" y="4049955"/>
            <a:ext cx="1023727" cy="246221"/>
          </a:xfrm>
          <a:prstGeom prst="rect">
            <a:avLst/>
          </a:prstGeom>
          <a:solidFill>
            <a:schemeClr val="bg1"/>
          </a:solidFill>
        </p:spPr>
        <p:txBody>
          <a:bodyPr wrap="square" rtlCol="0">
            <a:spAutoFit/>
          </a:bodyPr>
          <a:lstStyle/>
          <a:p>
            <a:r>
              <a:rPr kumimoji="1" lang="en-US" altLang="ja-JP" sz="1000" b="1" dirty="0"/>
              <a:t>Out band</a:t>
            </a:r>
            <a:endParaRPr kumimoji="1" lang="ja-JP" altLang="en-US" sz="1000" b="1" dirty="0"/>
          </a:p>
        </p:txBody>
      </p:sp>
      <p:sp>
        <p:nvSpPr>
          <p:cNvPr id="15" name="テキスト ボックス 14">
            <a:extLst>
              <a:ext uri="{FF2B5EF4-FFF2-40B4-BE49-F238E27FC236}">
                <a16:creationId xmlns:a16="http://schemas.microsoft.com/office/drawing/2014/main" id="{ED4E8AA9-B1FD-4A6D-9B53-3C028B3407C6}"/>
              </a:ext>
            </a:extLst>
          </p:cNvPr>
          <p:cNvSpPr txBox="1"/>
          <p:nvPr/>
        </p:nvSpPr>
        <p:spPr>
          <a:xfrm>
            <a:off x="5847512" y="4023452"/>
            <a:ext cx="1023727" cy="246221"/>
          </a:xfrm>
          <a:prstGeom prst="rect">
            <a:avLst/>
          </a:prstGeom>
          <a:solidFill>
            <a:schemeClr val="bg1"/>
          </a:solidFill>
        </p:spPr>
        <p:txBody>
          <a:bodyPr wrap="square" rtlCol="0">
            <a:spAutoFit/>
          </a:bodyPr>
          <a:lstStyle/>
          <a:p>
            <a:r>
              <a:rPr kumimoji="1" lang="en-US" altLang="ja-JP" sz="1000" b="1" dirty="0"/>
              <a:t>Out band</a:t>
            </a:r>
            <a:endParaRPr kumimoji="1" lang="ja-JP" altLang="en-US" sz="1000" b="1" dirty="0"/>
          </a:p>
        </p:txBody>
      </p:sp>
      <p:sp>
        <p:nvSpPr>
          <p:cNvPr id="16" name="テキスト ボックス 15">
            <a:extLst>
              <a:ext uri="{FF2B5EF4-FFF2-40B4-BE49-F238E27FC236}">
                <a16:creationId xmlns:a16="http://schemas.microsoft.com/office/drawing/2014/main" id="{F4886249-DF59-4651-9000-03924F3AA4A7}"/>
              </a:ext>
            </a:extLst>
          </p:cNvPr>
          <p:cNvSpPr txBox="1"/>
          <p:nvPr/>
        </p:nvSpPr>
        <p:spPr>
          <a:xfrm>
            <a:off x="2786267" y="4033392"/>
            <a:ext cx="1023727" cy="246221"/>
          </a:xfrm>
          <a:prstGeom prst="rect">
            <a:avLst/>
          </a:prstGeom>
          <a:solidFill>
            <a:schemeClr val="bg1"/>
          </a:solidFill>
        </p:spPr>
        <p:txBody>
          <a:bodyPr wrap="square" rtlCol="0">
            <a:spAutoFit/>
          </a:bodyPr>
          <a:lstStyle/>
          <a:p>
            <a:r>
              <a:rPr kumimoji="1" lang="en-US" altLang="ja-JP" sz="1000" b="1" dirty="0"/>
              <a:t>In band</a:t>
            </a:r>
            <a:endParaRPr kumimoji="1" lang="ja-JP" altLang="en-US" sz="1000" b="1" dirty="0"/>
          </a:p>
        </p:txBody>
      </p:sp>
    </p:spTree>
    <p:extLst>
      <p:ext uri="{BB962C8B-B14F-4D97-AF65-F5344CB8AC3E}">
        <p14:creationId xmlns:p14="http://schemas.microsoft.com/office/powerpoint/2010/main" val="10750113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37B109-DE72-4111-8F0F-C59D68E3CF5B}"/>
              </a:ext>
            </a:extLst>
          </p:cNvPr>
          <p:cNvSpPr>
            <a:spLocks noGrp="1"/>
          </p:cNvSpPr>
          <p:nvPr>
            <p:ph type="title"/>
          </p:nvPr>
        </p:nvSpPr>
        <p:spPr/>
        <p:txBody>
          <a:bodyPr/>
          <a:lstStyle/>
          <a:p>
            <a:r>
              <a:rPr kumimoji="1" lang="en-US" altLang="ja-JP" dirty="0"/>
              <a:t>Remark</a:t>
            </a:r>
            <a:endParaRPr kumimoji="1" lang="ja-JP" altLang="en-US" dirty="0"/>
          </a:p>
        </p:txBody>
      </p:sp>
      <p:sp>
        <p:nvSpPr>
          <p:cNvPr id="3" name="コンテンツ プレースホルダー 2">
            <a:extLst>
              <a:ext uri="{FF2B5EF4-FFF2-40B4-BE49-F238E27FC236}">
                <a16:creationId xmlns:a16="http://schemas.microsoft.com/office/drawing/2014/main" id="{FE6D4E7E-588B-4E89-8143-AC84F95EB275}"/>
              </a:ext>
            </a:extLst>
          </p:cNvPr>
          <p:cNvSpPr>
            <a:spLocks noGrp="1"/>
          </p:cNvSpPr>
          <p:nvPr>
            <p:ph idx="1"/>
          </p:nvPr>
        </p:nvSpPr>
        <p:spPr/>
        <p:txBody>
          <a:bodyPr/>
          <a:lstStyle/>
          <a:p>
            <a:r>
              <a:rPr kumimoji="1" lang="en-US" altLang="ja-JP" sz="2400" dirty="0"/>
              <a:t>These slides are translated from MICT documents by Ryuji Kohno, so it means these are not official MIC documents.</a:t>
            </a:r>
            <a:endParaRPr kumimoji="1" lang="ja-JP" altLang="en-US" sz="2400" dirty="0"/>
          </a:p>
        </p:txBody>
      </p:sp>
      <p:sp>
        <p:nvSpPr>
          <p:cNvPr id="4" name="日付プレースホルダー 3">
            <a:extLst>
              <a:ext uri="{FF2B5EF4-FFF2-40B4-BE49-F238E27FC236}">
                <a16:creationId xmlns:a16="http://schemas.microsoft.com/office/drawing/2014/main" id="{DF8D1AC3-50E1-400A-A6D1-3AA18CBCF34D}"/>
              </a:ext>
            </a:extLst>
          </p:cNvPr>
          <p:cNvSpPr>
            <a:spLocks noGrp="1"/>
          </p:cNvSpPr>
          <p:nvPr>
            <p:ph type="dt" sz="half" idx="11"/>
          </p:nvPr>
        </p:nvSpPr>
        <p:spPr/>
        <p:txBody>
          <a:bodyPr/>
          <a:lstStyle/>
          <a:p>
            <a:r>
              <a:rPr lang="en-US" altLang="ja-JP"/>
              <a:t>November 2018</a:t>
            </a:r>
            <a:endParaRPr lang="en-US" altLang="ja-JP" dirty="0"/>
          </a:p>
        </p:txBody>
      </p:sp>
      <p:sp>
        <p:nvSpPr>
          <p:cNvPr id="5" name="フッター プレースホルダー 4">
            <a:extLst>
              <a:ext uri="{FF2B5EF4-FFF2-40B4-BE49-F238E27FC236}">
                <a16:creationId xmlns:a16="http://schemas.microsoft.com/office/drawing/2014/main" id="{B1775135-425F-4C14-A6DA-77C7EF51A744}"/>
              </a:ext>
            </a:extLst>
          </p:cNvPr>
          <p:cNvSpPr>
            <a:spLocks noGrp="1"/>
          </p:cNvSpPr>
          <p:nvPr>
            <p:ph type="ftr" sz="quarter" idx="12"/>
          </p:nvPr>
        </p:nvSpPr>
        <p:spPr/>
        <p:txBody>
          <a:bodyPr/>
          <a:lstStyle/>
          <a:p>
            <a:r>
              <a:rPr lang="en-US" altLang="ja-JP"/>
              <a:t>Ryuji Kohno(YNU/CWC-Nippon)</a:t>
            </a:r>
            <a:endParaRPr lang="en-US" altLang="ja-JP" dirty="0"/>
          </a:p>
        </p:txBody>
      </p:sp>
      <p:sp>
        <p:nvSpPr>
          <p:cNvPr id="6" name="スライド番号プレースホルダー 5">
            <a:extLst>
              <a:ext uri="{FF2B5EF4-FFF2-40B4-BE49-F238E27FC236}">
                <a16:creationId xmlns:a16="http://schemas.microsoft.com/office/drawing/2014/main" id="{6155EF3C-4116-405A-B3E4-C75821BB9E8D}"/>
              </a:ext>
            </a:extLst>
          </p:cNvPr>
          <p:cNvSpPr>
            <a:spLocks noGrp="1"/>
          </p:cNvSpPr>
          <p:nvPr>
            <p:ph type="sldNum" sz="quarter" idx="13"/>
          </p:nvPr>
        </p:nvSpPr>
        <p:spPr/>
        <p:txBody>
          <a:bodyPr/>
          <a:lstStyle/>
          <a:p>
            <a:pPr>
              <a:defRPr/>
            </a:pPr>
            <a:r>
              <a:rPr lang="en-US">
                <a:solidFill>
                  <a:srgbClr val="000000"/>
                </a:solidFill>
              </a:rPr>
              <a:t>Slide </a:t>
            </a:r>
            <a:fld id="{C65D8D74-25E4-4A14-9B13-1C1CBE0663D9}"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175510148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349</TotalTime>
  <Words>1181</Words>
  <Application>Microsoft Office PowerPoint</Application>
  <PresentationFormat>画面に合わせる (4:3)</PresentationFormat>
  <Paragraphs>269</Paragraphs>
  <Slides>8</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Hiragino Sans W5</vt:lpstr>
      <vt:lpstr>ＭＳ Ｐゴシック</vt:lpstr>
      <vt:lpstr>ＭＳ 明朝</vt:lpstr>
      <vt:lpstr>游ゴシック</vt:lpstr>
      <vt:lpstr>Arial</vt:lpstr>
      <vt:lpstr>Courier New</vt:lpstr>
      <vt:lpstr>Times New Roman</vt:lpstr>
      <vt:lpstr>IEEE-P802_15</vt:lpstr>
      <vt:lpstr>PowerPoint プレゼンテーション</vt:lpstr>
      <vt:lpstr>Update of UWB Radio Regulation in Japan</vt:lpstr>
      <vt:lpstr>Introduction</vt:lpstr>
      <vt:lpstr>Radio Uses in the Frequency Band  6.57-10.25GHz</vt:lpstr>
      <vt:lpstr>PowerPoint プレゼンテーション</vt:lpstr>
      <vt:lpstr>PowerPoint プレゼンテーション</vt:lpstr>
      <vt:lpstr>Updated UWB Spectral Mask for Outdoor Uses in Japan</vt:lpstr>
      <vt:lpstr>Remark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kohno-ryuji-ns@ynu.jp</dc:creator>
  <cp:lastModifiedBy>kohno-ryuji-ns@ynu.jp</cp:lastModifiedBy>
  <cp:revision>28</cp:revision>
  <dcterms:created xsi:type="dcterms:W3CDTF">2018-11-12T02:02:16Z</dcterms:created>
  <dcterms:modified xsi:type="dcterms:W3CDTF">2018-11-12T07:52:10Z</dcterms:modified>
</cp:coreProperties>
</file>