
<file path=[Content_Types].xml><?xml version="1.0" encoding="utf-8"?>
<Types xmlns="http://schemas.openxmlformats.org/package/2006/content-types">
  <Default Extension="bin" ContentType="application/vnd.openxmlformats-officedocument.oleObject"/>
  <Default Extension="emf" ContentType="image/x-emf"/>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59" r:id="rId2"/>
    <p:sldId id="258" r:id="rId3"/>
    <p:sldId id="345" r:id="rId4"/>
    <p:sldId id="350" r:id="rId5"/>
    <p:sldId id="301" r:id="rId6"/>
    <p:sldId id="351" r:id="rId7"/>
    <p:sldId id="352" r:id="rId8"/>
    <p:sldId id="348" r:id="rId9"/>
    <p:sldId id="355" r:id="rId10"/>
    <p:sldId id="354" r:id="rId11"/>
    <p:sldId id="349" r:id="rId12"/>
    <p:sldId id="347" r:id="rId13"/>
    <p:sldId id="356" r:id="rId14"/>
    <p:sldId id="357" r:id="rId15"/>
    <p:sldId id="298" r:id="rId1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FFB9B9"/>
    <a:srgbClr val="00FF00"/>
    <a:srgbClr val="FF9393"/>
    <a:srgbClr val="FF5B5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575" autoAdjust="0"/>
    <p:restoredTop sz="93299" autoAdjust="0"/>
  </p:normalViewPr>
  <p:slideViewPr>
    <p:cSldViewPr>
      <p:cViewPr varScale="1">
        <p:scale>
          <a:sx n="97" d="100"/>
          <a:sy n="97" d="100"/>
        </p:scale>
        <p:origin x="1248"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de-DE" smtClean="0"/>
              <a:t>doc.: IEEE 802.15-18-0310-00-004w</a:t>
            </a:r>
            <a:endParaRPr lang="en-US" altLang="de-DE"/>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de-DE"/>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de-DE"/>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de-DE"/>
              <a:t>Page </a:t>
            </a:r>
            <a:fld id="{71C0276E-EC66-483F-BBDA-D7148BE73092}" type="slidenum">
              <a:rPr lang="en-US" altLang="de-DE"/>
              <a:pPr/>
              <a:t>‹#›</a:t>
            </a:fld>
            <a:endParaRPr lang="en-US" altLang="de-DE"/>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de-DE"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de-DE" smtClean="0"/>
              <a:t>doc.: IEEE 802.15-18-0310-00-004w</a:t>
            </a:r>
            <a:endParaRPr lang="en-US" altLang="de-DE"/>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de-DE"/>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de-DE" smtClean="0"/>
              <a:t>Click to edit Master text styles</a:t>
            </a:r>
          </a:p>
          <a:p>
            <a:pPr lvl="1"/>
            <a:r>
              <a:rPr lang="en-US" altLang="de-DE" smtClean="0"/>
              <a:t>Second level</a:t>
            </a:r>
          </a:p>
          <a:p>
            <a:pPr lvl="2"/>
            <a:r>
              <a:rPr lang="en-US" altLang="de-DE" smtClean="0"/>
              <a:t>Third level</a:t>
            </a:r>
          </a:p>
          <a:p>
            <a:pPr lvl="3"/>
            <a:r>
              <a:rPr lang="en-US" altLang="de-DE" smtClean="0"/>
              <a:t>Fourth level</a:t>
            </a:r>
          </a:p>
          <a:p>
            <a:pPr lvl="4"/>
            <a:r>
              <a:rPr lang="en-US" altLang="de-DE"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de-DE"/>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de-DE"/>
              <a:t>Page </a:t>
            </a:r>
            <a:fld id="{ECFF3797-3F17-404F-A491-12A903848464}" type="slidenum">
              <a:rPr lang="en-US" altLang="de-DE"/>
              <a:pPr/>
              <a:t>‹#›</a:t>
            </a:fld>
            <a:endParaRPr lang="en-US" altLang="de-DE"/>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de-DE"/>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altLang="de-DE" smtClean="0"/>
              <a:t>doc.: IEEE 802.15-18-0310-00-004w</a:t>
            </a:r>
            <a:endParaRPr lang="en-US" altLang="de-DE"/>
          </a:p>
        </p:txBody>
      </p:sp>
      <p:sp>
        <p:nvSpPr>
          <p:cNvPr id="5" name="Date Placeholder 4"/>
          <p:cNvSpPr>
            <a:spLocks noGrp="1"/>
          </p:cNvSpPr>
          <p:nvPr>
            <p:ph type="dt" idx="11"/>
          </p:nvPr>
        </p:nvSpPr>
        <p:spPr/>
        <p:txBody>
          <a:bodyPr/>
          <a:lstStyle/>
          <a:p>
            <a:r>
              <a:rPr lang="en-US" altLang="de-DE" smtClean="0"/>
              <a:t>&lt;month year&gt;</a:t>
            </a:r>
            <a:endParaRPr lang="en-US" altLang="de-DE"/>
          </a:p>
        </p:txBody>
      </p:sp>
      <p:sp>
        <p:nvSpPr>
          <p:cNvPr id="6" name="Footer Placeholder 5"/>
          <p:cNvSpPr>
            <a:spLocks noGrp="1"/>
          </p:cNvSpPr>
          <p:nvPr>
            <p:ph type="ftr" sz="quarter" idx="12"/>
          </p:nvPr>
        </p:nvSpPr>
        <p:spPr/>
        <p:txBody>
          <a:bodyPr/>
          <a:lstStyle/>
          <a:p>
            <a:pPr lvl="4"/>
            <a:r>
              <a:rPr lang="en-US" altLang="de-DE" smtClean="0"/>
              <a:t>&lt;author&gt;, &lt;company&gt;</a:t>
            </a:r>
            <a:endParaRPr lang="en-US" altLang="de-DE"/>
          </a:p>
        </p:txBody>
      </p:sp>
      <p:sp>
        <p:nvSpPr>
          <p:cNvPr id="7" name="Slide Number Placeholder 6"/>
          <p:cNvSpPr>
            <a:spLocks noGrp="1"/>
          </p:cNvSpPr>
          <p:nvPr>
            <p:ph type="sldNum" sz="quarter" idx="13"/>
          </p:nvPr>
        </p:nvSpPr>
        <p:spPr/>
        <p:txBody>
          <a:bodyPr/>
          <a:lstStyle/>
          <a:p>
            <a:r>
              <a:rPr lang="en-US" altLang="de-DE" smtClean="0"/>
              <a:t>Page </a:t>
            </a:r>
            <a:fld id="{ECFF3797-3F17-404F-A491-12A903848464}" type="slidenum">
              <a:rPr lang="en-US" altLang="de-DE" smtClean="0"/>
              <a:pPr/>
              <a:t>8</a:t>
            </a:fld>
            <a:endParaRPr lang="en-US" altLang="de-DE"/>
          </a:p>
        </p:txBody>
      </p:sp>
    </p:spTree>
    <p:extLst>
      <p:ext uri="{BB962C8B-B14F-4D97-AF65-F5344CB8AC3E}">
        <p14:creationId xmlns:p14="http://schemas.microsoft.com/office/powerpoint/2010/main" val="29325716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altLang="de-DE" smtClean="0"/>
              <a:t>doc.: IEEE 802.15-18-0310-00-004w</a:t>
            </a:r>
            <a:endParaRPr lang="en-US" altLang="de-DE"/>
          </a:p>
        </p:txBody>
      </p:sp>
      <p:sp>
        <p:nvSpPr>
          <p:cNvPr id="5" name="Date Placeholder 4"/>
          <p:cNvSpPr>
            <a:spLocks noGrp="1"/>
          </p:cNvSpPr>
          <p:nvPr>
            <p:ph type="dt" idx="11"/>
          </p:nvPr>
        </p:nvSpPr>
        <p:spPr/>
        <p:txBody>
          <a:bodyPr/>
          <a:lstStyle/>
          <a:p>
            <a:r>
              <a:rPr lang="en-US" altLang="de-DE" smtClean="0"/>
              <a:t>&lt;month year&gt;</a:t>
            </a:r>
            <a:endParaRPr lang="en-US" altLang="de-DE"/>
          </a:p>
        </p:txBody>
      </p:sp>
      <p:sp>
        <p:nvSpPr>
          <p:cNvPr id="6" name="Footer Placeholder 5"/>
          <p:cNvSpPr>
            <a:spLocks noGrp="1"/>
          </p:cNvSpPr>
          <p:nvPr>
            <p:ph type="ftr" sz="quarter" idx="12"/>
          </p:nvPr>
        </p:nvSpPr>
        <p:spPr/>
        <p:txBody>
          <a:bodyPr/>
          <a:lstStyle/>
          <a:p>
            <a:pPr lvl="4"/>
            <a:r>
              <a:rPr lang="en-US" altLang="de-DE" smtClean="0"/>
              <a:t>&lt;author&gt;, &lt;company&gt;</a:t>
            </a:r>
            <a:endParaRPr lang="en-US" altLang="de-DE"/>
          </a:p>
        </p:txBody>
      </p:sp>
      <p:sp>
        <p:nvSpPr>
          <p:cNvPr id="7" name="Slide Number Placeholder 6"/>
          <p:cNvSpPr>
            <a:spLocks noGrp="1"/>
          </p:cNvSpPr>
          <p:nvPr>
            <p:ph type="sldNum" sz="quarter" idx="13"/>
          </p:nvPr>
        </p:nvSpPr>
        <p:spPr/>
        <p:txBody>
          <a:bodyPr/>
          <a:lstStyle/>
          <a:p>
            <a:r>
              <a:rPr lang="en-US" altLang="de-DE" smtClean="0"/>
              <a:t>Page </a:t>
            </a:r>
            <a:fld id="{ECFF3797-3F17-404F-A491-12A903848464}" type="slidenum">
              <a:rPr lang="en-US" altLang="de-DE" smtClean="0"/>
              <a:pPr/>
              <a:t>11</a:t>
            </a:fld>
            <a:endParaRPr lang="en-US" altLang="de-DE"/>
          </a:p>
        </p:txBody>
      </p:sp>
    </p:spTree>
    <p:extLst>
      <p:ext uri="{BB962C8B-B14F-4D97-AF65-F5344CB8AC3E}">
        <p14:creationId xmlns:p14="http://schemas.microsoft.com/office/powerpoint/2010/main" val="29778083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altLang="de-DE" smtClean="0"/>
              <a:t>November 2018</a:t>
            </a:r>
            <a:endParaRPr lang="en-US" altLang="de-DE" dirty="0"/>
          </a:p>
        </p:txBody>
      </p:sp>
      <p:sp>
        <p:nvSpPr>
          <p:cNvPr id="5" name="Footer Placeholder 4"/>
          <p:cNvSpPr>
            <a:spLocks noGrp="1"/>
          </p:cNvSpPr>
          <p:nvPr>
            <p:ph type="ftr" sz="quarter" idx="11"/>
          </p:nvPr>
        </p:nvSpPr>
        <p:spPr/>
        <p:txBody>
          <a:bodyPr/>
          <a:lstStyle>
            <a:lvl1pPr>
              <a:defRPr/>
            </a:lvl1pPr>
          </a:lstStyle>
          <a:p>
            <a:r>
              <a:rPr lang="en-US" altLang="de-DE" smtClean="0"/>
              <a:t>Johannes Wechsler, Fraunhofer IIS</a:t>
            </a:r>
            <a:endParaRPr lang="en-US" altLang="de-DE" dirty="0"/>
          </a:p>
        </p:txBody>
      </p:sp>
      <p:sp>
        <p:nvSpPr>
          <p:cNvPr id="6" name="Slide Number Placeholder 5"/>
          <p:cNvSpPr>
            <a:spLocks noGrp="1"/>
          </p:cNvSpPr>
          <p:nvPr>
            <p:ph type="sldNum" sz="quarter" idx="12"/>
          </p:nvPr>
        </p:nvSpPr>
        <p:spPr/>
        <p:txBody>
          <a:bodyPr/>
          <a:lstStyle>
            <a:lvl1pPr>
              <a:defRPr/>
            </a:lvl1pPr>
          </a:lstStyle>
          <a:p>
            <a:r>
              <a:rPr lang="en-US" altLang="de-DE" dirty="0"/>
              <a:t>Slide </a:t>
            </a:r>
            <a:fld id="{3B04A3F7-2FCF-493A-81AE-FE7853FFE34D}" type="slidenum">
              <a:rPr lang="en-US" altLang="de-DE"/>
              <a:pPr/>
              <a:t>‹#›</a:t>
            </a:fld>
            <a:endParaRPr lang="en-US" altLang="de-DE" dirty="0"/>
          </a:p>
        </p:txBody>
      </p:sp>
    </p:spTree>
    <p:extLst>
      <p:ext uri="{BB962C8B-B14F-4D97-AF65-F5344CB8AC3E}">
        <p14:creationId xmlns:p14="http://schemas.microsoft.com/office/powerpoint/2010/main" val="1165392894"/>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de-DE" smtClean="0"/>
              <a:t>November 2018</a:t>
            </a:r>
            <a:endParaRPr lang="en-US" altLang="de-DE"/>
          </a:p>
        </p:txBody>
      </p:sp>
      <p:sp>
        <p:nvSpPr>
          <p:cNvPr id="5" name="Footer Placeholder 4"/>
          <p:cNvSpPr>
            <a:spLocks noGrp="1"/>
          </p:cNvSpPr>
          <p:nvPr>
            <p:ph type="ftr" sz="quarter" idx="11"/>
          </p:nvPr>
        </p:nvSpPr>
        <p:spPr/>
        <p:txBody>
          <a:bodyPr/>
          <a:lstStyle>
            <a:lvl1pPr>
              <a:defRPr/>
            </a:lvl1pPr>
          </a:lstStyle>
          <a:p>
            <a:r>
              <a:rPr lang="en-US" altLang="de-DE" smtClean="0"/>
              <a:t>Johannes Wechsler, Fraunhofer IIS</a:t>
            </a:r>
            <a:endParaRPr lang="en-US" altLang="de-DE"/>
          </a:p>
        </p:txBody>
      </p:sp>
      <p:sp>
        <p:nvSpPr>
          <p:cNvPr id="6" name="Slide Number Placeholder 5"/>
          <p:cNvSpPr>
            <a:spLocks noGrp="1"/>
          </p:cNvSpPr>
          <p:nvPr>
            <p:ph type="sldNum" sz="quarter" idx="12"/>
          </p:nvPr>
        </p:nvSpPr>
        <p:spPr/>
        <p:txBody>
          <a:bodyPr/>
          <a:lstStyle>
            <a:lvl1pPr>
              <a:defRPr/>
            </a:lvl1pPr>
          </a:lstStyle>
          <a:p>
            <a:r>
              <a:rPr lang="en-US" altLang="de-DE"/>
              <a:t>Slide </a:t>
            </a:r>
            <a:fld id="{30581946-A243-4EDF-9B7C-E5D46F89AD3E}" type="slidenum">
              <a:rPr lang="en-US" altLang="de-DE"/>
              <a:pPr/>
              <a:t>‹#›</a:t>
            </a:fld>
            <a:endParaRPr lang="en-US" altLang="de-DE"/>
          </a:p>
        </p:txBody>
      </p:sp>
    </p:spTree>
    <p:extLst>
      <p:ext uri="{BB962C8B-B14F-4D97-AF65-F5344CB8AC3E}">
        <p14:creationId xmlns:p14="http://schemas.microsoft.com/office/powerpoint/2010/main" val="878458207"/>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de-DE" smtClean="0"/>
              <a:t>November 2018</a:t>
            </a:r>
            <a:endParaRPr lang="en-US" altLang="de-DE"/>
          </a:p>
        </p:txBody>
      </p:sp>
      <p:sp>
        <p:nvSpPr>
          <p:cNvPr id="5" name="Footer Placeholder 4"/>
          <p:cNvSpPr>
            <a:spLocks noGrp="1"/>
          </p:cNvSpPr>
          <p:nvPr>
            <p:ph type="ftr" sz="quarter" idx="11"/>
          </p:nvPr>
        </p:nvSpPr>
        <p:spPr/>
        <p:txBody>
          <a:bodyPr/>
          <a:lstStyle>
            <a:lvl1pPr>
              <a:defRPr/>
            </a:lvl1pPr>
          </a:lstStyle>
          <a:p>
            <a:r>
              <a:rPr lang="en-US" altLang="de-DE" smtClean="0"/>
              <a:t>Johannes Wechsler, Fraunhofer IIS</a:t>
            </a:r>
            <a:endParaRPr lang="en-US" altLang="de-DE"/>
          </a:p>
        </p:txBody>
      </p:sp>
      <p:sp>
        <p:nvSpPr>
          <p:cNvPr id="6" name="Slide Number Placeholder 5"/>
          <p:cNvSpPr>
            <a:spLocks noGrp="1"/>
          </p:cNvSpPr>
          <p:nvPr>
            <p:ph type="sldNum" sz="quarter" idx="12"/>
          </p:nvPr>
        </p:nvSpPr>
        <p:spPr/>
        <p:txBody>
          <a:bodyPr/>
          <a:lstStyle>
            <a:lvl1pPr>
              <a:defRPr/>
            </a:lvl1pPr>
          </a:lstStyle>
          <a:p>
            <a:r>
              <a:rPr lang="en-US" altLang="de-DE"/>
              <a:t>Slide </a:t>
            </a:r>
            <a:fld id="{DD33DAD5-5519-4649-9A56-CB588E2CFE91}" type="slidenum">
              <a:rPr lang="en-US" altLang="de-DE"/>
              <a:pPr/>
              <a:t>‹#›</a:t>
            </a:fld>
            <a:endParaRPr lang="en-US" altLang="de-DE"/>
          </a:p>
        </p:txBody>
      </p:sp>
    </p:spTree>
    <p:extLst>
      <p:ext uri="{BB962C8B-B14F-4D97-AF65-F5344CB8AC3E}">
        <p14:creationId xmlns:p14="http://schemas.microsoft.com/office/powerpoint/2010/main" val="951267444"/>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1pPr>
              <a:defRPr sz="2000"/>
            </a:lvl1pPr>
            <a:lvl2pPr>
              <a:defRPr sz="1800"/>
            </a:lvl2pPr>
            <a:lvl3pPr>
              <a:defRPr sz="1600"/>
            </a:lvl3pPr>
            <a:lvl4pPr>
              <a:defRPr sz="1400"/>
            </a:lvl4pPr>
            <a:lvl5pPr>
              <a:defRPr sz="1400"/>
            </a:lvl5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lvl1pPr>
              <a:defRPr/>
            </a:lvl1pPr>
          </a:lstStyle>
          <a:p>
            <a:r>
              <a:rPr lang="en-US" altLang="de-DE" smtClean="0"/>
              <a:t>November 2018</a:t>
            </a:r>
            <a:endParaRPr lang="en-US" altLang="de-DE"/>
          </a:p>
        </p:txBody>
      </p:sp>
      <p:sp>
        <p:nvSpPr>
          <p:cNvPr id="5" name="Footer Placeholder 4"/>
          <p:cNvSpPr>
            <a:spLocks noGrp="1"/>
          </p:cNvSpPr>
          <p:nvPr>
            <p:ph type="ftr" sz="quarter" idx="11"/>
          </p:nvPr>
        </p:nvSpPr>
        <p:spPr/>
        <p:txBody>
          <a:bodyPr/>
          <a:lstStyle>
            <a:lvl1pPr>
              <a:defRPr/>
            </a:lvl1pPr>
          </a:lstStyle>
          <a:p>
            <a:r>
              <a:rPr lang="en-US" altLang="de-DE" smtClean="0"/>
              <a:t>Johannes Wechsler, Fraunhofer IIS</a:t>
            </a:r>
            <a:endParaRPr lang="en-US" altLang="de-DE"/>
          </a:p>
        </p:txBody>
      </p:sp>
      <p:sp>
        <p:nvSpPr>
          <p:cNvPr id="6" name="Slide Number Placeholder 5"/>
          <p:cNvSpPr>
            <a:spLocks noGrp="1"/>
          </p:cNvSpPr>
          <p:nvPr>
            <p:ph type="sldNum" sz="quarter" idx="12"/>
          </p:nvPr>
        </p:nvSpPr>
        <p:spPr/>
        <p:txBody>
          <a:bodyPr/>
          <a:lstStyle>
            <a:lvl1pPr>
              <a:defRPr/>
            </a:lvl1pPr>
          </a:lstStyle>
          <a:p>
            <a:r>
              <a:rPr lang="en-US" altLang="de-DE"/>
              <a:t>Slide </a:t>
            </a:r>
            <a:fld id="{F036D98A-9574-4173-AF74-E30638B0F820}" type="slidenum">
              <a:rPr lang="en-US" altLang="de-DE"/>
              <a:pPr/>
              <a:t>‹#›</a:t>
            </a:fld>
            <a:endParaRPr lang="en-US" altLang="de-DE"/>
          </a:p>
        </p:txBody>
      </p:sp>
    </p:spTree>
    <p:extLst>
      <p:ext uri="{BB962C8B-B14F-4D97-AF65-F5344CB8AC3E}">
        <p14:creationId xmlns:p14="http://schemas.microsoft.com/office/powerpoint/2010/main" val="3907990298"/>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Edit Master text styles</a:t>
            </a:r>
          </a:p>
        </p:txBody>
      </p:sp>
      <p:sp>
        <p:nvSpPr>
          <p:cNvPr id="4" name="Date Placeholder 3"/>
          <p:cNvSpPr>
            <a:spLocks noGrp="1"/>
          </p:cNvSpPr>
          <p:nvPr>
            <p:ph type="dt" sz="half" idx="10"/>
          </p:nvPr>
        </p:nvSpPr>
        <p:spPr/>
        <p:txBody>
          <a:bodyPr/>
          <a:lstStyle>
            <a:lvl1pPr>
              <a:defRPr/>
            </a:lvl1pPr>
          </a:lstStyle>
          <a:p>
            <a:r>
              <a:rPr lang="en-US" altLang="de-DE" smtClean="0"/>
              <a:t>November 2018</a:t>
            </a:r>
            <a:endParaRPr lang="en-US" altLang="de-DE"/>
          </a:p>
        </p:txBody>
      </p:sp>
      <p:sp>
        <p:nvSpPr>
          <p:cNvPr id="5" name="Footer Placeholder 4"/>
          <p:cNvSpPr>
            <a:spLocks noGrp="1"/>
          </p:cNvSpPr>
          <p:nvPr>
            <p:ph type="ftr" sz="quarter" idx="11"/>
          </p:nvPr>
        </p:nvSpPr>
        <p:spPr/>
        <p:txBody>
          <a:bodyPr/>
          <a:lstStyle>
            <a:lvl1pPr>
              <a:defRPr/>
            </a:lvl1pPr>
          </a:lstStyle>
          <a:p>
            <a:r>
              <a:rPr lang="en-US" altLang="de-DE" smtClean="0"/>
              <a:t>Johannes Wechsler, Fraunhofer IIS</a:t>
            </a:r>
            <a:endParaRPr lang="en-US" altLang="de-DE"/>
          </a:p>
        </p:txBody>
      </p:sp>
      <p:sp>
        <p:nvSpPr>
          <p:cNvPr id="6" name="Slide Number Placeholder 5"/>
          <p:cNvSpPr>
            <a:spLocks noGrp="1"/>
          </p:cNvSpPr>
          <p:nvPr>
            <p:ph type="sldNum" sz="quarter" idx="12"/>
          </p:nvPr>
        </p:nvSpPr>
        <p:spPr/>
        <p:txBody>
          <a:bodyPr/>
          <a:lstStyle>
            <a:lvl1pPr>
              <a:defRPr/>
            </a:lvl1pPr>
          </a:lstStyle>
          <a:p>
            <a:r>
              <a:rPr lang="en-US" altLang="de-DE"/>
              <a:t>Slide </a:t>
            </a:r>
            <a:fld id="{626113E6-3492-485F-9949-B85B75E9EA8B}" type="slidenum">
              <a:rPr lang="en-US" altLang="de-DE"/>
              <a:pPr/>
              <a:t>‹#›</a:t>
            </a:fld>
            <a:endParaRPr lang="en-US" altLang="de-DE"/>
          </a:p>
        </p:txBody>
      </p:sp>
    </p:spTree>
    <p:extLst>
      <p:ext uri="{BB962C8B-B14F-4D97-AF65-F5344CB8AC3E}">
        <p14:creationId xmlns:p14="http://schemas.microsoft.com/office/powerpoint/2010/main" val="59706031"/>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000"/>
            </a:lvl1pPr>
            <a:lvl2pPr>
              <a:defRPr sz="1800"/>
            </a:lvl2pPr>
            <a:lvl3pPr>
              <a:defRPr sz="1600"/>
            </a:lvl3pPr>
            <a:lvl4pPr>
              <a:defRPr sz="1400"/>
            </a:lvl4pPr>
            <a:lvl5pPr>
              <a:defRPr sz="1400"/>
            </a:lvl5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981200"/>
            <a:ext cx="3810000" cy="4114800"/>
          </a:xfrm>
        </p:spPr>
        <p:txBody>
          <a:bodyPr/>
          <a:lstStyle>
            <a:lvl1pPr>
              <a:defRPr sz="2000"/>
            </a:lvl1pPr>
            <a:lvl2pPr>
              <a:defRPr sz="1800"/>
            </a:lvl2pPr>
            <a:lvl3pPr>
              <a:defRPr sz="1600"/>
            </a:lvl3pPr>
            <a:lvl4pPr>
              <a:defRPr sz="1400"/>
            </a:lvl4pPr>
            <a:lvl5pPr>
              <a:defRPr sz="1400"/>
            </a:lvl5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Date Placeholder 4"/>
          <p:cNvSpPr>
            <a:spLocks noGrp="1"/>
          </p:cNvSpPr>
          <p:nvPr>
            <p:ph type="dt" sz="half" idx="10"/>
          </p:nvPr>
        </p:nvSpPr>
        <p:spPr/>
        <p:txBody>
          <a:bodyPr/>
          <a:lstStyle>
            <a:lvl1pPr>
              <a:defRPr/>
            </a:lvl1pPr>
          </a:lstStyle>
          <a:p>
            <a:r>
              <a:rPr lang="en-US" altLang="de-DE" smtClean="0"/>
              <a:t>November 2018</a:t>
            </a:r>
            <a:endParaRPr lang="en-US" altLang="de-DE"/>
          </a:p>
        </p:txBody>
      </p:sp>
      <p:sp>
        <p:nvSpPr>
          <p:cNvPr id="6" name="Footer Placeholder 5"/>
          <p:cNvSpPr>
            <a:spLocks noGrp="1"/>
          </p:cNvSpPr>
          <p:nvPr>
            <p:ph type="ftr" sz="quarter" idx="11"/>
          </p:nvPr>
        </p:nvSpPr>
        <p:spPr/>
        <p:txBody>
          <a:bodyPr/>
          <a:lstStyle>
            <a:lvl1pPr>
              <a:defRPr/>
            </a:lvl1pPr>
          </a:lstStyle>
          <a:p>
            <a:r>
              <a:rPr lang="en-US" altLang="de-DE" smtClean="0"/>
              <a:t>Johannes Wechsler, Fraunhofer IIS</a:t>
            </a:r>
            <a:endParaRPr lang="en-US" altLang="de-DE"/>
          </a:p>
        </p:txBody>
      </p:sp>
      <p:sp>
        <p:nvSpPr>
          <p:cNvPr id="7" name="Slide Number Placeholder 6"/>
          <p:cNvSpPr>
            <a:spLocks noGrp="1"/>
          </p:cNvSpPr>
          <p:nvPr>
            <p:ph type="sldNum" sz="quarter" idx="12"/>
          </p:nvPr>
        </p:nvSpPr>
        <p:spPr/>
        <p:txBody>
          <a:bodyPr/>
          <a:lstStyle>
            <a:lvl1pPr>
              <a:defRPr/>
            </a:lvl1pPr>
          </a:lstStyle>
          <a:p>
            <a:r>
              <a:rPr lang="en-US" altLang="de-DE"/>
              <a:t>Slide </a:t>
            </a:r>
            <a:fld id="{21FF040C-F25F-4F61-9884-3721763A205E}" type="slidenum">
              <a:rPr lang="en-US" altLang="de-DE"/>
              <a:pPr/>
              <a:t>‹#›</a:t>
            </a:fld>
            <a:endParaRPr lang="en-US" altLang="de-DE"/>
          </a:p>
        </p:txBody>
      </p:sp>
    </p:spTree>
    <p:extLst>
      <p:ext uri="{BB962C8B-B14F-4D97-AF65-F5344CB8AC3E}">
        <p14:creationId xmlns:p14="http://schemas.microsoft.com/office/powerpoint/2010/main" val="40833129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30238" y="2505075"/>
            <a:ext cx="3868737" cy="3684588"/>
          </a:xfrm>
        </p:spPr>
        <p:txBody>
          <a:bodyPr/>
          <a:lstStyle>
            <a:lvl1pPr>
              <a:defRPr sz="2000"/>
            </a:lvl1pPr>
            <a:lvl2pPr>
              <a:defRPr sz="1800"/>
            </a:lvl2pPr>
            <a:lvl3pPr>
              <a:defRPr sz="1600"/>
            </a:lvl3pPr>
            <a:lvl4pPr>
              <a:defRPr sz="1400"/>
            </a:lvl4pPr>
            <a:lvl5pPr>
              <a:defRPr sz="1400"/>
            </a:lvl5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29150" y="2505075"/>
            <a:ext cx="3887788" cy="3684588"/>
          </a:xfrm>
        </p:spPr>
        <p:txBody>
          <a:bodyPr/>
          <a:lstStyle>
            <a:lvl1pPr>
              <a:defRPr sz="2000"/>
            </a:lvl1pPr>
            <a:lvl2pPr>
              <a:defRPr sz="1800"/>
            </a:lvl2pPr>
            <a:lvl3pPr>
              <a:defRPr sz="1600"/>
            </a:lvl3pPr>
            <a:lvl4pPr>
              <a:defRPr sz="1400"/>
            </a:lvl4pPr>
            <a:lvl5pPr>
              <a:defRPr sz="1400"/>
            </a:lvl5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6"/>
          <p:cNvSpPr>
            <a:spLocks noGrp="1"/>
          </p:cNvSpPr>
          <p:nvPr>
            <p:ph type="dt" sz="half" idx="10"/>
          </p:nvPr>
        </p:nvSpPr>
        <p:spPr/>
        <p:txBody>
          <a:bodyPr/>
          <a:lstStyle>
            <a:lvl1pPr>
              <a:defRPr/>
            </a:lvl1pPr>
          </a:lstStyle>
          <a:p>
            <a:r>
              <a:rPr lang="en-US" altLang="de-DE" smtClean="0"/>
              <a:t>November 2018</a:t>
            </a:r>
            <a:endParaRPr lang="en-US" altLang="de-DE"/>
          </a:p>
        </p:txBody>
      </p:sp>
      <p:sp>
        <p:nvSpPr>
          <p:cNvPr id="8" name="Footer Placeholder 7"/>
          <p:cNvSpPr>
            <a:spLocks noGrp="1"/>
          </p:cNvSpPr>
          <p:nvPr>
            <p:ph type="ftr" sz="quarter" idx="11"/>
          </p:nvPr>
        </p:nvSpPr>
        <p:spPr/>
        <p:txBody>
          <a:bodyPr/>
          <a:lstStyle>
            <a:lvl1pPr>
              <a:defRPr/>
            </a:lvl1pPr>
          </a:lstStyle>
          <a:p>
            <a:r>
              <a:rPr lang="en-US" altLang="de-DE" smtClean="0"/>
              <a:t>Johannes Wechsler, Fraunhofer IIS</a:t>
            </a:r>
            <a:endParaRPr lang="en-US" altLang="de-DE"/>
          </a:p>
        </p:txBody>
      </p:sp>
      <p:sp>
        <p:nvSpPr>
          <p:cNvPr id="9" name="Slide Number Placeholder 8"/>
          <p:cNvSpPr>
            <a:spLocks noGrp="1"/>
          </p:cNvSpPr>
          <p:nvPr>
            <p:ph type="sldNum" sz="quarter" idx="12"/>
          </p:nvPr>
        </p:nvSpPr>
        <p:spPr/>
        <p:txBody>
          <a:bodyPr/>
          <a:lstStyle>
            <a:lvl1pPr>
              <a:defRPr/>
            </a:lvl1pPr>
          </a:lstStyle>
          <a:p>
            <a:r>
              <a:rPr lang="en-US" altLang="de-DE"/>
              <a:t>Slide </a:t>
            </a:r>
            <a:fld id="{5F37DCA1-94D7-402B-BCFD-7C7E8D0231A8}" type="slidenum">
              <a:rPr lang="en-US" altLang="de-DE"/>
              <a:pPr/>
              <a:t>‹#›</a:t>
            </a:fld>
            <a:endParaRPr lang="en-US" altLang="de-DE"/>
          </a:p>
        </p:txBody>
      </p:sp>
    </p:spTree>
    <p:extLst>
      <p:ext uri="{BB962C8B-B14F-4D97-AF65-F5344CB8AC3E}">
        <p14:creationId xmlns:p14="http://schemas.microsoft.com/office/powerpoint/2010/main" val="16796887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altLang="de-DE" smtClean="0"/>
              <a:t>November 2018</a:t>
            </a:r>
            <a:endParaRPr lang="en-US" altLang="de-DE"/>
          </a:p>
        </p:txBody>
      </p:sp>
      <p:sp>
        <p:nvSpPr>
          <p:cNvPr id="4" name="Footer Placeholder 3"/>
          <p:cNvSpPr>
            <a:spLocks noGrp="1"/>
          </p:cNvSpPr>
          <p:nvPr>
            <p:ph type="ftr" sz="quarter" idx="11"/>
          </p:nvPr>
        </p:nvSpPr>
        <p:spPr/>
        <p:txBody>
          <a:bodyPr/>
          <a:lstStyle>
            <a:lvl1pPr>
              <a:defRPr/>
            </a:lvl1pPr>
          </a:lstStyle>
          <a:p>
            <a:r>
              <a:rPr lang="en-US" altLang="de-DE" smtClean="0"/>
              <a:t>Johannes Wechsler, Fraunhofer IIS</a:t>
            </a:r>
            <a:endParaRPr lang="en-US" altLang="de-DE"/>
          </a:p>
        </p:txBody>
      </p:sp>
      <p:sp>
        <p:nvSpPr>
          <p:cNvPr id="5" name="Slide Number Placeholder 4"/>
          <p:cNvSpPr>
            <a:spLocks noGrp="1"/>
          </p:cNvSpPr>
          <p:nvPr>
            <p:ph type="sldNum" sz="quarter" idx="12"/>
          </p:nvPr>
        </p:nvSpPr>
        <p:spPr/>
        <p:txBody>
          <a:bodyPr/>
          <a:lstStyle>
            <a:lvl1pPr>
              <a:defRPr/>
            </a:lvl1pPr>
          </a:lstStyle>
          <a:p>
            <a:r>
              <a:rPr lang="en-US" altLang="de-DE"/>
              <a:t>Slide </a:t>
            </a:r>
            <a:fld id="{AD186A9F-6C97-41B0-BF20-7AB58527F20B}" type="slidenum">
              <a:rPr lang="en-US" altLang="de-DE"/>
              <a:pPr/>
              <a:t>‹#›</a:t>
            </a:fld>
            <a:endParaRPr lang="en-US" altLang="de-DE"/>
          </a:p>
        </p:txBody>
      </p:sp>
    </p:spTree>
    <p:extLst>
      <p:ext uri="{BB962C8B-B14F-4D97-AF65-F5344CB8AC3E}">
        <p14:creationId xmlns:p14="http://schemas.microsoft.com/office/powerpoint/2010/main" val="4178657299"/>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ltLang="de-DE" smtClean="0"/>
              <a:t>November 2018</a:t>
            </a:r>
            <a:endParaRPr lang="en-US" altLang="de-DE"/>
          </a:p>
        </p:txBody>
      </p:sp>
      <p:sp>
        <p:nvSpPr>
          <p:cNvPr id="3" name="Footer Placeholder 2"/>
          <p:cNvSpPr>
            <a:spLocks noGrp="1"/>
          </p:cNvSpPr>
          <p:nvPr>
            <p:ph type="ftr" sz="quarter" idx="11"/>
          </p:nvPr>
        </p:nvSpPr>
        <p:spPr/>
        <p:txBody>
          <a:bodyPr/>
          <a:lstStyle>
            <a:lvl1pPr>
              <a:defRPr/>
            </a:lvl1pPr>
          </a:lstStyle>
          <a:p>
            <a:r>
              <a:rPr lang="en-US" altLang="de-DE" smtClean="0"/>
              <a:t>Johannes Wechsler, Fraunhofer IIS</a:t>
            </a:r>
            <a:endParaRPr lang="en-US" altLang="de-DE"/>
          </a:p>
        </p:txBody>
      </p:sp>
      <p:sp>
        <p:nvSpPr>
          <p:cNvPr id="4" name="Slide Number Placeholder 3"/>
          <p:cNvSpPr>
            <a:spLocks noGrp="1"/>
          </p:cNvSpPr>
          <p:nvPr>
            <p:ph type="sldNum" sz="quarter" idx="12"/>
          </p:nvPr>
        </p:nvSpPr>
        <p:spPr/>
        <p:txBody>
          <a:bodyPr/>
          <a:lstStyle>
            <a:lvl1pPr>
              <a:defRPr/>
            </a:lvl1pPr>
          </a:lstStyle>
          <a:p>
            <a:r>
              <a:rPr lang="en-US" altLang="de-DE"/>
              <a:t>Slide </a:t>
            </a:r>
            <a:fld id="{A0EC5459-9AEF-41B9-9006-82B96EA637FA}" type="slidenum">
              <a:rPr lang="en-US" altLang="de-DE"/>
              <a:pPr/>
              <a:t>‹#›</a:t>
            </a:fld>
            <a:endParaRPr lang="en-US" altLang="de-DE"/>
          </a:p>
        </p:txBody>
      </p:sp>
    </p:spTree>
    <p:extLst>
      <p:ext uri="{BB962C8B-B14F-4D97-AF65-F5344CB8AC3E}">
        <p14:creationId xmlns:p14="http://schemas.microsoft.com/office/powerpoint/2010/main" val="1468854507"/>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lvl1pPr>
              <a:defRPr/>
            </a:lvl1pPr>
          </a:lstStyle>
          <a:p>
            <a:r>
              <a:rPr lang="en-US" altLang="de-DE" smtClean="0"/>
              <a:t>November 2018</a:t>
            </a:r>
            <a:endParaRPr lang="en-US" altLang="de-DE"/>
          </a:p>
        </p:txBody>
      </p:sp>
      <p:sp>
        <p:nvSpPr>
          <p:cNvPr id="6" name="Footer Placeholder 5"/>
          <p:cNvSpPr>
            <a:spLocks noGrp="1"/>
          </p:cNvSpPr>
          <p:nvPr>
            <p:ph type="ftr" sz="quarter" idx="11"/>
          </p:nvPr>
        </p:nvSpPr>
        <p:spPr/>
        <p:txBody>
          <a:bodyPr/>
          <a:lstStyle>
            <a:lvl1pPr>
              <a:defRPr/>
            </a:lvl1pPr>
          </a:lstStyle>
          <a:p>
            <a:r>
              <a:rPr lang="en-US" altLang="de-DE" smtClean="0"/>
              <a:t>Johannes Wechsler, Fraunhofer IIS</a:t>
            </a:r>
            <a:endParaRPr lang="en-US" altLang="de-DE"/>
          </a:p>
        </p:txBody>
      </p:sp>
      <p:sp>
        <p:nvSpPr>
          <p:cNvPr id="7" name="Slide Number Placeholder 6"/>
          <p:cNvSpPr>
            <a:spLocks noGrp="1"/>
          </p:cNvSpPr>
          <p:nvPr>
            <p:ph type="sldNum" sz="quarter" idx="12"/>
          </p:nvPr>
        </p:nvSpPr>
        <p:spPr/>
        <p:txBody>
          <a:bodyPr/>
          <a:lstStyle>
            <a:lvl1pPr>
              <a:defRPr/>
            </a:lvl1pPr>
          </a:lstStyle>
          <a:p>
            <a:r>
              <a:rPr lang="en-US" altLang="de-DE"/>
              <a:t>Slide </a:t>
            </a:r>
            <a:fld id="{7BFE88B0-138B-4909-BF0B-73E0CBB94990}" type="slidenum">
              <a:rPr lang="en-US" altLang="de-DE"/>
              <a:pPr/>
              <a:t>‹#›</a:t>
            </a:fld>
            <a:endParaRPr lang="en-US" altLang="de-DE"/>
          </a:p>
        </p:txBody>
      </p:sp>
    </p:spTree>
    <p:extLst>
      <p:ext uri="{BB962C8B-B14F-4D97-AF65-F5344CB8AC3E}">
        <p14:creationId xmlns:p14="http://schemas.microsoft.com/office/powerpoint/2010/main" val="17067639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lvl1pPr>
              <a:defRPr/>
            </a:lvl1pPr>
          </a:lstStyle>
          <a:p>
            <a:r>
              <a:rPr lang="en-US" altLang="de-DE" smtClean="0"/>
              <a:t>November 2018</a:t>
            </a:r>
            <a:endParaRPr lang="en-US" altLang="de-DE"/>
          </a:p>
        </p:txBody>
      </p:sp>
      <p:sp>
        <p:nvSpPr>
          <p:cNvPr id="6" name="Footer Placeholder 5"/>
          <p:cNvSpPr>
            <a:spLocks noGrp="1"/>
          </p:cNvSpPr>
          <p:nvPr>
            <p:ph type="ftr" sz="quarter" idx="11"/>
          </p:nvPr>
        </p:nvSpPr>
        <p:spPr/>
        <p:txBody>
          <a:bodyPr/>
          <a:lstStyle>
            <a:lvl1pPr>
              <a:defRPr/>
            </a:lvl1pPr>
          </a:lstStyle>
          <a:p>
            <a:r>
              <a:rPr lang="en-US" altLang="de-DE" smtClean="0"/>
              <a:t>Johannes Wechsler, Fraunhofer IIS</a:t>
            </a:r>
            <a:endParaRPr lang="en-US" altLang="de-DE"/>
          </a:p>
        </p:txBody>
      </p:sp>
      <p:sp>
        <p:nvSpPr>
          <p:cNvPr id="7" name="Slide Number Placeholder 6"/>
          <p:cNvSpPr>
            <a:spLocks noGrp="1"/>
          </p:cNvSpPr>
          <p:nvPr>
            <p:ph type="sldNum" sz="quarter" idx="12"/>
          </p:nvPr>
        </p:nvSpPr>
        <p:spPr/>
        <p:txBody>
          <a:bodyPr/>
          <a:lstStyle>
            <a:lvl1pPr>
              <a:defRPr/>
            </a:lvl1pPr>
          </a:lstStyle>
          <a:p>
            <a:r>
              <a:rPr lang="en-US" altLang="de-DE"/>
              <a:t>Slide </a:t>
            </a:r>
            <a:fld id="{E886731C-9D8A-4C3B-AE3F-57A46BDAAAA4}" type="slidenum">
              <a:rPr lang="en-US" altLang="de-DE"/>
              <a:pPr/>
              <a:t>‹#›</a:t>
            </a:fld>
            <a:endParaRPr lang="en-US" altLang="de-DE"/>
          </a:p>
        </p:txBody>
      </p:sp>
    </p:spTree>
    <p:extLst>
      <p:ext uri="{BB962C8B-B14F-4D97-AF65-F5344CB8AC3E}">
        <p14:creationId xmlns:p14="http://schemas.microsoft.com/office/powerpoint/2010/main" val="3380400058"/>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de-DE"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de-DE" dirty="0" smtClean="0"/>
              <a:t>Edit Master text styles</a:t>
            </a:r>
          </a:p>
          <a:p>
            <a:pPr lvl="1"/>
            <a:r>
              <a:rPr lang="en-US" altLang="de-DE" dirty="0" smtClean="0"/>
              <a:t>Second level</a:t>
            </a:r>
          </a:p>
          <a:p>
            <a:pPr lvl="2"/>
            <a:r>
              <a:rPr lang="en-US" altLang="de-DE" dirty="0" smtClean="0"/>
              <a:t>Third level</a:t>
            </a:r>
          </a:p>
          <a:p>
            <a:pPr lvl="3"/>
            <a:r>
              <a:rPr lang="en-US" altLang="de-DE" dirty="0" smtClean="0"/>
              <a:t>Fourth level</a:t>
            </a:r>
          </a:p>
          <a:p>
            <a:pPr lvl="4"/>
            <a:r>
              <a:rPr lang="en-US" altLang="de-DE" dirty="0" smtClean="0"/>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de-DE" smtClean="0"/>
              <a:t>November 2018</a:t>
            </a:r>
            <a:endParaRPr lang="en-US" altLang="de-DE"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de-DE" smtClean="0"/>
              <a:t>Johannes Wechsler, Fraunhofer IIS</a:t>
            </a:r>
            <a:endParaRPr lang="en-US" altLang="de-DE"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de-DE"/>
              <a:t>Slide </a:t>
            </a:r>
            <a:fld id="{57493A2A-2524-4608-BE9F-CB08418DFF9E}" type="slidenum">
              <a:rPr lang="en-US" altLang="de-DE"/>
              <a:pPr/>
              <a:t>‹#›</a:t>
            </a:fld>
            <a:endParaRPr lang="en-US" altLang="de-DE"/>
          </a:p>
        </p:txBody>
      </p:sp>
      <p:sp>
        <p:nvSpPr>
          <p:cNvPr id="1031" name="Rectangle 7"/>
          <p:cNvSpPr>
            <a:spLocks noChangeArrowheads="1"/>
          </p:cNvSpPr>
          <p:nvPr/>
        </p:nvSpPr>
        <p:spPr bwMode="auto">
          <a:xfrm>
            <a:off x="3707904" y="394156"/>
            <a:ext cx="4750296"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de-DE" sz="1400" b="1" dirty="0"/>
              <a:t>doc.: </a:t>
            </a:r>
            <a:r>
              <a:rPr lang="en-US" altLang="de-DE" sz="1400" b="1" dirty="0" smtClean="0"/>
              <a:t>IEEE 802.15-18-0544-00-004w</a:t>
            </a:r>
            <a:endParaRPr lang="en-US" altLang="de-DE"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de-DE"/>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20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1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16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14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3.wmf"/></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p:txBody>
          <a:bodyPr/>
          <a:lstStyle/>
          <a:p>
            <a:r>
              <a:rPr lang="en-US" altLang="de-DE" smtClean="0"/>
              <a:t>November 2018</a:t>
            </a:r>
            <a:endParaRPr lang="en-US" altLang="de-DE" dirty="0"/>
          </a:p>
        </p:txBody>
      </p:sp>
      <p:sp>
        <p:nvSpPr>
          <p:cNvPr id="5" name="Footer Placeholder 2"/>
          <p:cNvSpPr>
            <a:spLocks noGrp="1"/>
          </p:cNvSpPr>
          <p:nvPr>
            <p:ph type="ftr" sz="quarter" idx="11"/>
          </p:nvPr>
        </p:nvSpPr>
        <p:spPr/>
        <p:txBody>
          <a:bodyPr/>
          <a:lstStyle/>
          <a:p>
            <a:r>
              <a:rPr lang="en-US" altLang="de-DE" smtClean="0"/>
              <a:t>Johannes Wechsler, Fraunhofer IIS</a:t>
            </a:r>
            <a:endParaRPr lang="en-US" altLang="de-DE"/>
          </a:p>
        </p:txBody>
      </p:sp>
      <p:sp>
        <p:nvSpPr>
          <p:cNvPr id="6" name="Slide Number Placeholder 3"/>
          <p:cNvSpPr>
            <a:spLocks noGrp="1"/>
          </p:cNvSpPr>
          <p:nvPr>
            <p:ph type="sldNum" sz="quarter" idx="12"/>
          </p:nvPr>
        </p:nvSpPr>
        <p:spPr/>
        <p:txBody>
          <a:bodyPr/>
          <a:lstStyle/>
          <a:p>
            <a:r>
              <a:rPr lang="en-US" altLang="de-DE"/>
              <a:t>Slide </a:t>
            </a:r>
            <a:fld id="{6B6FBC5C-BE56-4696-8DA8-08643F7358F0}" type="slidenum">
              <a:rPr lang="en-US" altLang="de-DE"/>
              <a:pPr/>
              <a:t>1</a:t>
            </a:fld>
            <a:endParaRPr lang="en-US" altLang="de-DE"/>
          </a:p>
        </p:txBody>
      </p:sp>
      <p:sp>
        <p:nvSpPr>
          <p:cNvPr id="27651" name="Rectangle 3"/>
          <p:cNvSpPr>
            <a:spLocks noChangeArrowheads="1"/>
          </p:cNvSpPr>
          <p:nvPr/>
        </p:nvSpPr>
        <p:spPr bwMode="auto">
          <a:xfrm>
            <a:off x="152400" y="609600"/>
            <a:ext cx="8991600" cy="49552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de-DE"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de-DE" sz="1600" b="1" dirty="0">
              <a:solidFill>
                <a:schemeClr val="tx2"/>
              </a:solidFill>
            </a:endParaRPr>
          </a:p>
          <a:p>
            <a:endParaRPr lang="en-US" altLang="de-DE" sz="1600" dirty="0">
              <a:solidFill>
                <a:schemeClr val="tx2"/>
              </a:solidFill>
            </a:endParaRPr>
          </a:p>
          <a:p>
            <a:r>
              <a:rPr lang="en-US" altLang="de-DE" sz="1600" b="1" dirty="0">
                <a:solidFill>
                  <a:schemeClr val="tx2"/>
                </a:solidFill>
              </a:rPr>
              <a:t>Submission Title:</a:t>
            </a:r>
            <a:r>
              <a:rPr lang="en-US" altLang="de-DE" sz="1600" dirty="0">
                <a:solidFill>
                  <a:schemeClr val="tx2"/>
                </a:solidFill>
              </a:rPr>
              <a:t> </a:t>
            </a:r>
            <a:r>
              <a:rPr lang="en-US" altLang="de-DE" sz="1600" dirty="0" smtClean="0">
                <a:solidFill>
                  <a:schemeClr val="tx2"/>
                </a:solidFill>
              </a:rPr>
              <a:t>[</a:t>
            </a:r>
            <a:r>
              <a:rPr lang="en-US" altLang="de-DE" sz="1600" dirty="0" smtClean="0">
                <a:solidFill>
                  <a:srgbClr val="FF0000"/>
                </a:solidFill>
              </a:rPr>
              <a:t>802.15.4w </a:t>
            </a:r>
            <a:r>
              <a:rPr lang="en-US" altLang="de-DE" sz="1600" dirty="0" err="1" smtClean="0">
                <a:solidFill>
                  <a:srgbClr val="FF0000"/>
                </a:solidFill>
              </a:rPr>
              <a:t>Fraunhofer</a:t>
            </a:r>
            <a:r>
              <a:rPr lang="en-US" altLang="de-DE" sz="1600" dirty="0" smtClean="0">
                <a:solidFill>
                  <a:srgbClr val="FF0000"/>
                </a:solidFill>
              </a:rPr>
              <a:t> IIS proposal performance enhancements</a:t>
            </a:r>
            <a:r>
              <a:rPr lang="en-US" altLang="de-DE" sz="1600" dirty="0" smtClean="0">
                <a:solidFill>
                  <a:schemeClr val="tx2"/>
                </a:solidFill>
              </a:rPr>
              <a:t>]</a:t>
            </a:r>
            <a:r>
              <a:rPr lang="en-US" altLang="de-DE" sz="1600" dirty="0">
                <a:solidFill>
                  <a:schemeClr val="tx2"/>
                </a:solidFill>
              </a:rPr>
              <a:t>	</a:t>
            </a:r>
          </a:p>
          <a:p>
            <a:r>
              <a:rPr lang="en-US" altLang="de-DE" sz="1600" b="1" dirty="0">
                <a:solidFill>
                  <a:schemeClr val="tx2"/>
                </a:solidFill>
              </a:rPr>
              <a:t>Date Submitted: </a:t>
            </a:r>
            <a:r>
              <a:rPr lang="en-US" altLang="de-DE" sz="1600" dirty="0" smtClean="0">
                <a:solidFill>
                  <a:schemeClr val="tx2"/>
                </a:solidFill>
              </a:rPr>
              <a:t>[</a:t>
            </a:r>
            <a:r>
              <a:rPr lang="en-US" altLang="de-DE" sz="1600" dirty="0" smtClean="0">
                <a:solidFill>
                  <a:srgbClr val="FF0000"/>
                </a:solidFill>
              </a:rPr>
              <a:t>13 November, 2018</a:t>
            </a:r>
            <a:r>
              <a:rPr lang="en-US" altLang="de-DE" sz="1600" dirty="0" smtClean="0">
                <a:solidFill>
                  <a:schemeClr val="tx2"/>
                </a:solidFill>
              </a:rPr>
              <a:t>]</a:t>
            </a:r>
            <a:r>
              <a:rPr lang="en-US" altLang="de-DE" sz="1600" dirty="0">
                <a:solidFill>
                  <a:schemeClr val="tx2"/>
                </a:solidFill>
              </a:rPr>
              <a:t>	</a:t>
            </a:r>
          </a:p>
          <a:p>
            <a:r>
              <a:rPr lang="en-US" altLang="de-DE" sz="1600" b="1" dirty="0">
                <a:solidFill>
                  <a:schemeClr val="tx2"/>
                </a:solidFill>
              </a:rPr>
              <a:t>Source:</a:t>
            </a:r>
            <a:r>
              <a:rPr lang="en-US" altLang="de-DE" sz="1600" dirty="0">
                <a:solidFill>
                  <a:schemeClr val="tx2"/>
                </a:solidFill>
              </a:rPr>
              <a:t> </a:t>
            </a:r>
            <a:r>
              <a:rPr lang="en-US" altLang="de-DE" sz="1600" dirty="0" smtClean="0">
                <a:solidFill>
                  <a:schemeClr val="tx2"/>
                </a:solidFill>
              </a:rPr>
              <a:t>[</a:t>
            </a:r>
            <a:r>
              <a:rPr lang="en-US" altLang="de-DE" sz="1600" dirty="0" smtClean="0">
                <a:solidFill>
                  <a:srgbClr val="FF0000"/>
                </a:solidFill>
              </a:rPr>
              <a:t>Johannes Wechsler</a:t>
            </a:r>
            <a:r>
              <a:rPr lang="en-US" altLang="de-DE" sz="1600" dirty="0" smtClean="0">
                <a:solidFill>
                  <a:schemeClr val="tx2"/>
                </a:solidFill>
              </a:rPr>
              <a:t>] </a:t>
            </a:r>
            <a:r>
              <a:rPr lang="en-US" altLang="de-DE" sz="1600" dirty="0">
                <a:solidFill>
                  <a:schemeClr val="tx2"/>
                </a:solidFill>
              </a:rPr>
              <a:t>Company </a:t>
            </a:r>
            <a:r>
              <a:rPr lang="en-US" altLang="de-DE" sz="1600" dirty="0" smtClean="0">
                <a:solidFill>
                  <a:schemeClr val="tx2"/>
                </a:solidFill>
              </a:rPr>
              <a:t>[</a:t>
            </a:r>
            <a:r>
              <a:rPr lang="en-US" altLang="de-DE" sz="1600" dirty="0" err="1" smtClean="0">
                <a:solidFill>
                  <a:srgbClr val="FF0000"/>
                </a:solidFill>
              </a:rPr>
              <a:t>Fraunhofer</a:t>
            </a:r>
            <a:r>
              <a:rPr lang="en-US" altLang="de-DE" sz="1600" dirty="0" smtClean="0">
                <a:solidFill>
                  <a:srgbClr val="FF0000"/>
                </a:solidFill>
              </a:rPr>
              <a:t> Institute for Integrated Circuits IIS</a:t>
            </a:r>
            <a:r>
              <a:rPr lang="en-US" altLang="de-DE" sz="1600" dirty="0" smtClean="0">
                <a:solidFill>
                  <a:schemeClr val="tx2"/>
                </a:solidFill>
              </a:rPr>
              <a:t>]</a:t>
            </a:r>
            <a:endParaRPr lang="en-US" altLang="de-DE" sz="1600" dirty="0">
              <a:solidFill>
                <a:schemeClr val="tx2"/>
              </a:solidFill>
            </a:endParaRPr>
          </a:p>
          <a:p>
            <a:r>
              <a:rPr lang="en-US" altLang="de-DE" sz="1600" dirty="0" smtClean="0">
                <a:solidFill>
                  <a:schemeClr val="tx2"/>
                </a:solidFill>
              </a:rPr>
              <a:t>Address [</a:t>
            </a:r>
            <a:r>
              <a:rPr lang="sv-SE" altLang="de-DE" sz="1600" dirty="0" smtClean="0">
                <a:solidFill>
                  <a:srgbClr val="FF0000"/>
                </a:solidFill>
              </a:rPr>
              <a:t>Nordostpark 84, Nuremberg, 90411, Bavaria</a:t>
            </a:r>
            <a:r>
              <a:rPr lang="en-US" altLang="de-DE" sz="1600" dirty="0" smtClean="0">
                <a:solidFill>
                  <a:schemeClr val="tx2"/>
                </a:solidFill>
              </a:rPr>
              <a:t>]</a:t>
            </a:r>
          </a:p>
          <a:p>
            <a:r>
              <a:rPr lang="en-US" altLang="de-DE" sz="1600" dirty="0" smtClean="0">
                <a:solidFill>
                  <a:schemeClr val="tx2"/>
                </a:solidFill>
              </a:rPr>
              <a:t>Voice:[ </a:t>
            </a:r>
            <a:r>
              <a:rPr lang="en-US" altLang="de-DE" sz="1600" dirty="0" smtClean="0">
                <a:solidFill>
                  <a:srgbClr val="FF0000"/>
                </a:solidFill>
              </a:rPr>
              <a:t>+49 911 58061-3334</a:t>
            </a:r>
            <a:r>
              <a:rPr lang="en-US" altLang="de-DE" sz="1600" dirty="0" smtClean="0">
                <a:solidFill>
                  <a:schemeClr val="tx2"/>
                </a:solidFill>
              </a:rPr>
              <a:t>], </a:t>
            </a:r>
            <a:r>
              <a:rPr lang="en-US" altLang="de-DE" sz="1600" dirty="0">
                <a:solidFill>
                  <a:schemeClr val="tx2"/>
                </a:solidFill>
              </a:rPr>
              <a:t>FAX: </a:t>
            </a:r>
            <a:r>
              <a:rPr lang="en-US" altLang="de-DE" sz="1600" dirty="0" smtClean="0">
                <a:solidFill>
                  <a:schemeClr val="tx2"/>
                </a:solidFill>
              </a:rPr>
              <a:t>[</a:t>
            </a:r>
            <a:r>
              <a:rPr lang="en-US" altLang="de-DE" sz="1600" dirty="0" smtClean="0">
                <a:solidFill>
                  <a:srgbClr val="FF0000"/>
                </a:solidFill>
              </a:rPr>
              <a:t>+49 911 58061-3299</a:t>
            </a:r>
            <a:r>
              <a:rPr lang="en-US" altLang="de-DE" sz="1600" dirty="0" smtClean="0">
                <a:solidFill>
                  <a:schemeClr val="tx2"/>
                </a:solidFill>
              </a:rPr>
              <a:t>], </a:t>
            </a:r>
            <a:r>
              <a:rPr lang="en-US" altLang="de-DE" sz="1600" dirty="0">
                <a:solidFill>
                  <a:schemeClr val="tx2"/>
                </a:solidFill>
              </a:rPr>
              <a:t>E-Mail</a:t>
            </a:r>
            <a:r>
              <a:rPr lang="en-US" altLang="de-DE" sz="1600" dirty="0" smtClean="0">
                <a:solidFill>
                  <a:schemeClr val="tx2"/>
                </a:solidFill>
              </a:rPr>
              <a:t>:[</a:t>
            </a:r>
            <a:r>
              <a:rPr lang="en-US" altLang="de-DE" sz="1600" dirty="0" smtClean="0">
                <a:solidFill>
                  <a:srgbClr val="FF0000"/>
                </a:solidFill>
              </a:rPr>
              <a:t>johannes.Wechsler@iis.fraunhofer.de</a:t>
            </a:r>
            <a:r>
              <a:rPr lang="en-US" altLang="de-DE" sz="1600" dirty="0" smtClean="0">
                <a:solidFill>
                  <a:schemeClr val="tx2"/>
                </a:solidFill>
              </a:rPr>
              <a:t>]</a:t>
            </a:r>
            <a:r>
              <a:rPr lang="en-US" altLang="de-DE" sz="1600" dirty="0">
                <a:solidFill>
                  <a:schemeClr val="tx2"/>
                </a:solidFill>
              </a:rPr>
              <a:t>	</a:t>
            </a:r>
          </a:p>
          <a:p>
            <a:pPr>
              <a:spcBef>
                <a:spcPts val="600"/>
              </a:spcBef>
              <a:spcAft>
                <a:spcPts val="600"/>
              </a:spcAft>
            </a:pPr>
            <a:r>
              <a:rPr lang="en-US" altLang="de-DE" sz="1600" b="1" dirty="0">
                <a:solidFill>
                  <a:schemeClr val="tx2"/>
                </a:solidFill>
              </a:rPr>
              <a:t>Re:</a:t>
            </a:r>
            <a:r>
              <a:rPr lang="en-US" altLang="de-DE" sz="1600" dirty="0">
                <a:solidFill>
                  <a:schemeClr val="tx2"/>
                </a:solidFill>
              </a:rPr>
              <a:t> </a:t>
            </a:r>
            <a:r>
              <a:rPr lang="en-US" altLang="de-DE" sz="1600" dirty="0" smtClean="0">
                <a:solidFill>
                  <a:schemeClr val="tx2"/>
                </a:solidFill>
              </a:rPr>
              <a:t>[</a:t>
            </a:r>
            <a:r>
              <a:rPr lang="en-US" altLang="de-DE" sz="1600" dirty="0">
                <a:solidFill>
                  <a:srgbClr val="FF0000"/>
                </a:solidFill>
              </a:rPr>
              <a:t>802.15.4w </a:t>
            </a:r>
            <a:r>
              <a:rPr lang="en-US" altLang="de-DE" sz="1600" dirty="0" err="1">
                <a:solidFill>
                  <a:srgbClr val="FF0000"/>
                </a:solidFill>
              </a:rPr>
              <a:t>Fraunhofer</a:t>
            </a:r>
            <a:r>
              <a:rPr lang="en-US" altLang="de-DE" sz="1600" dirty="0">
                <a:solidFill>
                  <a:srgbClr val="FF0000"/>
                </a:solidFill>
              </a:rPr>
              <a:t> IIS proposal discussion slides, IEEE 802.15-18-0447-01-004w</a:t>
            </a:r>
            <a:r>
              <a:rPr lang="en-US" altLang="de-DE" sz="1600" dirty="0" smtClean="0">
                <a:solidFill>
                  <a:schemeClr val="tx2"/>
                </a:solidFill>
              </a:rPr>
              <a:t>]</a:t>
            </a:r>
            <a:endParaRPr lang="en-US" altLang="de-DE" sz="1600" dirty="0">
              <a:solidFill>
                <a:schemeClr val="tx2"/>
              </a:solidFill>
            </a:endParaRPr>
          </a:p>
          <a:p>
            <a:r>
              <a:rPr lang="en-US" altLang="de-DE" dirty="0">
                <a:solidFill>
                  <a:schemeClr val="accent2"/>
                </a:solidFill>
              </a:rPr>
              <a:t>	</a:t>
            </a:r>
            <a:endParaRPr lang="en-US" altLang="de-DE" dirty="0">
              <a:solidFill>
                <a:schemeClr val="tx2"/>
              </a:solidFill>
            </a:endParaRPr>
          </a:p>
          <a:p>
            <a:pPr>
              <a:spcBef>
                <a:spcPts val="600"/>
              </a:spcBef>
              <a:spcAft>
                <a:spcPts val="600"/>
              </a:spcAft>
            </a:pPr>
            <a:r>
              <a:rPr lang="en-US" altLang="de-DE" sz="1600" b="1" dirty="0">
                <a:solidFill>
                  <a:schemeClr val="tx2"/>
                </a:solidFill>
              </a:rPr>
              <a:t>Abstract:</a:t>
            </a:r>
            <a:r>
              <a:rPr lang="en-US" altLang="de-DE" sz="1600" dirty="0">
                <a:solidFill>
                  <a:schemeClr val="tx2"/>
                </a:solidFill>
              </a:rPr>
              <a:t>	</a:t>
            </a:r>
            <a:r>
              <a:rPr lang="en-US" altLang="de-DE" sz="1600" dirty="0" smtClean="0">
                <a:solidFill>
                  <a:schemeClr val="tx2"/>
                </a:solidFill>
              </a:rPr>
              <a:t>[</a:t>
            </a:r>
            <a:r>
              <a:rPr lang="en-US" altLang="de-DE" sz="1600" dirty="0" smtClean="0">
                <a:solidFill>
                  <a:srgbClr val="FF0000"/>
                </a:solidFill>
              </a:rPr>
              <a:t>Enhancements for the proposal of </a:t>
            </a:r>
            <a:r>
              <a:rPr lang="en-US" altLang="de-DE" sz="1600" dirty="0" err="1" smtClean="0">
                <a:solidFill>
                  <a:srgbClr val="FF0000"/>
                </a:solidFill>
              </a:rPr>
              <a:t>Fraunhofer</a:t>
            </a:r>
            <a:r>
              <a:rPr lang="en-US" altLang="de-DE" sz="1600" dirty="0" smtClean="0">
                <a:solidFill>
                  <a:srgbClr val="FF0000"/>
                </a:solidFill>
              </a:rPr>
              <a:t> IIS for 802.15.4w.</a:t>
            </a:r>
            <a:r>
              <a:rPr lang="en-US" altLang="de-DE" sz="1600" dirty="0" smtClean="0">
                <a:solidFill>
                  <a:schemeClr val="tx2"/>
                </a:solidFill>
              </a:rPr>
              <a:t>]</a:t>
            </a:r>
            <a:endParaRPr lang="en-US" altLang="de-DE" sz="1600" dirty="0">
              <a:solidFill>
                <a:schemeClr val="tx2"/>
              </a:solidFill>
            </a:endParaRPr>
          </a:p>
          <a:p>
            <a:pPr>
              <a:spcBef>
                <a:spcPts val="600"/>
              </a:spcBef>
              <a:spcAft>
                <a:spcPts val="600"/>
              </a:spcAft>
            </a:pPr>
            <a:r>
              <a:rPr lang="en-US" altLang="de-DE" sz="1600" b="1" dirty="0">
                <a:solidFill>
                  <a:schemeClr val="tx2"/>
                </a:solidFill>
              </a:rPr>
              <a:t>Purpose:</a:t>
            </a:r>
            <a:r>
              <a:rPr lang="en-US" altLang="de-DE" sz="1600" dirty="0">
                <a:solidFill>
                  <a:schemeClr val="tx2"/>
                </a:solidFill>
              </a:rPr>
              <a:t>	</a:t>
            </a:r>
            <a:r>
              <a:rPr lang="en-US" altLang="de-DE" sz="1600" dirty="0" smtClean="0">
                <a:solidFill>
                  <a:schemeClr val="tx2"/>
                </a:solidFill>
              </a:rPr>
              <a:t>[</a:t>
            </a:r>
            <a:r>
              <a:rPr lang="en-US" altLang="de-DE" sz="1600" dirty="0" smtClean="0">
                <a:solidFill>
                  <a:srgbClr val="FF0000"/>
                </a:solidFill>
              </a:rPr>
              <a:t>Show minor adjustments to the initial proposal which have impact on PHY performance.</a:t>
            </a:r>
            <a:r>
              <a:rPr lang="en-US" altLang="de-DE" sz="1600" dirty="0" smtClean="0">
                <a:solidFill>
                  <a:schemeClr val="tx2"/>
                </a:solidFill>
              </a:rPr>
              <a:t>]</a:t>
            </a:r>
            <a:endParaRPr lang="en-US" altLang="de-DE" sz="1600" dirty="0">
              <a:solidFill>
                <a:schemeClr val="tx2"/>
              </a:solidFill>
            </a:endParaRPr>
          </a:p>
          <a:p>
            <a:r>
              <a:rPr lang="en-US" altLang="de-DE" sz="1600" b="1" dirty="0">
                <a:solidFill>
                  <a:schemeClr val="tx2"/>
                </a:solidFill>
              </a:rPr>
              <a:t>Notice:</a:t>
            </a:r>
            <a:r>
              <a:rPr lang="en-US" altLang="de-DE"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de-DE" sz="1600" b="1" dirty="0">
                <a:solidFill>
                  <a:schemeClr val="tx2"/>
                </a:solidFill>
              </a:rPr>
              <a:t>Release:</a:t>
            </a:r>
            <a:r>
              <a:rPr lang="en-US" altLang="de-DE"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Cyclic shift of PSDU bits</a:t>
            </a:r>
            <a:endParaRPr lang="en-US" dirty="0"/>
          </a:p>
        </p:txBody>
      </p:sp>
      <p:sp>
        <p:nvSpPr>
          <p:cNvPr id="4" name="Date Placeholder 3"/>
          <p:cNvSpPr>
            <a:spLocks noGrp="1"/>
          </p:cNvSpPr>
          <p:nvPr>
            <p:ph type="dt" sz="half" idx="10"/>
          </p:nvPr>
        </p:nvSpPr>
        <p:spPr/>
        <p:txBody>
          <a:bodyPr/>
          <a:lstStyle/>
          <a:p>
            <a:r>
              <a:rPr lang="en-US" altLang="de-DE" smtClean="0"/>
              <a:t>November 2018</a:t>
            </a:r>
            <a:endParaRPr lang="en-US" altLang="de-DE"/>
          </a:p>
        </p:txBody>
      </p:sp>
      <p:sp>
        <p:nvSpPr>
          <p:cNvPr id="5" name="Footer Placeholder 4"/>
          <p:cNvSpPr>
            <a:spLocks noGrp="1"/>
          </p:cNvSpPr>
          <p:nvPr>
            <p:ph type="ftr" sz="quarter" idx="11"/>
          </p:nvPr>
        </p:nvSpPr>
        <p:spPr/>
        <p:txBody>
          <a:bodyPr/>
          <a:lstStyle/>
          <a:p>
            <a:r>
              <a:rPr lang="en-US" altLang="de-DE" smtClean="0"/>
              <a:t>Johannes Wechsler, Fraunhofer IIS</a:t>
            </a:r>
            <a:endParaRPr lang="en-US" altLang="de-DE"/>
          </a:p>
        </p:txBody>
      </p:sp>
      <p:sp>
        <p:nvSpPr>
          <p:cNvPr id="6" name="Slide Number Placeholder 5"/>
          <p:cNvSpPr>
            <a:spLocks noGrp="1"/>
          </p:cNvSpPr>
          <p:nvPr>
            <p:ph type="sldNum" sz="quarter" idx="12"/>
          </p:nvPr>
        </p:nvSpPr>
        <p:spPr/>
        <p:txBody>
          <a:bodyPr/>
          <a:lstStyle/>
          <a:p>
            <a:r>
              <a:rPr lang="en-US" altLang="de-DE" smtClean="0"/>
              <a:t>Slide </a:t>
            </a:r>
            <a:fld id="{F036D98A-9574-4173-AF74-E30638B0F820}" type="slidenum">
              <a:rPr lang="en-US" altLang="de-DE" smtClean="0"/>
              <a:pPr/>
              <a:t>10</a:t>
            </a:fld>
            <a:endParaRPr lang="en-US" altLang="de-DE"/>
          </a:p>
        </p:txBody>
      </p:sp>
      <p:sp>
        <p:nvSpPr>
          <p:cNvPr id="46" name="Rectangle 96"/>
          <p:cNvSpPr>
            <a:spLocks noChangeArrowheads="1"/>
          </p:cNvSpPr>
          <p:nvPr/>
        </p:nvSpPr>
        <p:spPr bwMode="auto">
          <a:xfrm>
            <a:off x="669199" y="4216007"/>
            <a:ext cx="9631664"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sp>
        <p:nvSpPr>
          <p:cNvPr id="7" name="Rectangle 84"/>
          <p:cNvSpPr>
            <a:spLocks noChangeArrowheads="1"/>
          </p:cNvSpPr>
          <p:nvPr/>
        </p:nvSpPr>
        <p:spPr bwMode="auto">
          <a:xfrm>
            <a:off x="1040024" y="2039803"/>
            <a:ext cx="11385522"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sp>
        <p:nvSpPr>
          <p:cNvPr id="3" name="Rectangle 107"/>
          <p:cNvSpPr>
            <a:spLocks noChangeArrowheads="1"/>
          </p:cNvSpPr>
          <p:nvPr/>
        </p:nvSpPr>
        <p:spPr bwMode="auto">
          <a:xfrm>
            <a:off x="685800" y="17526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grpSp>
        <p:nvGrpSpPr>
          <p:cNvPr id="47" name="Group 1"/>
          <p:cNvGrpSpPr>
            <a:grpSpLocks noChangeAspect="1"/>
          </p:cNvGrpSpPr>
          <p:nvPr/>
        </p:nvGrpSpPr>
        <p:grpSpPr bwMode="auto">
          <a:xfrm>
            <a:off x="712043" y="1896533"/>
            <a:ext cx="7772400" cy="4941994"/>
            <a:chOff x="1234" y="1519"/>
            <a:chExt cx="9181" cy="5837"/>
          </a:xfrm>
        </p:grpSpPr>
        <p:sp>
          <p:nvSpPr>
            <p:cNvPr id="48" name="AutoShape 106"/>
            <p:cNvSpPr>
              <a:spLocks noChangeAspect="1" noChangeArrowheads="1" noTextEdit="1"/>
            </p:cNvSpPr>
            <p:nvPr/>
          </p:nvSpPr>
          <p:spPr bwMode="auto">
            <a:xfrm>
              <a:off x="1234" y="1791"/>
              <a:ext cx="9181" cy="5565"/>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9" name="Rectangle 105"/>
            <p:cNvSpPr>
              <a:spLocks noChangeArrowheads="1"/>
            </p:cNvSpPr>
            <p:nvPr/>
          </p:nvSpPr>
          <p:spPr bwMode="auto">
            <a:xfrm>
              <a:off x="3933" y="4767"/>
              <a:ext cx="534" cy="360"/>
            </a:xfrm>
            <a:prstGeom prst="rect">
              <a:avLst/>
            </a:prstGeom>
            <a:solidFill>
              <a:srgbClr val="FFFFFF"/>
            </a:solidFill>
            <a:ln w="9525">
              <a:solidFill>
                <a:srgbClr val="000000"/>
              </a:solid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c</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3J-2</a:t>
              </a:r>
              <a:endParaRPr kumimoji="0" lang="de-DE" altLang="en-US" sz="7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50" name="Rectangle 104"/>
            <p:cNvSpPr>
              <a:spLocks noChangeArrowheads="1"/>
            </p:cNvSpPr>
            <p:nvPr/>
          </p:nvSpPr>
          <p:spPr bwMode="auto">
            <a:xfrm>
              <a:off x="3933" y="5127"/>
              <a:ext cx="534" cy="359"/>
            </a:xfrm>
            <a:prstGeom prst="rect">
              <a:avLst/>
            </a:prstGeom>
            <a:solidFill>
              <a:srgbClr val="FFFFFF"/>
            </a:solidFill>
            <a:ln w="9525">
              <a:solidFill>
                <a:srgbClr val="000000"/>
              </a:solid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c</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4J-3</a:t>
              </a:r>
              <a:endParaRPr kumimoji="0" lang="de-DE" altLang="en-US" sz="7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51" name="Rectangle 103"/>
            <p:cNvSpPr>
              <a:spLocks noChangeArrowheads="1"/>
            </p:cNvSpPr>
            <p:nvPr/>
          </p:nvSpPr>
          <p:spPr bwMode="auto">
            <a:xfrm>
              <a:off x="3933" y="4047"/>
              <a:ext cx="534" cy="360"/>
            </a:xfrm>
            <a:prstGeom prst="rect">
              <a:avLst/>
            </a:prstGeom>
            <a:solidFill>
              <a:srgbClr val="FFFFFF"/>
            </a:solidFill>
            <a:ln w="9525">
              <a:solidFill>
                <a:srgbClr val="000000"/>
              </a:solid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c</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0</a:t>
              </a: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52" name="Rectangle 102"/>
            <p:cNvSpPr>
              <a:spLocks noChangeArrowheads="1"/>
            </p:cNvSpPr>
            <p:nvPr/>
          </p:nvSpPr>
          <p:spPr bwMode="auto">
            <a:xfrm>
              <a:off x="3933" y="4407"/>
              <a:ext cx="534" cy="360"/>
            </a:xfrm>
            <a:prstGeom prst="rect">
              <a:avLst/>
            </a:prstGeom>
            <a:solidFill>
              <a:srgbClr val="FFFFFF"/>
            </a:solidFill>
            <a:ln w="9525">
              <a:solidFill>
                <a:srgbClr val="000000"/>
              </a:solid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c</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2J-1</a:t>
              </a: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53" name="Rectangle 101"/>
            <p:cNvSpPr>
              <a:spLocks noChangeArrowheads="1"/>
            </p:cNvSpPr>
            <p:nvPr/>
          </p:nvSpPr>
          <p:spPr bwMode="auto">
            <a:xfrm>
              <a:off x="3933" y="6165"/>
              <a:ext cx="534" cy="360"/>
            </a:xfrm>
            <a:prstGeom prst="rect">
              <a:avLst/>
            </a:prstGeom>
            <a:solidFill>
              <a:srgbClr val="FFFFFF"/>
            </a:solidFill>
            <a:ln w="9525">
              <a:solidFill>
                <a:srgbClr val="000000"/>
              </a:solid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c</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IJ-2</a:t>
              </a: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54" name="Rectangle 100"/>
            <p:cNvSpPr>
              <a:spLocks noChangeArrowheads="1"/>
            </p:cNvSpPr>
            <p:nvPr/>
          </p:nvSpPr>
          <p:spPr bwMode="auto">
            <a:xfrm>
              <a:off x="3933" y="3687"/>
              <a:ext cx="534" cy="360"/>
            </a:xfrm>
            <a:prstGeom prst="rect">
              <a:avLst/>
            </a:prstGeom>
            <a:solidFill>
              <a:srgbClr val="C0C0C0"/>
            </a:solidFill>
            <a:ln w="9525">
              <a:solidFill>
                <a:srgbClr val="000000"/>
              </a:solid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p</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M-1</a:t>
              </a: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55" name="Rectangle 99"/>
            <p:cNvSpPr>
              <a:spLocks noChangeArrowheads="1"/>
            </p:cNvSpPr>
            <p:nvPr/>
          </p:nvSpPr>
          <p:spPr bwMode="auto">
            <a:xfrm>
              <a:off x="3933" y="2287"/>
              <a:ext cx="534" cy="360"/>
            </a:xfrm>
            <a:prstGeom prst="rect">
              <a:avLst/>
            </a:prstGeom>
            <a:solidFill>
              <a:srgbClr val="C0C0C0"/>
            </a:solidFill>
            <a:ln w="9525">
              <a:solidFill>
                <a:srgbClr val="000000"/>
              </a:solid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p</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1</a:t>
              </a: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56" name="Rectangle 98"/>
            <p:cNvSpPr>
              <a:spLocks noChangeArrowheads="1"/>
            </p:cNvSpPr>
            <p:nvPr/>
          </p:nvSpPr>
          <p:spPr bwMode="auto">
            <a:xfrm>
              <a:off x="3933" y="3327"/>
              <a:ext cx="534" cy="360"/>
            </a:xfrm>
            <a:prstGeom prst="rect">
              <a:avLst/>
            </a:prstGeom>
            <a:solidFill>
              <a:srgbClr val="C0C0C0"/>
            </a:solidFill>
            <a:ln w="9525">
              <a:solidFill>
                <a:srgbClr val="000000"/>
              </a:solid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p</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M-2</a:t>
              </a: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57" name="Rectangle 97"/>
            <p:cNvSpPr>
              <a:spLocks noChangeArrowheads="1"/>
            </p:cNvSpPr>
            <p:nvPr/>
          </p:nvSpPr>
          <p:spPr bwMode="auto">
            <a:xfrm>
              <a:off x="3933" y="1927"/>
              <a:ext cx="534" cy="360"/>
            </a:xfrm>
            <a:prstGeom prst="rect">
              <a:avLst/>
            </a:prstGeom>
            <a:solidFill>
              <a:srgbClr val="C0C0C0"/>
            </a:solidFill>
            <a:ln w="9525">
              <a:solidFill>
                <a:srgbClr val="000000"/>
              </a:solid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p</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0</a:t>
              </a: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58" name="Line 96"/>
            <p:cNvSpPr>
              <a:spLocks noChangeShapeType="1"/>
            </p:cNvSpPr>
            <p:nvPr/>
          </p:nvSpPr>
          <p:spPr bwMode="auto">
            <a:xfrm>
              <a:off x="4184" y="5624"/>
              <a:ext cx="1" cy="443"/>
            </a:xfrm>
            <a:prstGeom prst="line">
              <a:avLst/>
            </a:prstGeom>
            <a:noFill/>
            <a:ln w="28575">
              <a:solidFill>
                <a:srgbClr val="000000"/>
              </a:solidFill>
              <a:prstDash val="sysDot"/>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9" name="Rectangle 95"/>
            <p:cNvSpPr>
              <a:spLocks noChangeArrowheads="1"/>
            </p:cNvSpPr>
            <p:nvPr/>
          </p:nvSpPr>
          <p:spPr bwMode="auto">
            <a:xfrm>
              <a:off x="4829" y="4775"/>
              <a:ext cx="534" cy="360"/>
            </a:xfrm>
            <a:prstGeom prst="rect">
              <a:avLst/>
            </a:prstGeom>
            <a:solidFill>
              <a:srgbClr val="FFFFFF"/>
            </a:solidFill>
            <a:ln w="9525">
              <a:solidFill>
                <a:srgbClr val="000000"/>
              </a:solid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c</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3J-1</a:t>
              </a:r>
              <a:endParaRPr kumimoji="0" lang="de-DE" altLang="en-US" sz="7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60" name="Rectangle 94"/>
            <p:cNvSpPr>
              <a:spLocks noChangeArrowheads="1"/>
            </p:cNvSpPr>
            <p:nvPr/>
          </p:nvSpPr>
          <p:spPr bwMode="auto">
            <a:xfrm>
              <a:off x="4829" y="5135"/>
              <a:ext cx="534" cy="359"/>
            </a:xfrm>
            <a:prstGeom prst="rect">
              <a:avLst/>
            </a:prstGeom>
            <a:solidFill>
              <a:srgbClr val="FFFFFF"/>
            </a:solidFill>
            <a:ln w="9525">
              <a:solidFill>
                <a:srgbClr val="000000"/>
              </a:solid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c</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4J-2</a:t>
              </a:r>
              <a:endParaRPr kumimoji="0" lang="de-DE" altLang="en-US" sz="7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61" name="Rectangle 93"/>
            <p:cNvSpPr>
              <a:spLocks noChangeArrowheads="1"/>
            </p:cNvSpPr>
            <p:nvPr/>
          </p:nvSpPr>
          <p:spPr bwMode="auto">
            <a:xfrm>
              <a:off x="4829" y="4055"/>
              <a:ext cx="534" cy="360"/>
            </a:xfrm>
            <a:prstGeom prst="rect">
              <a:avLst/>
            </a:prstGeom>
            <a:solidFill>
              <a:srgbClr val="FFFFFF"/>
            </a:solidFill>
            <a:ln w="9525">
              <a:solidFill>
                <a:srgbClr val="000000"/>
              </a:solid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c</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1</a:t>
              </a: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62" name="Rectangle 92"/>
            <p:cNvSpPr>
              <a:spLocks noChangeArrowheads="1"/>
            </p:cNvSpPr>
            <p:nvPr/>
          </p:nvSpPr>
          <p:spPr bwMode="auto">
            <a:xfrm>
              <a:off x="4829" y="4415"/>
              <a:ext cx="534" cy="360"/>
            </a:xfrm>
            <a:prstGeom prst="rect">
              <a:avLst/>
            </a:prstGeom>
            <a:solidFill>
              <a:srgbClr val="FFFFFF"/>
            </a:solidFill>
            <a:ln w="9525">
              <a:solidFill>
                <a:srgbClr val="000000"/>
              </a:solid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c</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J</a:t>
              </a: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63" name="Rectangle 91"/>
            <p:cNvSpPr>
              <a:spLocks noChangeArrowheads="1"/>
            </p:cNvSpPr>
            <p:nvPr/>
          </p:nvSpPr>
          <p:spPr bwMode="auto">
            <a:xfrm>
              <a:off x="4829" y="6173"/>
              <a:ext cx="534" cy="360"/>
            </a:xfrm>
            <a:prstGeom prst="rect">
              <a:avLst/>
            </a:prstGeom>
            <a:solidFill>
              <a:srgbClr val="FFFFFF"/>
            </a:solidFill>
            <a:ln w="9525">
              <a:solidFill>
                <a:srgbClr val="000000"/>
              </a:solid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c</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IJ-1</a:t>
              </a:r>
              <a:endParaRPr kumimoji="0" lang="de-DE" altLang="en-US" sz="7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64" name="Rectangle 90"/>
            <p:cNvSpPr>
              <a:spLocks noChangeArrowheads="1"/>
            </p:cNvSpPr>
            <p:nvPr/>
          </p:nvSpPr>
          <p:spPr bwMode="auto">
            <a:xfrm>
              <a:off x="4829" y="3695"/>
              <a:ext cx="534" cy="360"/>
            </a:xfrm>
            <a:prstGeom prst="rect">
              <a:avLst/>
            </a:prstGeom>
            <a:solidFill>
              <a:srgbClr val="C0C0C0"/>
            </a:solidFill>
            <a:ln w="9525">
              <a:solidFill>
                <a:srgbClr val="000000"/>
              </a:solid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p</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M-1</a:t>
              </a: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65" name="Rectangle 89"/>
            <p:cNvSpPr>
              <a:spLocks noChangeArrowheads="1"/>
            </p:cNvSpPr>
            <p:nvPr/>
          </p:nvSpPr>
          <p:spPr bwMode="auto">
            <a:xfrm>
              <a:off x="4829" y="2295"/>
              <a:ext cx="534" cy="360"/>
            </a:xfrm>
            <a:prstGeom prst="rect">
              <a:avLst/>
            </a:prstGeom>
            <a:solidFill>
              <a:srgbClr val="C0C0C0"/>
            </a:solidFill>
            <a:ln w="9525">
              <a:solidFill>
                <a:srgbClr val="000000"/>
              </a:solid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p</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1</a:t>
              </a: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66" name="Rectangle 88"/>
            <p:cNvSpPr>
              <a:spLocks noChangeArrowheads="1"/>
            </p:cNvSpPr>
            <p:nvPr/>
          </p:nvSpPr>
          <p:spPr bwMode="auto">
            <a:xfrm>
              <a:off x="4829" y="3335"/>
              <a:ext cx="534" cy="360"/>
            </a:xfrm>
            <a:prstGeom prst="rect">
              <a:avLst/>
            </a:prstGeom>
            <a:solidFill>
              <a:srgbClr val="C0C0C0"/>
            </a:solidFill>
            <a:ln w="9525">
              <a:solidFill>
                <a:srgbClr val="000000"/>
              </a:solid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p</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M-2</a:t>
              </a: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67" name="Rectangle 87"/>
            <p:cNvSpPr>
              <a:spLocks noChangeArrowheads="1"/>
            </p:cNvSpPr>
            <p:nvPr/>
          </p:nvSpPr>
          <p:spPr bwMode="auto">
            <a:xfrm>
              <a:off x="4829" y="1935"/>
              <a:ext cx="534" cy="360"/>
            </a:xfrm>
            <a:prstGeom prst="rect">
              <a:avLst/>
            </a:prstGeom>
            <a:solidFill>
              <a:srgbClr val="C0C0C0"/>
            </a:solidFill>
            <a:ln w="9525">
              <a:solidFill>
                <a:srgbClr val="000000"/>
              </a:solid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p</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0</a:t>
              </a: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68" name="Line 86"/>
            <p:cNvSpPr>
              <a:spLocks noChangeShapeType="1"/>
            </p:cNvSpPr>
            <p:nvPr/>
          </p:nvSpPr>
          <p:spPr bwMode="auto">
            <a:xfrm>
              <a:off x="5064" y="5632"/>
              <a:ext cx="1" cy="443"/>
            </a:xfrm>
            <a:prstGeom prst="line">
              <a:avLst/>
            </a:prstGeom>
            <a:noFill/>
            <a:ln w="28575">
              <a:solidFill>
                <a:srgbClr val="000000"/>
              </a:solidFill>
              <a:prstDash val="sysDot"/>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9" name="Rectangle 85"/>
            <p:cNvSpPr>
              <a:spLocks noChangeArrowheads="1"/>
            </p:cNvSpPr>
            <p:nvPr/>
          </p:nvSpPr>
          <p:spPr bwMode="auto">
            <a:xfrm>
              <a:off x="5717" y="4775"/>
              <a:ext cx="534" cy="360"/>
            </a:xfrm>
            <a:prstGeom prst="rect">
              <a:avLst/>
            </a:prstGeom>
            <a:solidFill>
              <a:srgbClr val="FFFFFF"/>
            </a:solidFill>
            <a:ln w="9525">
              <a:solidFill>
                <a:srgbClr val="000000"/>
              </a:solid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c</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2J</a:t>
              </a:r>
              <a:endParaRPr kumimoji="0" lang="de-DE" altLang="en-US" sz="7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70" name="Rectangle 84"/>
            <p:cNvSpPr>
              <a:spLocks noChangeArrowheads="1"/>
            </p:cNvSpPr>
            <p:nvPr/>
          </p:nvSpPr>
          <p:spPr bwMode="auto">
            <a:xfrm>
              <a:off x="5717" y="5135"/>
              <a:ext cx="534" cy="359"/>
            </a:xfrm>
            <a:prstGeom prst="rect">
              <a:avLst/>
            </a:prstGeom>
            <a:solidFill>
              <a:srgbClr val="FFFFFF"/>
            </a:solidFill>
            <a:ln w="9525">
              <a:solidFill>
                <a:srgbClr val="000000"/>
              </a:solid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c</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4J-1</a:t>
              </a:r>
              <a:endParaRPr kumimoji="0" lang="de-DE" altLang="en-US" sz="7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71" name="Rectangle 83"/>
            <p:cNvSpPr>
              <a:spLocks noChangeArrowheads="1"/>
            </p:cNvSpPr>
            <p:nvPr/>
          </p:nvSpPr>
          <p:spPr bwMode="auto">
            <a:xfrm>
              <a:off x="5717" y="4055"/>
              <a:ext cx="534" cy="360"/>
            </a:xfrm>
            <a:prstGeom prst="rect">
              <a:avLst/>
            </a:prstGeom>
            <a:solidFill>
              <a:srgbClr val="FFFFFF"/>
            </a:solidFill>
            <a:ln w="9525">
              <a:solidFill>
                <a:srgbClr val="000000"/>
              </a:solid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c</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2</a:t>
              </a: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72" name="Rectangle 82"/>
            <p:cNvSpPr>
              <a:spLocks noChangeArrowheads="1"/>
            </p:cNvSpPr>
            <p:nvPr/>
          </p:nvSpPr>
          <p:spPr bwMode="auto">
            <a:xfrm>
              <a:off x="5717" y="4415"/>
              <a:ext cx="534" cy="360"/>
            </a:xfrm>
            <a:prstGeom prst="rect">
              <a:avLst/>
            </a:prstGeom>
            <a:solidFill>
              <a:srgbClr val="FFFFFF"/>
            </a:solidFill>
            <a:ln w="9525">
              <a:solidFill>
                <a:srgbClr val="000000"/>
              </a:solid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c</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J+1</a:t>
              </a:r>
              <a:endParaRPr kumimoji="0" lang="de-DE" altLang="en-US" sz="7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73" name="Rectangle 81"/>
            <p:cNvSpPr>
              <a:spLocks noChangeArrowheads="1"/>
            </p:cNvSpPr>
            <p:nvPr/>
          </p:nvSpPr>
          <p:spPr bwMode="auto">
            <a:xfrm>
              <a:off x="5717" y="6173"/>
              <a:ext cx="534" cy="360"/>
            </a:xfrm>
            <a:prstGeom prst="rect">
              <a:avLst/>
            </a:prstGeom>
            <a:solidFill>
              <a:srgbClr val="FFFFFF"/>
            </a:solidFill>
            <a:ln w="9525">
              <a:solidFill>
                <a:srgbClr val="000000"/>
              </a:solid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c</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(I-1)J+1</a:t>
              </a:r>
              <a:endParaRPr kumimoji="0" lang="de-DE" altLang="en-US" sz="7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74" name="Rectangle 80"/>
            <p:cNvSpPr>
              <a:spLocks noChangeArrowheads="1"/>
            </p:cNvSpPr>
            <p:nvPr/>
          </p:nvSpPr>
          <p:spPr bwMode="auto">
            <a:xfrm>
              <a:off x="5717" y="3695"/>
              <a:ext cx="534" cy="360"/>
            </a:xfrm>
            <a:prstGeom prst="rect">
              <a:avLst/>
            </a:prstGeom>
            <a:solidFill>
              <a:srgbClr val="C0C0C0"/>
            </a:solidFill>
            <a:ln w="9525">
              <a:solidFill>
                <a:srgbClr val="000000"/>
              </a:solid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p</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M-1</a:t>
              </a: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75" name="Rectangle 79"/>
            <p:cNvSpPr>
              <a:spLocks noChangeArrowheads="1"/>
            </p:cNvSpPr>
            <p:nvPr/>
          </p:nvSpPr>
          <p:spPr bwMode="auto">
            <a:xfrm>
              <a:off x="5717" y="2295"/>
              <a:ext cx="534" cy="360"/>
            </a:xfrm>
            <a:prstGeom prst="rect">
              <a:avLst/>
            </a:prstGeom>
            <a:solidFill>
              <a:srgbClr val="C0C0C0"/>
            </a:solidFill>
            <a:ln w="9525">
              <a:solidFill>
                <a:srgbClr val="000000"/>
              </a:solid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p</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1</a:t>
              </a: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76" name="Rectangle 78"/>
            <p:cNvSpPr>
              <a:spLocks noChangeArrowheads="1"/>
            </p:cNvSpPr>
            <p:nvPr/>
          </p:nvSpPr>
          <p:spPr bwMode="auto">
            <a:xfrm>
              <a:off x="5717" y="3335"/>
              <a:ext cx="534" cy="360"/>
            </a:xfrm>
            <a:prstGeom prst="rect">
              <a:avLst/>
            </a:prstGeom>
            <a:solidFill>
              <a:srgbClr val="C0C0C0"/>
            </a:solidFill>
            <a:ln w="9525">
              <a:solidFill>
                <a:srgbClr val="000000"/>
              </a:solid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p</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M-2</a:t>
              </a: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77" name="Rectangle 77"/>
            <p:cNvSpPr>
              <a:spLocks noChangeArrowheads="1"/>
            </p:cNvSpPr>
            <p:nvPr/>
          </p:nvSpPr>
          <p:spPr bwMode="auto">
            <a:xfrm>
              <a:off x="5717" y="1935"/>
              <a:ext cx="534" cy="360"/>
            </a:xfrm>
            <a:prstGeom prst="rect">
              <a:avLst/>
            </a:prstGeom>
            <a:solidFill>
              <a:srgbClr val="C0C0C0"/>
            </a:solidFill>
            <a:ln w="9525">
              <a:solidFill>
                <a:srgbClr val="000000"/>
              </a:solid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p</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0</a:t>
              </a: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78" name="Line 76"/>
            <p:cNvSpPr>
              <a:spLocks noChangeShapeType="1"/>
            </p:cNvSpPr>
            <p:nvPr/>
          </p:nvSpPr>
          <p:spPr bwMode="auto">
            <a:xfrm>
              <a:off x="5960" y="5632"/>
              <a:ext cx="1" cy="443"/>
            </a:xfrm>
            <a:prstGeom prst="line">
              <a:avLst/>
            </a:prstGeom>
            <a:noFill/>
            <a:ln w="28575">
              <a:solidFill>
                <a:srgbClr val="000000"/>
              </a:solidFill>
              <a:prstDash val="sysDot"/>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9" name="Rectangle 75"/>
            <p:cNvSpPr>
              <a:spLocks noChangeArrowheads="1"/>
            </p:cNvSpPr>
            <p:nvPr/>
          </p:nvSpPr>
          <p:spPr bwMode="auto">
            <a:xfrm>
              <a:off x="6629" y="4775"/>
              <a:ext cx="534" cy="360"/>
            </a:xfrm>
            <a:prstGeom prst="rect">
              <a:avLst/>
            </a:prstGeom>
            <a:solidFill>
              <a:srgbClr val="FFFFFF"/>
            </a:solidFill>
            <a:ln w="9525">
              <a:solidFill>
                <a:srgbClr val="000000"/>
              </a:solid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c</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2J+1</a:t>
              </a:r>
              <a:endParaRPr kumimoji="0" lang="de-DE" altLang="en-US" sz="7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80" name="Rectangle 74"/>
            <p:cNvSpPr>
              <a:spLocks noChangeArrowheads="1"/>
            </p:cNvSpPr>
            <p:nvPr/>
          </p:nvSpPr>
          <p:spPr bwMode="auto">
            <a:xfrm>
              <a:off x="6629" y="5135"/>
              <a:ext cx="534" cy="359"/>
            </a:xfrm>
            <a:prstGeom prst="rect">
              <a:avLst/>
            </a:prstGeom>
            <a:solidFill>
              <a:srgbClr val="FFFFFF"/>
            </a:solidFill>
            <a:ln w="9525">
              <a:solidFill>
                <a:srgbClr val="000000"/>
              </a:solid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c</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3J</a:t>
              </a:r>
              <a:endParaRPr kumimoji="0" lang="de-DE" altLang="en-US" sz="7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81" name="Rectangle 73"/>
            <p:cNvSpPr>
              <a:spLocks noChangeArrowheads="1"/>
            </p:cNvSpPr>
            <p:nvPr/>
          </p:nvSpPr>
          <p:spPr bwMode="auto">
            <a:xfrm>
              <a:off x="6629" y="4055"/>
              <a:ext cx="534" cy="360"/>
            </a:xfrm>
            <a:prstGeom prst="rect">
              <a:avLst/>
            </a:prstGeom>
            <a:solidFill>
              <a:srgbClr val="FFFFFF"/>
            </a:solidFill>
            <a:ln w="9525">
              <a:solidFill>
                <a:srgbClr val="000000"/>
              </a:solid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c</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3</a:t>
              </a: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127" name="Rectangle 72"/>
            <p:cNvSpPr>
              <a:spLocks noChangeArrowheads="1"/>
            </p:cNvSpPr>
            <p:nvPr/>
          </p:nvSpPr>
          <p:spPr bwMode="auto">
            <a:xfrm>
              <a:off x="6629" y="4415"/>
              <a:ext cx="534" cy="360"/>
            </a:xfrm>
            <a:prstGeom prst="rect">
              <a:avLst/>
            </a:prstGeom>
            <a:solidFill>
              <a:srgbClr val="FFFFFF"/>
            </a:solidFill>
            <a:ln w="9525">
              <a:solidFill>
                <a:srgbClr val="000000"/>
              </a:solid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c</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J+2</a:t>
              </a:r>
              <a:endParaRPr kumimoji="0" lang="de-DE" altLang="en-US" sz="7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128" name="Rectangle 71"/>
            <p:cNvSpPr>
              <a:spLocks noChangeArrowheads="1"/>
            </p:cNvSpPr>
            <p:nvPr/>
          </p:nvSpPr>
          <p:spPr bwMode="auto">
            <a:xfrm>
              <a:off x="6629" y="6173"/>
              <a:ext cx="534" cy="360"/>
            </a:xfrm>
            <a:prstGeom prst="rect">
              <a:avLst/>
            </a:prstGeom>
            <a:solidFill>
              <a:srgbClr val="FFFFFF"/>
            </a:solidFill>
            <a:ln w="9525">
              <a:solidFill>
                <a:srgbClr val="000000"/>
              </a:solid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c</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(I-1)J+2</a:t>
              </a:r>
              <a:endParaRPr kumimoji="0" lang="de-DE" altLang="en-US" sz="7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129" name="Rectangle 70"/>
            <p:cNvSpPr>
              <a:spLocks noChangeArrowheads="1"/>
            </p:cNvSpPr>
            <p:nvPr/>
          </p:nvSpPr>
          <p:spPr bwMode="auto">
            <a:xfrm>
              <a:off x="6629" y="3695"/>
              <a:ext cx="534" cy="360"/>
            </a:xfrm>
            <a:prstGeom prst="rect">
              <a:avLst/>
            </a:prstGeom>
            <a:solidFill>
              <a:srgbClr val="C0C0C0"/>
            </a:solidFill>
            <a:ln w="9525">
              <a:solidFill>
                <a:srgbClr val="000000"/>
              </a:solid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p</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M-1</a:t>
              </a: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130" name="Rectangle 69"/>
            <p:cNvSpPr>
              <a:spLocks noChangeArrowheads="1"/>
            </p:cNvSpPr>
            <p:nvPr/>
          </p:nvSpPr>
          <p:spPr bwMode="auto">
            <a:xfrm>
              <a:off x="6629" y="2295"/>
              <a:ext cx="534" cy="360"/>
            </a:xfrm>
            <a:prstGeom prst="rect">
              <a:avLst/>
            </a:prstGeom>
            <a:solidFill>
              <a:srgbClr val="C0C0C0"/>
            </a:solidFill>
            <a:ln w="9525">
              <a:solidFill>
                <a:srgbClr val="000000"/>
              </a:solid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p</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1</a:t>
              </a: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131" name="Rectangle 68"/>
            <p:cNvSpPr>
              <a:spLocks noChangeArrowheads="1"/>
            </p:cNvSpPr>
            <p:nvPr/>
          </p:nvSpPr>
          <p:spPr bwMode="auto">
            <a:xfrm>
              <a:off x="6629" y="3335"/>
              <a:ext cx="534" cy="360"/>
            </a:xfrm>
            <a:prstGeom prst="rect">
              <a:avLst/>
            </a:prstGeom>
            <a:solidFill>
              <a:srgbClr val="C0C0C0"/>
            </a:solidFill>
            <a:ln w="9525">
              <a:solidFill>
                <a:srgbClr val="000000"/>
              </a:solid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p</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M-2</a:t>
              </a: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132" name="Rectangle 67"/>
            <p:cNvSpPr>
              <a:spLocks noChangeArrowheads="1"/>
            </p:cNvSpPr>
            <p:nvPr/>
          </p:nvSpPr>
          <p:spPr bwMode="auto">
            <a:xfrm>
              <a:off x="6629" y="1935"/>
              <a:ext cx="534" cy="360"/>
            </a:xfrm>
            <a:prstGeom prst="rect">
              <a:avLst/>
            </a:prstGeom>
            <a:solidFill>
              <a:srgbClr val="C0C0C0"/>
            </a:solidFill>
            <a:ln w="9525">
              <a:solidFill>
                <a:srgbClr val="000000"/>
              </a:solid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p</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0</a:t>
              </a: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133" name="Line 66"/>
            <p:cNvSpPr>
              <a:spLocks noChangeShapeType="1"/>
            </p:cNvSpPr>
            <p:nvPr/>
          </p:nvSpPr>
          <p:spPr bwMode="auto">
            <a:xfrm>
              <a:off x="6872" y="5632"/>
              <a:ext cx="1" cy="443"/>
            </a:xfrm>
            <a:prstGeom prst="line">
              <a:avLst/>
            </a:prstGeom>
            <a:noFill/>
            <a:ln w="28575">
              <a:solidFill>
                <a:srgbClr val="000000"/>
              </a:solidFill>
              <a:prstDash val="sysDot"/>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4" name="Rectangle 65"/>
            <p:cNvSpPr>
              <a:spLocks noChangeArrowheads="1"/>
            </p:cNvSpPr>
            <p:nvPr/>
          </p:nvSpPr>
          <p:spPr bwMode="auto">
            <a:xfrm>
              <a:off x="8253" y="4791"/>
              <a:ext cx="534" cy="360"/>
            </a:xfrm>
            <a:prstGeom prst="rect">
              <a:avLst/>
            </a:prstGeom>
            <a:solidFill>
              <a:srgbClr val="FFFFFF"/>
            </a:solidFill>
            <a:ln w="9525">
              <a:solidFill>
                <a:srgbClr val="000000"/>
              </a:solid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c</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3J-4</a:t>
              </a:r>
              <a:endParaRPr kumimoji="0" lang="de-DE" altLang="en-US" sz="7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135" name="Rectangle 64"/>
            <p:cNvSpPr>
              <a:spLocks noChangeArrowheads="1"/>
            </p:cNvSpPr>
            <p:nvPr/>
          </p:nvSpPr>
          <p:spPr bwMode="auto">
            <a:xfrm>
              <a:off x="8253" y="5151"/>
              <a:ext cx="534" cy="359"/>
            </a:xfrm>
            <a:prstGeom prst="rect">
              <a:avLst/>
            </a:prstGeom>
            <a:solidFill>
              <a:srgbClr val="FFFFFF"/>
            </a:solidFill>
            <a:ln w="9525">
              <a:solidFill>
                <a:srgbClr val="000000"/>
              </a:solid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c</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4J-5</a:t>
              </a:r>
              <a:endParaRPr kumimoji="0" lang="de-DE" altLang="en-US" sz="7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136" name="Rectangle 63"/>
            <p:cNvSpPr>
              <a:spLocks noChangeArrowheads="1"/>
            </p:cNvSpPr>
            <p:nvPr/>
          </p:nvSpPr>
          <p:spPr bwMode="auto">
            <a:xfrm>
              <a:off x="8253" y="4071"/>
              <a:ext cx="534" cy="360"/>
            </a:xfrm>
            <a:prstGeom prst="rect">
              <a:avLst/>
            </a:prstGeom>
            <a:solidFill>
              <a:srgbClr val="FFFFFF"/>
            </a:solidFill>
            <a:ln w="9525">
              <a:solidFill>
                <a:srgbClr val="000000"/>
              </a:solid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c</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J-2</a:t>
              </a: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137" name="Rectangle 62"/>
            <p:cNvSpPr>
              <a:spLocks noChangeArrowheads="1"/>
            </p:cNvSpPr>
            <p:nvPr/>
          </p:nvSpPr>
          <p:spPr bwMode="auto">
            <a:xfrm>
              <a:off x="8253" y="4431"/>
              <a:ext cx="534" cy="360"/>
            </a:xfrm>
            <a:prstGeom prst="rect">
              <a:avLst/>
            </a:prstGeom>
            <a:solidFill>
              <a:srgbClr val="FFFFFF"/>
            </a:solidFill>
            <a:ln w="9525">
              <a:solidFill>
                <a:srgbClr val="000000"/>
              </a:solid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c</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2J-3</a:t>
              </a:r>
              <a:endParaRPr kumimoji="0" lang="de-DE" altLang="en-US" sz="7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138" name="Rectangle 61"/>
            <p:cNvSpPr>
              <a:spLocks noChangeArrowheads="1"/>
            </p:cNvSpPr>
            <p:nvPr/>
          </p:nvSpPr>
          <p:spPr bwMode="auto">
            <a:xfrm>
              <a:off x="8253" y="6189"/>
              <a:ext cx="534" cy="360"/>
            </a:xfrm>
            <a:prstGeom prst="rect">
              <a:avLst/>
            </a:prstGeom>
            <a:solidFill>
              <a:srgbClr val="FFFFFF"/>
            </a:solidFill>
            <a:ln w="9525">
              <a:solidFill>
                <a:srgbClr val="000000"/>
              </a:solid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c</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IJ-4</a:t>
              </a:r>
              <a:endParaRPr kumimoji="0" lang="de-DE" altLang="en-US" sz="7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139" name="Rectangle 60"/>
            <p:cNvSpPr>
              <a:spLocks noChangeArrowheads="1"/>
            </p:cNvSpPr>
            <p:nvPr/>
          </p:nvSpPr>
          <p:spPr bwMode="auto">
            <a:xfrm>
              <a:off x="8253" y="3711"/>
              <a:ext cx="534" cy="360"/>
            </a:xfrm>
            <a:prstGeom prst="rect">
              <a:avLst/>
            </a:prstGeom>
            <a:solidFill>
              <a:srgbClr val="C0C0C0"/>
            </a:solidFill>
            <a:ln w="9525">
              <a:solidFill>
                <a:srgbClr val="000000"/>
              </a:solid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p</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M-1</a:t>
              </a: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140" name="Rectangle 59"/>
            <p:cNvSpPr>
              <a:spLocks noChangeArrowheads="1"/>
            </p:cNvSpPr>
            <p:nvPr/>
          </p:nvSpPr>
          <p:spPr bwMode="auto">
            <a:xfrm>
              <a:off x="8253" y="2311"/>
              <a:ext cx="534" cy="360"/>
            </a:xfrm>
            <a:prstGeom prst="rect">
              <a:avLst/>
            </a:prstGeom>
            <a:solidFill>
              <a:srgbClr val="C0C0C0"/>
            </a:solidFill>
            <a:ln w="9525">
              <a:solidFill>
                <a:srgbClr val="000000"/>
              </a:solid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p</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1</a:t>
              </a: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141" name="Rectangle 58"/>
            <p:cNvSpPr>
              <a:spLocks noChangeArrowheads="1"/>
            </p:cNvSpPr>
            <p:nvPr/>
          </p:nvSpPr>
          <p:spPr bwMode="auto">
            <a:xfrm>
              <a:off x="8253" y="3351"/>
              <a:ext cx="534" cy="360"/>
            </a:xfrm>
            <a:prstGeom prst="rect">
              <a:avLst/>
            </a:prstGeom>
            <a:solidFill>
              <a:srgbClr val="C0C0C0"/>
            </a:solidFill>
            <a:ln w="9525">
              <a:solidFill>
                <a:srgbClr val="000000"/>
              </a:solid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p</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M-2</a:t>
              </a: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142" name="Rectangle 57"/>
            <p:cNvSpPr>
              <a:spLocks noChangeArrowheads="1"/>
            </p:cNvSpPr>
            <p:nvPr/>
          </p:nvSpPr>
          <p:spPr bwMode="auto">
            <a:xfrm>
              <a:off x="8253" y="1951"/>
              <a:ext cx="534" cy="360"/>
            </a:xfrm>
            <a:prstGeom prst="rect">
              <a:avLst/>
            </a:prstGeom>
            <a:solidFill>
              <a:srgbClr val="C0C0C0"/>
            </a:solidFill>
            <a:ln w="9525">
              <a:solidFill>
                <a:srgbClr val="000000"/>
              </a:solid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p</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0</a:t>
              </a: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143" name="Line 56"/>
            <p:cNvSpPr>
              <a:spLocks noChangeShapeType="1"/>
            </p:cNvSpPr>
            <p:nvPr/>
          </p:nvSpPr>
          <p:spPr bwMode="auto">
            <a:xfrm>
              <a:off x="8432" y="5648"/>
              <a:ext cx="1" cy="443"/>
            </a:xfrm>
            <a:prstGeom prst="line">
              <a:avLst/>
            </a:prstGeom>
            <a:noFill/>
            <a:ln w="28575">
              <a:solidFill>
                <a:srgbClr val="000000"/>
              </a:solidFill>
              <a:prstDash val="sysDot"/>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4" name="Rectangle 55"/>
            <p:cNvSpPr>
              <a:spLocks noChangeArrowheads="1"/>
            </p:cNvSpPr>
            <p:nvPr/>
          </p:nvSpPr>
          <p:spPr bwMode="auto">
            <a:xfrm>
              <a:off x="9069" y="4799"/>
              <a:ext cx="534" cy="360"/>
            </a:xfrm>
            <a:prstGeom prst="rect">
              <a:avLst/>
            </a:prstGeom>
            <a:solidFill>
              <a:srgbClr val="FFFFFF"/>
            </a:solidFill>
            <a:ln w="9525">
              <a:solidFill>
                <a:srgbClr val="000000"/>
              </a:solid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c</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3J-3</a:t>
              </a:r>
              <a:endParaRPr kumimoji="0" lang="de-DE" altLang="en-US" sz="7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145" name="Rectangle 54"/>
            <p:cNvSpPr>
              <a:spLocks noChangeArrowheads="1"/>
            </p:cNvSpPr>
            <p:nvPr/>
          </p:nvSpPr>
          <p:spPr bwMode="auto">
            <a:xfrm>
              <a:off x="9069" y="5159"/>
              <a:ext cx="534" cy="359"/>
            </a:xfrm>
            <a:prstGeom prst="rect">
              <a:avLst/>
            </a:prstGeom>
            <a:solidFill>
              <a:srgbClr val="FFFFFF"/>
            </a:solidFill>
            <a:ln w="9525">
              <a:solidFill>
                <a:srgbClr val="000000"/>
              </a:solid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c</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4J-4</a:t>
              </a:r>
              <a:endParaRPr kumimoji="0" lang="de-DE" altLang="en-US" sz="7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146" name="Rectangle 53"/>
            <p:cNvSpPr>
              <a:spLocks noChangeArrowheads="1"/>
            </p:cNvSpPr>
            <p:nvPr/>
          </p:nvSpPr>
          <p:spPr bwMode="auto">
            <a:xfrm>
              <a:off x="9069" y="4079"/>
              <a:ext cx="534" cy="360"/>
            </a:xfrm>
            <a:prstGeom prst="rect">
              <a:avLst/>
            </a:prstGeom>
            <a:solidFill>
              <a:srgbClr val="FFFFFF"/>
            </a:solidFill>
            <a:ln w="9525">
              <a:solidFill>
                <a:srgbClr val="000000"/>
              </a:solid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c</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J-1</a:t>
              </a: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147" name="Rectangle 52"/>
            <p:cNvSpPr>
              <a:spLocks noChangeArrowheads="1"/>
            </p:cNvSpPr>
            <p:nvPr/>
          </p:nvSpPr>
          <p:spPr bwMode="auto">
            <a:xfrm>
              <a:off x="9069" y="4439"/>
              <a:ext cx="534" cy="360"/>
            </a:xfrm>
            <a:prstGeom prst="rect">
              <a:avLst/>
            </a:prstGeom>
            <a:solidFill>
              <a:srgbClr val="FFFFFF"/>
            </a:solidFill>
            <a:ln w="9525">
              <a:solidFill>
                <a:srgbClr val="000000"/>
              </a:solid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c</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2J-2</a:t>
              </a:r>
              <a:endParaRPr kumimoji="0" lang="de-DE" altLang="en-US" sz="7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148" name="Rectangle 51"/>
            <p:cNvSpPr>
              <a:spLocks noChangeArrowheads="1"/>
            </p:cNvSpPr>
            <p:nvPr/>
          </p:nvSpPr>
          <p:spPr bwMode="auto">
            <a:xfrm>
              <a:off x="9069" y="6197"/>
              <a:ext cx="534" cy="360"/>
            </a:xfrm>
            <a:prstGeom prst="rect">
              <a:avLst/>
            </a:prstGeom>
            <a:solidFill>
              <a:srgbClr val="FFFFFF"/>
            </a:solidFill>
            <a:ln w="9525">
              <a:solidFill>
                <a:srgbClr val="000000"/>
              </a:solid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c</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IJ-3</a:t>
              </a:r>
              <a:endParaRPr kumimoji="0" lang="de-DE" altLang="en-US" sz="7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149" name="Rectangle 50"/>
            <p:cNvSpPr>
              <a:spLocks noChangeArrowheads="1"/>
            </p:cNvSpPr>
            <p:nvPr/>
          </p:nvSpPr>
          <p:spPr bwMode="auto">
            <a:xfrm>
              <a:off x="9069" y="3719"/>
              <a:ext cx="534" cy="360"/>
            </a:xfrm>
            <a:prstGeom prst="rect">
              <a:avLst/>
            </a:prstGeom>
            <a:solidFill>
              <a:srgbClr val="C0C0C0"/>
            </a:solidFill>
            <a:ln w="9525">
              <a:solidFill>
                <a:srgbClr val="000000"/>
              </a:solid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p</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M-1</a:t>
              </a: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150" name="Rectangle 49"/>
            <p:cNvSpPr>
              <a:spLocks noChangeArrowheads="1"/>
            </p:cNvSpPr>
            <p:nvPr/>
          </p:nvSpPr>
          <p:spPr bwMode="auto">
            <a:xfrm>
              <a:off x="9069" y="2319"/>
              <a:ext cx="534" cy="360"/>
            </a:xfrm>
            <a:prstGeom prst="rect">
              <a:avLst/>
            </a:prstGeom>
            <a:solidFill>
              <a:srgbClr val="C0C0C0"/>
            </a:solidFill>
            <a:ln w="9525">
              <a:solidFill>
                <a:srgbClr val="000000"/>
              </a:solid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p</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1</a:t>
              </a: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151" name="Rectangle 48"/>
            <p:cNvSpPr>
              <a:spLocks noChangeArrowheads="1"/>
            </p:cNvSpPr>
            <p:nvPr/>
          </p:nvSpPr>
          <p:spPr bwMode="auto">
            <a:xfrm>
              <a:off x="9069" y="3359"/>
              <a:ext cx="534" cy="360"/>
            </a:xfrm>
            <a:prstGeom prst="rect">
              <a:avLst/>
            </a:prstGeom>
            <a:solidFill>
              <a:srgbClr val="C0C0C0"/>
            </a:solidFill>
            <a:ln w="9525">
              <a:solidFill>
                <a:srgbClr val="000000"/>
              </a:solid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p</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M-2</a:t>
              </a: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152" name="Rectangle 47"/>
            <p:cNvSpPr>
              <a:spLocks noChangeArrowheads="1"/>
            </p:cNvSpPr>
            <p:nvPr/>
          </p:nvSpPr>
          <p:spPr bwMode="auto">
            <a:xfrm>
              <a:off x="9069" y="1959"/>
              <a:ext cx="534" cy="360"/>
            </a:xfrm>
            <a:prstGeom prst="rect">
              <a:avLst/>
            </a:prstGeom>
            <a:solidFill>
              <a:srgbClr val="C0C0C0"/>
            </a:solidFill>
            <a:ln w="9525">
              <a:solidFill>
                <a:srgbClr val="000000"/>
              </a:solid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p</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0</a:t>
              </a: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153" name="Line 46"/>
            <p:cNvSpPr>
              <a:spLocks noChangeShapeType="1"/>
            </p:cNvSpPr>
            <p:nvPr/>
          </p:nvSpPr>
          <p:spPr bwMode="auto">
            <a:xfrm>
              <a:off x="9248" y="5656"/>
              <a:ext cx="1" cy="443"/>
            </a:xfrm>
            <a:prstGeom prst="line">
              <a:avLst/>
            </a:prstGeom>
            <a:noFill/>
            <a:ln w="28575">
              <a:solidFill>
                <a:srgbClr val="000000"/>
              </a:solidFill>
              <a:prstDash val="sysDot"/>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4" name="AutoShape 45"/>
            <p:cNvSpPr>
              <a:spLocks/>
            </p:cNvSpPr>
            <p:nvPr/>
          </p:nvSpPr>
          <p:spPr bwMode="auto">
            <a:xfrm>
              <a:off x="3477" y="1951"/>
              <a:ext cx="179" cy="2096"/>
            </a:xfrm>
            <a:prstGeom prst="leftBrace">
              <a:avLst>
                <a:gd name="adj1" fmla="val 97579"/>
                <a:gd name="adj2" fmla="val 50000"/>
              </a:avLst>
            </a:pr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5" name="AutoShape 44"/>
            <p:cNvSpPr>
              <a:spLocks/>
            </p:cNvSpPr>
            <p:nvPr/>
          </p:nvSpPr>
          <p:spPr bwMode="auto">
            <a:xfrm>
              <a:off x="3476" y="4055"/>
              <a:ext cx="180" cy="2470"/>
            </a:xfrm>
            <a:prstGeom prst="leftBrace">
              <a:avLst>
                <a:gd name="adj1" fmla="val 114352"/>
                <a:gd name="adj2" fmla="val 50000"/>
              </a:avLst>
            </a:pr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6" name="Line 43"/>
            <p:cNvSpPr>
              <a:spLocks noChangeShapeType="1"/>
            </p:cNvSpPr>
            <p:nvPr/>
          </p:nvSpPr>
          <p:spPr bwMode="auto">
            <a:xfrm>
              <a:off x="7470" y="6268"/>
              <a:ext cx="490" cy="1"/>
            </a:xfrm>
            <a:prstGeom prst="line">
              <a:avLst/>
            </a:prstGeom>
            <a:noFill/>
            <a:ln w="28575">
              <a:solidFill>
                <a:srgbClr val="000000"/>
              </a:solidFill>
              <a:prstDash val="sysDot"/>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7" name="Line 42"/>
            <p:cNvSpPr>
              <a:spLocks noChangeShapeType="1"/>
            </p:cNvSpPr>
            <p:nvPr/>
          </p:nvSpPr>
          <p:spPr bwMode="auto">
            <a:xfrm>
              <a:off x="7435" y="2319"/>
              <a:ext cx="490" cy="1"/>
            </a:xfrm>
            <a:prstGeom prst="line">
              <a:avLst/>
            </a:prstGeom>
            <a:noFill/>
            <a:ln w="28575">
              <a:solidFill>
                <a:srgbClr val="000000"/>
              </a:solidFill>
              <a:prstDash val="sysDot"/>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8" name="Line 41"/>
            <p:cNvSpPr>
              <a:spLocks noChangeShapeType="1"/>
            </p:cNvSpPr>
            <p:nvPr/>
          </p:nvSpPr>
          <p:spPr bwMode="auto">
            <a:xfrm>
              <a:off x="7460" y="3695"/>
              <a:ext cx="490" cy="1"/>
            </a:xfrm>
            <a:prstGeom prst="line">
              <a:avLst/>
            </a:prstGeom>
            <a:noFill/>
            <a:ln w="28575">
              <a:solidFill>
                <a:srgbClr val="000000"/>
              </a:solidFill>
              <a:prstDash val="sysDot"/>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9" name="Line 40"/>
            <p:cNvSpPr>
              <a:spLocks noChangeShapeType="1"/>
            </p:cNvSpPr>
            <p:nvPr/>
          </p:nvSpPr>
          <p:spPr bwMode="auto">
            <a:xfrm>
              <a:off x="7456" y="4908"/>
              <a:ext cx="490" cy="1"/>
            </a:xfrm>
            <a:prstGeom prst="line">
              <a:avLst/>
            </a:prstGeom>
            <a:noFill/>
            <a:ln w="28575">
              <a:solidFill>
                <a:srgbClr val="000000"/>
              </a:solidFill>
              <a:prstDash val="sysDot"/>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0" name="Text Box 39"/>
            <p:cNvSpPr txBox="1">
              <a:spLocks noChangeArrowheads="1"/>
            </p:cNvSpPr>
            <p:nvPr/>
          </p:nvSpPr>
          <p:spPr bwMode="auto">
            <a:xfrm>
              <a:off x="2966" y="2868"/>
              <a:ext cx="523" cy="3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dirty="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SHR</a:t>
              </a:r>
              <a:endParaRPr kumimoji="0" lang="de-DE" altLang="en-US" sz="1800" b="0" i="0" u="none" strike="noStrike" cap="none" normalizeH="0" baseline="0" dirty="0" smtClean="0">
                <a:ln>
                  <a:noFill/>
                </a:ln>
                <a:solidFill>
                  <a:schemeClr val="tx1"/>
                </a:solidFill>
                <a:effectLst/>
                <a:latin typeface="Arial" panose="020B0604020202020204" pitchFamily="34" charset="0"/>
              </a:endParaRPr>
            </a:p>
          </p:txBody>
        </p:sp>
        <p:grpSp>
          <p:nvGrpSpPr>
            <p:cNvPr id="161" name="Group 32"/>
            <p:cNvGrpSpPr>
              <a:grpSpLocks/>
            </p:cNvGrpSpPr>
            <p:nvPr/>
          </p:nvGrpSpPr>
          <p:grpSpPr bwMode="auto">
            <a:xfrm>
              <a:off x="3690" y="1519"/>
              <a:ext cx="6246" cy="377"/>
              <a:chOff x="3690" y="1423"/>
              <a:chExt cx="6246" cy="377"/>
            </a:xfrm>
          </p:grpSpPr>
          <p:sp>
            <p:nvSpPr>
              <p:cNvPr id="192" name="Text Box 38"/>
              <p:cNvSpPr txBox="1">
                <a:spLocks noChangeArrowheads="1"/>
              </p:cNvSpPr>
              <p:nvPr/>
            </p:nvSpPr>
            <p:spPr bwMode="auto">
              <a:xfrm>
                <a:off x="3690" y="1433"/>
                <a:ext cx="1033" cy="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800" b="0" i="0" u="none" strike="noStrike" cap="none" normalizeH="0" baseline="0" dirty="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sub-packet 1</a:t>
                </a:r>
                <a:endParaRPr kumimoji="0" lang="de-DE"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193" name="Text Box 37"/>
              <p:cNvSpPr txBox="1">
                <a:spLocks noChangeArrowheads="1"/>
              </p:cNvSpPr>
              <p:nvPr/>
            </p:nvSpPr>
            <p:spPr bwMode="auto">
              <a:xfrm>
                <a:off x="4528" y="1423"/>
                <a:ext cx="1157" cy="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800" b="0" i="0" u="none" strike="noStrike" cap="none" normalizeH="0" baseline="0" dirty="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sub-packet 2</a:t>
                </a:r>
                <a:endParaRPr kumimoji="0" lang="de-DE"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194" name="Text Box 36"/>
              <p:cNvSpPr txBox="1">
                <a:spLocks noChangeArrowheads="1"/>
              </p:cNvSpPr>
              <p:nvPr/>
            </p:nvSpPr>
            <p:spPr bwMode="auto">
              <a:xfrm>
                <a:off x="5466" y="1431"/>
                <a:ext cx="1033" cy="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lang="de-DE" altLang="en-US" sz="800" dirty="0" smtClean="0">
                    <a:latin typeface="Frutiger LT Com 45 Light" panose="020B0303030504020204" pitchFamily="34" charset="0"/>
                    <a:ea typeface="Times New Roman" panose="02020603050405020304" pitchFamily="18" charset="0"/>
                    <a:cs typeface="Times New Roman" panose="02020603050405020304" pitchFamily="18" charset="0"/>
                  </a:rPr>
                  <a:t>s</a:t>
                </a:r>
                <a:r>
                  <a:rPr kumimoji="0" lang="de-DE" altLang="en-US" sz="800" b="0" i="0" u="none" strike="noStrike" cap="none" normalizeH="0" baseline="0" dirty="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ub-packet 3</a:t>
                </a:r>
                <a:endParaRPr kumimoji="0" lang="de-DE"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195" name="Text Box 35"/>
              <p:cNvSpPr txBox="1">
                <a:spLocks noChangeArrowheads="1"/>
              </p:cNvSpPr>
              <p:nvPr/>
            </p:nvSpPr>
            <p:spPr bwMode="auto">
              <a:xfrm>
                <a:off x="6379" y="1439"/>
                <a:ext cx="1103" cy="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lang="de-DE" altLang="en-US" sz="800" dirty="0" smtClean="0">
                    <a:latin typeface="Frutiger LT Com 45 Light" panose="020B0303030504020204" pitchFamily="34" charset="0"/>
                    <a:ea typeface="Times New Roman" panose="02020603050405020304" pitchFamily="18" charset="0"/>
                    <a:cs typeface="Times New Roman" panose="02020603050405020304" pitchFamily="18" charset="0"/>
                  </a:rPr>
                  <a:t>s</a:t>
                </a:r>
                <a:r>
                  <a:rPr kumimoji="0" lang="de-DE" altLang="en-US" sz="800" b="0" i="0" u="none" strike="noStrike" cap="none" normalizeH="0" baseline="0" dirty="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ub-packet 4</a:t>
                </a:r>
                <a:endParaRPr kumimoji="0" lang="de-DE"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196" name="Text Box 34"/>
              <p:cNvSpPr txBox="1">
                <a:spLocks noChangeArrowheads="1"/>
              </p:cNvSpPr>
              <p:nvPr/>
            </p:nvSpPr>
            <p:spPr bwMode="auto">
              <a:xfrm>
                <a:off x="7909" y="1438"/>
                <a:ext cx="1144" cy="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lang="de-DE" altLang="en-US" sz="800" dirty="0" smtClean="0">
                    <a:latin typeface="Frutiger LT Com 45 Light" panose="020B0303030504020204" pitchFamily="34" charset="0"/>
                    <a:ea typeface="Times New Roman" panose="02020603050405020304" pitchFamily="18" charset="0"/>
                    <a:cs typeface="Times New Roman" panose="02020603050405020304" pitchFamily="18" charset="0"/>
                  </a:rPr>
                  <a:t>s</a:t>
                </a:r>
                <a:r>
                  <a:rPr kumimoji="0" lang="de-DE" altLang="en-US" sz="800" b="0" i="0" u="none" strike="noStrike" cap="none" normalizeH="0" baseline="0" dirty="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ub-packet J-1</a:t>
                </a:r>
                <a:endParaRPr kumimoji="0" lang="de-DE"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197" name="Text Box 33"/>
              <p:cNvSpPr txBox="1">
                <a:spLocks noChangeArrowheads="1"/>
              </p:cNvSpPr>
              <p:nvPr/>
            </p:nvSpPr>
            <p:spPr bwMode="auto">
              <a:xfrm>
                <a:off x="8903" y="1440"/>
                <a:ext cx="1033" cy="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lang="de-DE" altLang="en-US" sz="800" dirty="0" smtClean="0">
                    <a:latin typeface="Frutiger LT Com 45 Light" panose="020B0303030504020204" pitchFamily="34" charset="0"/>
                    <a:ea typeface="Times New Roman" panose="02020603050405020304" pitchFamily="18" charset="0"/>
                    <a:cs typeface="Times New Roman" panose="02020603050405020304" pitchFamily="18" charset="0"/>
                  </a:rPr>
                  <a:t>s</a:t>
                </a:r>
                <a:r>
                  <a:rPr kumimoji="0" lang="de-DE" altLang="en-US" sz="800" b="0" i="0" u="none" strike="noStrike" cap="none" normalizeH="0" baseline="0" dirty="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ub-packet J</a:t>
                </a:r>
                <a:endParaRPr kumimoji="0" lang="de-DE" altLang="en-US" sz="1800" b="0" i="0" u="none" strike="noStrike" cap="none" normalizeH="0" baseline="0" dirty="0" smtClean="0">
                  <a:ln>
                    <a:noFill/>
                  </a:ln>
                  <a:solidFill>
                    <a:schemeClr val="tx1"/>
                  </a:solidFill>
                  <a:effectLst/>
                  <a:latin typeface="Arial" panose="020B0604020202020204" pitchFamily="34" charset="0"/>
                </a:endParaRPr>
              </a:p>
            </p:txBody>
          </p:sp>
        </p:grpSp>
        <p:grpSp>
          <p:nvGrpSpPr>
            <p:cNvPr id="162" name="Group 27"/>
            <p:cNvGrpSpPr>
              <a:grpSpLocks/>
            </p:cNvGrpSpPr>
            <p:nvPr/>
          </p:nvGrpSpPr>
          <p:grpSpPr bwMode="auto">
            <a:xfrm>
              <a:off x="3683" y="4285"/>
              <a:ext cx="6246" cy="76"/>
              <a:chOff x="3683" y="4285"/>
              <a:chExt cx="6246" cy="76"/>
            </a:xfrm>
          </p:grpSpPr>
          <p:sp>
            <p:nvSpPr>
              <p:cNvPr id="188" name="Oval 31"/>
              <p:cNvSpPr>
                <a:spLocks noChangeArrowheads="1"/>
              </p:cNvSpPr>
              <p:nvPr/>
            </p:nvSpPr>
            <p:spPr bwMode="auto">
              <a:xfrm>
                <a:off x="3683" y="4285"/>
                <a:ext cx="6246" cy="76"/>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9" name="AutoShape 30"/>
              <p:cNvSpPr>
                <a:spLocks noChangeShapeType="1"/>
              </p:cNvSpPr>
              <p:nvPr/>
            </p:nvSpPr>
            <p:spPr bwMode="auto">
              <a:xfrm>
                <a:off x="7428" y="4285"/>
                <a:ext cx="210" cy="1"/>
              </a:xfrm>
              <a:prstGeom prst="straightConnector1">
                <a:avLst/>
              </a:prstGeom>
              <a:noFill/>
              <a:ln w="9525">
                <a:solidFill>
                  <a:srgbClr val="000000"/>
                </a:solidFill>
                <a:round/>
                <a:headEnd type="triangle" w="med" len="me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0" name="AutoShape 29"/>
              <p:cNvSpPr>
                <a:spLocks noChangeShapeType="1"/>
              </p:cNvSpPr>
              <p:nvPr/>
            </p:nvSpPr>
            <p:spPr bwMode="auto">
              <a:xfrm>
                <a:off x="7811" y="4360"/>
                <a:ext cx="210" cy="1"/>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grpSp>
        <p:grpSp>
          <p:nvGrpSpPr>
            <p:cNvPr id="163" name="Group 22"/>
            <p:cNvGrpSpPr>
              <a:grpSpLocks/>
            </p:cNvGrpSpPr>
            <p:nvPr/>
          </p:nvGrpSpPr>
          <p:grpSpPr bwMode="auto">
            <a:xfrm>
              <a:off x="3707" y="4646"/>
              <a:ext cx="6246" cy="76"/>
              <a:chOff x="3690" y="4302"/>
              <a:chExt cx="6246" cy="76"/>
            </a:xfrm>
          </p:grpSpPr>
          <p:sp>
            <p:nvSpPr>
              <p:cNvPr id="184" name="Oval 26"/>
              <p:cNvSpPr>
                <a:spLocks noChangeArrowheads="1"/>
              </p:cNvSpPr>
              <p:nvPr/>
            </p:nvSpPr>
            <p:spPr bwMode="auto">
              <a:xfrm>
                <a:off x="3690" y="4302"/>
                <a:ext cx="6246" cy="76"/>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5" name="AutoShape 25"/>
              <p:cNvSpPr>
                <a:spLocks noChangeShapeType="1"/>
              </p:cNvSpPr>
              <p:nvPr/>
            </p:nvSpPr>
            <p:spPr bwMode="auto">
              <a:xfrm>
                <a:off x="7435" y="4302"/>
                <a:ext cx="210" cy="1"/>
              </a:xfrm>
              <a:prstGeom prst="straightConnector1">
                <a:avLst/>
              </a:prstGeom>
              <a:noFill/>
              <a:ln w="9525">
                <a:solidFill>
                  <a:srgbClr val="000000"/>
                </a:solidFill>
                <a:round/>
                <a:headEnd type="triangle" w="med" len="me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6" name="AutoShape 24"/>
              <p:cNvSpPr>
                <a:spLocks noChangeShapeType="1"/>
              </p:cNvSpPr>
              <p:nvPr/>
            </p:nvSpPr>
            <p:spPr bwMode="auto">
              <a:xfrm>
                <a:off x="7818" y="4377"/>
                <a:ext cx="210" cy="1"/>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grpSp>
        <p:grpSp>
          <p:nvGrpSpPr>
            <p:cNvPr id="164" name="Group 17"/>
            <p:cNvGrpSpPr>
              <a:grpSpLocks/>
            </p:cNvGrpSpPr>
            <p:nvPr/>
          </p:nvGrpSpPr>
          <p:grpSpPr bwMode="auto">
            <a:xfrm>
              <a:off x="3711" y="5002"/>
              <a:ext cx="6246" cy="76"/>
              <a:chOff x="3686" y="4298"/>
              <a:chExt cx="6246" cy="76"/>
            </a:xfrm>
          </p:grpSpPr>
          <p:sp>
            <p:nvSpPr>
              <p:cNvPr id="180" name="Oval 21"/>
              <p:cNvSpPr>
                <a:spLocks noChangeArrowheads="1"/>
              </p:cNvSpPr>
              <p:nvPr/>
            </p:nvSpPr>
            <p:spPr bwMode="auto">
              <a:xfrm>
                <a:off x="3686" y="4298"/>
                <a:ext cx="6246" cy="76"/>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1" name="AutoShape 20"/>
              <p:cNvSpPr>
                <a:spLocks noChangeShapeType="1"/>
              </p:cNvSpPr>
              <p:nvPr/>
            </p:nvSpPr>
            <p:spPr bwMode="auto">
              <a:xfrm>
                <a:off x="7431" y="4298"/>
                <a:ext cx="210" cy="1"/>
              </a:xfrm>
              <a:prstGeom prst="straightConnector1">
                <a:avLst/>
              </a:prstGeom>
              <a:noFill/>
              <a:ln w="9525">
                <a:solidFill>
                  <a:srgbClr val="000000"/>
                </a:solidFill>
                <a:round/>
                <a:headEnd type="triangle" w="med" len="me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2" name="AutoShape 19"/>
              <p:cNvSpPr>
                <a:spLocks noChangeShapeType="1"/>
              </p:cNvSpPr>
              <p:nvPr/>
            </p:nvSpPr>
            <p:spPr bwMode="auto">
              <a:xfrm>
                <a:off x="7814" y="4373"/>
                <a:ext cx="210" cy="1"/>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grpSp>
        <p:grpSp>
          <p:nvGrpSpPr>
            <p:cNvPr id="165" name="Group 12"/>
            <p:cNvGrpSpPr>
              <a:grpSpLocks/>
            </p:cNvGrpSpPr>
            <p:nvPr/>
          </p:nvGrpSpPr>
          <p:grpSpPr bwMode="auto">
            <a:xfrm>
              <a:off x="3715" y="5370"/>
              <a:ext cx="6246" cy="76"/>
              <a:chOff x="3715" y="5370"/>
              <a:chExt cx="6246" cy="76"/>
            </a:xfrm>
          </p:grpSpPr>
          <p:sp>
            <p:nvSpPr>
              <p:cNvPr id="176" name="Oval 16"/>
              <p:cNvSpPr>
                <a:spLocks noChangeArrowheads="1"/>
              </p:cNvSpPr>
              <p:nvPr/>
            </p:nvSpPr>
            <p:spPr bwMode="auto">
              <a:xfrm>
                <a:off x="3715" y="5370"/>
                <a:ext cx="6246" cy="76"/>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7" name="AutoShape 15"/>
              <p:cNvSpPr>
                <a:spLocks noChangeShapeType="1"/>
              </p:cNvSpPr>
              <p:nvPr/>
            </p:nvSpPr>
            <p:spPr bwMode="auto">
              <a:xfrm>
                <a:off x="7460" y="5370"/>
                <a:ext cx="210" cy="1"/>
              </a:xfrm>
              <a:prstGeom prst="straightConnector1">
                <a:avLst/>
              </a:prstGeom>
              <a:noFill/>
              <a:ln w="9525">
                <a:solidFill>
                  <a:srgbClr val="000000"/>
                </a:solidFill>
                <a:round/>
                <a:headEnd type="triangle" w="med" len="me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8" name="AutoShape 14"/>
              <p:cNvSpPr>
                <a:spLocks noChangeShapeType="1"/>
              </p:cNvSpPr>
              <p:nvPr/>
            </p:nvSpPr>
            <p:spPr bwMode="auto">
              <a:xfrm>
                <a:off x="7843" y="5445"/>
                <a:ext cx="210" cy="1"/>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grpSp>
        <p:sp>
          <p:nvSpPr>
            <p:cNvPr id="166" name="Oval 11"/>
            <p:cNvSpPr>
              <a:spLocks noChangeArrowheads="1"/>
            </p:cNvSpPr>
            <p:nvPr/>
          </p:nvSpPr>
          <p:spPr bwMode="auto">
            <a:xfrm>
              <a:off x="3683" y="6415"/>
              <a:ext cx="6246" cy="76"/>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67" name="AutoShape 10"/>
            <p:cNvSpPr>
              <a:spLocks noChangeShapeType="1"/>
            </p:cNvSpPr>
            <p:nvPr/>
          </p:nvSpPr>
          <p:spPr bwMode="auto">
            <a:xfrm>
              <a:off x="7428" y="6415"/>
              <a:ext cx="210" cy="1"/>
            </a:xfrm>
            <a:prstGeom prst="straightConnector1">
              <a:avLst/>
            </a:prstGeom>
            <a:noFill/>
            <a:ln w="9525">
              <a:solidFill>
                <a:srgbClr val="000000"/>
              </a:solidFill>
              <a:round/>
              <a:headEnd type="triangle" w="med" len="me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8" name="AutoShape 9"/>
            <p:cNvSpPr>
              <a:spLocks noChangeShapeType="1"/>
            </p:cNvSpPr>
            <p:nvPr/>
          </p:nvSpPr>
          <p:spPr bwMode="auto">
            <a:xfrm>
              <a:off x="7811" y="6490"/>
              <a:ext cx="210" cy="1"/>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grpSp>
          <p:nvGrpSpPr>
            <p:cNvPr id="169" name="Group 2"/>
            <p:cNvGrpSpPr>
              <a:grpSpLocks/>
            </p:cNvGrpSpPr>
            <p:nvPr/>
          </p:nvGrpSpPr>
          <p:grpSpPr bwMode="auto">
            <a:xfrm>
              <a:off x="4209" y="2798"/>
              <a:ext cx="5137" cy="476"/>
              <a:chOff x="4201" y="2785"/>
              <a:chExt cx="5137" cy="476"/>
            </a:xfrm>
          </p:grpSpPr>
          <p:sp>
            <p:nvSpPr>
              <p:cNvPr id="170" name="Line 8"/>
              <p:cNvSpPr>
                <a:spLocks noChangeShapeType="1"/>
              </p:cNvSpPr>
              <p:nvPr/>
            </p:nvSpPr>
            <p:spPr bwMode="auto">
              <a:xfrm>
                <a:off x="4201" y="2785"/>
                <a:ext cx="1" cy="444"/>
              </a:xfrm>
              <a:prstGeom prst="line">
                <a:avLst/>
              </a:prstGeom>
              <a:noFill/>
              <a:ln w="28575">
                <a:solidFill>
                  <a:srgbClr val="000000"/>
                </a:solidFill>
                <a:prstDash val="sysDot"/>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1" name="Line 7"/>
              <p:cNvSpPr>
                <a:spLocks noChangeShapeType="1"/>
              </p:cNvSpPr>
              <p:nvPr/>
            </p:nvSpPr>
            <p:spPr bwMode="auto">
              <a:xfrm>
                <a:off x="5089" y="2793"/>
                <a:ext cx="1" cy="444"/>
              </a:xfrm>
              <a:prstGeom prst="line">
                <a:avLst/>
              </a:prstGeom>
              <a:noFill/>
              <a:ln w="28575">
                <a:solidFill>
                  <a:srgbClr val="000000"/>
                </a:solidFill>
                <a:prstDash val="sysDot"/>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2" name="Line 6"/>
              <p:cNvSpPr>
                <a:spLocks noChangeShapeType="1"/>
              </p:cNvSpPr>
              <p:nvPr/>
            </p:nvSpPr>
            <p:spPr bwMode="auto">
              <a:xfrm>
                <a:off x="5953" y="2793"/>
                <a:ext cx="1" cy="444"/>
              </a:xfrm>
              <a:prstGeom prst="line">
                <a:avLst/>
              </a:prstGeom>
              <a:noFill/>
              <a:ln w="28575">
                <a:solidFill>
                  <a:srgbClr val="000000"/>
                </a:solidFill>
                <a:prstDash val="sysDot"/>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3" name="Line 5"/>
              <p:cNvSpPr>
                <a:spLocks noChangeShapeType="1"/>
              </p:cNvSpPr>
              <p:nvPr/>
            </p:nvSpPr>
            <p:spPr bwMode="auto">
              <a:xfrm>
                <a:off x="6865" y="2793"/>
                <a:ext cx="1" cy="444"/>
              </a:xfrm>
              <a:prstGeom prst="line">
                <a:avLst/>
              </a:prstGeom>
              <a:noFill/>
              <a:ln w="28575">
                <a:solidFill>
                  <a:srgbClr val="000000"/>
                </a:solidFill>
                <a:prstDash val="sysDot"/>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4" name="Line 4"/>
              <p:cNvSpPr>
                <a:spLocks noChangeShapeType="1"/>
              </p:cNvSpPr>
              <p:nvPr/>
            </p:nvSpPr>
            <p:spPr bwMode="auto">
              <a:xfrm>
                <a:off x="8497" y="2809"/>
                <a:ext cx="1" cy="444"/>
              </a:xfrm>
              <a:prstGeom prst="line">
                <a:avLst/>
              </a:prstGeom>
              <a:noFill/>
              <a:ln w="28575">
                <a:solidFill>
                  <a:srgbClr val="000000"/>
                </a:solidFill>
                <a:prstDash val="sysDot"/>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5" name="Line 3"/>
              <p:cNvSpPr>
                <a:spLocks noChangeShapeType="1"/>
              </p:cNvSpPr>
              <p:nvPr/>
            </p:nvSpPr>
            <p:spPr bwMode="auto">
              <a:xfrm>
                <a:off x="9337" y="2817"/>
                <a:ext cx="1" cy="444"/>
              </a:xfrm>
              <a:prstGeom prst="line">
                <a:avLst/>
              </a:prstGeom>
              <a:noFill/>
              <a:ln w="28575">
                <a:solidFill>
                  <a:srgbClr val="000000"/>
                </a:solidFill>
                <a:prstDash val="sysDot"/>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grpSp>
      </p:grpSp>
      <p:sp>
        <p:nvSpPr>
          <p:cNvPr id="198" name="Text Box 39"/>
          <p:cNvSpPr txBox="1">
            <a:spLocks noChangeArrowheads="1"/>
          </p:cNvSpPr>
          <p:nvPr/>
        </p:nvSpPr>
        <p:spPr bwMode="auto">
          <a:xfrm>
            <a:off x="2140079" y="4976284"/>
            <a:ext cx="506494" cy="3115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lang="de-DE" altLang="en-US" sz="1000" dirty="0" smtClean="0">
                <a:latin typeface="Frutiger LT Com 45 Light" panose="020B0303030504020204" pitchFamily="34" charset="0"/>
                <a:ea typeface="Times New Roman" panose="02020603050405020304" pitchFamily="18" charset="0"/>
                <a:cs typeface="Times New Roman" panose="02020603050405020304" pitchFamily="18" charset="0"/>
              </a:rPr>
              <a:t>PSDU</a:t>
            </a:r>
            <a:endParaRPr kumimoji="0" lang="de-DE" altLang="en-US"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79363557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dirty="0" smtClean="0"/>
              <a:t>Performance </a:t>
            </a:r>
            <a:r>
              <a:rPr lang="de-DE" dirty="0" err="1" smtClean="0"/>
              <a:t>of</a:t>
            </a:r>
            <a:r>
              <a:rPr lang="de-DE" dirty="0" smtClean="0"/>
              <a:t> </a:t>
            </a:r>
            <a:r>
              <a:rPr lang="de-DE" dirty="0" err="1" smtClean="0"/>
              <a:t>cyclically</a:t>
            </a:r>
            <a:r>
              <a:rPr lang="de-DE" dirty="0" smtClean="0"/>
              <a:t> </a:t>
            </a:r>
            <a:r>
              <a:rPr lang="de-DE" dirty="0" err="1" smtClean="0"/>
              <a:t>shifted</a:t>
            </a:r>
            <a:r>
              <a:rPr lang="de-DE" dirty="0"/>
              <a:t> </a:t>
            </a:r>
            <a:r>
              <a:rPr lang="de-DE" dirty="0" err="1" smtClean="0"/>
              <a:t>interleaver</a:t>
            </a:r>
            <a:endParaRPr lang="en-US" dirty="0"/>
          </a:p>
        </p:txBody>
      </p:sp>
      <p:sp>
        <p:nvSpPr>
          <p:cNvPr id="4" name="Date Placeholder 3"/>
          <p:cNvSpPr>
            <a:spLocks noGrp="1"/>
          </p:cNvSpPr>
          <p:nvPr>
            <p:ph type="dt" sz="half" idx="10"/>
          </p:nvPr>
        </p:nvSpPr>
        <p:spPr/>
        <p:txBody>
          <a:bodyPr/>
          <a:lstStyle/>
          <a:p>
            <a:r>
              <a:rPr lang="en-US" altLang="de-DE" smtClean="0"/>
              <a:t>November 2018</a:t>
            </a:r>
            <a:endParaRPr lang="en-US" altLang="de-DE"/>
          </a:p>
        </p:txBody>
      </p:sp>
      <p:sp>
        <p:nvSpPr>
          <p:cNvPr id="5" name="Footer Placeholder 4"/>
          <p:cNvSpPr>
            <a:spLocks noGrp="1"/>
          </p:cNvSpPr>
          <p:nvPr>
            <p:ph type="ftr" sz="quarter" idx="11"/>
          </p:nvPr>
        </p:nvSpPr>
        <p:spPr/>
        <p:txBody>
          <a:bodyPr/>
          <a:lstStyle/>
          <a:p>
            <a:r>
              <a:rPr lang="en-US" altLang="de-DE" smtClean="0"/>
              <a:t>Johannes Wechsler, Fraunhofer IIS</a:t>
            </a:r>
            <a:endParaRPr lang="en-US" altLang="de-DE"/>
          </a:p>
        </p:txBody>
      </p:sp>
      <p:sp>
        <p:nvSpPr>
          <p:cNvPr id="6" name="Slide Number Placeholder 5"/>
          <p:cNvSpPr>
            <a:spLocks noGrp="1"/>
          </p:cNvSpPr>
          <p:nvPr>
            <p:ph type="sldNum" sz="quarter" idx="12"/>
          </p:nvPr>
        </p:nvSpPr>
        <p:spPr/>
        <p:txBody>
          <a:bodyPr/>
          <a:lstStyle/>
          <a:p>
            <a:r>
              <a:rPr lang="en-US" altLang="de-DE" smtClean="0"/>
              <a:t>Slide </a:t>
            </a:r>
            <a:fld id="{F036D98A-9574-4173-AF74-E30638B0F820}" type="slidenum">
              <a:rPr lang="en-US" altLang="de-DE" smtClean="0"/>
              <a:pPr/>
              <a:t>11</a:t>
            </a:fld>
            <a:endParaRPr lang="en-US" altLang="de-DE"/>
          </a:p>
        </p:txBody>
      </p:sp>
      <p:sp>
        <p:nvSpPr>
          <p:cNvPr id="15" name="Content Placeholder 14"/>
          <p:cNvSpPr>
            <a:spLocks noGrp="1"/>
          </p:cNvSpPr>
          <p:nvPr>
            <p:ph idx="1"/>
          </p:nvPr>
        </p:nvSpPr>
        <p:spPr/>
        <p:txBody>
          <a:bodyPr/>
          <a:lstStyle/>
          <a:p>
            <a:r>
              <a:rPr lang="en-US" dirty="0"/>
              <a:t>green:</a:t>
            </a:r>
            <a:br>
              <a:rPr lang="en-US" dirty="0"/>
            </a:br>
            <a:r>
              <a:rPr lang="en-US" dirty="0"/>
              <a:t>collision probability</a:t>
            </a:r>
          </a:p>
          <a:p>
            <a:endParaRPr lang="en-US" dirty="0"/>
          </a:p>
          <a:p>
            <a:r>
              <a:rPr lang="en-US" dirty="0"/>
              <a:t>black:</a:t>
            </a:r>
            <a:br>
              <a:rPr lang="en-US" dirty="0"/>
            </a:br>
            <a:r>
              <a:rPr lang="en-US" dirty="0"/>
              <a:t>performance</a:t>
            </a:r>
            <a:br>
              <a:rPr lang="en-US" dirty="0"/>
            </a:br>
            <a:r>
              <a:rPr lang="en-US" dirty="0"/>
              <a:t>of </a:t>
            </a:r>
            <a:r>
              <a:rPr lang="en-US" dirty="0" smtClean="0"/>
              <a:t>cyclic shifted</a:t>
            </a:r>
            <a:r>
              <a:rPr lang="en-US" dirty="0"/>
              <a:t/>
            </a:r>
            <a:br>
              <a:rPr lang="en-US" dirty="0"/>
            </a:br>
            <a:r>
              <a:rPr lang="en-US" dirty="0"/>
              <a:t>block </a:t>
            </a:r>
            <a:r>
              <a:rPr lang="en-US" dirty="0" err="1"/>
              <a:t>interleaver</a:t>
            </a:r>
            <a:endParaRPr lang="en-US" dirty="0"/>
          </a:p>
        </p:txBody>
      </p:sp>
      <p:pic>
        <p:nvPicPr>
          <p:cNvPr id="16" name="Bild 9"/>
          <p:cNvPicPr/>
          <p:nvPr/>
        </p:nvPicPr>
        <p:blipFill>
          <a:blip r:embed="rId3"/>
          <a:srcRect/>
          <a:stretch>
            <a:fillRect/>
          </a:stretch>
        </p:blipFill>
        <p:spPr bwMode="auto">
          <a:xfrm>
            <a:off x="3059832" y="2160386"/>
            <a:ext cx="5550768" cy="4157137"/>
          </a:xfrm>
          <a:prstGeom prst="rect">
            <a:avLst/>
          </a:prstGeom>
          <a:noFill/>
          <a:ln w="9525">
            <a:noFill/>
            <a:miter lim="800000"/>
            <a:headEnd/>
            <a:tailEnd/>
          </a:ln>
        </p:spPr>
      </p:pic>
    </p:spTree>
    <p:extLst>
      <p:ext uri="{BB962C8B-B14F-4D97-AF65-F5344CB8AC3E}">
        <p14:creationId xmlns:p14="http://schemas.microsoft.com/office/powerpoint/2010/main" val="42881586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SFD for sub-packets</a:t>
            </a:r>
            <a:endParaRPr lang="en-US" dirty="0"/>
          </a:p>
        </p:txBody>
      </p:sp>
      <p:sp>
        <p:nvSpPr>
          <p:cNvPr id="3" name="Content Placeholder 2"/>
          <p:cNvSpPr>
            <a:spLocks noGrp="1"/>
          </p:cNvSpPr>
          <p:nvPr>
            <p:ph idx="1"/>
          </p:nvPr>
        </p:nvSpPr>
        <p:spPr>
          <a:xfrm>
            <a:off x="685800" y="2024524"/>
            <a:ext cx="7772400" cy="4114800"/>
          </a:xfrm>
        </p:spPr>
        <p:txBody>
          <a:bodyPr/>
          <a:lstStyle/>
          <a:p>
            <a:r>
              <a:rPr lang="de-DE" dirty="0" err="1" smtClean="0"/>
              <a:t>Current</a:t>
            </a:r>
            <a:r>
              <a:rPr lang="de-DE" dirty="0" smtClean="0"/>
              <a:t> SFD </a:t>
            </a:r>
            <a:r>
              <a:rPr lang="de-DE" dirty="0" err="1" smtClean="0"/>
              <a:t>is</a:t>
            </a:r>
            <a:r>
              <a:rPr lang="de-DE" dirty="0" smtClean="0"/>
              <a:t> </a:t>
            </a:r>
            <a:r>
              <a:rPr lang="de-DE" dirty="0" err="1" smtClean="0"/>
              <a:t>designed</a:t>
            </a:r>
            <a:r>
              <a:rPr lang="de-DE" dirty="0" smtClean="0"/>
              <a:t> </a:t>
            </a:r>
            <a:r>
              <a:rPr lang="de-DE" dirty="0" err="1" smtClean="0"/>
              <a:t>for</a:t>
            </a:r>
            <a:r>
              <a:rPr lang="de-DE" dirty="0" smtClean="0"/>
              <a:t> </a:t>
            </a:r>
            <a:r>
              <a:rPr lang="de-DE" dirty="0" err="1" smtClean="0"/>
              <a:t>compatibility</a:t>
            </a:r>
            <a:r>
              <a:rPr lang="de-DE" dirty="0" smtClean="0"/>
              <a:t> </a:t>
            </a:r>
            <a:r>
              <a:rPr lang="de-DE" dirty="0" err="1" smtClean="0"/>
              <a:t>and</a:t>
            </a:r>
            <a:r>
              <a:rPr lang="de-DE" dirty="0" smtClean="0"/>
              <a:t> </a:t>
            </a:r>
            <a:r>
              <a:rPr lang="de-DE" dirty="0" err="1" smtClean="0"/>
              <a:t>good</a:t>
            </a:r>
            <a:r>
              <a:rPr lang="de-DE" dirty="0" smtClean="0"/>
              <a:t> </a:t>
            </a:r>
            <a:r>
              <a:rPr lang="de-DE" dirty="0" err="1" smtClean="0"/>
              <a:t>phase</a:t>
            </a:r>
            <a:r>
              <a:rPr lang="de-DE" dirty="0" smtClean="0"/>
              <a:t> </a:t>
            </a:r>
            <a:r>
              <a:rPr lang="de-DE" dirty="0" err="1" smtClean="0"/>
              <a:t>estimation</a:t>
            </a:r>
            <a:endParaRPr lang="de-DE" dirty="0" smtClean="0"/>
          </a:p>
          <a:p>
            <a:endParaRPr lang="de-DE" dirty="0"/>
          </a:p>
          <a:p>
            <a:r>
              <a:rPr lang="de-DE" dirty="0" err="1" smtClean="0"/>
              <a:t>Proposed</a:t>
            </a:r>
            <a:r>
              <a:rPr lang="de-DE" dirty="0" smtClean="0"/>
              <a:t> SFD </a:t>
            </a:r>
            <a:r>
              <a:rPr lang="de-DE" dirty="0" err="1" smtClean="0"/>
              <a:t>includes</a:t>
            </a:r>
            <a:r>
              <a:rPr lang="de-DE" dirty="0" smtClean="0"/>
              <a:t> 101010 </a:t>
            </a:r>
            <a:r>
              <a:rPr lang="de-DE" dirty="0" err="1" smtClean="0"/>
              <a:t>sequence</a:t>
            </a:r>
            <a:r>
              <a:rPr lang="de-DE" dirty="0"/>
              <a:t> </a:t>
            </a:r>
            <a:r>
              <a:rPr lang="de-DE" dirty="0" err="1" smtClean="0"/>
              <a:t>which</a:t>
            </a:r>
            <a:r>
              <a:rPr lang="de-DE" dirty="0" smtClean="0"/>
              <a:t> </a:t>
            </a:r>
            <a:r>
              <a:rPr lang="de-DE" dirty="0" err="1" smtClean="0"/>
              <a:t>might</a:t>
            </a:r>
            <a:r>
              <a:rPr lang="de-DE" dirty="0" smtClean="0"/>
              <a:t> </a:t>
            </a:r>
            <a:r>
              <a:rPr lang="de-DE" dirty="0" err="1" smtClean="0"/>
              <a:t>be</a:t>
            </a:r>
            <a:r>
              <a:rPr lang="de-DE" dirty="0" smtClean="0"/>
              <a:t> </a:t>
            </a:r>
            <a:r>
              <a:rPr lang="de-DE" dirty="0" err="1" smtClean="0"/>
              <a:t>problematic</a:t>
            </a:r>
            <a:endParaRPr lang="de-DE" dirty="0" smtClean="0"/>
          </a:p>
          <a:p>
            <a:pPr lvl="1"/>
            <a:r>
              <a:rPr lang="de-DE" dirty="0" err="1" smtClean="0"/>
              <a:t>Detection</a:t>
            </a:r>
            <a:r>
              <a:rPr lang="de-DE" dirty="0" smtClean="0"/>
              <a:t> in </a:t>
            </a:r>
            <a:r>
              <a:rPr lang="de-DE" dirty="0" err="1" smtClean="0"/>
              <a:t>fragmented</a:t>
            </a:r>
            <a:r>
              <a:rPr lang="de-DE" dirty="0" smtClean="0"/>
              <a:t> </a:t>
            </a:r>
            <a:r>
              <a:rPr lang="de-DE" dirty="0" err="1" smtClean="0"/>
              <a:t>systems</a:t>
            </a:r>
            <a:r>
              <a:rPr lang="de-DE" dirty="0" smtClean="0"/>
              <a:t> </a:t>
            </a:r>
            <a:r>
              <a:rPr lang="de-DE" dirty="0" err="1" smtClean="0"/>
              <a:t>with</a:t>
            </a:r>
            <a:r>
              <a:rPr lang="de-DE" dirty="0" smtClean="0"/>
              <a:t> </a:t>
            </a:r>
            <a:r>
              <a:rPr lang="de-DE" dirty="0" err="1" smtClean="0"/>
              <a:t>preamble</a:t>
            </a:r>
            <a:r>
              <a:rPr lang="de-DE" dirty="0" smtClean="0"/>
              <a:t> not ideal</a:t>
            </a:r>
          </a:p>
          <a:p>
            <a:pPr lvl="1"/>
            <a:endParaRPr lang="de-DE" dirty="0"/>
          </a:p>
          <a:p>
            <a:r>
              <a:rPr lang="de-DE" dirty="0" smtClean="0"/>
              <a:t>New SFD </a:t>
            </a:r>
            <a:r>
              <a:rPr lang="de-DE" dirty="0" err="1" smtClean="0"/>
              <a:t>with</a:t>
            </a:r>
            <a:r>
              <a:rPr lang="de-DE" dirty="0" smtClean="0"/>
              <a:t> same </a:t>
            </a:r>
            <a:r>
              <a:rPr lang="de-DE" dirty="0" err="1" smtClean="0"/>
              <a:t>performance</a:t>
            </a:r>
            <a:r>
              <a:rPr lang="de-DE" dirty="0" smtClean="0"/>
              <a:t> </a:t>
            </a:r>
            <a:r>
              <a:rPr lang="de-DE" dirty="0" err="1" smtClean="0"/>
              <a:t>characteristics</a:t>
            </a:r>
            <a:endParaRPr lang="de-DE" dirty="0" smtClean="0"/>
          </a:p>
          <a:p>
            <a:pPr lvl="1"/>
            <a:endParaRPr lang="de-DE" dirty="0"/>
          </a:p>
          <a:p>
            <a:endParaRPr lang="en-US" dirty="0" smtClean="0"/>
          </a:p>
        </p:txBody>
      </p:sp>
      <p:sp>
        <p:nvSpPr>
          <p:cNvPr id="4" name="Date Placeholder 3"/>
          <p:cNvSpPr>
            <a:spLocks noGrp="1"/>
          </p:cNvSpPr>
          <p:nvPr>
            <p:ph type="dt" sz="half" idx="10"/>
          </p:nvPr>
        </p:nvSpPr>
        <p:spPr/>
        <p:txBody>
          <a:bodyPr/>
          <a:lstStyle/>
          <a:p>
            <a:r>
              <a:rPr lang="en-US" altLang="de-DE" smtClean="0"/>
              <a:t>November 2018</a:t>
            </a:r>
            <a:endParaRPr lang="en-US" altLang="de-DE"/>
          </a:p>
        </p:txBody>
      </p:sp>
      <p:sp>
        <p:nvSpPr>
          <p:cNvPr id="5" name="Footer Placeholder 4"/>
          <p:cNvSpPr>
            <a:spLocks noGrp="1"/>
          </p:cNvSpPr>
          <p:nvPr>
            <p:ph type="ftr" sz="quarter" idx="11"/>
          </p:nvPr>
        </p:nvSpPr>
        <p:spPr/>
        <p:txBody>
          <a:bodyPr/>
          <a:lstStyle/>
          <a:p>
            <a:r>
              <a:rPr lang="en-US" altLang="de-DE" smtClean="0"/>
              <a:t>Johannes Wechsler, Fraunhofer IIS</a:t>
            </a:r>
            <a:endParaRPr lang="en-US" altLang="de-DE"/>
          </a:p>
        </p:txBody>
      </p:sp>
      <p:sp>
        <p:nvSpPr>
          <p:cNvPr id="6" name="Slide Number Placeholder 5"/>
          <p:cNvSpPr>
            <a:spLocks noGrp="1"/>
          </p:cNvSpPr>
          <p:nvPr>
            <p:ph type="sldNum" sz="quarter" idx="12"/>
          </p:nvPr>
        </p:nvSpPr>
        <p:spPr/>
        <p:txBody>
          <a:bodyPr/>
          <a:lstStyle/>
          <a:p>
            <a:r>
              <a:rPr lang="en-US" altLang="de-DE" smtClean="0"/>
              <a:t>Slide </a:t>
            </a:r>
            <a:fld id="{F036D98A-9574-4173-AF74-E30638B0F820}" type="slidenum">
              <a:rPr lang="en-US" altLang="de-DE" smtClean="0"/>
              <a:pPr/>
              <a:t>12</a:t>
            </a:fld>
            <a:endParaRPr lang="en-US" altLang="de-DE"/>
          </a:p>
        </p:txBody>
      </p:sp>
      <p:graphicFrame>
        <p:nvGraphicFramePr>
          <p:cNvPr id="9" name="Table 8"/>
          <p:cNvGraphicFramePr>
            <a:graphicFrameLocks noGrp="1"/>
          </p:cNvGraphicFramePr>
          <p:nvPr>
            <p:extLst>
              <p:ext uri="{D42A27DB-BD31-4B8C-83A1-F6EECF244321}">
                <p14:modId xmlns:p14="http://schemas.microsoft.com/office/powerpoint/2010/main" val="37691029"/>
              </p:ext>
            </p:extLst>
          </p:nvPr>
        </p:nvGraphicFramePr>
        <p:xfrm>
          <a:off x="2286000" y="4869160"/>
          <a:ext cx="4752528" cy="1135964"/>
        </p:xfrm>
        <a:graphic>
          <a:graphicData uri="http://schemas.openxmlformats.org/drawingml/2006/table">
            <a:tbl>
              <a:tblPr firstRow="1" firstCol="1" bandRow="1"/>
              <a:tblGrid>
                <a:gridCol w="1160659">
                  <a:extLst>
                    <a:ext uri="{9D8B030D-6E8A-4147-A177-3AD203B41FA5}">
                      <a16:colId xmlns:a16="http://schemas.microsoft.com/office/drawing/2014/main" val="1606604161"/>
                    </a:ext>
                  </a:extLst>
                </a:gridCol>
                <a:gridCol w="1629861">
                  <a:extLst>
                    <a:ext uri="{9D8B030D-6E8A-4147-A177-3AD203B41FA5}">
                      <a16:colId xmlns:a16="http://schemas.microsoft.com/office/drawing/2014/main" val="1954398903"/>
                    </a:ext>
                  </a:extLst>
                </a:gridCol>
                <a:gridCol w="1962008">
                  <a:extLst>
                    <a:ext uri="{9D8B030D-6E8A-4147-A177-3AD203B41FA5}">
                      <a16:colId xmlns:a16="http://schemas.microsoft.com/office/drawing/2014/main" val="3870756560"/>
                    </a:ext>
                  </a:extLst>
                </a:gridCol>
              </a:tblGrid>
              <a:tr h="567982">
                <a:tc>
                  <a:txBody>
                    <a:bodyPr/>
                    <a:lstStyle/>
                    <a:p>
                      <a:pPr algn="ctr">
                        <a:lnSpc>
                          <a:spcPts val="1000"/>
                        </a:lnSpc>
                        <a:spcAft>
                          <a:spcPts val="0"/>
                        </a:spcAft>
                      </a:pPr>
                      <a:r>
                        <a:rPr lang="en-US" sz="1700" b="1" u="sng">
                          <a:solidFill>
                            <a:srgbClr val="000000"/>
                          </a:solidFill>
                          <a:effectLst/>
                          <a:latin typeface="Times New Roman" panose="02020603050405020304" pitchFamily="18" charset="0"/>
                          <a:ea typeface="Times New Roman" panose="02020603050405020304" pitchFamily="18" charset="0"/>
                        </a:rPr>
                        <a:t>Bits</a:t>
                      </a:r>
                      <a:endParaRPr lang="en-US" sz="1700" b="1">
                        <a:solidFill>
                          <a:srgbClr val="000000"/>
                        </a:solidFill>
                        <a:effectLst/>
                        <a:latin typeface="Times New Roman" panose="02020603050405020304" pitchFamily="18" charset="0"/>
                        <a:ea typeface="Times New Roman" panose="02020603050405020304" pitchFamily="18" charset="0"/>
                      </a:endParaRPr>
                    </a:p>
                  </a:txBody>
                  <a:tcPr marL="148170" marR="148170" marT="197559" marB="123474"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700" u="sng">
                          <a:solidFill>
                            <a:srgbClr val="000000"/>
                          </a:solidFill>
                          <a:effectLst/>
                          <a:latin typeface="Times New Roman" panose="02020603050405020304" pitchFamily="18" charset="0"/>
                          <a:ea typeface="Times New Roman" panose="02020603050405020304" pitchFamily="18" charset="0"/>
                        </a:rPr>
                        <a:t>0–3</a:t>
                      </a:r>
                      <a:endParaRPr lang="en-US" sz="1900">
                        <a:solidFill>
                          <a:srgbClr val="000000"/>
                        </a:solidFill>
                        <a:effectLst/>
                        <a:latin typeface="Times New Roman" panose="02020603050405020304" pitchFamily="18" charset="0"/>
                        <a:ea typeface="Times New Roman" panose="02020603050405020304" pitchFamily="18" charset="0"/>
                      </a:endParaRPr>
                    </a:p>
                  </a:txBody>
                  <a:tcPr marL="148170" marR="148170" marT="148170" marB="7408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700" u="sng">
                          <a:solidFill>
                            <a:srgbClr val="000000"/>
                          </a:solidFill>
                          <a:effectLst/>
                          <a:latin typeface="Times New Roman" panose="02020603050405020304" pitchFamily="18" charset="0"/>
                          <a:ea typeface="Times New Roman" panose="02020603050405020304" pitchFamily="18" charset="0"/>
                        </a:rPr>
                        <a:t>4–15</a:t>
                      </a:r>
                      <a:endParaRPr lang="en-US" sz="1900">
                        <a:solidFill>
                          <a:srgbClr val="000000"/>
                        </a:solidFill>
                        <a:effectLst/>
                        <a:latin typeface="Times New Roman" panose="02020603050405020304" pitchFamily="18" charset="0"/>
                        <a:ea typeface="Times New Roman" panose="02020603050405020304" pitchFamily="18" charset="0"/>
                      </a:endParaRPr>
                    </a:p>
                  </a:txBody>
                  <a:tcPr marL="148170" marR="148170" marT="148170" marB="74084">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09781080"/>
                  </a:ext>
                </a:extLst>
              </a:tr>
              <a:tr h="567982">
                <a:tc>
                  <a:txBody>
                    <a:bodyPr/>
                    <a:lstStyle/>
                    <a:p>
                      <a:pPr algn="ctr">
                        <a:lnSpc>
                          <a:spcPts val="1000"/>
                        </a:lnSpc>
                        <a:spcAft>
                          <a:spcPts val="0"/>
                        </a:spcAft>
                      </a:pPr>
                      <a:r>
                        <a:rPr lang="en-US" sz="1700" b="1" u="sng">
                          <a:solidFill>
                            <a:srgbClr val="000000"/>
                          </a:solidFill>
                          <a:effectLst/>
                          <a:latin typeface="Times New Roman" panose="02020603050405020304" pitchFamily="18" charset="0"/>
                          <a:ea typeface="Times New Roman" panose="02020603050405020304" pitchFamily="18" charset="0"/>
                        </a:rPr>
                        <a:t>Bit map</a:t>
                      </a:r>
                      <a:endParaRPr lang="en-US" sz="1700" b="1">
                        <a:solidFill>
                          <a:srgbClr val="000000"/>
                        </a:solidFill>
                        <a:effectLst/>
                        <a:latin typeface="Times New Roman" panose="02020603050405020304" pitchFamily="18" charset="0"/>
                        <a:ea typeface="Times New Roman" panose="02020603050405020304" pitchFamily="18" charset="0"/>
                      </a:endParaRPr>
                    </a:p>
                  </a:txBody>
                  <a:tcPr marL="148170" marR="148170" marT="197559" marB="123474"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ts val="10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700" u="sng">
                          <a:solidFill>
                            <a:srgbClr val="000000"/>
                          </a:solidFill>
                          <a:effectLst/>
                          <a:latin typeface="Times New Roman" panose="02020603050405020304" pitchFamily="18" charset="0"/>
                          <a:ea typeface="Times New Roman" panose="02020603050405020304" pitchFamily="18" charset="0"/>
                        </a:rPr>
                        <a:t>0101</a:t>
                      </a:r>
                      <a:endParaRPr lang="en-US" sz="1900">
                        <a:solidFill>
                          <a:srgbClr val="000000"/>
                        </a:solidFill>
                        <a:effectLst/>
                        <a:latin typeface="Times New Roman" panose="02020603050405020304" pitchFamily="18" charset="0"/>
                        <a:ea typeface="Times New Roman" panose="02020603050405020304" pitchFamily="18" charset="0"/>
                      </a:endParaRPr>
                    </a:p>
                  </a:txBody>
                  <a:tcPr marL="148170" marR="148170" marT="148170" marB="7408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ts val="10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700" u="sng" dirty="0">
                          <a:solidFill>
                            <a:srgbClr val="000000"/>
                          </a:solidFill>
                          <a:effectLst/>
                          <a:latin typeface="Times New Roman" panose="02020603050405020304" pitchFamily="18" charset="0"/>
                          <a:ea typeface="Times New Roman" panose="02020603050405020304" pitchFamily="18" charset="0"/>
                        </a:rPr>
                        <a:t>1101 1110 1000</a:t>
                      </a:r>
                      <a:endParaRPr lang="en-US" sz="1900" dirty="0">
                        <a:solidFill>
                          <a:srgbClr val="000000"/>
                        </a:solidFill>
                        <a:effectLst/>
                        <a:latin typeface="Times New Roman" panose="02020603050405020304" pitchFamily="18" charset="0"/>
                        <a:ea typeface="Times New Roman" panose="02020603050405020304" pitchFamily="18" charset="0"/>
                      </a:endParaRPr>
                    </a:p>
                  </a:txBody>
                  <a:tcPr marL="148170" marR="148170" marT="148170" marB="74084">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83208192"/>
                  </a:ext>
                </a:extLst>
              </a:tr>
            </a:tbl>
          </a:graphicData>
        </a:graphic>
      </p:graphicFrame>
    </p:spTree>
    <p:extLst>
      <p:ext uri="{BB962C8B-B14F-4D97-AF65-F5344CB8AC3E}">
        <p14:creationId xmlns:p14="http://schemas.microsoft.com/office/powerpoint/2010/main" val="73425535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Synchronization sub-packets</a:t>
            </a:r>
            <a:endParaRPr lang="en-US" dirty="0"/>
          </a:p>
        </p:txBody>
      </p:sp>
      <p:sp>
        <p:nvSpPr>
          <p:cNvPr id="4" name="Date Placeholder 3"/>
          <p:cNvSpPr>
            <a:spLocks noGrp="1"/>
          </p:cNvSpPr>
          <p:nvPr>
            <p:ph type="dt" sz="half" idx="10"/>
          </p:nvPr>
        </p:nvSpPr>
        <p:spPr/>
        <p:txBody>
          <a:bodyPr/>
          <a:lstStyle/>
          <a:p>
            <a:r>
              <a:rPr lang="en-US" altLang="de-DE" smtClean="0"/>
              <a:t>November 2018</a:t>
            </a:r>
            <a:endParaRPr lang="en-US" altLang="de-DE"/>
          </a:p>
        </p:txBody>
      </p:sp>
      <p:sp>
        <p:nvSpPr>
          <p:cNvPr id="5" name="Footer Placeholder 4"/>
          <p:cNvSpPr>
            <a:spLocks noGrp="1"/>
          </p:cNvSpPr>
          <p:nvPr>
            <p:ph type="ftr" sz="quarter" idx="11"/>
          </p:nvPr>
        </p:nvSpPr>
        <p:spPr/>
        <p:txBody>
          <a:bodyPr/>
          <a:lstStyle/>
          <a:p>
            <a:r>
              <a:rPr lang="en-US" altLang="de-DE" smtClean="0"/>
              <a:t>Johannes Wechsler, Fraunhofer IIS</a:t>
            </a:r>
            <a:endParaRPr lang="en-US" altLang="de-DE"/>
          </a:p>
        </p:txBody>
      </p:sp>
      <p:sp>
        <p:nvSpPr>
          <p:cNvPr id="6" name="Slide Number Placeholder 5"/>
          <p:cNvSpPr>
            <a:spLocks noGrp="1"/>
          </p:cNvSpPr>
          <p:nvPr>
            <p:ph type="sldNum" sz="quarter" idx="12"/>
          </p:nvPr>
        </p:nvSpPr>
        <p:spPr/>
        <p:txBody>
          <a:bodyPr/>
          <a:lstStyle/>
          <a:p>
            <a:r>
              <a:rPr lang="en-US" altLang="de-DE" smtClean="0"/>
              <a:t>Slide </a:t>
            </a:r>
            <a:fld id="{F036D98A-9574-4173-AF74-E30638B0F820}" type="slidenum">
              <a:rPr lang="en-US" altLang="de-DE" smtClean="0"/>
              <a:pPr/>
              <a:t>13</a:t>
            </a:fld>
            <a:endParaRPr lang="en-US" altLang="de-DE"/>
          </a:p>
        </p:txBody>
      </p:sp>
      <p:graphicFrame>
        <p:nvGraphicFramePr>
          <p:cNvPr id="7" name="Object 6"/>
          <p:cNvGraphicFramePr>
            <a:graphicFrameLocks noChangeAspect="1"/>
          </p:cNvGraphicFramePr>
          <p:nvPr>
            <p:extLst>
              <p:ext uri="{D42A27DB-BD31-4B8C-83A1-F6EECF244321}">
                <p14:modId xmlns:p14="http://schemas.microsoft.com/office/powerpoint/2010/main" val="2746184856"/>
              </p:ext>
            </p:extLst>
          </p:nvPr>
        </p:nvGraphicFramePr>
        <p:xfrm>
          <a:off x="852488" y="1976438"/>
          <a:ext cx="7615237" cy="4421187"/>
        </p:xfrm>
        <a:graphic>
          <a:graphicData uri="http://schemas.openxmlformats.org/presentationml/2006/ole">
            <mc:AlternateContent xmlns:mc="http://schemas.openxmlformats.org/markup-compatibility/2006">
              <mc:Choice xmlns:v="urn:schemas-microsoft-com:vml" Requires="v">
                <p:oleObj spid="_x0000_s60423" name="Visio" r:id="rId3" imgW="7618680" imgH="4421520" progId="Visio.Drawing.11">
                  <p:embed/>
                </p:oleObj>
              </mc:Choice>
              <mc:Fallback>
                <p:oleObj name="Visio" r:id="rId3" imgW="7618680" imgH="4421520" progId="Visio.Drawing.11">
                  <p:embed/>
                  <p:pic>
                    <p:nvPicPr>
                      <p:cNvPr id="10" name="Object 9"/>
                      <p:cNvPicPr>
                        <a:picLocks noChangeAspect="1" noChangeArrowheads="1"/>
                      </p:cNvPicPr>
                      <p:nvPr/>
                    </p:nvPicPr>
                    <p:blipFill>
                      <a:blip r:embed="rId4"/>
                      <a:srcRect/>
                      <a:stretch>
                        <a:fillRect/>
                      </a:stretch>
                    </p:blipFill>
                    <p:spPr bwMode="auto">
                      <a:xfrm>
                        <a:off x="852488" y="1976438"/>
                        <a:ext cx="7615237" cy="4421187"/>
                      </a:xfrm>
                      <a:prstGeom prst="rect">
                        <a:avLst/>
                      </a:prstGeom>
                      <a:noFill/>
                    </p:spPr>
                  </p:pic>
                </p:oleObj>
              </mc:Fallback>
            </mc:AlternateContent>
          </a:graphicData>
        </a:graphic>
      </p:graphicFrame>
    </p:spTree>
    <p:extLst>
      <p:ext uri="{BB962C8B-B14F-4D97-AF65-F5344CB8AC3E}">
        <p14:creationId xmlns:p14="http://schemas.microsoft.com/office/powerpoint/2010/main" val="304855404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SFD for synchronization sub-packets</a:t>
            </a:r>
            <a:endParaRPr lang="en-US" dirty="0"/>
          </a:p>
        </p:txBody>
      </p:sp>
      <p:sp>
        <p:nvSpPr>
          <p:cNvPr id="3" name="Content Placeholder 2"/>
          <p:cNvSpPr>
            <a:spLocks noGrp="1"/>
          </p:cNvSpPr>
          <p:nvPr>
            <p:ph idx="1"/>
          </p:nvPr>
        </p:nvSpPr>
        <p:spPr>
          <a:xfrm>
            <a:off x="685800" y="2024524"/>
            <a:ext cx="7772400" cy="4114800"/>
          </a:xfrm>
        </p:spPr>
        <p:txBody>
          <a:bodyPr/>
          <a:lstStyle/>
          <a:p>
            <a:r>
              <a:rPr lang="de-DE" dirty="0" smtClean="0"/>
              <a:t>SFD </a:t>
            </a:r>
            <a:r>
              <a:rPr lang="de-DE" dirty="0" err="1" smtClean="0"/>
              <a:t>for</a:t>
            </a:r>
            <a:r>
              <a:rPr lang="de-DE" dirty="0" smtClean="0"/>
              <a:t> normal sub-</a:t>
            </a:r>
            <a:r>
              <a:rPr lang="de-DE" dirty="0" err="1" smtClean="0"/>
              <a:t>packets</a:t>
            </a:r>
            <a:r>
              <a:rPr lang="de-DE" dirty="0" smtClean="0"/>
              <a:t> ideal </a:t>
            </a:r>
            <a:r>
              <a:rPr lang="de-DE" dirty="0" err="1" smtClean="0"/>
              <a:t>for</a:t>
            </a:r>
            <a:r>
              <a:rPr lang="de-DE" dirty="0" smtClean="0"/>
              <a:t> </a:t>
            </a:r>
            <a:r>
              <a:rPr lang="de-DE" dirty="0" err="1" smtClean="0"/>
              <a:t>phase</a:t>
            </a:r>
            <a:r>
              <a:rPr lang="de-DE" dirty="0" smtClean="0"/>
              <a:t> </a:t>
            </a:r>
            <a:r>
              <a:rPr lang="de-DE" dirty="0" err="1" smtClean="0"/>
              <a:t>estimation</a:t>
            </a:r>
            <a:endParaRPr lang="de-DE" dirty="0"/>
          </a:p>
          <a:p>
            <a:r>
              <a:rPr lang="de-DE" dirty="0" err="1" smtClean="0"/>
              <a:t>Detection</a:t>
            </a:r>
            <a:r>
              <a:rPr lang="de-DE" dirty="0" smtClean="0"/>
              <a:t> </a:t>
            </a:r>
            <a:r>
              <a:rPr lang="de-DE" dirty="0" err="1" smtClean="0"/>
              <a:t>with</a:t>
            </a:r>
            <a:r>
              <a:rPr lang="de-DE" dirty="0" smtClean="0"/>
              <a:t> </a:t>
            </a:r>
            <a:r>
              <a:rPr lang="de-DE" dirty="0" err="1" smtClean="0"/>
              <a:t>only</a:t>
            </a:r>
            <a:r>
              <a:rPr lang="de-DE" dirty="0" smtClean="0"/>
              <a:t> 3 sub-</a:t>
            </a:r>
            <a:r>
              <a:rPr lang="de-DE" dirty="0" err="1" smtClean="0"/>
              <a:t>packets</a:t>
            </a:r>
            <a:r>
              <a:rPr lang="de-DE" dirty="0" smtClean="0"/>
              <a:t> </a:t>
            </a:r>
            <a:r>
              <a:rPr lang="de-DE" dirty="0" err="1" smtClean="0"/>
              <a:t>difficult</a:t>
            </a:r>
            <a:r>
              <a:rPr lang="de-DE" dirty="0" smtClean="0"/>
              <a:t> </a:t>
            </a:r>
            <a:r>
              <a:rPr lang="de-DE" dirty="0" err="1" smtClean="0"/>
              <a:t>and</a:t>
            </a:r>
            <a:r>
              <a:rPr lang="de-DE" dirty="0" smtClean="0"/>
              <a:t>  </a:t>
            </a:r>
            <a:r>
              <a:rPr lang="de-DE" dirty="0" err="1" smtClean="0"/>
              <a:t>computationally</a:t>
            </a:r>
            <a:r>
              <a:rPr lang="de-DE" dirty="0" smtClean="0"/>
              <a:t> expensive</a:t>
            </a:r>
          </a:p>
          <a:p>
            <a:r>
              <a:rPr lang="de-DE" dirty="0" smtClean="0"/>
              <a:t>Phase </a:t>
            </a:r>
            <a:r>
              <a:rPr lang="de-DE" dirty="0" err="1" smtClean="0"/>
              <a:t>estimation</a:t>
            </a:r>
            <a:r>
              <a:rPr lang="de-DE" dirty="0" smtClean="0"/>
              <a:t> </a:t>
            </a:r>
            <a:r>
              <a:rPr lang="de-DE" dirty="0" err="1" smtClean="0"/>
              <a:t>performance</a:t>
            </a:r>
            <a:r>
              <a:rPr lang="de-DE" dirty="0" smtClean="0"/>
              <a:t> irrelevant </a:t>
            </a:r>
            <a:r>
              <a:rPr lang="de-DE" dirty="0" err="1" smtClean="0"/>
              <a:t>for</a:t>
            </a:r>
            <a:r>
              <a:rPr lang="de-DE" dirty="0" smtClean="0"/>
              <a:t> initial </a:t>
            </a:r>
            <a:r>
              <a:rPr lang="de-DE" dirty="0" err="1" smtClean="0"/>
              <a:t>detection</a:t>
            </a:r>
            <a:endParaRPr lang="de-DE" dirty="0" smtClean="0"/>
          </a:p>
          <a:p>
            <a:endParaRPr lang="de-DE" dirty="0"/>
          </a:p>
          <a:p>
            <a:r>
              <a:rPr lang="de-DE" dirty="0" smtClean="0"/>
              <a:t>New SFD </a:t>
            </a:r>
            <a:r>
              <a:rPr lang="de-DE" dirty="0" err="1" smtClean="0"/>
              <a:t>for</a:t>
            </a:r>
            <a:r>
              <a:rPr lang="de-DE" dirty="0" smtClean="0"/>
              <a:t> </a:t>
            </a:r>
            <a:r>
              <a:rPr lang="de-DE" dirty="0" err="1" smtClean="0"/>
              <a:t>synchronisation</a:t>
            </a:r>
            <a:r>
              <a:rPr lang="de-DE" dirty="0" smtClean="0"/>
              <a:t> sub-</a:t>
            </a:r>
            <a:r>
              <a:rPr lang="de-DE" dirty="0" err="1" smtClean="0"/>
              <a:t>packets</a:t>
            </a:r>
            <a:r>
              <a:rPr lang="de-DE" dirty="0" smtClean="0"/>
              <a:t>:</a:t>
            </a:r>
          </a:p>
          <a:p>
            <a:pPr lvl="1"/>
            <a:r>
              <a:rPr lang="de-DE" dirty="0" err="1" smtClean="0"/>
              <a:t>Modulated</a:t>
            </a:r>
            <a:r>
              <a:rPr lang="de-DE" dirty="0" smtClean="0"/>
              <a:t> MSK </a:t>
            </a:r>
            <a:r>
              <a:rPr lang="de-DE" dirty="0" err="1" smtClean="0"/>
              <a:t>sequence</a:t>
            </a:r>
            <a:r>
              <a:rPr lang="de-DE" dirty="0" smtClean="0"/>
              <a:t> </a:t>
            </a:r>
            <a:r>
              <a:rPr lang="de-DE" dirty="0" err="1" smtClean="0"/>
              <a:t>of</a:t>
            </a:r>
            <a:r>
              <a:rPr lang="de-DE" dirty="0" smtClean="0"/>
              <a:t> 1111 1111 0101 0101</a:t>
            </a:r>
          </a:p>
          <a:p>
            <a:pPr lvl="1"/>
            <a:r>
              <a:rPr lang="de-DE" dirty="0" err="1" smtClean="0"/>
              <a:t>Which</a:t>
            </a:r>
            <a:r>
              <a:rPr lang="de-DE" dirty="0" smtClean="0"/>
              <a:t> </a:t>
            </a:r>
            <a:r>
              <a:rPr lang="de-DE" dirty="0" err="1" smtClean="0"/>
              <a:t>leads</a:t>
            </a:r>
            <a:r>
              <a:rPr lang="de-DE" dirty="0" smtClean="0"/>
              <a:t> </a:t>
            </a:r>
            <a:r>
              <a:rPr lang="de-DE" dirty="0" err="1" smtClean="0"/>
              <a:t>to</a:t>
            </a:r>
            <a:r>
              <a:rPr lang="de-DE" dirty="0" smtClean="0"/>
              <a:t> </a:t>
            </a:r>
            <a:r>
              <a:rPr lang="de-DE" dirty="0" err="1" smtClean="0"/>
              <a:t>two</a:t>
            </a:r>
            <a:r>
              <a:rPr lang="de-DE" dirty="0" smtClean="0"/>
              <a:t> </a:t>
            </a:r>
            <a:r>
              <a:rPr lang="de-DE" dirty="0" err="1" smtClean="0"/>
              <a:t>distinct</a:t>
            </a:r>
            <a:r>
              <a:rPr lang="de-DE" dirty="0" smtClean="0"/>
              <a:t> </a:t>
            </a:r>
            <a:r>
              <a:rPr lang="de-DE" dirty="0" err="1" smtClean="0"/>
              <a:t>peaks</a:t>
            </a:r>
            <a:r>
              <a:rPr lang="de-DE" dirty="0" smtClean="0"/>
              <a:t> in </a:t>
            </a:r>
            <a:r>
              <a:rPr lang="de-DE" dirty="0" err="1" smtClean="0"/>
              <a:t>the</a:t>
            </a:r>
            <a:r>
              <a:rPr lang="de-DE" dirty="0" smtClean="0"/>
              <a:t> </a:t>
            </a:r>
            <a:r>
              <a:rPr lang="de-DE" dirty="0" err="1" smtClean="0"/>
              <a:t>frequency</a:t>
            </a:r>
            <a:r>
              <a:rPr lang="de-DE" dirty="0" smtClean="0"/>
              <a:t> </a:t>
            </a:r>
            <a:r>
              <a:rPr lang="de-DE" dirty="0" err="1" smtClean="0"/>
              <a:t>spectrum</a:t>
            </a:r>
            <a:endParaRPr lang="de-DE" dirty="0" smtClean="0"/>
          </a:p>
          <a:p>
            <a:pPr lvl="1"/>
            <a:r>
              <a:rPr lang="de-DE" dirty="0" smtClean="0"/>
              <a:t>Simple </a:t>
            </a:r>
            <a:r>
              <a:rPr lang="de-DE" dirty="0" err="1" smtClean="0"/>
              <a:t>to</a:t>
            </a:r>
            <a:r>
              <a:rPr lang="de-DE" dirty="0" smtClean="0"/>
              <a:t> </a:t>
            </a:r>
            <a:r>
              <a:rPr lang="de-DE" dirty="0" err="1" smtClean="0"/>
              <a:t>detect</a:t>
            </a:r>
            <a:endParaRPr lang="de-DE" dirty="0" smtClean="0"/>
          </a:p>
          <a:p>
            <a:pPr lvl="1"/>
            <a:r>
              <a:rPr lang="de-DE" dirty="0" smtClean="0"/>
              <a:t>Processing </a:t>
            </a:r>
            <a:r>
              <a:rPr lang="de-DE" dirty="0" err="1" smtClean="0"/>
              <a:t>required</a:t>
            </a:r>
            <a:r>
              <a:rPr lang="de-DE" dirty="0" smtClean="0"/>
              <a:t> </a:t>
            </a:r>
            <a:r>
              <a:rPr lang="de-DE" dirty="0" err="1" smtClean="0"/>
              <a:t>only</a:t>
            </a:r>
            <a:r>
              <a:rPr lang="de-DE" dirty="0" smtClean="0"/>
              <a:t> FFT, </a:t>
            </a:r>
            <a:r>
              <a:rPr lang="de-DE" dirty="0" err="1" smtClean="0"/>
              <a:t>no</a:t>
            </a:r>
            <a:r>
              <a:rPr lang="de-DE" dirty="0" smtClean="0"/>
              <a:t> </a:t>
            </a:r>
            <a:r>
              <a:rPr lang="de-DE" dirty="0" err="1" smtClean="0"/>
              <a:t>sophisticated</a:t>
            </a:r>
            <a:r>
              <a:rPr lang="de-DE" dirty="0" smtClean="0"/>
              <a:t> </a:t>
            </a:r>
            <a:r>
              <a:rPr lang="de-DE" dirty="0" err="1" smtClean="0"/>
              <a:t>algorithms</a:t>
            </a:r>
            <a:endParaRPr lang="de-DE" dirty="0" smtClean="0"/>
          </a:p>
          <a:p>
            <a:pPr lvl="1"/>
            <a:r>
              <a:rPr lang="de-DE" dirty="0" err="1" smtClean="0"/>
              <a:t>Good</a:t>
            </a:r>
            <a:r>
              <a:rPr lang="de-DE" dirty="0" smtClean="0"/>
              <a:t> </a:t>
            </a:r>
            <a:r>
              <a:rPr lang="de-DE" dirty="0" err="1" smtClean="0"/>
              <a:t>support</a:t>
            </a:r>
            <a:r>
              <a:rPr lang="de-DE" dirty="0" smtClean="0"/>
              <a:t> </a:t>
            </a:r>
            <a:r>
              <a:rPr lang="de-DE" dirty="0" err="1" smtClean="0"/>
              <a:t>for</a:t>
            </a:r>
            <a:r>
              <a:rPr lang="de-DE" dirty="0" smtClean="0"/>
              <a:t> </a:t>
            </a:r>
            <a:r>
              <a:rPr lang="de-DE" dirty="0" err="1" smtClean="0"/>
              <a:t>low</a:t>
            </a:r>
            <a:r>
              <a:rPr lang="de-DE" dirty="0" smtClean="0"/>
              <a:t>-power </a:t>
            </a:r>
            <a:r>
              <a:rPr lang="de-DE" dirty="0" err="1" smtClean="0"/>
              <a:t>receivers</a:t>
            </a:r>
            <a:endParaRPr lang="de-DE" dirty="0" smtClean="0"/>
          </a:p>
          <a:p>
            <a:pPr lvl="1"/>
            <a:r>
              <a:rPr lang="de-DE" dirty="0" err="1" smtClean="0"/>
              <a:t>Simulations</a:t>
            </a:r>
            <a:r>
              <a:rPr lang="de-DE" dirty="0" smtClean="0"/>
              <a:t> </a:t>
            </a:r>
            <a:r>
              <a:rPr lang="de-DE" dirty="0" err="1" smtClean="0"/>
              <a:t>show</a:t>
            </a:r>
            <a:r>
              <a:rPr lang="de-DE" dirty="0" smtClean="0"/>
              <a:t> </a:t>
            </a:r>
            <a:r>
              <a:rPr lang="de-DE" dirty="0" err="1" smtClean="0"/>
              <a:t>detectability</a:t>
            </a:r>
            <a:r>
              <a:rPr lang="de-DE" dirty="0" smtClean="0"/>
              <a:t> at Low-SNR </a:t>
            </a:r>
            <a:r>
              <a:rPr lang="de-DE" dirty="0" err="1" smtClean="0"/>
              <a:t>required</a:t>
            </a:r>
            <a:r>
              <a:rPr lang="de-DE" dirty="0" smtClean="0"/>
              <a:t> </a:t>
            </a:r>
            <a:r>
              <a:rPr lang="de-DE" dirty="0" err="1" smtClean="0"/>
              <a:t>for</a:t>
            </a:r>
            <a:r>
              <a:rPr lang="de-DE" smtClean="0"/>
              <a:t> LPWAN</a:t>
            </a:r>
            <a:endParaRPr lang="de-DE" dirty="0" smtClean="0"/>
          </a:p>
          <a:p>
            <a:pPr lvl="1"/>
            <a:endParaRPr lang="de-DE" dirty="0" smtClean="0"/>
          </a:p>
          <a:p>
            <a:endParaRPr lang="de-DE" dirty="0"/>
          </a:p>
          <a:p>
            <a:endParaRPr lang="en-US" dirty="0" smtClean="0"/>
          </a:p>
        </p:txBody>
      </p:sp>
      <p:sp>
        <p:nvSpPr>
          <p:cNvPr id="4" name="Date Placeholder 3"/>
          <p:cNvSpPr>
            <a:spLocks noGrp="1"/>
          </p:cNvSpPr>
          <p:nvPr>
            <p:ph type="dt" sz="half" idx="10"/>
          </p:nvPr>
        </p:nvSpPr>
        <p:spPr/>
        <p:txBody>
          <a:bodyPr/>
          <a:lstStyle/>
          <a:p>
            <a:r>
              <a:rPr lang="en-US" altLang="de-DE" smtClean="0"/>
              <a:t>November 2018</a:t>
            </a:r>
            <a:endParaRPr lang="en-US" altLang="de-DE"/>
          </a:p>
        </p:txBody>
      </p:sp>
      <p:sp>
        <p:nvSpPr>
          <p:cNvPr id="5" name="Footer Placeholder 4"/>
          <p:cNvSpPr>
            <a:spLocks noGrp="1"/>
          </p:cNvSpPr>
          <p:nvPr>
            <p:ph type="ftr" sz="quarter" idx="11"/>
          </p:nvPr>
        </p:nvSpPr>
        <p:spPr/>
        <p:txBody>
          <a:bodyPr/>
          <a:lstStyle/>
          <a:p>
            <a:r>
              <a:rPr lang="en-US" altLang="de-DE" smtClean="0"/>
              <a:t>Johannes Wechsler, Fraunhofer IIS</a:t>
            </a:r>
            <a:endParaRPr lang="en-US" altLang="de-DE"/>
          </a:p>
        </p:txBody>
      </p:sp>
      <p:sp>
        <p:nvSpPr>
          <p:cNvPr id="6" name="Slide Number Placeholder 5"/>
          <p:cNvSpPr>
            <a:spLocks noGrp="1"/>
          </p:cNvSpPr>
          <p:nvPr>
            <p:ph type="sldNum" sz="quarter" idx="12"/>
          </p:nvPr>
        </p:nvSpPr>
        <p:spPr/>
        <p:txBody>
          <a:bodyPr/>
          <a:lstStyle/>
          <a:p>
            <a:r>
              <a:rPr lang="en-US" altLang="de-DE" smtClean="0"/>
              <a:t>Slide </a:t>
            </a:r>
            <a:fld id="{F036D98A-9574-4173-AF74-E30638B0F820}" type="slidenum">
              <a:rPr lang="en-US" altLang="de-DE" smtClean="0"/>
              <a:pPr/>
              <a:t>14</a:t>
            </a:fld>
            <a:endParaRPr lang="en-US" altLang="de-DE"/>
          </a:p>
        </p:txBody>
      </p:sp>
    </p:spTree>
    <p:extLst>
      <p:ext uri="{BB962C8B-B14F-4D97-AF65-F5344CB8AC3E}">
        <p14:creationId xmlns:p14="http://schemas.microsoft.com/office/powerpoint/2010/main" val="163207805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ctrTitle"/>
          </p:nvPr>
        </p:nvSpPr>
        <p:spPr/>
        <p:txBody>
          <a:bodyPr/>
          <a:lstStyle/>
          <a:p>
            <a:r>
              <a:rPr lang="en-US" dirty="0" smtClean="0"/>
              <a:t>Thank you!</a:t>
            </a:r>
            <a:endParaRPr lang="en-US" dirty="0"/>
          </a:p>
        </p:txBody>
      </p:sp>
      <p:sp>
        <p:nvSpPr>
          <p:cNvPr id="9" name="Subtitle 8"/>
          <p:cNvSpPr>
            <a:spLocks noGrp="1"/>
          </p:cNvSpPr>
          <p:nvPr>
            <p:ph type="subTitle" idx="1"/>
          </p:nvPr>
        </p:nvSpPr>
        <p:spPr/>
        <p:txBody>
          <a:bodyPr/>
          <a:lstStyle/>
          <a:p>
            <a:r>
              <a:rPr lang="en-US" dirty="0" smtClean="0"/>
              <a:t>Any questions or suggestions?</a:t>
            </a:r>
            <a:endParaRPr lang="en-US" dirty="0"/>
          </a:p>
        </p:txBody>
      </p:sp>
      <p:sp>
        <p:nvSpPr>
          <p:cNvPr id="5" name="Date Placeholder 4"/>
          <p:cNvSpPr>
            <a:spLocks noGrp="1"/>
          </p:cNvSpPr>
          <p:nvPr>
            <p:ph type="dt" sz="half" idx="10"/>
          </p:nvPr>
        </p:nvSpPr>
        <p:spPr/>
        <p:txBody>
          <a:bodyPr/>
          <a:lstStyle/>
          <a:p>
            <a:r>
              <a:rPr lang="en-US" altLang="de-DE" smtClean="0"/>
              <a:t>November 2018</a:t>
            </a:r>
            <a:endParaRPr lang="en-US" altLang="de-DE"/>
          </a:p>
        </p:txBody>
      </p:sp>
      <p:sp>
        <p:nvSpPr>
          <p:cNvPr id="6" name="Footer Placeholder 5"/>
          <p:cNvSpPr>
            <a:spLocks noGrp="1"/>
          </p:cNvSpPr>
          <p:nvPr>
            <p:ph type="ftr" sz="quarter" idx="11"/>
          </p:nvPr>
        </p:nvSpPr>
        <p:spPr/>
        <p:txBody>
          <a:bodyPr/>
          <a:lstStyle/>
          <a:p>
            <a:r>
              <a:rPr lang="en-US" altLang="de-DE" smtClean="0"/>
              <a:t>Johannes Wechsler, Fraunhofer IIS</a:t>
            </a:r>
            <a:endParaRPr lang="en-US" altLang="de-DE"/>
          </a:p>
        </p:txBody>
      </p:sp>
      <p:sp>
        <p:nvSpPr>
          <p:cNvPr id="7" name="Slide Number Placeholder 6"/>
          <p:cNvSpPr>
            <a:spLocks noGrp="1"/>
          </p:cNvSpPr>
          <p:nvPr>
            <p:ph type="sldNum" sz="quarter" idx="12"/>
          </p:nvPr>
        </p:nvSpPr>
        <p:spPr/>
        <p:txBody>
          <a:bodyPr/>
          <a:lstStyle/>
          <a:p>
            <a:r>
              <a:rPr lang="en-US" altLang="de-DE" smtClean="0"/>
              <a:t>Slide </a:t>
            </a:r>
            <a:fld id="{21FF040C-F25F-4F61-9884-3721763A205E}" type="slidenum">
              <a:rPr lang="en-US" altLang="de-DE" smtClean="0"/>
              <a:pPr/>
              <a:t>15</a:t>
            </a:fld>
            <a:endParaRPr lang="en-US" altLang="de-DE"/>
          </a:p>
        </p:txBody>
      </p:sp>
    </p:spTree>
    <p:extLst>
      <p:ext uri="{BB962C8B-B14F-4D97-AF65-F5344CB8AC3E}">
        <p14:creationId xmlns:p14="http://schemas.microsoft.com/office/powerpoint/2010/main" val="370506949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ltLang="de-DE" smtClean="0"/>
              <a:t>November 2018</a:t>
            </a:r>
            <a:endParaRPr lang="en-US" altLang="de-DE"/>
          </a:p>
        </p:txBody>
      </p:sp>
      <p:sp>
        <p:nvSpPr>
          <p:cNvPr id="5" name="Footer Placeholder 4"/>
          <p:cNvSpPr>
            <a:spLocks noGrp="1"/>
          </p:cNvSpPr>
          <p:nvPr>
            <p:ph type="ftr" sz="quarter" idx="11"/>
          </p:nvPr>
        </p:nvSpPr>
        <p:spPr/>
        <p:txBody>
          <a:bodyPr/>
          <a:lstStyle/>
          <a:p>
            <a:r>
              <a:rPr lang="en-US" altLang="de-DE" smtClean="0"/>
              <a:t>Johannes Wechsler, Fraunhofer IIS</a:t>
            </a:r>
            <a:endParaRPr lang="en-US" altLang="de-DE"/>
          </a:p>
        </p:txBody>
      </p:sp>
      <p:sp>
        <p:nvSpPr>
          <p:cNvPr id="6" name="Slide Number Placeholder 5"/>
          <p:cNvSpPr>
            <a:spLocks noGrp="1"/>
          </p:cNvSpPr>
          <p:nvPr>
            <p:ph type="sldNum" sz="quarter" idx="12"/>
          </p:nvPr>
        </p:nvSpPr>
        <p:spPr/>
        <p:txBody>
          <a:bodyPr/>
          <a:lstStyle/>
          <a:p>
            <a:r>
              <a:rPr lang="en-US" altLang="de-DE"/>
              <a:t>Slide </a:t>
            </a:r>
            <a:fld id="{DA4C8273-34CF-4BE4-B857-7A8A41841BCA}" type="slidenum">
              <a:rPr lang="en-US" altLang="de-DE"/>
              <a:pPr/>
              <a:t>2</a:t>
            </a:fld>
            <a:endParaRPr lang="en-US" altLang="de-DE"/>
          </a:p>
        </p:txBody>
      </p:sp>
      <p:sp>
        <p:nvSpPr>
          <p:cNvPr id="26626" name="Rectangle 2"/>
          <p:cNvSpPr>
            <a:spLocks noGrp="1" noChangeArrowheads="1"/>
          </p:cNvSpPr>
          <p:nvPr>
            <p:ph type="ctrTitle"/>
          </p:nvPr>
        </p:nvSpPr>
        <p:spPr>
          <a:xfrm>
            <a:off x="685800" y="2286000"/>
            <a:ext cx="7772400" cy="1143000"/>
          </a:xfrm>
        </p:spPr>
        <p:txBody>
          <a:bodyPr anchor="ctr"/>
          <a:lstStyle/>
          <a:p>
            <a:r>
              <a:rPr lang="en-US" altLang="de-DE" sz="3600" dirty="0"/>
              <a:t>802.15.4w </a:t>
            </a:r>
            <a:r>
              <a:rPr lang="en-US" altLang="de-DE" sz="3600" dirty="0" err="1"/>
              <a:t>Fraunhofer</a:t>
            </a:r>
            <a:r>
              <a:rPr lang="en-US" altLang="de-DE" sz="3600" dirty="0"/>
              <a:t> IIS proposal performance enhancements</a:t>
            </a:r>
          </a:p>
        </p:txBody>
      </p:sp>
      <p:sp>
        <p:nvSpPr>
          <p:cNvPr id="26627" name="Rectangle 3"/>
          <p:cNvSpPr>
            <a:spLocks noGrp="1" noChangeArrowheads="1"/>
          </p:cNvSpPr>
          <p:nvPr>
            <p:ph type="subTitle" idx="1"/>
          </p:nvPr>
        </p:nvSpPr>
        <p:spPr>
          <a:xfrm>
            <a:off x="1371600" y="3886200"/>
            <a:ext cx="6400800" cy="1752600"/>
          </a:xfrm>
        </p:spPr>
        <p:txBody>
          <a:bodyPr/>
          <a:lstStyle/>
          <a:p>
            <a:endParaRPr lang="de-DE" altLang="de-DE" sz="3200" dirty="0" smtClean="0"/>
          </a:p>
          <a:p>
            <a:r>
              <a:rPr lang="de-DE" altLang="de-DE" sz="3200" dirty="0" smtClean="0"/>
              <a:t>Johannes Wechsler</a:t>
            </a:r>
          </a:p>
          <a:p>
            <a:r>
              <a:rPr lang="de-DE" altLang="de-DE" sz="3200" dirty="0" smtClean="0"/>
              <a:t>Fraunhofer IIS</a:t>
            </a:r>
            <a:endParaRPr lang="de-DE" altLang="de-DE" sz="32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Topics</a:t>
            </a:r>
            <a:endParaRPr lang="en-US" dirty="0"/>
          </a:p>
        </p:txBody>
      </p:sp>
      <p:sp>
        <p:nvSpPr>
          <p:cNvPr id="3" name="Content Placeholder 2"/>
          <p:cNvSpPr>
            <a:spLocks noGrp="1"/>
          </p:cNvSpPr>
          <p:nvPr>
            <p:ph idx="1"/>
          </p:nvPr>
        </p:nvSpPr>
        <p:spPr/>
        <p:txBody>
          <a:bodyPr/>
          <a:lstStyle/>
          <a:p>
            <a:r>
              <a:rPr lang="en-US" dirty="0" err="1" smtClean="0"/>
              <a:t>Interleaver</a:t>
            </a:r>
            <a:r>
              <a:rPr lang="en-US" dirty="0"/>
              <a:t> </a:t>
            </a:r>
            <a:r>
              <a:rPr lang="en-US" dirty="0" smtClean="0"/>
              <a:t>for Rate 1/3 Convolutional Code </a:t>
            </a:r>
          </a:p>
          <a:p>
            <a:endParaRPr lang="en-US" dirty="0"/>
          </a:p>
          <a:p>
            <a:r>
              <a:rPr lang="de-DE" dirty="0" smtClean="0"/>
              <a:t>SFD </a:t>
            </a:r>
            <a:r>
              <a:rPr lang="de-DE" dirty="0" err="1" smtClean="0"/>
              <a:t>for</a:t>
            </a:r>
            <a:r>
              <a:rPr lang="de-DE" dirty="0" smtClean="0"/>
              <a:t> Sub-</a:t>
            </a:r>
            <a:r>
              <a:rPr lang="de-DE" dirty="0" err="1" smtClean="0"/>
              <a:t>Packets</a:t>
            </a:r>
            <a:endParaRPr lang="en-US" dirty="0" smtClean="0"/>
          </a:p>
          <a:p>
            <a:endParaRPr lang="en-US" dirty="0"/>
          </a:p>
          <a:p>
            <a:r>
              <a:rPr lang="en-US" dirty="0" smtClean="0"/>
              <a:t>SFD </a:t>
            </a:r>
            <a:r>
              <a:rPr lang="en-US" dirty="0" smtClean="0"/>
              <a:t>for </a:t>
            </a:r>
            <a:r>
              <a:rPr lang="en-US" dirty="0" err="1" smtClean="0"/>
              <a:t>Synchronisation</a:t>
            </a:r>
            <a:r>
              <a:rPr lang="en-US" dirty="0" smtClean="0"/>
              <a:t> Sub-Packets</a:t>
            </a:r>
          </a:p>
        </p:txBody>
      </p:sp>
      <p:sp>
        <p:nvSpPr>
          <p:cNvPr id="4" name="Date Placeholder 3"/>
          <p:cNvSpPr>
            <a:spLocks noGrp="1"/>
          </p:cNvSpPr>
          <p:nvPr>
            <p:ph type="dt" sz="half" idx="10"/>
          </p:nvPr>
        </p:nvSpPr>
        <p:spPr/>
        <p:txBody>
          <a:bodyPr/>
          <a:lstStyle/>
          <a:p>
            <a:r>
              <a:rPr lang="en-US" altLang="de-DE" smtClean="0"/>
              <a:t>November 2018</a:t>
            </a:r>
            <a:endParaRPr lang="en-US" altLang="de-DE"/>
          </a:p>
        </p:txBody>
      </p:sp>
      <p:sp>
        <p:nvSpPr>
          <p:cNvPr id="5" name="Footer Placeholder 4"/>
          <p:cNvSpPr>
            <a:spLocks noGrp="1"/>
          </p:cNvSpPr>
          <p:nvPr>
            <p:ph type="ftr" sz="quarter" idx="11"/>
          </p:nvPr>
        </p:nvSpPr>
        <p:spPr/>
        <p:txBody>
          <a:bodyPr/>
          <a:lstStyle/>
          <a:p>
            <a:r>
              <a:rPr lang="en-US" altLang="de-DE" smtClean="0"/>
              <a:t>Johannes Wechsler, Fraunhofer IIS</a:t>
            </a:r>
            <a:endParaRPr lang="en-US" altLang="de-DE"/>
          </a:p>
        </p:txBody>
      </p:sp>
      <p:sp>
        <p:nvSpPr>
          <p:cNvPr id="6" name="Slide Number Placeholder 5"/>
          <p:cNvSpPr>
            <a:spLocks noGrp="1"/>
          </p:cNvSpPr>
          <p:nvPr>
            <p:ph type="sldNum" sz="quarter" idx="12"/>
          </p:nvPr>
        </p:nvSpPr>
        <p:spPr/>
        <p:txBody>
          <a:bodyPr/>
          <a:lstStyle/>
          <a:p>
            <a:r>
              <a:rPr lang="en-US" altLang="de-DE" smtClean="0"/>
              <a:t>Slide </a:t>
            </a:r>
            <a:fld id="{F036D98A-9574-4173-AF74-E30638B0F820}" type="slidenum">
              <a:rPr lang="en-US" altLang="de-DE" smtClean="0"/>
              <a:pPr/>
              <a:t>3</a:t>
            </a:fld>
            <a:endParaRPr lang="en-US" altLang="de-DE"/>
          </a:p>
        </p:txBody>
      </p:sp>
    </p:spTree>
    <p:extLst>
      <p:ext uri="{BB962C8B-B14F-4D97-AF65-F5344CB8AC3E}">
        <p14:creationId xmlns:p14="http://schemas.microsoft.com/office/powerpoint/2010/main" val="418174924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Interleaving </a:t>
            </a:r>
            <a:r>
              <a:rPr lang="en-US" dirty="0" smtClean="0"/>
              <a:t>Proposal Recap (1)</a:t>
            </a:r>
            <a:endParaRPr lang="en-US" dirty="0"/>
          </a:p>
        </p:txBody>
      </p:sp>
      <p:sp>
        <p:nvSpPr>
          <p:cNvPr id="3" name="Content Placeholder 2"/>
          <p:cNvSpPr>
            <a:spLocks noGrp="1"/>
          </p:cNvSpPr>
          <p:nvPr>
            <p:ph idx="1"/>
          </p:nvPr>
        </p:nvSpPr>
        <p:spPr/>
        <p:txBody>
          <a:bodyPr/>
          <a:lstStyle/>
          <a:p>
            <a:r>
              <a:rPr lang="en-US" dirty="0" smtClean="0"/>
              <a:t>Standard block </a:t>
            </a:r>
            <a:r>
              <a:rPr lang="en-US" dirty="0" err="1" smtClean="0"/>
              <a:t>interleaver</a:t>
            </a:r>
            <a:r>
              <a:rPr lang="en-US" dirty="0" smtClean="0"/>
              <a:t> with a number of columns that corresponds to the number of sub-packets J</a:t>
            </a:r>
          </a:p>
        </p:txBody>
      </p:sp>
      <p:sp>
        <p:nvSpPr>
          <p:cNvPr id="4" name="Date Placeholder 3"/>
          <p:cNvSpPr>
            <a:spLocks noGrp="1"/>
          </p:cNvSpPr>
          <p:nvPr>
            <p:ph type="dt" sz="half" idx="10"/>
          </p:nvPr>
        </p:nvSpPr>
        <p:spPr/>
        <p:txBody>
          <a:bodyPr/>
          <a:lstStyle/>
          <a:p>
            <a:r>
              <a:rPr lang="en-US" altLang="de-DE" smtClean="0"/>
              <a:t>November 2018</a:t>
            </a:r>
            <a:endParaRPr lang="en-US" altLang="de-DE"/>
          </a:p>
        </p:txBody>
      </p:sp>
      <p:sp>
        <p:nvSpPr>
          <p:cNvPr id="5" name="Footer Placeholder 4"/>
          <p:cNvSpPr>
            <a:spLocks noGrp="1"/>
          </p:cNvSpPr>
          <p:nvPr>
            <p:ph type="ftr" sz="quarter" idx="11"/>
          </p:nvPr>
        </p:nvSpPr>
        <p:spPr/>
        <p:txBody>
          <a:bodyPr/>
          <a:lstStyle/>
          <a:p>
            <a:r>
              <a:rPr lang="en-US" altLang="de-DE" smtClean="0"/>
              <a:t>Johannes Wechsler, Fraunhofer IIS</a:t>
            </a:r>
            <a:endParaRPr lang="en-US" altLang="de-DE"/>
          </a:p>
        </p:txBody>
      </p:sp>
      <p:sp>
        <p:nvSpPr>
          <p:cNvPr id="6" name="Slide Number Placeholder 5"/>
          <p:cNvSpPr>
            <a:spLocks noGrp="1"/>
          </p:cNvSpPr>
          <p:nvPr>
            <p:ph type="sldNum" sz="quarter" idx="12"/>
          </p:nvPr>
        </p:nvSpPr>
        <p:spPr/>
        <p:txBody>
          <a:bodyPr/>
          <a:lstStyle/>
          <a:p>
            <a:r>
              <a:rPr lang="en-US" altLang="de-DE" smtClean="0"/>
              <a:t>Slide </a:t>
            </a:r>
            <a:fld id="{F036D98A-9574-4173-AF74-E30638B0F820}" type="slidenum">
              <a:rPr lang="en-US" altLang="de-DE" smtClean="0"/>
              <a:pPr/>
              <a:t>4</a:t>
            </a:fld>
            <a:endParaRPr lang="en-US" altLang="de-DE"/>
          </a:p>
        </p:txBody>
      </p:sp>
      <p:sp>
        <p:nvSpPr>
          <p:cNvPr id="46" name="Rectangle 96"/>
          <p:cNvSpPr>
            <a:spLocks noChangeArrowheads="1"/>
          </p:cNvSpPr>
          <p:nvPr/>
        </p:nvSpPr>
        <p:spPr bwMode="auto">
          <a:xfrm>
            <a:off x="685800" y="4221088"/>
            <a:ext cx="9631664"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grpSp>
        <p:nvGrpSpPr>
          <p:cNvPr id="47" name="Group 61"/>
          <p:cNvGrpSpPr>
            <a:grpSpLocks noChangeAspect="1"/>
          </p:cNvGrpSpPr>
          <p:nvPr/>
        </p:nvGrpSpPr>
        <p:grpSpPr bwMode="auto">
          <a:xfrm>
            <a:off x="674954" y="3248980"/>
            <a:ext cx="7783246" cy="1944216"/>
            <a:chOff x="1032" y="1682"/>
            <a:chExt cx="9148" cy="2286"/>
          </a:xfrm>
        </p:grpSpPr>
        <p:sp>
          <p:nvSpPr>
            <p:cNvPr id="48" name="AutoShape 95"/>
            <p:cNvSpPr>
              <a:spLocks noChangeAspect="1" noChangeArrowheads="1" noTextEdit="1"/>
            </p:cNvSpPr>
            <p:nvPr/>
          </p:nvSpPr>
          <p:spPr bwMode="auto">
            <a:xfrm>
              <a:off x="1032" y="1682"/>
              <a:ext cx="9148" cy="2286"/>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9" name="Text Box 94"/>
            <p:cNvSpPr txBox="1">
              <a:spLocks noChangeArrowheads="1"/>
            </p:cNvSpPr>
            <p:nvPr/>
          </p:nvSpPr>
          <p:spPr bwMode="auto">
            <a:xfrm>
              <a:off x="1290" y="2151"/>
              <a:ext cx="2769" cy="8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449263" algn="l" defTabSz="914400" rtl="0" eaLnBrk="0" fontAlgn="base" latinLnBrk="0" hangingPunct="0">
                <a:lnSpc>
                  <a:spcPct val="100000"/>
                </a:lnSpc>
                <a:spcBef>
                  <a:spcPct val="0"/>
                </a:spcBef>
                <a:spcAft>
                  <a:spcPct val="0"/>
                </a:spcAft>
                <a:buClrTx/>
                <a:buSzTx/>
                <a:buFontTx/>
                <a:buNone/>
                <a:tabLst/>
              </a:pPr>
              <a:r>
                <a:rPr kumimoji="0" lang="de-DE" altLang="en-US" sz="8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Input</a:t>
              </a:r>
              <a:endParaRPr kumimoji="0" lang="de-DE" altLang="en-US" sz="700" b="0" i="0" u="none" strike="noStrike" cap="none" normalizeH="0" baseline="0" smtClean="0">
                <a:ln>
                  <a:noFill/>
                </a:ln>
                <a:solidFill>
                  <a:schemeClr val="tx1"/>
                </a:solidFill>
                <a:effectLst/>
              </a:endParaRPr>
            </a:p>
            <a:p>
              <a:pPr marL="0" marR="0" lvl="0" indent="449263" algn="l" defTabSz="914400" rtl="0" eaLnBrk="0" fontAlgn="base" latinLnBrk="0" hangingPunct="0">
                <a:lnSpc>
                  <a:spcPct val="100000"/>
                </a:lnSpc>
                <a:spcBef>
                  <a:spcPct val="0"/>
                </a:spcBef>
                <a:spcAft>
                  <a:spcPct val="0"/>
                </a:spcAft>
                <a:buClrTx/>
                <a:buSzTx/>
                <a:buFontTx/>
                <a:buNone/>
                <a:tabLst/>
              </a:pPr>
              <a:r>
                <a:rPr kumimoji="0" lang="de-DE" altLang="en-US" sz="8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c</a:t>
              </a:r>
              <a:r>
                <a:rPr kumimoji="0" lang="de-DE" altLang="en-US" sz="8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0 </a:t>
              </a:r>
              <a:r>
                <a:rPr kumimoji="0" lang="de-DE" altLang="en-US" sz="8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a:t>
              </a:r>
              <a:r>
                <a:rPr kumimoji="0" lang="de-DE" altLang="en-US" sz="8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 </a:t>
              </a:r>
              <a:r>
                <a:rPr kumimoji="0" lang="de-DE" altLang="en-US" sz="8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c</a:t>
              </a:r>
              <a:r>
                <a:rPr kumimoji="0" lang="de-DE" altLang="en-US" sz="8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1 </a:t>
              </a:r>
              <a:r>
                <a:rPr kumimoji="0" lang="de-DE" altLang="en-US" sz="8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 c</a:t>
              </a:r>
              <a:r>
                <a:rPr kumimoji="0" lang="de-DE" altLang="en-US" sz="8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2 </a:t>
              </a:r>
              <a:r>
                <a:rPr kumimoji="0" lang="de-DE" altLang="en-US" sz="8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 c</a:t>
              </a:r>
              <a:r>
                <a:rPr kumimoji="0" lang="de-DE" altLang="en-US" sz="8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3 </a:t>
              </a:r>
              <a:r>
                <a:rPr kumimoji="0" lang="de-DE" altLang="en-US" sz="8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 </a:t>
              </a:r>
              <a:r>
                <a:rPr kumimoji="0" lang="de-DE" altLang="en-US" sz="8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 </a:t>
              </a:r>
              <a:r>
                <a:rPr kumimoji="0" lang="de-DE" altLang="en-US" sz="8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 , c</a:t>
              </a:r>
              <a:r>
                <a:rPr kumimoji="0" lang="de-DE" altLang="en-US" sz="8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IJ-3 </a:t>
              </a:r>
              <a:r>
                <a:rPr kumimoji="0" lang="de-DE" altLang="en-US" sz="8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 c</a:t>
              </a:r>
              <a:r>
                <a:rPr kumimoji="0" lang="de-DE" altLang="en-US" sz="8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IJ-2 </a:t>
              </a:r>
              <a:r>
                <a:rPr kumimoji="0" lang="de-DE" altLang="en-US" sz="8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 c</a:t>
              </a:r>
              <a:r>
                <a:rPr kumimoji="0" lang="de-DE" altLang="en-US" sz="8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IJ-1</a:t>
              </a: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grpSp>
          <p:nvGrpSpPr>
            <p:cNvPr id="50" name="Group 68"/>
            <p:cNvGrpSpPr>
              <a:grpSpLocks/>
            </p:cNvGrpSpPr>
            <p:nvPr/>
          </p:nvGrpSpPr>
          <p:grpSpPr bwMode="auto">
            <a:xfrm>
              <a:off x="3933" y="1832"/>
              <a:ext cx="3078" cy="1830"/>
              <a:chOff x="3933" y="4047"/>
              <a:chExt cx="3078" cy="1830"/>
            </a:xfrm>
          </p:grpSpPr>
          <p:sp>
            <p:nvSpPr>
              <p:cNvPr id="57" name="Rectangle 93"/>
              <p:cNvSpPr>
                <a:spLocks noChangeArrowheads="1"/>
              </p:cNvSpPr>
              <p:nvPr/>
            </p:nvSpPr>
            <p:spPr bwMode="auto">
              <a:xfrm>
                <a:off x="3933" y="4767"/>
                <a:ext cx="534" cy="360"/>
              </a:xfrm>
              <a:prstGeom prst="rect">
                <a:avLst/>
              </a:prstGeom>
              <a:solidFill>
                <a:srgbClr val="FFFFFF"/>
              </a:solidFill>
              <a:ln w="9525">
                <a:solidFill>
                  <a:srgbClr val="000000"/>
                </a:solid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c</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2J</a:t>
                </a:r>
                <a:endParaRPr kumimoji="0" lang="de-DE" altLang="en-US" sz="7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58" name="Rectangle 92"/>
              <p:cNvSpPr>
                <a:spLocks noChangeArrowheads="1"/>
              </p:cNvSpPr>
              <p:nvPr/>
            </p:nvSpPr>
            <p:spPr bwMode="auto">
              <a:xfrm>
                <a:off x="3933" y="4047"/>
                <a:ext cx="534" cy="360"/>
              </a:xfrm>
              <a:prstGeom prst="rect">
                <a:avLst/>
              </a:prstGeom>
              <a:solidFill>
                <a:srgbClr val="FFFFFF"/>
              </a:solidFill>
              <a:ln w="9525">
                <a:solidFill>
                  <a:srgbClr val="000000"/>
                </a:solid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c</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0</a:t>
                </a: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59" name="Rectangle 91"/>
              <p:cNvSpPr>
                <a:spLocks noChangeArrowheads="1"/>
              </p:cNvSpPr>
              <p:nvPr/>
            </p:nvSpPr>
            <p:spPr bwMode="auto">
              <a:xfrm>
                <a:off x="3933" y="4407"/>
                <a:ext cx="534" cy="360"/>
              </a:xfrm>
              <a:prstGeom prst="rect">
                <a:avLst/>
              </a:prstGeom>
              <a:solidFill>
                <a:srgbClr val="FFFFFF"/>
              </a:solidFill>
              <a:ln w="9525">
                <a:solidFill>
                  <a:srgbClr val="000000"/>
                </a:solid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c</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J</a:t>
                </a: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60" name="Rectangle 90"/>
              <p:cNvSpPr>
                <a:spLocks noChangeArrowheads="1"/>
              </p:cNvSpPr>
              <p:nvPr/>
            </p:nvSpPr>
            <p:spPr bwMode="auto">
              <a:xfrm>
                <a:off x="3933" y="5517"/>
                <a:ext cx="534" cy="360"/>
              </a:xfrm>
              <a:prstGeom prst="rect">
                <a:avLst/>
              </a:prstGeom>
              <a:solidFill>
                <a:srgbClr val="FFFFFF"/>
              </a:solidFill>
              <a:ln w="9525">
                <a:solidFill>
                  <a:srgbClr val="000000"/>
                </a:solid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c</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(I-1)J</a:t>
                </a: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61" name="Line 89"/>
              <p:cNvSpPr>
                <a:spLocks noChangeShapeType="1"/>
              </p:cNvSpPr>
              <p:nvPr/>
            </p:nvSpPr>
            <p:spPr bwMode="auto">
              <a:xfrm>
                <a:off x="4704" y="5208"/>
                <a:ext cx="1" cy="253"/>
              </a:xfrm>
              <a:prstGeom prst="line">
                <a:avLst/>
              </a:prstGeom>
              <a:noFill/>
              <a:ln w="28575">
                <a:solidFill>
                  <a:srgbClr val="000000"/>
                </a:solidFill>
                <a:prstDash val="sysDot"/>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2" name="Rectangle 88"/>
              <p:cNvSpPr>
                <a:spLocks noChangeArrowheads="1"/>
              </p:cNvSpPr>
              <p:nvPr/>
            </p:nvSpPr>
            <p:spPr bwMode="auto">
              <a:xfrm>
                <a:off x="4461" y="4767"/>
                <a:ext cx="534" cy="360"/>
              </a:xfrm>
              <a:prstGeom prst="rect">
                <a:avLst/>
              </a:prstGeom>
              <a:solidFill>
                <a:srgbClr val="FFFFFF"/>
              </a:solidFill>
              <a:ln w="9525">
                <a:solidFill>
                  <a:srgbClr val="000000"/>
                </a:solid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c</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2J+1</a:t>
                </a:r>
                <a:endParaRPr kumimoji="0" lang="de-DE" altLang="en-US" sz="7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63" name="Rectangle 87"/>
              <p:cNvSpPr>
                <a:spLocks noChangeArrowheads="1"/>
              </p:cNvSpPr>
              <p:nvPr/>
            </p:nvSpPr>
            <p:spPr bwMode="auto">
              <a:xfrm>
                <a:off x="4461" y="4047"/>
                <a:ext cx="534" cy="360"/>
              </a:xfrm>
              <a:prstGeom prst="rect">
                <a:avLst/>
              </a:prstGeom>
              <a:solidFill>
                <a:srgbClr val="FFFFFF"/>
              </a:solidFill>
              <a:ln w="9525">
                <a:solidFill>
                  <a:srgbClr val="000000"/>
                </a:solid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c</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1</a:t>
                </a: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64" name="Rectangle 86"/>
              <p:cNvSpPr>
                <a:spLocks noChangeArrowheads="1"/>
              </p:cNvSpPr>
              <p:nvPr/>
            </p:nvSpPr>
            <p:spPr bwMode="auto">
              <a:xfrm>
                <a:off x="4461" y="4407"/>
                <a:ext cx="534" cy="360"/>
              </a:xfrm>
              <a:prstGeom prst="rect">
                <a:avLst/>
              </a:prstGeom>
              <a:solidFill>
                <a:srgbClr val="FFFFFF"/>
              </a:solidFill>
              <a:ln w="9525">
                <a:solidFill>
                  <a:srgbClr val="000000"/>
                </a:solid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c</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J+1</a:t>
                </a: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65" name="Rectangle 85"/>
              <p:cNvSpPr>
                <a:spLocks noChangeArrowheads="1"/>
              </p:cNvSpPr>
              <p:nvPr/>
            </p:nvSpPr>
            <p:spPr bwMode="auto">
              <a:xfrm>
                <a:off x="4461" y="5517"/>
                <a:ext cx="534" cy="360"/>
              </a:xfrm>
              <a:prstGeom prst="rect">
                <a:avLst/>
              </a:prstGeom>
              <a:solidFill>
                <a:srgbClr val="FFFFFF"/>
              </a:solidFill>
              <a:ln w="9525">
                <a:solidFill>
                  <a:srgbClr val="000000"/>
                </a:solid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c</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(I-1)J+1</a:t>
                </a:r>
                <a:endParaRPr kumimoji="0" lang="de-DE" altLang="en-US" sz="7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66" name="Rectangle 84"/>
              <p:cNvSpPr>
                <a:spLocks noChangeArrowheads="1"/>
              </p:cNvSpPr>
              <p:nvPr/>
            </p:nvSpPr>
            <p:spPr bwMode="auto">
              <a:xfrm>
                <a:off x="4997" y="4767"/>
                <a:ext cx="534" cy="360"/>
              </a:xfrm>
              <a:prstGeom prst="rect">
                <a:avLst/>
              </a:prstGeom>
              <a:solidFill>
                <a:srgbClr val="FFFFFF"/>
              </a:solidFill>
              <a:ln w="9525">
                <a:solidFill>
                  <a:srgbClr val="000000"/>
                </a:solid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c</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2J+2</a:t>
                </a:r>
                <a:endParaRPr kumimoji="0" lang="de-DE" altLang="en-US" sz="7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67" name="Rectangle 83"/>
              <p:cNvSpPr>
                <a:spLocks noChangeArrowheads="1"/>
              </p:cNvSpPr>
              <p:nvPr/>
            </p:nvSpPr>
            <p:spPr bwMode="auto">
              <a:xfrm>
                <a:off x="4997" y="4047"/>
                <a:ext cx="534" cy="360"/>
              </a:xfrm>
              <a:prstGeom prst="rect">
                <a:avLst/>
              </a:prstGeom>
              <a:solidFill>
                <a:srgbClr val="FFFFFF"/>
              </a:solidFill>
              <a:ln w="9525">
                <a:solidFill>
                  <a:srgbClr val="000000"/>
                </a:solid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c</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2</a:t>
                </a: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68" name="Rectangle 82"/>
              <p:cNvSpPr>
                <a:spLocks noChangeArrowheads="1"/>
              </p:cNvSpPr>
              <p:nvPr/>
            </p:nvSpPr>
            <p:spPr bwMode="auto">
              <a:xfrm>
                <a:off x="4997" y="4407"/>
                <a:ext cx="534" cy="360"/>
              </a:xfrm>
              <a:prstGeom prst="rect">
                <a:avLst/>
              </a:prstGeom>
              <a:solidFill>
                <a:srgbClr val="FFFFFF"/>
              </a:solidFill>
              <a:ln w="9525">
                <a:solidFill>
                  <a:srgbClr val="000000"/>
                </a:solid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c</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J+2</a:t>
                </a:r>
                <a:endParaRPr kumimoji="0" lang="de-DE" altLang="en-US" sz="7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69" name="Rectangle 81"/>
              <p:cNvSpPr>
                <a:spLocks noChangeArrowheads="1"/>
              </p:cNvSpPr>
              <p:nvPr/>
            </p:nvSpPr>
            <p:spPr bwMode="auto">
              <a:xfrm>
                <a:off x="4997" y="5517"/>
                <a:ext cx="534" cy="360"/>
              </a:xfrm>
              <a:prstGeom prst="rect">
                <a:avLst/>
              </a:prstGeom>
              <a:solidFill>
                <a:srgbClr val="FFFFFF"/>
              </a:solidFill>
              <a:ln w="9525">
                <a:solidFill>
                  <a:srgbClr val="000000"/>
                </a:solid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c</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(I-1)J+2</a:t>
                </a:r>
                <a:endParaRPr kumimoji="0" lang="de-DE" altLang="en-US" sz="7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70" name="Rectangle 80"/>
              <p:cNvSpPr>
                <a:spLocks noChangeArrowheads="1"/>
              </p:cNvSpPr>
              <p:nvPr/>
            </p:nvSpPr>
            <p:spPr bwMode="auto">
              <a:xfrm>
                <a:off x="5949" y="4767"/>
                <a:ext cx="534" cy="360"/>
              </a:xfrm>
              <a:prstGeom prst="rect">
                <a:avLst/>
              </a:prstGeom>
              <a:solidFill>
                <a:srgbClr val="FFFFFF"/>
              </a:solidFill>
              <a:ln w="9525">
                <a:solidFill>
                  <a:srgbClr val="000000"/>
                </a:solid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c</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3J-2</a:t>
                </a:r>
                <a:endParaRPr kumimoji="0" lang="de-DE" altLang="en-US" sz="7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71" name="Rectangle 79"/>
              <p:cNvSpPr>
                <a:spLocks noChangeArrowheads="1"/>
              </p:cNvSpPr>
              <p:nvPr/>
            </p:nvSpPr>
            <p:spPr bwMode="auto">
              <a:xfrm>
                <a:off x="5949" y="4047"/>
                <a:ext cx="534" cy="360"/>
              </a:xfrm>
              <a:prstGeom prst="rect">
                <a:avLst/>
              </a:prstGeom>
              <a:solidFill>
                <a:srgbClr val="FFFFFF"/>
              </a:solidFill>
              <a:ln w="9525">
                <a:solidFill>
                  <a:srgbClr val="000000"/>
                </a:solid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c</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J-2</a:t>
                </a: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72" name="Rectangle 78"/>
              <p:cNvSpPr>
                <a:spLocks noChangeArrowheads="1"/>
              </p:cNvSpPr>
              <p:nvPr/>
            </p:nvSpPr>
            <p:spPr bwMode="auto">
              <a:xfrm>
                <a:off x="5949" y="4407"/>
                <a:ext cx="534" cy="360"/>
              </a:xfrm>
              <a:prstGeom prst="rect">
                <a:avLst/>
              </a:prstGeom>
              <a:solidFill>
                <a:srgbClr val="FFFFFF"/>
              </a:solidFill>
              <a:ln w="9525">
                <a:solidFill>
                  <a:srgbClr val="000000"/>
                </a:solid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c</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2J-2</a:t>
                </a:r>
                <a:endParaRPr kumimoji="0" lang="de-DE" altLang="en-US" sz="7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73" name="Rectangle 77"/>
              <p:cNvSpPr>
                <a:spLocks noChangeArrowheads="1"/>
              </p:cNvSpPr>
              <p:nvPr/>
            </p:nvSpPr>
            <p:spPr bwMode="auto">
              <a:xfrm>
                <a:off x="5949" y="5517"/>
                <a:ext cx="534" cy="360"/>
              </a:xfrm>
              <a:prstGeom prst="rect">
                <a:avLst/>
              </a:prstGeom>
              <a:solidFill>
                <a:srgbClr val="FFFFFF"/>
              </a:solidFill>
              <a:ln w="9525">
                <a:solidFill>
                  <a:srgbClr val="000000"/>
                </a:solid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c</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IJ-2</a:t>
                </a:r>
                <a:endParaRPr kumimoji="0" lang="de-DE" altLang="en-US" sz="7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74" name="Rectangle 76"/>
              <p:cNvSpPr>
                <a:spLocks noChangeArrowheads="1"/>
              </p:cNvSpPr>
              <p:nvPr/>
            </p:nvSpPr>
            <p:spPr bwMode="auto">
              <a:xfrm>
                <a:off x="6477" y="4767"/>
                <a:ext cx="534" cy="360"/>
              </a:xfrm>
              <a:prstGeom prst="rect">
                <a:avLst/>
              </a:prstGeom>
              <a:solidFill>
                <a:srgbClr val="FFFFFF"/>
              </a:solidFill>
              <a:ln w="9525">
                <a:solidFill>
                  <a:srgbClr val="000000"/>
                </a:solid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c</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3J-1</a:t>
                </a:r>
                <a:endParaRPr kumimoji="0" lang="de-DE" altLang="en-US" sz="7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75" name="Rectangle 75"/>
              <p:cNvSpPr>
                <a:spLocks noChangeArrowheads="1"/>
              </p:cNvSpPr>
              <p:nvPr/>
            </p:nvSpPr>
            <p:spPr bwMode="auto">
              <a:xfrm>
                <a:off x="6477" y="4047"/>
                <a:ext cx="534" cy="360"/>
              </a:xfrm>
              <a:prstGeom prst="rect">
                <a:avLst/>
              </a:prstGeom>
              <a:solidFill>
                <a:srgbClr val="FFFFFF"/>
              </a:solidFill>
              <a:ln w="9525">
                <a:solidFill>
                  <a:srgbClr val="000000"/>
                </a:solid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c</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J-1</a:t>
                </a: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76" name="Rectangle 74"/>
              <p:cNvSpPr>
                <a:spLocks noChangeArrowheads="1"/>
              </p:cNvSpPr>
              <p:nvPr/>
            </p:nvSpPr>
            <p:spPr bwMode="auto">
              <a:xfrm>
                <a:off x="6477" y="4407"/>
                <a:ext cx="534" cy="360"/>
              </a:xfrm>
              <a:prstGeom prst="rect">
                <a:avLst/>
              </a:prstGeom>
              <a:solidFill>
                <a:srgbClr val="FFFFFF"/>
              </a:solidFill>
              <a:ln w="9525">
                <a:solidFill>
                  <a:srgbClr val="000000"/>
                </a:solid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c</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2J-1</a:t>
                </a:r>
                <a:endParaRPr kumimoji="0" lang="de-DE" altLang="en-US" sz="7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77" name="Rectangle 73"/>
              <p:cNvSpPr>
                <a:spLocks noChangeArrowheads="1"/>
              </p:cNvSpPr>
              <p:nvPr/>
            </p:nvSpPr>
            <p:spPr bwMode="auto">
              <a:xfrm>
                <a:off x="6477" y="5517"/>
                <a:ext cx="534" cy="360"/>
              </a:xfrm>
              <a:prstGeom prst="rect">
                <a:avLst/>
              </a:prstGeom>
              <a:solidFill>
                <a:srgbClr val="FFFFFF"/>
              </a:solidFill>
              <a:ln w="9525">
                <a:solidFill>
                  <a:srgbClr val="000000"/>
                </a:solid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c</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IJ-1</a:t>
                </a:r>
                <a:endParaRPr kumimoji="0" lang="de-DE" altLang="en-US" sz="7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78" name="Line 72"/>
              <p:cNvSpPr>
                <a:spLocks noChangeShapeType="1"/>
              </p:cNvSpPr>
              <p:nvPr/>
            </p:nvSpPr>
            <p:spPr bwMode="auto">
              <a:xfrm>
                <a:off x="5611" y="4581"/>
                <a:ext cx="238" cy="1"/>
              </a:xfrm>
              <a:prstGeom prst="line">
                <a:avLst/>
              </a:prstGeom>
              <a:noFill/>
              <a:ln w="28575">
                <a:solidFill>
                  <a:srgbClr val="000000"/>
                </a:solidFill>
                <a:prstDash val="sysDot"/>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9" name="Line 71"/>
              <p:cNvSpPr>
                <a:spLocks noChangeShapeType="1"/>
              </p:cNvSpPr>
              <p:nvPr/>
            </p:nvSpPr>
            <p:spPr bwMode="auto">
              <a:xfrm>
                <a:off x="5611" y="5700"/>
                <a:ext cx="238" cy="1"/>
              </a:xfrm>
              <a:prstGeom prst="line">
                <a:avLst/>
              </a:prstGeom>
              <a:noFill/>
              <a:ln w="28575">
                <a:solidFill>
                  <a:srgbClr val="000000"/>
                </a:solidFill>
                <a:prstDash val="sysDot"/>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0" name="Line 70"/>
              <p:cNvSpPr>
                <a:spLocks noChangeShapeType="1"/>
              </p:cNvSpPr>
              <p:nvPr/>
            </p:nvSpPr>
            <p:spPr bwMode="auto">
              <a:xfrm>
                <a:off x="6476" y="5195"/>
                <a:ext cx="1" cy="253"/>
              </a:xfrm>
              <a:prstGeom prst="line">
                <a:avLst/>
              </a:prstGeom>
              <a:noFill/>
              <a:ln w="28575">
                <a:solidFill>
                  <a:srgbClr val="000000"/>
                </a:solidFill>
                <a:prstDash val="sysDot"/>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1" name="Rectangle 69"/>
              <p:cNvSpPr>
                <a:spLocks noChangeArrowheads="1"/>
              </p:cNvSpPr>
              <p:nvPr/>
            </p:nvSpPr>
            <p:spPr bwMode="auto">
              <a:xfrm>
                <a:off x="3933" y="4047"/>
                <a:ext cx="3078" cy="183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sp>
          <p:nvSpPr>
            <p:cNvPr id="51" name="AutoShape 67"/>
            <p:cNvSpPr>
              <a:spLocks noChangeShapeType="1"/>
            </p:cNvSpPr>
            <p:nvPr/>
          </p:nvSpPr>
          <p:spPr bwMode="auto">
            <a:xfrm>
              <a:off x="1376" y="2748"/>
              <a:ext cx="2548" cy="1"/>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2" name="AutoShape 66"/>
            <p:cNvSpPr>
              <a:spLocks noChangeShapeType="1"/>
            </p:cNvSpPr>
            <p:nvPr/>
          </p:nvSpPr>
          <p:spPr bwMode="auto">
            <a:xfrm>
              <a:off x="7024" y="2740"/>
              <a:ext cx="2548" cy="1"/>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3" name="AutoShape 65"/>
            <p:cNvSpPr>
              <a:spLocks noChangeShapeType="1"/>
            </p:cNvSpPr>
            <p:nvPr/>
          </p:nvSpPr>
          <p:spPr bwMode="auto">
            <a:xfrm>
              <a:off x="3933" y="2747"/>
              <a:ext cx="1" cy="1"/>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4" name="Text Box 64"/>
            <p:cNvSpPr txBox="1">
              <a:spLocks noChangeArrowheads="1"/>
            </p:cNvSpPr>
            <p:nvPr/>
          </p:nvSpPr>
          <p:spPr bwMode="auto">
            <a:xfrm>
              <a:off x="1446" y="2895"/>
              <a:ext cx="2413" cy="3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en-US" sz="800" b="1" i="1"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read I rows sequentially</a:t>
              </a: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55" name="Text Box 63"/>
            <p:cNvSpPr txBox="1">
              <a:spLocks noChangeArrowheads="1"/>
            </p:cNvSpPr>
            <p:nvPr/>
          </p:nvSpPr>
          <p:spPr bwMode="auto">
            <a:xfrm>
              <a:off x="7462" y="2895"/>
              <a:ext cx="2578" cy="3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en-US" sz="800" b="1" i="1"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write J columns sequentially</a:t>
              </a: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56" name="Text Box 62"/>
            <p:cNvSpPr txBox="1">
              <a:spLocks noChangeArrowheads="1"/>
            </p:cNvSpPr>
            <p:nvPr/>
          </p:nvSpPr>
          <p:spPr bwMode="auto">
            <a:xfrm>
              <a:off x="7124" y="2146"/>
              <a:ext cx="3056" cy="8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449263"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Output</a:t>
              </a:r>
              <a:endParaRPr kumimoji="0" lang="en-US" altLang="en-US" sz="700" b="0" i="0" u="none" strike="noStrike" cap="none" normalizeH="0" baseline="0" smtClean="0">
                <a:ln>
                  <a:noFill/>
                </a:ln>
                <a:solidFill>
                  <a:schemeClr val="tx1"/>
                </a:solidFill>
                <a:effectLst/>
              </a:endParaRPr>
            </a:p>
            <a:p>
              <a:pPr marL="0" marR="0" lvl="0" indent="449263"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c</a:t>
              </a:r>
              <a:r>
                <a:rPr kumimoji="0" lang="en-US" altLang="en-US" sz="8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0 </a:t>
              </a:r>
              <a:r>
                <a:rPr kumimoji="0" lang="en-US" altLang="en-US" sz="8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a:t>
              </a:r>
              <a:r>
                <a:rPr kumimoji="0" lang="en-US" altLang="en-US" sz="8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 </a:t>
              </a:r>
              <a:r>
                <a:rPr kumimoji="0" lang="en-US" altLang="en-US" sz="8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c</a:t>
              </a:r>
              <a:r>
                <a:rPr kumimoji="0" lang="en-US" altLang="en-US" sz="8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J </a:t>
              </a:r>
              <a:r>
                <a:rPr kumimoji="0" lang="en-US" altLang="en-US" sz="8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 c</a:t>
              </a:r>
              <a:r>
                <a:rPr kumimoji="0" lang="en-US" altLang="en-US" sz="8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2J </a:t>
              </a:r>
              <a:r>
                <a:rPr kumimoji="0" lang="en-US" altLang="en-US" sz="8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 c</a:t>
              </a:r>
              <a:r>
                <a:rPr kumimoji="0" lang="en-US" altLang="en-US" sz="8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3J </a:t>
              </a:r>
              <a:r>
                <a:rPr kumimoji="0" lang="en-US" altLang="en-US" sz="8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 </a:t>
              </a:r>
              <a:r>
                <a:rPr kumimoji="0" lang="en-US" altLang="en-US" sz="8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 </a:t>
              </a:r>
              <a:r>
                <a:rPr kumimoji="0" lang="en-US" altLang="en-US" sz="8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 , c</a:t>
              </a:r>
              <a:r>
                <a:rPr kumimoji="0" lang="en-US" altLang="en-US" sz="8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(I-2)J-1 </a:t>
              </a:r>
              <a:r>
                <a:rPr kumimoji="0" lang="en-US" altLang="en-US" sz="8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 c</a:t>
              </a:r>
              <a:r>
                <a:rPr kumimoji="0" lang="en-US" altLang="en-US" sz="8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(I-1)J-1 </a:t>
              </a:r>
              <a:r>
                <a:rPr kumimoji="0" lang="en-US" altLang="en-US" sz="8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 c</a:t>
              </a:r>
              <a:r>
                <a:rPr kumimoji="0" lang="en-US" altLang="en-US" sz="8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IJ-1</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grpSp>
    </p:spTree>
    <p:extLst>
      <p:ext uri="{BB962C8B-B14F-4D97-AF65-F5344CB8AC3E}">
        <p14:creationId xmlns:p14="http://schemas.microsoft.com/office/powerpoint/2010/main" val="257318133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Performance for Rate 1/3 Convolutional Code</a:t>
            </a:r>
            <a:endParaRPr lang="en-US" dirty="0"/>
          </a:p>
        </p:txBody>
      </p:sp>
      <p:sp>
        <p:nvSpPr>
          <p:cNvPr id="9" name="Content Placeholder 8"/>
          <p:cNvSpPr>
            <a:spLocks noGrp="1"/>
          </p:cNvSpPr>
          <p:nvPr>
            <p:ph idx="1"/>
          </p:nvPr>
        </p:nvSpPr>
        <p:spPr/>
        <p:txBody>
          <a:bodyPr/>
          <a:lstStyle/>
          <a:p>
            <a:r>
              <a:rPr lang="en-US" dirty="0" smtClean="0">
                <a:sym typeface="Wingdings" panose="05000000000000000000" pitchFamily="2" charset="2"/>
              </a:rPr>
              <a:t>18 Sub-packets per transmission</a:t>
            </a:r>
          </a:p>
          <a:p>
            <a:pPr lvl="1"/>
            <a:r>
              <a:rPr lang="en-US" dirty="0" smtClean="0">
                <a:sym typeface="Wingdings" panose="05000000000000000000" pitchFamily="2" charset="2"/>
              </a:rPr>
              <a:t>Rate 1/3 should theoretically allow successful reception when only 6 sub-packets are received</a:t>
            </a:r>
          </a:p>
          <a:p>
            <a:pPr lvl="1"/>
            <a:r>
              <a:rPr lang="en-US" dirty="0" smtClean="0">
                <a:sym typeface="Wingdings" panose="05000000000000000000" pitchFamily="2" charset="2"/>
              </a:rPr>
              <a:t>Actual performance of the standard block </a:t>
            </a:r>
            <a:r>
              <a:rPr lang="en-US" dirty="0" err="1" smtClean="0">
                <a:sym typeface="Wingdings" panose="05000000000000000000" pitchFamily="2" charset="2"/>
              </a:rPr>
              <a:t>interleaver</a:t>
            </a:r>
            <a:r>
              <a:rPr lang="en-US" dirty="0" smtClean="0">
                <a:sym typeface="Wingdings" panose="05000000000000000000" pitchFamily="2" charset="2"/>
              </a:rPr>
              <a:t> lacks behind expectation</a:t>
            </a:r>
          </a:p>
          <a:p>
            <a:pPr lvl="1"/>
            <a:endParaRPr lang="en-US" dirty="0">
              <a:sym typeface="Wingdings" panose="05000000000000000000" pitchFamily="2" charset="2"/>
            </a:endParaRPr>
          </a:p>
          <a:p>
            <a:r>
              <a:rPr lang="en-US" dirty="0" smtClean="0">
                <a:sym typeface="Wingdings" panose="05000000000000000000" pitchFamily="2" charset="2"/>
              </a:rPr>
              <a:t>Introduce cyclic shift of symbols</a:t>
            </a:r>
          </a:p>
          <a:p>
            <a:endParaRPr lang="en-US" dirty="0" smtClean="0">
              <a:sym typeface="Wingdings" panose="05000000000000000000" pitchFamily="2" charset="2"/>
            </a:endParaRPr>
          </a:p>
        </p:txBody>
      </p:sp>
      <p:sp>
        <p:nvSpPr>
          <p:cNvPr id="5" name="Date Placeholder 4"/>
          <p:cNvSpPr>
            <a:spLocks noGrp="1"/>
          </p:cNvSpPr>
          <p:nvPr>
            <p:ph type="dt" sz="half" idx="10"/>
          </p:nvPr>
        </p:nvSpPr>
        <p:spPr/>
        <p:txBody>
          <a:bodyPr/>
          <a:lstStyle/>
          <a:p>
            <a:r>
              <a:rPr lang="en-US" altLang="de-DE" smtClean="0"/>
              <a:t>November 2018</a:t>
            </a:r>
            <a:endParaRPr lang="en-US" altLang="de-DE"/>
          </a:p>
        </p:txBody>
      </p:sp>
      <p:sp>
        <p:nvSpPr>
          <p:cNvPr id="6" name="Footer Placeholder 5"/>
          <p:cNvSpPr>
            <a:spLocks noGrp="1"/>
          </p:cNvSpPr>
          <p:nvPr>
            <p:ph type="ftr" sz="quarter" idx="11"/>
          </p:nvPr>
        </p:nvSpPr>
        <p:spPr/>
        <p:txBody>
          <a:bodyPr/>
          <a:lstStyle/>
          <a:p>
            <a:r>
              <a:rPr lang="en-US" altLang="de-DE" smtClean="0"/>
              <a:t>Johannes Wechsler, Fraunhofer IIS</a:t>
            </a:r>
            <a:endParaRPr lang="en-US" altLang="de-DE"/>
          </a:p>
        </p:txBody>
      </p:sp>
      <p:sp>
        <p:nvSpPr>
          <p:cNvPr id="7" name="Slide Number Placeholder 6"/>
          <p:cNvSpPr>
            <a:spLocks noGrp="1"/>
          </p:cNvSpPr>
          <p:nvPr>
            <p:ph type="sldNum" sz="quarter" idx="12"/>
          </p:nvPr>
        </p:nvSpPr>
        <p:spPr/>
        <p:txBody>
          <a:bodyPr/>
          <a:lstStyle/>
          <a:p>
            <a:r>
              <a:rPr lang="en-US" altLang="de-DE" smtClean="0"/>
              <a:t>Slide </a:t>
            </a:r>
            <a:fld id="{21FF040C-F25F-4F61-9884-3721763A205E}" type="slidenum">
              <a:rPr lang="en-US" altLang="de-DE" smtClean="0"/>
              <a:pPr/>
              <a:t>5</a:t>
            </a:fld>
            <a:endParaRPr lang="en-US" altLang="de-DE"/>
          </a:p>
        </p:txBody>
      </p:sp>
    </p:spTree>
    <p:extLst>
      <p:ext uri="{BB962C8B-B14F-4D97-AF65-F5344CB8AC3E}">
        <p14:creationId xmlns:p14="http://schemas.microsoft.com/office/powerpoint/2010/main" val="417532295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Current Performance</a:t>
            </a:r>
            <a:endParaRPr lang="en-US" dirty="0"/>
          </a:p>
        </p:txBody>
      </p:sp>
      <p:sp>
        <p:nvSpPr>
          <p:cNvPr id="4" name="Date Placeholder 3"/>
          <p:cNvSpPr>
            <a:spLocks noGrp="1"/>
          </p:cNvSpPr>
          <p:nvPr>
            <p:ph type="dt" sz="half" idx="10"/>
          </p:nvPr>
        </p:nvSpPr>
        <p:spPr/>
        <p:txBody>
          <a:bodyPr/>
          <a:lstStyle/>
          <a:p>
            <a:r>
              <a:rPr lang="en-US" altLang="de-DE" smtClean="0"/>
              <a:t>November 2018</a:t>
            </a:r>
            <a:endParaRPr lang="en-US" altLang="de-DE"/>
          </a:p>
        </p:txBody>
      </p:sp>
      <p:sp>
        <p:nvSpPr>
          <p:cNvPr id="5" name="Footer Placeholder 4"/>
          <p:cNvSpPr>
            <a:spLocks noGrp="1"/>
          </p:cNvSpPr>
          <p:nvPr>
            <p:ph type="ftr" sz="quarter" idx="11"/>
          </p:nvPr>
        </p:nvSpPr>
        <p:spPr/>
        <p:txBody>
          <a:bodyPr/>
          <a:lstStyle/>
          <a:p>
            <a:r>
              <a:rPr lang="en-US" altLang="de-DE" smtClean="0"/>
              <a:t>Johannes Wechsler, Fraunhofer IIS</a:t>
            </a:r>
            <a:endParaRPr lang="en-US" altLang="de-DE"/>
          </a:p>
        </p:txBody>
      </p:sp>
      <p:sp>
        <p:nvSpPr>
          <p:cNvPr id="6" name="Slide Number Placeholder 5"/>
          <p:cNvSpPr>
            <a:spLocks noGrp="1"/>
          </p:cNvSpPr>
          <p:nvPr>
            <p:ph type="sldNum" sz="quarter" idx="12"/>
          </p:nvPr>
        </p:nvSpPr>
        <p:spPr/>
        <p:txBody>
          <a:bodyPr/>
          <a:lstStyle/>
          <a:p>
            <a:r>
              <a:rPr lang="en-US" altLang="de-DE" smtClean="0"/>
              <a:t>Slide </a:t>
            </a:r>
            <a:fld id="{F036D98A-9574-4173-AF74-E30638B0F820}" type="slidenum">
              <a:rPr lang="en-US" altLang="de-DE" smtClean="0"/>
              <a:pPr/>
              <a:t>6</a:t>
            </a:fld>
            <a:endParaRPr lang="en-US" altLang="de-DE"/>
          </a:p>
        </p:txBody>
      </p:sp>
      <p:sp>
        <p:nvSpPr>
          <p:cNvPr id="46" name="Rectangle 96"/>
          <p:cNvSpPr>
            <a:spLocks noChangeArrowheads="1"/>
          </p:cNvSpPr>
          <p:nvPr/>
        </p:nvSpPr>
        <p:spPr bwMode="auto">
          <a:xfrm>
            <a:off x="685800" y="4221088"/>
            <a:ext cx="9631664"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sp>
        <p:nvSpPr>
          <p:cNvPr id="7" name="Rectangle 84"/>
          <p:cNvSpPr>
            <a:spLocks noChangeArrowheads="1"/>
          </p:cNvSpPr>
          <p:nvPr/>
        </p:nvSpPr>
        <p:spPr bwMode="auto">
          <a:xfrm>
            <a:off x="1040024" y="2039803"/>
            <a:ext cx="11385522"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grpSp>
        <p:nvGrpSpPr>
          <p:cNvPr id="8" name="Group 1"/>
          <p:cNvGrpSpPr>
            <a:grpSpLocks noChangeAspect="1"/>
          </p:cNvGrpSpPr>
          <p:nvPr/>
        </p:nvGrpSpPr>
        <p:grpSpPr bwMode="auto">
          <a:xfrm>
            <a:off x="1040024" y="2039803"/>
            <a:ext cx="6609928" cy="4435610"/>
            <a:chOff x="1821" y="1349"/>
            <a:chExt cx="8359" cy="5609"/>
          </a:xfrm>
        </p:grpSpPr>
        <p:sp>
          <p:nvSpPr>
            <p:cNvPr id="9" name="AutoShape 83"/>
            <p:cNvSpPr>
              <a:spLocks noChangeAspect="1" noChangeArrowheads="1" noTextEdit="1"/>
            </p:cNvSpPr>
            <p:nvPr/>
          </p:nvSpPr>
          <p:spPr bwMode="auto">
            <a:xfrm>
              <a:off x="1821" y="1349"/>
              <a:ext cx="8359" cy="5609"/>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 name="Rectangle 82"/>
            <p:cNvSpPr>
              <a:spLocks noChangeArrowheads="1"/>
            </p:cNvSpPr>
            <p:nvPr/>
          </p:nvSpPr>
          <p:spPr bwMode="auto">
            <a:xfrm>
              <a:off x="3933" y="4767"/>
              <a:ext cx="534" cy="360"/>
            </a:xfrm>
            <a:prstGeom prst="rect">
              <a:avLst/>
            </a:prstGeom>
            <a:solidFill>
              <a:srgbClr val="FFFFFF"/>
            </a:solidFill>
            <a:ln w="9525">
              <a:solidFill>
                <a:srgbClr val="000000"/>
              </a:solid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c</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2J</a:t>
              </a:r>
              <a:endParaRPr kumimoji="0" lang="de-DE" altLang="en-US" sz="7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11" name="Rectangle 81"/>
            <p:cNvSpPr>
              <a:spLocks noChangeArrowheads="1"/>
            </p:cNvSpPr>
            <p:nvPr/>
          </p:nvSpPr>
          <p:spPr bwMode="auto">
            <a:xfrm>
              <a:off x="3933" y="5127"/>
              <a:ext cx="534" cy="359"/>
            </a:xfrm>
            <a:prstGeom prst="rect">
              <a:avLst/>
            </a:prstGeom>
            <a:solidFill>
              <a:srgbClr val="FFFFFF"/>
            </a:solidFill>
            <a:ln w="9525">
              <a:solidFill>
                <a:srgbClr val="000000"/>
              </a:solid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c</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3J</a:t>
              </a:r>
              <a:endParaRPr kumimoji="0" lang="de-DE" altLang="en-US" sz="7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12" name="Rectangle 80"/>
            <p:cNvSpPr>
              <a:spLocks noChangeArrowheads="1"/>
            </p:cNvSpPr>
            <p:nvPr/>
          </p:nvSpPr>
          <p:spPr bwMode="auto">
            <a:xfrm>
              <a:off x="3933" y="4047"/>
              <a:ext cx="534" cy="360"/>
            </a:xfrm>
            <a:prstGeom prst="rect">
              <a:avLst/>
            </a:prstGeom>
            <a:solidFill>
              <a:srgbClr val="FFFFFF"/>
            </a:solidFill>
            <a:ln w="9525">
              <a:solidFill>
                <a:srgbClr val="000000"/>
              </a:solid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c</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0</a:t>
              </a: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13" name="Rectangle 79"/>
            <p:cNvSpPr>
              <a:spLocks noChangeArrowheads="1"/>
            </p:cNvSpPr>
            <p:nvPr/>
          </p:nvSpPr>
          <p:spPr bwMode="auto">
            <a:xfrm>
              <a:off x="3933" y="4407"/>
              <a:ext cx="534" cy="360"/>
            </a:xfrm>
            <a:prstGeom prst="rect">
              <a:avLst/>
            </a:prstGeom>
            <a:solidFill>
              <a:srgbClr val="FFFFFF"/>
            </a:solidFill>
            <a:ln w="9525">
              <a:solidFill>
                <a:srgbClr val="000000"/>
              </a:solid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c</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J</a:t>
              </a: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14" name="Rectangle 78"/>
            <p:cNvSpPr>
              <a:spLocks noChangeArrowheads="1"/>
            </p:cNvSpPr>
            <p:nvPr/>
          </p:nvSpPr>
          <p:spPr bwMode="auto">
            <a:xfrm>
              <a:off x="3933" y="6165"/>
              <a:ext cx="534" cy="360"/>
            </a:xfrm>
            <a:prstGeom prst="rect">
              <a:avLst/>
            </a:prstGeom>
            <a:solidFill>
              <a:srgbClr val="FFFFFF"/>
            </a:solidFill>
            <a:ln w="9525">
              <a:solidFill>
                <a:srgbClr val="000000"/>
              </a:solid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c</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(I-1)J</a:t>
              </a: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15" name="Rectangle 77"/>
            <p:cNvSpPr>
              <a:spLocks noChangeArrowheads="1"/>
            </p:cNvSpPr>
            <p:nvPr/>
          </p:nvSpPr>
          <p:spPr bwMode="auto">
            <a:xfrm>
              <a:off x="3933" y="3687"/>
              <a:ext cx="534" cy="360"/>
            </a:xfrm>
            <a:prstGeom prst="rect">
              <a:avLst/>
            </a:prstGeom>
            <a:solidFill>
              <a:srgbClr val="C0C0C0"/>
            </a:solidFill>
            <a:ln w="9525">
              <a:solidFill>
                <a:srgbClr val="000000"/>
              </a:solid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p</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M-1</a:t>
              </a: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16" name="Rectangle 76"/>
            <p:cNvSpPr>
              <a:spLocks noChangeArrowheads="1"/>
            </p:cNvSpPr>
            <p:nvPr/>
          </p:nvSpPr>
          <p:spPr bwMode="auto">
            <a:xfrm>
              <a:off x="3933" y="2287"/>
              <a:ext cx="534" cy="360"/>
            </a:xfrm>
            <a:prstGeom prst="rect">
              <a:avLst/>
            </a:prstGeom>
            <a:solidFill>
              <a:srgbClr val="C0C0C0"/>
            </a:solidFill>
            <a:ln w="9525">
              <a:solidFill>
                <a:srgbClr val="000000"/>
              </a:solid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p</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1</a:t>
              </a: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17" name="Rectangle 75"/>
            <p:cNvSpPr>
              <a:spLocks noChangeArrowheads="1"/>
            </p:cNvSpPr>
            <p:nvPr/>
          </p:nvSpPr>
          <p:spPr bwMode="auto">
            <a:xfrm>
              <a:off x="3933" y="3327"/>
              <a:ext cx="534" cy="360"/>
            </a:xfrm>
            <a:prstGeom prst="rect">
              <a:avLst/>
            </a:prstGeom>
            <a:solidFill>
              <a:srgbClr val="C0C0C0"/>
            </a:solidFill>
            <a:ln w="9525">
              <a:solidFill>
                <a:srgbClr val="000000"/>
              </a:solid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p</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M-2</a:t>
              </a: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18" name="Rectangle 74"/>
            <p:cNvSpPr>
              <a:spLocks noChangeArrowheads="1"/>
            </p:cNvSpPr>
            <p:nvPr/>
          </p:nvSpPr>
          <p:spPr bwMode="auto">
            <a:xfrm>
              <a:off x="3933" y="1927"/>
              <a:ext cx="534" cy="360"/>
            </a:xfrm>
            <a:prstGeom prst="rect">
              <a:avLst/>
            </a:prstGeom>
            <a:solidFill>
              <a:srgbClr val="C0C0C0"/>
            </a:solidFill>
            <a:ln w="9525">
              <a:solidFill>
                <a:srgbClr val="000000"/>
              </a:solid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p</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0</a:t>
              </a: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19" name="Line 73"/>
            <p:cNvSpPr>
              <a:spLocks noChangeShapeType="1"/>
            </p:cNvSpPr>
            <p:nvPr/>
          </p:nvSpPr>
          <p:spPr bwMode="auto">
            <a:xfrm>
              <a:off x="4201" y="2785"/>
              <a:ext cx="1" cy="444"/>
            </a:xfrm>
            <a:prstGeom prst="line">
              <a:avLst/>
            </a:prstGeom>
            <a:noFill/>
            <a:ln w="28575">
              <a:solidFill>
                <a:srgbClr val="000000"/>
              </a:solidFill>
              <a:prstDash val="sysDot"/>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 name="Line 72"/>
            <p:cNvSpPr>
              <a:spLocks noChangeShapeType="1"/>
            </p:cNvSpPr>
            <p:nvPr/>
          </p:nvSpPr>
          <p:spPr bwMode="auto">
            <a:xfrm>
              <a:off x="4184" y="5624"/>
              <a:ext cx="1" cy="443"/>
            </a:xfrm>
            <a:prstGeom prst="line">
              <a:avLst/>
            </a:prstGeom>
            <a:noFill/>
            <a:ln w="28575">
              <a:solidFill>
                <a:srgbClr val="000000"/>
              </a:solidFill>
              <a:prstDash val="sysDot"/>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 name="Rectangle 71"/>
            <p:cNvSpPr>
              <a:spLocks noChangeArrowheads="1"/>
            </p:cNvSpPr>
            <p:nvPr/>
          </p:nvSpPr>
          <p:spPr bwMode="auto">
            <a:xfrm>
              <a:off x="4829" y="4775"/>
              <a:ext cx="534" cy="360"/>
            </a:xfrm>
            <a:prstGeom prst="rect">
              <a:avLst/>
            </a:prstGeom>
            <a:solidFill>
              <a:srgbClr val="FFFFFF"/>
            </a:solidFill>
            <a:ln w="9525">
              <a:solidFill>
                <a:srgbClr val="000000"/>
              </a:solid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c</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2J+1</a:t>
              </a:r>
              <a:endParaRPr kumimoji="0" lang="de-DE" altLang="en-US" sz="7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22" name="Rectangle 70"/>
            <p:cNvSpPr>
              <a:spLocks noChangeArrowheads="1"/>
            </p:cNvSpPr>
            <p:nvPr/>
          </p:nvSpPr>
          <p:spPr bwMode="auto">
            <a:xfrm>
              <a:off x="4829" y="5135"/>
              <a:ext cx="534" cy="359"/>
            </a:xfrm>
            <a:prstGeom prst="rect">
              <a:avLst/>
            </a:prstGeom>
            <a:solidFill>
              <a:srgbClr val="FFFFFF"/>
            </a:solidFill>
            <a:ln w="9525">
              <a:solidFill>
                <a:srgbClr val="000000"/>
              </a:solid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c</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3J+1</a:t>
              </a:r>
              <a:endParaRPr kumimoji="0" lang="de-DE" altLang="en-US" sz="7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23" name="Rectangle 69"/>
            <p:cNvSpPr>
              <a:spLocks noChangeArrowheads="1"/>
            </p:cNvSpPr>
            <p:nvPr/>
          </p:nvSpPr>
          <p:spPr bwMode="auto">
            <a:xfrm>
              <a:off x="4829" y="4055"/>
              <a:ext cx="534" cy="360"/>
            </a:xfrm>
            <a:prstGeom prst="rect">
              <a:avLst/>
            </a:prstGeom>
            <a:solidFill>
              <a:srgbClr val="FFFFFF"/>
            </a:solidFill>
            <a:ln w="9525">
              <a:solidFill>
                <a:srgbClr val="000000"/>
              </a:solid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c</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1</a:t>
              </a: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24" name="Rectangle 68"/>
            <p:cNvSpPr>
              <a:spLocks noChangeArrowheads="1"/>
            </p:cNvSpPr>
            <p:nvPr/>
          </p:nvSpPr>
          <p:spPr bwMode="auto">
            <a:xfrm>
              <a:off x="4829" y="4415"/>
              <a:ext cx="534" cy="360"/>
            </a:xfrm>
            <a:prstGeom prst="rect">
              <a:avLst/>
            </a:prstGeom>
            <a:solidFill>
              <a:srgbClr val="FFFFFF"/>
            </a:solidFill>
            <a:ln w="9525">
              <a:solidFill>
                <a:srgbClr val="000000"/>
              </a:solid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c</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J+1</a:t>
              </a: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25" name="Rectangle 67"/>
            <p:cNvSpPr>
              <a:spLocks noChangeArrowheads="1"/>
            </p:cNvSpPr>
            <p:nvPr/>
          </p:nvSpPr>
          <p:spPr bwMode="auto">
            <a:xfrm>
              <a:off x="4829" y="6173"/>
              <a:ext cx="534" cy="360"/>
            </a:xfrm>
            <a:prstGeom prst="rect">
              <a:avLst/>
            </a:prstGeom>
            <a:solidFill>
              <a:srgbClr val="FFFFFF"/>
            </a:solidFill>
            <a:ln w="9525">
              <a:solidFill>
                <a:srgbClr val="000000"/>
              </a:solid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c</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(I-1)J+1</a:t>
              </a:r>
              <a:endParaRPr kumimoji="0" lang="de-DE" altLang="en-US" sz="7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26" name="Rectangle 66"/>
            <p:cNvSpPr>
              <a:spLocks noChangeArrowheads="1"/>
            </p:cNvSpPr>
            <p:nvPr/>
          </p:nvSpPr>
          <p:spPr bwMode="auto">
            <a:xfrm>
              <a:off x="4829" y="3695"/>
              <a:ext cx="534" cy="360"/>
            </a:xfrm>
            <a:prstGeom prst="rect">
              <a:avLst/>
            </a:prstGeom>
            <a:solidFill>
              <a:srgbClr val="C0C0C0"/>
            </a:solidFill>
            <a:ln w="9525">
              <a:solidFill>
                <a:srgbClr val="000000"/>
              </a:solid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p</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M-1</a:t>
              </a: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27" name="Rectangle 65"/>
            <p:cNvSpPr>
              <a:spLocks noChangeArrowheads="1"/>
            </p:cNvSpPr>
            <p:nvPr/>
          </p:nvSpPr>
          <p:spPr bwMode="auto">
            <a:xfrm>
              <a:off x="4829" y="2295"/>
              <a:ext cx="534" cy="360"/>
            </a:xfrm>
            <a:prstGeom prst="rect">
              <a:avLst/>
            </a:prstGeom>
            <a:solidFill>
              <a:srgbClr val="C0C0C0"/>
            </a:solidFill>
            <a:ln w="9525">
              <a:solidFill>
                <a:srgbClr val="000000"/>
              </a:solid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p</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1</a:t>
              </a: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28" name="Rectangle 64"/>
            <p:cNvSpPr>
              <a:spLocks noChangeArrowheads="1"/>
            </p:cNvSpPr>
            <p:nvPr/>
          </p:nvSpPr>
          <p:spPr bwMode="auto">
            <a:xfrm>
              <a:off x="4829" y="3335"/>
              <a:ext cx="534" cy="360"/>
            </a:xfrm>
            <a:prstGeom prst="rect">
              <a:avLst/>
            </a:prstGeom>
            <a:solidFill>
              <a:srgbClr val="C0C0C0"/>
            </a:solidFill>
            <a:ln w="9525">
              <a:solidFill>
                <a:srgbClr val="000000"/>
              </a:solid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dirty="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p</a:t>
              </a:r>
              <a:r>
                <a:rPr kumimoji="0" lang="de-DE" altLang="en-US" sz="1000" b="0" i="0" u="none" strike="noStrike" cap="none" normalizeH="0" baseline="-30000" dirty="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M-2</a:t>
              </a:r>
              <a:endParaRPr kumimoji="0" lang="de-DE"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29" name="Rectangle 63"/>
            <p:cNvSpPr>
              <a:spLocks noChangeArrowheads="1"/>
            </p:cNvSpPr>
            <p:nvPr/>
          </p:nvSpPr>
          <p:spPr bwMode="auto">
            <a:xfrm>
              <a:off x="4829" y="1935"/>
              <a:ext cx="534" cy="360"/>
            </a:xfrm>
            <a:prstGeom prst="rect">
              <a:avLst/>
            </a:prstGeom>
            <a:solidFill>
              <a:srgbClr val="C0C0C0"/>
            </a:solidFill>
            <a:ln w="9525">
              <a:solidFill>
                <a:srgbClr val="000000"/>
              </a:solid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p</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0</a:t>
              </a: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30" name="Line 62"/>
            <p:cNvSpPr>
              <a:spLocks noChangeShapeType="1"/>
            </p:cNvSpPr>
            <p:nvPr/>
          </p:nvSpPr>
          <p:spPr bwMode="auto">
            <a:xfrm>
              <a:off x="5097" y="2793"/>
              <a:ext cx="1" cy="444"/>
            </a:xfrm>
            <a:prstGeom prst="line">
              <a:avLst/>
            </a:prstGeom>
            <a:noFill/>
            <a:ln w="28575">
              <a:solidFill>
                <a:srgbClr val="000000"/>
              </a:solidFill>
              <a:prstDash val="sysDot"/>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1" name="Line 61"/>
            <p:cNvSpPr>
              <a:spLocks noChangeShapeType="1"/>
            </p:cNvSpPr>
            <p:nvPr/>
          </p:nvSpPr>
          <p:spPr bwMode="auto">
            <a:xfrm>
              <a:off x="5064" y="5632"/>
              <a:ext cx="1" cy="443"/>
            </a:xfrm>
            <a:prstGeom prst="line">
              <a:avLst/>
            </a:prstGeom>
            <a:noFill/>
            <a:ln w="28575">
              <a:solidFill>
                <a:srgbClr val="000000"/>
              </a:solidFill>
              <a:prstDash val="sysDot"/>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2" name="Rectangle 60"/>
            <p:cNvSpPr>
              <a:spLocks noChangeArrowheads="1"/>
            </p:cNvSpPr>
            <p:nvPr/>
          </p:nvSpPr>
          <p:spPr bwMode="auto">
            <a:xfrm>
              <a:off x="5717" y="4775"/>
              <a:ext cx="534" cy="360"/>
            </a:xfrm>
            <a:prstGeom prst="rect">
              <a:avLst/>
            </a:prstGeom>
            <a:solidFill>
              <a:srgbClr val="FFFFFF"/>
            </a:solidFill>
            <a:ln w="9525">
              <a:solidFill>
                <a:srgbClr val="000000"/>
              </a:solid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c</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2J+2</a:t>
              </a:r>
              <a:endParaRPr kumimoji="0" lang="de-DE" altLang="en-US" sz="7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33" name="Rectangle 59"/>
            <p:cNvSpPr>
              <a:spLocks noChangeArrowheads="1"/>
            </p:cNvSpPr>
            <p:nvPr/>
          </p:nvSpPr>
          <p:spPr bwMode="auto">
            <a:xfrm>
              <a:off x="5717" y="5135"/>
              <a:ext cx="534" cy="359"/>
            </a:xfrm>
            <a:prstGeom prst="rect">
              <a:avLst/>
            </a:prstGeom>
            <a:solidFill>
              <a:srgbClr val="FFFFFF"/>
            </a:solidFill>
            <a:ln w="9525">
              <a:solidFill>
                <a:srgbClr val="000000"/>
              </a:solid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c</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3J+2</a:t>
              </a:r>
              <a:endParaRPr kumimoji="0" lang="de-DE" altLang="en-US" sz="7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34" name="Rectangle 58"/>
            <p:cNvSpPr>
              <a:spLocks noChangeArrowheads="1"/>
            </p:cNvSpPr>
            <p:nvPr/>
          </p:nvSpPr>
          <p:spPr bwMode="auto">
            <a:xfrm>
              <a:off x="5717" y="4055"/>
              <a:ext cx="534" cy="360"/>
            </a:xfrm>
            <a:prstGeom prst="rect">
              <a:avLst/>
            </a:prstGeom>
            <a:solidFill>
              <a:srgbClr val="FFFFFF"/>
            </a:solidFill>
            <a:ln w="9525">
              <a:solidFill>
                <a:srgbClr val="000000"/>
              </a:solid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c</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2</a:t>
              </a: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35" name="Rectangle 57"/>
            <p:cNvSpPr>
              <a:spLocks noChangeArrowheads="1"/>
            </p:cNvSpPr>
            <p:nvPr/>
          </p:nvSpPr>
          <p:spPr bwMode="auto">
            <a:xfrm>
              <a:off x="5717" y="4415"/>
              <a:ext cx="534" cy="360"/>
            </a:xfrm>
            <a:prstGeom prst="rect">
              <a:avLst/>
            </a:prstGeom>
            <a:solidFill>
              <a:srgbClr val="FFFFFF"/>
            </a:solidFill>
            <a:ln w="9525">
              <a:solidFill>
                <a:srgbClr val="000000"/>
              </a:solid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c</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J+2</a:t>
              </a:r>
              <a:endParaRPr kumimoji="0" lang="de-DE" altLang="en-US" sz="7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36" name="Rectangle 56"/>
            <p:cNvSpPr>
              <a:spLocks noChangeArrowheads="1"/>
            </p:cNvSpPr>
            <p:nvPr/>
          </p:nvSpPr>
          <p:spPr bwMode="auto">
            <a:xfrm>
              <a:off x="5717" y="6173"/>
              <a:ext cx="534" cy="360"/>
            </a:xfrm>
            <a:prstGeom prst="rect">
              <a:avLst/>
            </a:prstGeom>
            <a:solidFill>
              <a:srgbClr val="FFFFFF"/>
            </a:solidFill>
            <a:ln w="9525">
              <a:solidFill>
                <a:srgbClr val="000000"/>
              </a:solid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c</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(I-1)J+2</a:t>
              </a:r>
              <a:endParaRPr kumimoji="0" lang="de-DE" altLang="en-US" sz="7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37" name="Rectangle 55"/>
            <p:cNvSpPr>
              <a:spLocks noChangeArrowheads="1"/>
            </p:cNvSpPr>
            <p:nvPr/>
          </p:nvSpPr>
          <p:spPr bwMode="auto">
            <a:xfrm>
              <a:off x="5717" y="3695"/>
              <a:ext cx="534" cy="360"/>
            </a:xfrm>
            <a:prstGeom prst="rect">
              <a:avLst/>
            </a:prstGeom>
            <a:solidFill>
              <a:srgbClr val="C0C0C0"/>
            </a:solidFill>
            <a:ln w="9525">
              <a:solidFill>
                <a:srgbClr val="000000"/>
              </a:solid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p</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M-1</a:t>
              </a: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38" name="Rectangle 54"/>
            <p:cNvSpPr>
              <a:spLocks noChangeArrowheads="1"/>
            </p:cNvSpPr>
            <p:nvPr/>
          </p:nvSpPr>
          <p:spPr bwMode="auto">
            <a:xfrm>
              <a:off x="5717" y="2295"/>
              <a:ext cx="534" cy="360"/>
            </a:xfrm>
            <a:prstGeom prst="rect">
              <a:avLst/>
            </a:prstGeom>
            <a:solidFill>
              <a:srgbClr val="C0C0C0"/>
            </a:solidFill>
            <a:ln w="9525">
              <a:solidFill>
                <a:srgbClr val="000000"/>
              </a:solid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p</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1</a:t>
              </a: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39" name="Rectangle 53"/>
            <p:cNvSpPr>
              <a:spLocks noChangeArrowheads="1"/>
            </p:cNvSpPr>
            <p:nvPr/>
          </p:nvSpPr>
          <p:spPr bwMode="auto">
            <a:xfrm>
              <a:off x="5717" y="3335"/>
              <a:ext cx="534" cy="360"/>
            </a:xfrm>
            <a:prstGeom prst="rect">
              <a:avLst/>
            </a:prstGeom>
            <a:solidFill>
              <a:srgbClr val="C0C0C0"/>
            </a:solidFill>
            <a:ln w="9525">
              <a:solidFill>
                <a:srgbClr val="000000"/>
              </a:solid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p</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M-2</a:t>
              </a: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40" name="Rectangle 52"/>
            <p:cNvSpPr>
              <a:spLocks noChangeArrowheads="1"/>
            </p:cNvSpPr>
            <p:nvPr/>
          </p:nvSpPr>
          <p:spPr bwMode="auto">
            <a:xfrm>
              <a:off x="5717" y="1935"/>
              <a:ext cx="534" cy="360"/>
            </a:xfrm>
            <a:prstGeom prst="rect">
              <a:avLst/>
            </a:prstGeom>
            <a:solidFill>
              <a:srgbClr val="C0C0C0"/>
            </a:solidFill>
            <a:ln w="9525">
              <a:solidFill>
                <a:srgbClr val="000000"/>
              </a:solid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p</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0</a:t>
              </a: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41" name="Line 51"/>
            <p:cNvSpPr>
              <a:spLocks noChangeShapeType="1"/>
            </p:cNvSpPr>
            <p:nvPr/>
          </p:nvSpPr>
          <p:spPr bwMode="auto">
            <a:xfrm>
              <a:off x="5985" y="2793"/>
              <a:ext cx="1" cy="444"/>
            </a:xfrm>
            <a:prstGeom prst="line">
              <a:avLst/>
            </a:prstGeom>
            <a:noFill/>
            <a:ln w="28575">
              <a:solidFill>
                <a:srgbClr val="000000"/>
              </a:solidFill>
              <a:prstDash val="sysDot"/>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2" name="Line 50"/>
            <p:cNvSpPr>
              <a:spLocks noChangeShapeType="1"/>
            </p:cNvSpPr>
            <p:nvPr/>
          </p:nvSpPr>
          <p:spPr bwMode="auto">
            <a:xfrm>
              <a:off x="5960" y="5632"/>
              <a:ext cx="1" cy="443"/>
            </a:xfrm>
            <a:prstGeom prst="line">
              <a:avLst/>
            </a:prstGeom>
            <a:noFill/>
            <a:ln w="28575">
              <a:solidFill>
                <a:srgbClr val="000000"/>
              </a:solidFill>
              <a:prstDash val="sysDot"/>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3" name="Rectangle 49"/>
            <p:cNvSpPr>
              <a:spLocks noChangeArrowheads="1"/>
            </p:cNvSpPr>
            <p:nvPr/>
          </p:nvSpPr>
          <p:spPr bwMode="auto">
            <a:xfrm>
              <a:off x="6629" y="4775"/>
              <a:ext cx="534" cy="360"/>
            </a:xfrm>
            <a:prstGeom prst="rect">
              <a:avLst/>
            </a:prstGeom>
            <a:solidFill>
              <a:srgbClr val="FFFFFF"/>
            </a:solidFill>
            <a:ln w="9525">
              <a:solidFill>
                <a:srgbClr val="000000"/>
              </a:solid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c</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2J+3</a:t>
              </a:r>
              <a:endParaRPr kumimoji="0" lang="de-DE" altLang="en-US" sz="7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44" name="Rectangle 48"/>
            <p:cNvSpPr>
              <a:spLocks noChangeArrowheads="1"/>
            </p:cNvSpPr>
            <p:nvPr/>
          </p:nvSpPr>
          <p:spPr bwMode="auto">
            <a:xfrm>
              <a:off x="6629" y="5135"/>
              <a:ext cx="534" cy="359"/>
            </a:xfrm>
            <a:prstGeom prst="rect">
              <a:avLst/>
            </a:prstGeom>
            <a:solidFill>
              <a:srgbClr val="FFFFFF"/>
            </a:solidFill>
            <a:ln w="9525">
              <a:solidFill>
                <a:srgbClr val="000000"/>
              </a:solid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c</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3J+3</a:t>
              </a:r>
              <a:endParaRPr kumimoji="0" lang="de-DE" altLang="en-US" sz="7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45" name="Rectangle 47"/>
            <p:cNvSpPr>
              <a:spLocks noChangeArrowheads="1"/>
            </p:cNvSpPr>
            <p:nvPr/>
          </p:nvSpPr>
          <p:spPr bwMode="auto">
            <a:xfrm>
              <a:off x="6629" y="4055"/>
              <a:ext cx="534" cy="360"/>
            </a:xfrm>
            <a:prstGeom prst="rect">
              <a:avLst/>
            </a:prstGeom>
            <a:solidFill>
              <a:srgbClr val="FFFFFF"/>
            </a:solidFill>
            <a:ln w="9525">
              <a:solidFill>
                <a:srgbClr val="000000"/>
              </a:solid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c</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3</a:t>
              </a: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82" name="Rectangle 46"/>
            <p:cNvSpPr>
              <a:spLocks noChangeArrowheads="1"/>
            </p:cNvSpPr>
            <p:nvPr/>
          </p:nvSpPr>
          <p:spPr bwMode="auto">
            <a:xfrm>
              <a:off x="6629" y="4415"/>
              <a:ext cx="534" cy="360"/>
            </a:xfrm>
            <a:prstGeom prst="rect">
              <a:avLst/>
            </a:prstGeom>
            <a:solidFill>
              <a:srgbClr val="FFFFFF"/>
            </a:solidFill>
            <a:ln w="9525">
              <a:solidFill>
                <a:srgbClr val="000000"/>
              </a:solid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c</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J+3</a:t>
              </a:r>
              <a:endParaRPr kumimoji="0" lang="de-DE" altLang="en-US" sz="7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83" name="Rectangle 45"/>
            <p:cNvSpPr>
              <a:spLocks noChangeArrowheads="1"/>
            </p:cNvSpPr>
            <p:nvPr/>
          </p:nvSpPr>
          <p:spPr bwMode="auto">
            <a:xfrm>
              <a:off x="6629" y="6173"/>
              <a:ext cx="534" cy="360"/>
            </a:xfrm>
            <a:prstGeom prst="rect">
              <a:avLst/>
            </a:prstGeom>
            <a:solidFill>
              <a:srgbClr val="FFFFFF"/>
            </a:solidFill>
            <a:ln w="9525">
              <a:solidFill>
                <a:srgbClr val="000000"/>
              </a:solid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c</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(I-1)J+3</a:t>
              </a:r>
              <a:endParaRPr kumimoji="0" lang="de-DE" altLang="en-US" sz="7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84" name="Rectangle 44"/>
            <p:cNvSpPr>
              <a:spLocks noChangeArrowheads="1"/>
            </p:cNvSpPr>
            <p:nvPr/>
          </p:nvSpPr>
          <p:spPr bwMode="auto">
            <a:xfrm>
              <a:off x="6629" y="3695"/>
              <a:ext cx="534" cy="360"/>
            </a:xfrm>
            <a:prstGeom prst="rect">
              <a:avLst/>
            </a:prstGeom>
            <a:solidFill>
              <a:srgbClr val="C0C0C0"/>
            </a:solidFill>
            <a:ln w="9525">
              <a:solidFill>
                <a:srgbClr val="000000"/>
              </a:solid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p</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M-1</a:t>
              </a: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85" name="Rectangle 43"/>
            <p:cNvSpPr>
              <a:spLocks noChangeArrowheads="1"/>
            </p:cNvSpPr>
            <p:nvPr/>
          </p:nvSpPr>
          <p:spPr bwMode="auto">
            <a:xfrm>
              <a:off x="6629" y="2295"/>
              <a:ext cx="534" cy="360"/>
            </a:xfrm>
            <a:prstGeom prst="rect">
              <a:avLst/>
            </a:prstGeom>
            <a:solidFill>
              <a:srgbClr val="C0C0C0"/>
            </a:solidFill>
            <a:ln w="9525">
              <a:solidFill>
                <a:srgbClr val="000000"/>
              </a:solid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p</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1</a:t>
              </a: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86" name="Rectangle 42"/>
            <p:cNvSpPr>
              <a:spLocks noChangeArrowheads="1"/>
            </p:cNvSpPr>
            <p:nvPr/>
          </p:nvSpPr>
          <p:spPr bwMode="auto">
            <a:xfrm>
              <a:off x="6629" y="3335"/>
              <a:ext cx="534" cy="360"/>
            </a:xfrm>
            <a:prstGeom prst="rect">
              <a:avLst/>
            </a:prstGeom>
            <a:solidFill>
              <a:srgbClr val="C0C0C0"/>
            </a:solidFill>
            <a:ln w="9525">
              <a:solidFill>
                <a:srgbClr val="000000"/>
              </a:solid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p</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M-2</a:t>
              </a: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87" name="Rectangle 41"/>
            <p:cNvSpPr>
              <a:spLocks noChangeArrowheads="1"/>
            </p:cNvSpPr>
            <p:nvPr/>
          </p:nvSpPr>
          <p:spPr bwMode="auto">
            <a:xfrm>
              <a:off x="6629" y="1935"/>
              <a:ext cx="534" cy="360"/>
            </a:xfrm>
            <a:prstGeom prst="rect">
              <a:avLst/>
            </a:prstGeom>
            <a:solidFill>
              <a:srgbClr val="C0C0C0"/>
            </a:solidFill>
            <a:ln w="9525">
              <a:solidFill>
                <a:srgbClr val="000000"/>
              </a:solid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p</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0</a:t>
              </a: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88" name="Line 40"/>
            <p:cNvSpPr>
              <a:spLocks noChangeShapeType="1"/>
            </p:cNvSpPr>
            <p:nvPr/>
          </p:nvSpPr>
          <p:spPr bwMode="auto">
            <a:xfrm>
              <a:off x="6897" y="2793"/>
              <a:ext cx="1" cy="444"/>
            </a:xfrm>
            <a:prstGeom prst="line">
              <a:avLst/>
            </a:prstGeom>
            <a:noFill/>
            <a:ln w="28575">
              <a:solidFill>
                <a:srgbClr val="000000"/>
              </a:solidFill>
              <a:prstDash val="sysDot"/>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9" name="Line 39"/>
            <p:cNvSpPr>
              <a:spLocks noChangeShapeType="1"/>
            </p:cNvSpPr>
            <p:nvPr/>
          </p:nvSpPr>
          <p:spPr bwMode="auto">
            <a:xfrm>
              <a:off x="6872" y="5632"/>
              <a:ext cx="1" cy="443"/>
            </a:xfrm>
            <a:prstGeom prst="line">
              <a:avLst/>
            </a:prstGeom>
            <a:noFill/>
            <a:ln w="28575">
              <a:solidFill>
                <a:srgbClr val="000000"/>
              </a:solidFill>
              <a:prstDash val="sysDot"/>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0" name="Rectangle 38"/>
            <p:cNvSpPr>
              <a:spLocks noChangeArrowheads="1"/>
            </p:cNvSpPr>
            <p:nvPr/>
          </p:nvSpPr>
          <p:spPr bwMode="auto">
            <a:xfrm>
              <a:off x="8253" y="4791"/>
              <a:ext cx="534" cy="360"/>
            </a:xfrm>
            <a:prstGeom prst="rect">
              <a:avLst/>
            </a:prstGeom>
            <a:solidFill>
              <a:srgbClr val="FFFFFF"/>
            </a:solidFill>
            <a:ln w="9525">
              <a:solidFill>
                <a:srgbClr val="000000"/>
              </a:solid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c</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3J-2</a:t>
              </a:r>
              <a:endParaRPr kumimoji="0" lang="de-DE" altLang="en-US" sz="7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91" name="Rectangle 37"/>
            <p:cNvSpPr>
              <a:spLocks noChangeArrowheads="1"/>
            </p:cNvSpPr>
            <p:nvPr/>
          </p:nvSpPr>
          <p:spPr bwMode="auto">
            <a:xfrm>
              <a:off x="8253" y="5151"/>
              <a:ext cx="534" cy="359"/>
            </a:xfrm>
            <a:prstGeom prst="rect">
              <a:avLst/>
            </a:prstGeom>
            <a:solidFill>
              <a:srgbClr val="FFFFFF"/>
            </a:solidFill>
            <a:ln w="9525">
              <a:solidFill>
                <a:srgbClr val="000000"/>
              </a:solid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c</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4J-2</a:t>
              </a:r>
              <a:endParaRPr kumimoji="0" lang="de-DE" altLang="en-US" sz="7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92" name="Rectangle 36"/>
            <p:cNvSpPr>
              <a:spLocks noChangeArrowheads="1"/>
            </p:cNvSpPr>
            <p:nvPr/>
          </p:nvSpPr>
          <p:spPr bwMode="auto">
            <a:xfrm>
              <a:off x="8253" y="4071"/>
              <a:ext cx="534" cy="360"/>
            </a:xfrm>
            <a:prstGeom prst="rect">
              <a:avLst/>
            </a:prstGeom>
            <a:solidFill>
              <a:srgbClr val="FFFFFF"/>
            </a:solidFill>
            <a:ln w="9525">
              <a:solidFill>
                <a:srgbClr val="000000"/>
              </a:solid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c</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J-2</a:t>
              </a: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93" name="Rectangle 35"/>
            <p:cNvSpPr>
              <a:spLocks noChangeArrowheads="1"/>
            </p:cNvSpPr>
            <p:nvPr/>
          </p:nvSpPr>
          <p:spPr bwMode="auto">
            <a:xfrm>
              <a:off x="8253" y="4431"/>
              <a:ext cx="534" cy="360"/>
            </a:xfrm>
            <a:prstGeom prst="rect">
              <a:avLst/>
            </a:prstGeom>
            <a:solidFill>
              <a:srgbClr val="FFFFFF"/>
            </a:solidFill>
            <a:ln w="9525">
              <a:solidFill>
                <a:srgbClr val="000000"/>
              </a:solid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c</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2J-2</a:t>
              </a:r>
              <a:endParaRPr kumimoji="0" lang="de-DE" altLang="en-US" sz="7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94" name="Rectangle 34"/>
            <p:cNvSpPr>
              <a:spLocks noChangeArrowheads="1"/>
            </p:cNvSpPr>
            <p:nvPr/>
          </p:nvSpPr>
          <p:spPr bwMode="auto">
            <a:xfrm>
              <a:off x="8253" y="6189"/>
              <a:ext cx="534" cy="360"/>
            </a:xfrm>
            <a:prstGeom prst="rect">
              <a:avLst/>
            </a:prstGeom>
            <a:solidFill>
              <a:srgbClr val="FFFFFF"/>
            </a:solidFill>
            <a:ln w="9525">
              <a:solidFill>
                <a:srgbClr val="000000"/>
              </a:solid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c</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IJ-2</a:t>
              </a:r>
              <a:endParaRPr kumimoji="0" lang="de-DE" altLang="en-US" sz="7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95" name="Rectangle 33"/>
            <p:cNvSpPr>
              <a:spLocks noChangeArrowheads="1"/>
            </p:cNvSpPr>
            <p:nvPr/>
          </p:nvSpPr>
          <p:spPr bwMode="auto">
            <a:xfrm>
              <a:off x="8253" y="3711"/>
              <a:ext cx="534" cy="360"/>
            </a:xfrm>
            <a:prstGeom prst="rect">
              <a:avLst/>
            </a:prstGeom>
            <a:solidFill>
              <a:srgbClr val="C0C0C0"/>
            </a:solidFill>
            <a:ln w="9525">
              <a:solidFill>
                <a:srgbClr val="000000"/>
              </a:solid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p</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M-1</a:t>
              </a: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96" name="Rectangle 32"/>
            <p:cNvSpPr>
              <a:spLocks noChangeArrowheads="1"/>
            </p:cNvSpPr>
            <p:nvPr/>
          </p:nvSpPr>
          <p:spPr bwMode="auto">
            <a:xfrm>
              <a:off x="8253" y="2311"/>
              <a:ext cx="534" cy="360"/>
            </a:xfrm>
            <a:prstGeom prst="rect">
              <a:avLst/>
            </a:prstGeom>
            <a:solidFill>
              <a:srgbClr val="C0C0C0"/>
            </a:solidFill>
            <a:ln w="9525">
              <a:solidFill>
                <a:srgbClr val="000000"/>
              </a:solid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p</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1</a:t>
              </a: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97" name="Rectangle 31"/>
            <p:cNvSpPr>
              <a:spLocks noChangeArrowheads="1"/>
            </p:cNvSpPr>
            <p:nvPr/>
          </p:nvSpPr>
          <p:spPr bwMode="auto">
            <a:xfrm>
              <a:off x="8253" y="3351"/>
              <a:ext cx="534" cy="360"/>
            </a:xfrm>
            <a:prstGeom prst="rect">
              <a:avLst/>
            </a:prstGeom>
            <a:solidFill>
              <a:srgbClr val="C0C0C0"/>
            </a:solidFill>
            <a:ln w="9525">
              <a:solidFill>
                <a:srgbClr val="000000"/>
              </a:solid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p</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M-2</a:t>
              </a: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98" name="Rectangle 30"/>
            <p:cNvSpPr>
              <a:spLocks noChangeArrowheads="1"/>
            </p:cNvSpPr>
            <p:nvPr/>
          </p:nvSpPr>
          <p:spPr bwMode="auto">
            <a:xfrm>
              <a:off x="8253" y="1951"/>
              <a:ext cx="534" cy="360"/>
            </a:xfrm>
            <a:prstGeom prst="rect">
              <a:avLst/>
            </a:prstGeom>
            <a:solidFill>
              <a:srgbClr val="C0C0C0"/>
            </a:solidFill>
            <a:ln w="9525">
              <a:solidFill>
                <a:srgbClr val="000000"/>
              </a:solid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p</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0</a:t>
              </a: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99" name="Line 29"/>
            <p:cNvSpPr>
              <a:spLocks noChangeShapeType="1"/>
            </p:cNvSpPr>
            <p:nvPr/>
          </p:nvSpPr>
          <p:spPr bwMode="auto">
            <a:xfrm>
              <a:off x="8521" y="2809"/>
              <a:ext cx="1" cy="444"/>
            </a:xfrm>
            <a:prstGeom prst="line">
              <a:avLst/>
            </a:prstGeom>
            <a:noFill/>
            <a:ln w="28575">
              <a:solidFill>
                <a:srgbClr val="000000"/>
              </a:solidFill>
              <a:prstDash val="sysDot"/>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0" name="Line 28"/>
            <p:cNvSpPr>
              <a:spLocks noChangeShapeType="1"/>
            </p:cNvSpPr>
            <p:nvPr/>
          </p:nvSpPr>
          <p:spPr bwMode="auto">
            <a:xfrm>
              <a:off x="8432" y="5648"/>
              <a:ext cx="1" cy="443"/>
            </a:xfrm>
            <a:prstGeom prst="line">
              <a:avLst/>
            </a:prstGeom>
            <a:noFill/>
            <a:ln w="28575">
              <a:solidFill>
                <a:srgbClr val="000000"/>
              </a:solidFill>
              <a:prstDash val="sysDot"/>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1" name="Rectangle 27"/>
            <p:cNvSpPr>
              <a:spLocks noChangeArrowheads="1"/>
            </p:cNvSpPr>
            <p:nvPr/>
          </p:nvSpPr>
          <p:spPr bwMode="auto">
            <a:xfrm>
              <a:off x="9069" y="4799"/>
              <a:ext cx="534" cy="360"/>
            </a:xfrm>
            <a:prstGeom prst="rect">
              <a:avLst/>
            </a:prstGeom>
            <a:solidFill>
              <a:srgbClr val="FFFFFF"/>
            </a:solidFill>
            <a:ln w="9525">
              <a:solidFill>
                <a:srgbClr val="000000"/>
              </a:solid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c</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3J-1</a:t>
              </a:r>
              <a:endParaRPr kumimoji="0" lang="de-DE" altLang="en-US" sz="7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102" name="Rectangle 26"/>
            <p:cNvSpPr>
              <a:spLocks noChangeArrowheads="1"/>
            </p:cNvSpPr>
            <p:nvPr/>
          </p:nvSpPr>
          <p:spPr bwMode="auto">
            <a:xfrm>
              <a:off x="9069" y="5159"/>
              <a:ext cx="534" cy="359"/>
            </a:xfrm>
            <a:prstGeom prst="rect">
              <a:avLst/>
            </a:prstGeom>
            <a:solidFill>
              <a:srgbClr val="FFFFFF"/>
            </a:solidFill>
            <a:ln w="9525">
              <a:solidFill>
                <a:srgbClr val="000000"/>
              </a:solid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c</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4J-1</a:t>
              </a:r>
              <a:endParaRPr kumimoji="0" lang="de-DE" altLang="en-US" sz="7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103" name="Rectangle 25"/>
            <p:cNvSpPr>
              <a:spLocks noChangeArrowheads="1"/>
            </p:cNvSpPr>
            <p:nvPr/>
          </p:nvSpPr>
          <p:spPr bwMode="auto">
            <a:xfrm>
              <a:off x="9069" y="4079"/>
              <a:ext cx="534" cy="360"/>
            </a:xfrm>
            <a:prstGeom prst="rect">
              <a:avLst/>
            </a:prstGeom>
            <a:solidFill>
              <a:srgbClr val="FFFFFF"/>
            </a:solidFill>
            <a:ln w="9525">
              <a:solidFill>
                <a:srgbClr val="000000"/>
              </a:solid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c</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J-1</a:t>
              </a: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104" name="Rectangle 24"/>
            <p:cNvSpPr>
              <a:spLocks noChangeArrowheads="1"/>
            </p:cNvSpPr>
            <p:nvPr/>
          </p:nvSpPr>
          <p:spPr bwMode="auto">
            <a:xfrm>
              <a:off x="9069" y="4439"/>
              <a:ext cx="534" cy="360"/>
            </a:xfrm>
            <a:prstGeom prst="rect">
              <a:avLst/>
            </a:prstGeom>
            <a:solidFill>
              <a:srgbClr val="FFFFFF"/>
            </a:solidFill>
            <a:ln w="9525">
              <a:solidFill>
                <a:srgbClr val="000000"/>
              </a:solid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c</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2J-1</a:t>
              </a:r>
              <a:endParaRPr kumimoji="0" lang="de-DE" altLang="en-US" sz="7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105" name="Rectangle 23"/>
            <p:cNvSpPr>
              <a:spLocks noChangeArrowheads="1"/>
            </p:cNvSpPr>
            <p:nvPr/>
          </p:nvSpPr>
          <p:spPr bwMode="auto">
            <a:xfrm>
              <a:off x="9069" y="6197"/>
              <a:ext cx="534" cy="360"/>
            </a:xfrm>
            <a:prstGeom prst="rect">
              <a:avLst/>
            </a:prstGeom>
            <a:solidFill>
              <a:srgbClr val="FFFFFF"/>
            </a:solidFill>
            <a:ln w="9525">
              <a:solidFill>
                <a:srgbClr val="000000"/>
              </a:solid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c</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IJ-1</a:t>
              </a:r>
              <a:endParaRPr kumimoji="0" lang="de-DE" altLang="en-US" sz="7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106" name="Rectangle 22"/>
            <p:cNvSpPr>
              <a:spLocks noChangeArrowheads="1"/>
            </p:cNvSpPr>
            <p:nvPr/>
          </p:nvSpPr>
          <p:spPr bwMode="auto">
            <a:xfrm>
              <a:off x="9069" y="3719"/>
              <a:ext cx="534" cy="360"/>
            </a:xfrm>
            <a:prstGeom prst="rect">
              <a:avLst/>
            </a:prstGeom>
            <a:solidFill>
              <a:srgbClr val="C0C0C0"/>
            </a:solidFill>
            <a:ln w="9525">
              <a:solidFill>
                <a:srgbClr val="000000"/>
              </a:solid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p</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M-1</a:t>
              </a: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107" name="Rectangle 21"/>
            <p:cNvSpPr>
              <a:spLocks noChangeArrowheads="1"/>
            </p:cNvSpPr>
            <p:nvPr/>
          </p:nvSpPr>
          <p:spPr bwMode="auto">
            <a:xfrm>
              <a:off x="9069" y="2319"/>
              <a:ext cx="534" cy="360"/>
            </a:xfrm>
            <a:prstGeom prst="rect">
              <a:avLst/>
            </a:prstGeom>
            <a:solidFill>
              <a:srgbClr val="C0C0C0"/>
            </a:solidFill>
            <a:ln w="9525">
              <a:solidFill>
                <a:srgbClr val="000000"/>
              </a:solid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p</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1</a:t>
              </a: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108" name="Rectangle 20"/>
            <p:cNvSpPr>
              <a:spLocks noChangeArrowheads="1"/>
            </p:cNvSpPr>
            <p:nvPr/>
          </p:nvSpPr>
          <p:spPr bwMode="auto">
            <a:xfrm>
              <a:off x="9069" y="3359"/>
              <a:ext cx="534" cy="360"/>
            </a:xfrm>
            <a:prstGeom prst="rect">
              <a:avLst/>
            </a:prstGeom>
            <a:solidFill>
              <a:srgbClr val="C0C0C0"/>
            </a:solidFill>
            <a:ln w="9525">
              <a:solidFill>
                <a:srgbClr val="000000"/>
              </a:solid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p</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M-2</a:t>
              </a: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109" name="Rectangle 19"/>
            <p:cNvSpPr>
              <a:spLocks noChangeArrowheads="1"/>
            </p:cNvSpPr>
            <p:nvPr/>
          </p:nvSpPr>
          <p:spPr bwMode="auto">
            <a:xfrm>
              <a:off x="9069" y="1959"/>
              <a:ext cx="534" cy="360"/>
            </a:xfrm>
            <a:prstGeom prst="rect">
              <a:avLst/>
            </a:prstGeom>
            <a:solidFill>
              <a:srgbClr val="C0C0C0"/>
            </a:solidFill>
            <a:ln w="9525">
              <a:solidFill>
                <a:srgbClr val="000000"/>
              </a:solid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p</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0</a:t>
              </a: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110" name="Line 18"/>
            <p:cNvSpPr>
              <a:spLocks noChangeShapeType="1"/>
            </p:cNvSpPr>
            <p:nvPr/>
          </p:nvSpPr>
          <p:spPr bwMode="auto">
            <a:xfrm>
              <a:off x="9337" y="2817"/>
              <a:ext cx="1" cy="444"/>
            </a:xfrm>
            <a:prstGeom prst="line">
              <a:avLst/>
            </a:prstGeom>
            <a:noFill/>
            <a:ln w="28575">
              <a:solidFill>
                <a:srgbClr val="000000"/>
              </a:solidFill>
              <a:prstDash val="sysDot"/>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1" name="Line 17"/>
            <p:cNvSpPr>
              <a:spLocks noChangeShapeType="1"/>
            </p:cNvSpPr>
            <p:nvPr/>
          </p:nvSpPr>
          <p:spPr bwMode="auto">
            <a:xfrm>
              <a:off x="9248" y="5656"/>
              <a:ext cx="1" cy="443"/>
            </a:xfrm>
            <a:prstGeom prst="line">
              <a:avLst/>
            </a:prstGeom>
            <a:noFill/>
            <a:ln w="28575">
              <a:solidFill>
                <a:srgbClr val="000000"/>
              </a:solidFill>
              <a:prstDash val="sysDot"/>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2" name="AutoShape 16"/>
            <p:cNvSpPr>
              <a:spLocks/>
            </p:cNvSpPr>
            <p:nvPr/>
          </p:nvSpPr>
          <p:spPr bwMode="auto">
            <a:xfrm>
              <a:off x="3477" y="1951"/>
              <a:ext cx="179" cy="2096"/>
            </a:xfrm>
            <a:prstGeom prst="leftBrace">
              <a:avLst>
                <a:gd name="adj1" fmla="val 97579"/>
                <a:gd name="adj2" fmla="val 50000"/>
              </a:avLst>
            </a:pr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3" name="AutoShape 15"/>
            <p:cNvSpPr>
              <a:spLocks/>
            </p:cNvSpPr>
            <p:nvPr/>
          </p:nvSpPr>
          <p:spPr bwMode="auto">
            <a:xfrm>
              <a:off x="3476" y="4055"/>
              <a:ext cx="180" cy="2470"/>
            </a:xfrm>
            <a:prstGeom prst="leftBrace">
              <a:avLst>
                <a:gd name="adj1" fmla="val 114352"/>
                <a:gd name="adj2" fmla="val 50000"/>
              </a:avLst>
            </a:pr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4" name="Line 14"/>
            <p:cNvSpPr>
              <a:spLocks noChangeShapeType="1"/>
            </p:cNvSpPr>
            <p:nvPr/>
          </p:nvSpPr>
          <p:spPr bwMode="auto">
            <a:xfrm>
              <a:off x="7390" y="6328"/>
              <a:ext cx="490" cy="1"/>
            </a:xfrm>
            <a:prstGeom prst="line">
              <a:avLst/>
            </a:prstGeom>
            <a:noFill/>
            <a:ln w="28575">
              <a:solidFill>
                <a:srgbClr val="000000"/>
              </a:solidFill>
              <a:prstDash val="sysDot"/>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5" name="Line 13"/>
            <p:cNvSpPr>
              <a:spLocks noChangeShapeType="1"/>
            </p:cNvSpPr>
            <p:nvPr/>
          </p:nvSpPr>
          <p:spPr bwMode="auto">
            <a:xfrm>
              <a:off x="7435" y="2319"/>
              <a:ext cx="490" cy="1"/>
            </a:xfrm>
            <a:prstGeom prst="line">
              <a:avLst/>
            </a:prstGeom>
            <a:noFill/>
            <a:ln w="28575">
              <a:solidFill>
                <a:srgbClr val="000000"/>
              </a:solidFill>
              <a:prstDash val="sysDot"/>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6" name="Line 12"/>
            <p:cNvSpPr>
              <a:spLocks noChangeShapeType="1"/>
            </p:cNvSpPr>
            <p:nvPr/>
          </p:nvSpPr>
          <p:spPr bwMode="auto">
            <a:xfrm>
              <a:off x="7380" y="3711"/>
              <a:ext cx="490" cy="1"/>
            </a:xfrm>
            <a:prstGeom prst="line">
              <a:avLst/>
            </a:prstGeom>
            <a:noFill/>
            <a:ln w="28575">
              <a:solidFill>
                <a:srgbClr val="000000"/>
              </a:solidFill>
              <a:prstDash val="sysDot"/>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7" name="Line 11"/>
            <p:cNvSpPr>
              <a:spLocks noChangeShapeType="1"/>
            </p:cNvSpPr>
            <p:nvPr/>
          </p:nvSpPr>
          <p:spPr bwMode="auto">
            <a:xfrm>
              <a:off x="7380" y="4766"/>
              <a:ext cx="490" cy="1"/>
            </a:xfrm>
            <a:prstGeom prst="line">
              <a:avLst/>
            </a:prstGeom>
            <a:noFill/>
            <a:ln w="28575">
              <a:solidFill>
                <a:srgbClr val="000000"/>
              </a:solidFill>
              <a:prstDash val="sysDot"/>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8" name="Text Box 10"/>
            <p:cNvSpPr txBox="1">
              <a:spLocks noChangeArrowheads="1"/>
            </p:cNvSpPr>
            <p:nvPr/>
          </p:nvSpPr>
          <p:spPr bwMode="auto">
            <a:xfrm>
              <a:off x="2986" y="2838"/>
              <a:ext cx="523" cy="2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dirty="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SHR</a:t>
              </a:r>
              <a:endParaRPr kumimoji="0" lang="de-DE" altLang="en-US" sz="1800" b="0" i="0" u="none" strike="noStrike" cap="none" normalizeH="0" baseline="0" dirty="0" smtClean="0">
                <a:ln>
                  <a:noFill/>
                </a:ln>
                <a:solidFill>
                  <a:schemeClr val="tx1"/>
                </a:solidFill>
                <a:effectLst/>
                <a:latin typeface="Arial" panose="020B0604020202020204" pitchFamily="34" charset="0"/>
              </a:endParaRPr>
            </a:p>
          </p:txBody>
        </p:sp>
        <p:grpSp>
          <p:nvGrpSpPr>
            <p:cNvPr id="119" name="Group 3"/>
            <p:cNvGrpSpPr>
              <a:grpSpLocks/>
            </p:cNvGrpSpPr>
            <p:nvPr/>
          </p:nvGrpSpPr>
          <p:grpSpPr bwMode="auto">
            <a:xfrm>
              <a:off x="3690" y="1519"/>
              <a:ext cx="6246" cy="377"/>
              <a:chOff x="3690" y="1423"/>
              <a:chExt cx="6246" cy="377"/>
            </a:xfrm>
          </p:grpSpPr>
          <p:sp>
            <p:nvSpPr>
              <p:cNvPr id="121" name="Text Box 9"/>
              <p:cNvSpPr txBox="1">
                <a:spLocks noChangeArrowheads="1"/>
              </p:cNvSpPr>
              <p:nvPr/>
            </p:nvSpPr>
            <p:spPr bwMode="auto">
              <a:xfrm>
                <a:off x="3690" y="1433"/>
                <a:ext cx="1033" cy="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lang="de-DE" altLang="en-US" sz="800" dirty="0" smtClean="0">
                    <a:latin typeface="Frutiger LT Com 45 Light" panose="020B0303030504020204" pitchFamily="34" charset="0"/>
                    <a:ea typeface="Times New Roman" panose="02020603050405020304" pitchFamily="18" charset="0"/>
                    <a:cs typeface="Times New Roman" panose="02020603050405020304" pitchFamily="18" charset="0"/>
                  </a:rPr>
                  <a:t>s</a:t>
                </a:r>
                <a:r>
                  <a:rPr kumimoji="0" lang="de-DE" altLang="en-US" sz="800" b="0" i="0" u="none" strike="noStrike" cap="none" normalizeH="0" baseline="0" dirty="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ub-packet 1</a:t>
                </a:r>
                <a:endParaRPr kumimoji="0" lang="de-DE"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122" name="Text Box 8"/>
              <p:cNvSpPr txBox="1">
                <a:spLocks noChangeArrowheads="1"/>
              </p:cNvSpPr>
              <p:nvPr/>
            </p:nvSpPr>
            <p:spPr bwMode="auto">
              <a:xfrm>
                <a:off x="4528" y="1423"/>
                <a:ext cx="1157" cy="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800" b="0" i="0" u="none" strike="noStrike" cap="none" normalizeH="0" baseline="0" dirty="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sub-packet 2</a:t>
                </a:r>
                <a:endParaRPr kumimoji="0" lang="de-DE"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123" name="Text Box 7"/>
              <p:cNvSpPr txBox="1">
                <a:spLocks noChangeArrowheads="1"/>
              </p:cNvSpPr>
              <p:nvPr/>
            </p:nvSpPr>
            <p:spPr bwMode="auto">
              <a:xfrm>
                <a:off x="5466" y="1431"/>
                <a:ext cx="1033" cy="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lang="de-DE" altLang="en-US" sz="800" dirty="0" smtClean="0">
                    <a:latin typeface="Frutiger LT Com 45 Light" panose="020B0303030504020204" pitchFamily="34" charset="0"/>
                    <a:ea typeface="Times New Roman" panose="02020603050405020304" pitchFamily="18" charset="0"/>
                    <a:cs typeface="Times New Roman" panose="02020603050405020304" pitchFamily="18" charset="0"/>
                  </a:rPr>
                  <a:t>s</a:t>
                </a:r>
                <a:r>
                  <a:rPr kumimoji="0" lang="de-DE" altLang="en-US" sz="800" b="0" i="0" u="none" strike="noStrike" cap="none" normalizeH="0" baseline="0" dirty="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ub-packet 3</a:t>
                </a:r>
                <a:endParaRPr kumimoji="0" lang="de-DE"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124" name="Text Box 6"/>
              <p:cNvSpPr txBox="1">
                <a:spLocks noChangeArrowheads="1"/>
              </p:cNvSpPr>
              <p:nvPr/>
            </p:nvSpPr>
            <p:spPr bwMode="auto">
              <a:xfrm>
                <a:off x="6379" y="1439"/>
                <a:ext cx="1103" cy="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lang="de-DE" altLang="en-US" sz="800" dirty="0" smtClean="0">
                    <a:latin typeface="Frutiger LT Com 45 Light" panose="020B0303030504020204" pitchFamily="34" charset="0"/>
                    <a:ea typeface="Times New Roman" panose="02020603050405020304" pitchFamily="18" charset="0"/>
                    <a:cs typeface="Times New Roman" panose="02020603050405020304" pitchFamily="18" charset="0"/>
                  </a:rPr>
                  <a:t>s</a:t>
                </a:r>
                <a:r>
                  <a:rPr kumimoji="0" lang="de-DE" altLang="en-US" sz="800" b="0" i="0" u="none" strike="noStrike" cap="none" normalizeH="0" baseline="0" dirty="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ub-packet 4</a:t>
                </a:r>
                <a:endParaRPr kumimoji="0" lang="de-DE"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125" name="Text Box 5"/>
              <p:cNvSpPr txBox="1">
                <a:spLocks noChangeArrowheads="1"/>
              </p:cNvSpPr>
              <p:nvPr/>
            </p:nvSpPr>
            <p:spPr bwMode="auto">
              <a:xfrm>
                <a:off x="7909" y="1438"/>
                <a:ext cx="1144" cy="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lang="de-DE" altLang="en-US" sz="800" dirty="0" smtClean="0">
                    <a:latin typeface="Frutiger LT Com 45 Light" panose="020B0303030504020204" pitchFamily="34" charset="0"/>
                    <a:ea typeface="Times New Roman" panose="02020603050405020304" pitchFamily="18" charset="0"/>
                    <a:cs typeface="Times New Roman" panose="02020603050405020304" pitchFamily="18" charset="0"/>
                  </a:rPr>
                  <a:t>s</a:t>
                </a:r>
                <a:r>
                  <a:rPr kumimoji="0" lang="de-DE" altLang="en-US" sz="800" b="0" i="0" u="none" strike="noStrike" cap="none" normalizeH="0" baseline="0" dirty="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ub-packet J-1</a:t>
                </a:r>
                <a:endParaRPr kumimoji="0" lang="de-DE"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126" name="Text Box 4"/>
              <p:cNvSpPr txBox="1">
                <a:spLocks noChangeArrowheads="1"/>
              </p:cNvSpPr>
              <p:nvPr/>
            </p:nvSpPr>
            <p:spPr bwMode="auto">
              <a:xfrm>
                <a:off x="8903" y="1440"/>
                <a:ext cx="1033" cy="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lang="de-DE" altLang="en-US" sz="800" dirty="0" smtClean="0">
                    <a:latin typeface="Frutiger LT Com 45 Light" panose="020B0303030504020204" pitchFamily="34" charset="0"/>
                    <a:ea typeface="Times New Roman" panose="02020603050405020304" pitchFamily="18" charset="0"/>
                    <a:cs typeface="Times New Roman" panose="02020603050405020304" pitchFamily="18" charset="0"/>
                  </a:rPr>
                  <a:t>s</a:t>
                </a:r>
                <a:r>
                  <a:rPr kumimoji="0" lang="de-DE" altLang="en-US" sz="800" b="0" i="0" u="none" strike="noStrike" cap="none" normalizeH="0" baseline="0" dirty="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ub-packet J</a:t>
                </a:r>
                <a:endParaRPr kumimoji="0" lang="de-DE" altLang="en-US" sz="1800" b="0" i="0" u="none" strike="noStrike" cap="none" normalizeH="0" baseline="0" dirty="0" smtClean="0">
                  <a:ln>
                    <a:noFill/>
                  </a:ln>
                  <a:solidFill>
                    <a:schemeClr val="tx1"/>
                  </a:solidFill>
                  <a:effectLst/>
                  <a:latin typeface="Arial" panose="020B0604020202020204" pitchFamily="34" charset="0"/>
                </a:endParaRPr>
              </a:p>
            </p:txBody>
          </p:sp>
        </p:grpSp>
        <p:sp>
          <p:nvSpPr>
            <p:cNvPr id="120" name="Text Box 2"/>
            <p:cNvSpPr txBox="1">
              <a:spLocks noChangeArrowheads="1"/>
            </p:cNvSpPr>
            <p:nvPr/>
          </p:nvSpPr>
          <p:spPr bwMode="auto">
            <a:xfrm>
              <a:off x="2899" y="5150"/>
              <a:ext cx="656" cy="2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dirty="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PSDU</a:t>
              </a:r>
              <a:endParaRPr kumimoji="0" lang="de-DE" altLang="en-US" sz="1800" b="0" i="0" u="none" strike="noStrike" cap="none" normalizeH="0" baseline="0" dirty="0" smtClean="0">
                <a:ln>
                  <a:noFill/>
                </a:ln>
                <a:solidFill>
                  <a:schemeClr val="tx1"/>
                </a:solidFill>
                <a:effectLst/>
                <a:latin typeface="Arial" panose="020B0604020202020204" pitchFamily="34" charset="0"/>
              </a:endParaRPr>
            </a:p>
          </p:txBody>
        </p:sp>
      </p:grpSp>
    </p:spTree>
    <p:extLst>
      <p:ext uri="{BB962C8B-B14F-4D97-AF65-F5344CB8AC3E}">
        <p14:creationId xmlns:p14="http://schemas.microsoft.com/office/powerpoint/2010/main" val="153901968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Performance for Rate 1/3 Convolutional Code</a:t>
            </a:r>
            <a:endParaRPr lang="en-US" dirty="0"/>
          </a:p>
        </p:txBody>
      </p:sp>
      <p:sp>
        <p:nvSpPr>
          <p:cNvPr id="9" name="Content Placeholder 8"/>
          <p:cNvSpPr>
            <a:spLocks noGrp="1"/>
          </p:cNvSpPr>
          <p:nvPr>
            <p:ph idx="1"/>
          </p:nvPr>
        </p:nvSpPr>
        <p:spPr/>
        <p:txBody>
          <a:bodyPr/>
          <a:lstStyle/>
          <a:p>
            <a:r>
              <a:rPr lang="en-US" dirty="0" smtClean="0">
                <a:sym typeface="Wingdings" panose="05000000000000000000" pitchFamily="2" charset="2"/>
              </a:rPr>
              <a:t>18 Sub-packets per transmission</a:t>
            </a:r>
          </a:p>
          <a:p>
            <a:pPr lvl="1"/>
            <a:r>
              <a:rPr lang="en-US" dirty="0" smtClean="0">
                <a:sym typeface="Wingdings" panose="05000000000000000000" pitchFamily="2" charset="2"/>
              </a:rPr>
              <a:t>Rate 1/3 should theoretically allow successful reception when only 6 sub-packets are received</a:t>
            </a:r>
          </a:p>
          <a:p>
            <a:pPr lvl="1"/>
            <a:endParaRPr lang="en-US" dirty="0" smtClean="0">
              <a:sym typeface="Wingdings" panose="05000000000000000000" pitchFamily="2" charset="2"/>
            </a:endParaRPr>
          </a:p>
          <a:p>
            <a:r>
              <a:rPr lang="en-US" dirty="0" smtClean="0">
                <a:sym typeface="Wingdings" panose="05000000000000000000" pitchFamily="2" charset="2"/>
              </a:rPr>
              <a:t>Actual performance of the standard block </a:t>
            </a:r>
            <a:r>
              <a:rPr lang="en-US" dirty="0" err="1" smtClean="0">
                <a:sym typeface="Wingdings" panose="05000000000000000000" pitchFamily="2" charset="2"/>
              </a:rPr>
              <a:t>interleaver</a:t>
            </a:r>
            <a:r>
              <a:rPr lang="en-US" dirty="0" smtClean="0">
                <a:sym typeface="Wingdings" panose="05000000000000000000" pitchFamily="2" charset="2"/>
              </a:rPr>
              <a:t> lacks behind expectation</a:t>
            </a:r>
          </a:p>
          <a:p>
            <a:pPr lvl="1"/>
            <a:endParaRPr lang="en-US" dirty="0">
              <a:sym typeface="Wingdings" panose="05000000000000000000" pitchFamily="2" charset="2"/>
            </a:endParaRPr>
          </a:p>
          <a:p>
            <a:pPr marL="0" indent="0">
              <a:buNone/>
            </a:pPr>
            <a:endParaRPr lang="en-US" dirty="0" smtClean="0">
              <a:sym typeface="Wingdings" panose="05000000000000000000" pitchFamily="2" charset="2"/>
            </a:endParaRPr>
          </a:p>
        </p:txBody>
      </p:sp>
      <p:sp>
        <p:nvSpPr>
          <p:cNvPr id="5" name="Date Placeholder 4"/>
          <p:cNvSpPr>
            <a:spLocks noGrp="1"/>
          </p:cNvSpPr>
          <p:nvPr>
            <p:ph type="dt" sz="half" idx="10"/>
          </p:nvPr>
        </p:nvSpPr>
        <p:spPr/>
        <p:txBody>
          <a:bodyPr/>
          <a:lstStyle/>
          <a:p>
            <a:r>
              <a:rPr lang="en-US" altLang="de-DE" smtClean="0"/>
              <a:t>November 2018</a:t>
            </a:r>
            <a:endParaRPr lang="en-US" altLang="de-DE"/>
          </a:p>
        </p:txBody>
      </p:sp>
      <p:sp>
        <p:nvSpPr>
          <p:cNvPr id="6" name="Footer Placeholder 5"/>
          <p:cNvSpPr>
            <a:spLocks noGrp="1"/>
          </p:cNvSpPr>
          <p:nvPr>
            <p:ph type="ftr" sz="quarter" idx="11"/>
          </p:nvPr>
        </p:nvSpPr>
        <p:spPr/>
        <p:txBody>
          <a:bodyPr/>
          <a:lstStyle/>
          <a:p>
            <a:r>
              <a:rPr lang="en-US" altLang="de-DE" smtClean="0"/>
              <a:t>Johannes Wechsler, Fraunhofer IIS</a:t>
            </a:r>
            <a:endParaRPr lang="en-US" altLang="de-DE"/>
          </a:p>
        </p:txBody>
      </p:sp>
      <p:sp>
        <p:nvSpPr>
          <p:cNvPr id="7" name="Slide Number Placeholder 6"/>
          <p:cNvSpPr>
            <a:spLocks noGrp="1"/>
          </p:cNvSpPr>
          <p:nvPr>
            <p:ph type="sldNum" sz="quarter" idx="12"/>
          </p:nvPr>
        </p:nvSpPr>
        <p:spPr/>
        <p:txBody>
          <a:bodyPr/>
          <a:lstStyle/>
          <a:p>
            <a:r>
              <a:rPr lang="en-US" altLang="de-DE" smtClean="0"/>
              <a:t>Slide </a:t>
            </a:r>
            <a:fld id="{21FF040C-F25F-4F61-9884-3721763A205E}" type="slidenum">
              <a:rPr lang="en-US" altLang="de-DE" smtClean="0"/>
              <a:pPr/>
              <a:t>7</a:t>
            </a:fld>
            <a:endParaRPr lang="en-US" altLang="de-DE"/>
          </a:p>
        </p:txBody>
      </p:sp>
    </p:spTree>
    <p:extLst>
      <p:ext uri="{BB962C8B-B14F-4D97-AF65-F5344CB8AC3E}">
        <p14:creationId xmlns:p14="http://schemas.microsoft.com/office/powerpoint/2010/main" val="32179471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dirty="0" smtClean="0"/>
              <a:t>Performance </a:t>
            </a:r>
            <a:r>
              <a:rPr lang="de-DE" dirty="0" err="1" smtClean="0"/>
              <a:t>of</a:t>
            </a:r>
            <a:r>
              <a:rPr lang="de-DE" dirty="0" smtClean="0"/>
              <a:t> </a:t>
            </a:r>
            <a:r>
              <a:rPr lang="de-DE" dirty="0" err="1" smtClean="0"/>
              <a:t>proposed</a:t>
            </a:r>
            <a:r>
              <a:rPr lang="de-DE" dirty="0" smtClean="0"/>
              <a:t> </a:t>
            </a:r>
            <a:r>
              <a:rPr lang="de-DE" dirty="0" err="1" smtClean="0"/>
              <a:t>interleaver</a:t>
            </a:r>
            <a:endParaRPr lang="en-US" dirty="0"/>
          </a:p>
        </p:txBody>
      </p:sp>
      <p:sp>
        <p:nvSpPr>
          <p:cNvPr id="3" name="Content Placeholder 2"/>
          <p:cNvSpPr>
            <a:spLocks noGrp="1"/>
          </p:cNvSpPr>
          <p:nvPr>
            <p:ph idx="1"/>
          </p:nvPr>
        </p:nvSpPr>
        <p:spPr/>
        <p:txBody>
          <a:bodyPr/>
          <a:lstStyle/>
          <a:p>
            <a:r>
              <a:rPr lang="en-US" dirty="0" smtClean="0"/>
              <a:t>green:</a:t>
            </a:r>
            <a:br>
              <a:rPr lang="en-US" dirty="0" smtClean="0"/>
            </a:br>
            <a:r>
              <a:rPr lang="en-US" dirty="0" smtClean="0"/>
              <a:t>collision probability</a:t>
            </a:r>
          </a:p>
          <a:p>
            <a:endParaRPr lang="en-US" dirty="0"/>
          </a:p>
          <a:p>
            <a:r>
              <a:rPr lang="en-US" dirty="0" smtClean="0"/>
              <a:t>black:</a:t>
            </a:r>
            <a:r>
              <a:rPr lang="en-US" dirty="0"/>
              <a:t/>
            </a:r>
            <a:br>
              <a:rPr lang="en-US" dirty="0"/>
            </a:br>
            <a:r>
              <a:rPr lang="en-US" dirty="0" smtClean="0"/>
              <a:t>performance</a:t>
            </a:r>
            <a:br>
              <a:rPr lang="en-US" dirty="0" smtClean="0"/>
            </a:br>
            <a:r>
              <a:rPr lang="en-US" dirty="0" smtClean="0"/>
              <a:t>of proposed</a:t>
            </a:r>
            <a:br>
              <a:rPr lang="en-US" dirty="0" smtClean="0"/>
            </a:br>
            <a:r>
              <a:rPr lang="en-US" dirty="0" smtClean="0"/>
              <a:t>block </a:t>
            </a:r>
            <a:r>
              <a:rPr lang="en-US" dirty="0" err="1" smtClean="0"/>
              <a:t>interleaver</a:t>
            </a:r>
            <a:endParaRPr lang="en-US" dirty="0" smtClean="0"/>
          </a:p>
        </p:txBody>
      </p:sp>
      <p:sp>
        <p:nvSpPr>
          <p:cNvPr id="4" name="Date Placeholder 3"/>
          <p:cNvSpPr>
            <a:spLocks noGrp="1"/>
          </p:cNvSpPr>
          <p:nvPr>
            <p:ph type="dt" sz="half" idx="10"/>
          </p:nvPr>
        </p:nvSpPr>
        <p:spPr/>
        <p:txBody>
          <a:bodyPr/>
          <a:lstStyle/>
          <a:p>
            <a:r>
              <a:rPr lang="en-US" altLang="de-DE" smtClean="0"/>
              <a:t>November 2018</a:t>
            </a:r>
            <a:endParaRPr lang="en-US" altLang="de-DE"/>
          </a:p>
        </p:txBody>
      </p:sp>
      <p:sp>
        <p:nvSpPr>
          <p:cNvPr id="5" name="Footer Placeholder 4"/>
          <p:cNvSpPr>
            <a:spLocks noGrp="1"/>
          </p:cNvSpPr>
          <p:nvPr>
            <p:ph type="ftr" sz="quarter" idx="11"/>
          </p:nvPr>
        </p:nvSpPr>
        <p:spPr/>
        <p:txBody>
          <a:bodyPr/>
          <a:lstStyle/>
          <a:p>
            <a:r>
              <a:rPr lang="en-US" altLang="de-DE" smtClean="0"/>
              <a:t>Johannes Wechsler, Fraunhofer IIS</a:t>
            </a:r>
            <a:endParaRPr lang="en-US" altLang="de-DE"/>
          </a:p>
        </p:txBody>
      </p:sp>
      <p:sp>
        <p:nvSpPr>
          <p:cNvPr id="6" name="Slide Number Placeholder 5"/>
          <p:cNvSpPr>
            <a:spLocks noGrp="1"/>
          </p:cNvSpPr>
          <p:nvPr>
            <p:ph type="sldNum" sz="quarter" idx="12"/>
          </p:nvPr>
        </p:nvSpPr>
        <p:spPr/>
        <p:txBody>
          <a:bodyPr/>
          <a:lstStyle/>
          <a:p>
            <a:r>
              <a:rPr lang="en-US" altLang="de-DE" smtClean="0"/>
              <a:t>Slide </a:t>
            </a:r>
            <a:fld id="{F036D98A-9574-4173-AF74-E30638B0F820}" type="slidenum">
              <a:rPr lang="en-US" altLang="de-DE" smtClean="0"/>
              <a:pPr/>
              <a:t>8</a:t>
            </a:fld>
            <a:endParaRPr lang="en-US" altLang="de-DE"/>
          </a:p>
        </p:txBody>
      </p:sp>
      <p:pic>
        <p:nvPicPr>
          <p:cNvPr id="8" name="Bild 6"/>
          <p:cNvPicPr/>
          <p:nvPr/>
        </p:nvPicPr>
        <p:blipFill>
          <a:blip r:embed="rId3"/>
          <a:srcRect/>
          <a:stretch>
            <a:fillRect/>
          </a:stretch>
        </p:blipFill>
        <p:spPr bwMode="auto">
          <a:xfrm>
            <a:off x="3065929" y="2169609"/>
            <a:ext cx="5544671" cy="4157843"/>
          </a:xfrm>
          <a:prstGeom prst="rect">
            <a:avLst/>
          </a:prstGeom>
          <a:noFill/>
          <a:ln w="9525">
            <a:noFill/>
            <a:miter lim="800000"/>
            <a:headEnd/>
            <a:tailEnd/>
          </a:ln>
        </p:spPr>
      </p:pic>
    </p:spTree>
    <p:extLst>
      <p:ext uri="{BB962C8B-B14F-4D97-AF65-F5344CB8AC3E}">
        <p14:creationId xmlns:p14="http://schemas.microsoft.com/office/powerpoint/2010/main" val="34058957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Performance for Rate 1/3 Convolutional Code</a:t>
            </a:r>
            <a:endParaRPr lang="en-US" dirty="0"/>
          </a:p>
        </p:txBody>
      </p:sp>
      <p:sp>
        <p:nvSpPr>
          <p:cNvPr id="9" name="Content Placeholder 8"/>
          <p:cNvSpPr>
            <a:spLocks noGrp="1"/>
          </p:cNvSpPr>
          <p:nvPr>
            <p:ph idx="1"/>
          </p:nvPr>
        </p:nvSpPr>
        <p:spPr/>
        <p:txBody>
          <a:bodyPr/>
          <a:lstStyle/>
          <a:p>
            <a:r>
              <a:rPr lang="en-US" dirty="0" smtClean="0">
                <a:sym typeface="Wingdings" panose="05000000000000000000" pitchFamily="2" charset="2"/>
              </a:rPr>
              <a:t>Introduce cyclic shift of rows:</a:t>
            </a:r>
          </a:p>
          <a:p>
            <a:pPr lvl="1"/>
            <a:r>
              <a:rPr lang="en-US" dirty="0" smtClean="0">
                <a:sym typeface="Wingdings" panose="05000000000000000000" pitchFamily="2" charset="2"/>
              </a:rPr>
              <a:t>1st row is shifted by 0</a:t>
            </a:r>
          </a:p>
          <a:p>
            <a:pPr lvl="1"/>
            <a:r>
              <a:rPr lang="en-US" dirty="0" smtClean="0">
                <a:sym typeface="Wingdings" panose="05000000000000000000" pitchFamily="2" charset="2"/>
              </a:rPr>
              <a:t>2nd row is shifted by 1</a:t>
            </a:r>
          </a:p>
          <a:p>
            <a:pPr lvl="1"/>
            <a:r>
              <a:rPr lang="en-US" dirty="0" smtClean="0">
                <a:sym typeface="Wingdings" panose="05000000000000000000" pitchFamily="2" charset="2"/>
              </a:rPr>
              <a:t>3rd row is shifted by 2 </a:t>
            </a:r>
          </a:p>
          <a:p>
            <a:pPr lvl="1"/>
            <a:r>
              <a:rPr lang="en-US" dirty="0" smtClean="0">
                <a:sym typeface="Wingdings" panose="05000000000000000000" pitchFamily="2" charset="2"/>
              </a:rPr>
              <a:t>…</a:t>
            </a:r>
          </a:p>
          <a:p>
            <a:pPr lvl="1"/>
            <a:endParaRPr lang="en-US" dirty="0" smtClean="0">
              <a:sym typeface="Wingdings" panose="05000000000000000000" pitchFamily="2" charset="2"/>
            </a:endParaRPr>
          </a:p>
          <a:p>
            <a:r>
              <a:rPr lang="en-US" dirty="0" smtClean="0">
                <a:sym typeface="Wingdings" panose="05000000000000000000" pitchFamily="2" charset="2"/>
              </a:rPr>
              <a:t>Performance of cyclically shifted  achieves close to the expected performance to withstand loss of 12 sub-packets</a:t>
            </a:r>
          </a:p>
          <a:p>
            <a:pPr marL="0" indent="0">
              <a:buNone/>
            </a:pPr>
            <a:endParaRPr lang="en-US" dirty="0" smtClean="0">
              <a:sym typeface="Wingdings" panose="05000000000000000000" pitchFamily="2" charset="2"/>
            </a:endParaRPr>
          </a:p>
        </p:txBody>
      </p:sp>
      <p:sp>
        <p:nvSpPr>
          <p:cNvPr id="5" name="Date Placeholder 4"/>
          <p:cNvSpPr>
            <a:spLocks noGrp="1"/>
          </p:cNvSpPr>
          <p:nvPr>
            <p:ph type="dt" sz="half" idx="10"/>
          </p:nvPr>
        </p:nvSpPr>
        <p:spPr/>
        <p:txBody>
          <a:bodyPr/>
          <a:lstStyle/>
          <a:p>
            <a:r>
              <a:rPr lang="en-US" altLang="de-DE" smtClean="0"/>
              <a:t>November 2018</a:t>
            </a:r>
            <a:endParaRPr lang="en-US" altLang="de-DE"/>
          </a:p>
        </p:txBody>
      </p:sp>
      <p:sp>
        <p:nvSpPr>
          <p:cNvPr id="6" name="Footer Placeholder 5"/>
          <p:cNvSpPr>
            <a:spLocks noGrp="1"/>
          </p:cNvSpPr>
          <p:nvPr>
            <p:ph type="ftr" sz="quarter" idx="11"/>
          </p:nvPr>
        </p:nvSpPr>
        <p:spPr/>
        <p:txBody>
          <a:bodyPr/>
          <a:lstStyle/>
          <a:p>
            <a:r>
              <a:rPr lang="en-US" altLang="de-DE" smtClean="0"/>
              <a:t>Johannes Wechsler, Fraunhofer IIS</a:t>
            </a:r>
            <a:endParaRPr lang="en-US" altLang="de-DE"/>
          </a:p>
        </p:txBody>
      </p:sp>
      <p:sp>
        <p:nvSpPr>
          <p:cNvPr id="7" name="Slide Number Placeholder 6"/>
          <p:cNvSpPr>
            <a:spLocks noGrp="1"/>
          </p:cNvSpPr>
          <p:nvPr>
            <p:ph type="sldNum" sz="quarter" idx="12"/>
          </p:nvPr>
        </p:nvSpPr>
        <p:spPr/>
        <p:txBody>
          <a:bodyPr/>
          <a:lstStyle/>
          <a:p>
            <a:r>
              <a:rPr lang="en-US" altLang="de-DE" smtClean="0"/>
              <a:t>Slide </a:t>
            </a:r>
            <a:fld id="{21FF040C-F25F-4F61-9884-3721763A205E}" type="slidenum">
              <a:rPr lang="en-US" altLang="de-DE" smtClean="0"/>
              <a:pPr/>
              <a:t>9</a:t>
            </a:fld>
            <a:endParaRPr lang="en-US" altLang="de-DE"/>
          </a:p>
        </p:txBody>
      </p:sp>
    </p:spTree>
    <p:extLst>
      <p:ext uri="{BB962C8B-B14F-4D97-AF65-F5344CB8AC3E}">
        <p14:creationId xmlns:p14="http://schemas.microsoft.com/office/powerpoint/2010/main" val="134928845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de-DE"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de-DE"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IEEE-P802_15</Template>
  <TotalTime>0</TotalTime>
  <Words>703</Words>
  <Application>Microsoft Office PowerPoint</Application>
  <PresentationFormat>On-screen Show (4:3)</PresentationFormat>
  <Paragraphs>286</Paragraphs>
  <Slides>15</Slides>
  <Notes>2</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15</vt:i4>
      </vt:variant>
    </vt:vector>
  </HeadingPairs>
  <TitlesOfParts>
    <vt:vector size="21" baseType="lpstr">
      <vt:lpstr>Arial</vt:lpstr>
      <vt:lpstr>Frutiger LT Com 45 Light</vt:lpstr>
      <vt:lpstr>Times New Roman</vt:lpstr>
      <vt:lpstr>Wingdings</vt:lpstr>
      <vt:lpstr>Office Theme</vt:lpstr>
      <vt:lpstr>Visio</vt:lpstr>
      <vt:lpstr>PowerPoint Presentation</vt:lpstr>
      <vt:lpstr>802.15.4w Fraunhofer IIS proposal performance enhancements</vt:lpstr>
      <vt:lpstr>Topics</vt:lpstr>
      <vt:lpstr>Interleaving Proposal Recap (1)</vt:lpstr>
      <vt:lpstr>Performance for Rate 1/3 Convolutional Code</vt:lpstr>
      <vt:lpstr>Current Performance</vt:lpstr>
      <vt:lpstr>Performance for Rate 1/3 Convolutional Code</vt:lpstr>
      <vt:lpstr>Performance of proposed interleaver</vt:lpstr>
      <vt:lpstr>Performance for Rate 1/3 Convolutional Code</vt:lpstr>
      <vt:lpstr>Cyclic shift of PSDU bits</vt:lpstr>
      <vt:lpstr>Performance of cyclically shifted interleaver</vt:lpstr>
      <vt:lpstr>SFD for sub-packets</vt:lpstr>
      <vt:lpstr>Synchronization sub-packets</vt:lpstr>
      <vt:lpstr>SFD for synchronization sub-packets</vt:lpstr>
      <vt:lpstr>Thank you!</vt:lpstr>
    </vt:vector>
  </TitlesOfParts>
  <Company>IIS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Wechsler, Johannes</dc:creator>
  <cp:keywords/>
  <dc:description>15-18-0544-00-004w</dc:description>
  <cp:lastModifiedBy>Wechsler, Johannes</cp:lastModifiedBy>
  <cp:revision>302</cp:revision>
  <cp:lastPrinted>1998-02-10T13:28:06Z</cp:lastPrinted>
  <dcterms:created xsi:type="dcterms:W3CDTF">2018-07-03T05:24:22Z</dcterms:created>
  <dcterms:modified xsi:type="dcterms:W3CDTF">2018-11-12T06:53:10Z</dcterms:modified>
</cp:coreProperties>
</file>