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8" r:id="rId3"/>
    <p:sldId id="256" r:id="rId4"/>
    <p:sldId id="26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892"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a:t>
            </a:r>
            <a:r>
              <a:rPr lang="en-US" altLang="en-US" sz="1400" b="1" smtClean="0"/>
              <a:t>&lt;</a:t>
            </a:r>
            <a:r>
              <a:rPr lang="en-US" sz="1400" b="1" smtClean="0"/>
              <a:t>15-18-0543-00-004z</a:t>
            </a:r>
            <a:r>
              <a:rPr lang="en-US" altLang="en-US" sz="1400" b="1" smtClean="0"/>
              <a:t>&gt;</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5" name="Footer Placeholder 2"/>
          <p:cNvSpPr>
            <a:spLocks noGrp="1"/>
          </p:cNvSpPr>
          <p:nvPr>
            <p:ph type="ftr" sz="quarter" idx="11"/>
          </p:nvPr>
        </p:nvSpPr>
        <p:spPr>
          <a:xfrm>
            <a:off x="5486400" y="6475413"/>
            <a:ext cx="3124200" cy="184666"/>
          </a:xfrm>
        </p:spPr>
        <p:txBody>
          <a:bodyPr/>
          <a:lstStyle/>
          <a:p>
            <a:r>
              <a:rPr lang="en-US" altLang="en-US" smtClean="0"/>
              <a:t>NXP, Apple, Samsung, Continental, BMW</a:t>
            </a:r>
            <a:endParaRPr lang="en-US" altLang="en-US"/>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MAC Considerations</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12 November, 2018</a:t>
            </a:r>
            <a:r>
              <a:rPr lang="en-US" altLang="en-US" sz="1600" smtClean="0">
                <a:solidFill>
                  <a:schemeClr val="tx2"/>
                </a:solidFill>
              </a:rPr>
              <a:t>]</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a:solidFill>
                  <a:srgbClr val="FF0000"/>
                </a:solidFill>
              </a:rPr>
              <a:t>Frank Leong (NXP Semiconductors), Ayman Naguib (Apple</a:t>
            </a:r>
            <a:r>
              <a:rPr lang="en-US" altLang="en-US" sz="1600" smtClean="0">
                <a:solidFill>
                  <a:srgbClr val="FF0000"/>
                </a:solidFill>
              </a:rPr>
              <a:t>),</a:t>
            </a:r>
            <a:r>
              <a:rPr lang="en-US" altLang="en-US" sz="1600">
                <a:solidFill>
                  <a:srgbClr val="FF0000"/>
                </a:solidFill>
              </a:rPr>
              <a:t> Seongah </a:t>
            </a:r>
            <a:r>
              <a:rPr lang="en-US" altLang="en-US" sz="1600" smtClean="0">
                <a:solidFill>
                  <a:srgbClr val="FF0000"/>
                </a:solidFill>
              </a:rPr>
              <a:t>Jeong (Samsung),</a:t>
            </a:r>
            <a:br>
              <a:rPr lang="en-US" altLang="en-US" sz="1600" smtClean="0">
                <a:solidFill>
                  <a:srgbClr val="FF0000"/>
                </a:solidFill>
              </a:rPr>
            </a:br>
            <a:r>
              <a:rPr lang="en-US" altLang="en-US" sz="1600" smtClean="0">
                <a:solidFill>
                  <a:srgbClr val="FF0000"/>
                </a:solidFill>
              </a:rPr>
              <a:t>Brima </a:t>
            </a:r>
            <a:r>
              <a:rPr lang="en-US" altLang="en-US" sz="1600">
                <a:solidFill>
                  <a:srgbClr val="FF0000"/>
                </a:solidFill>
              </a:rPr>
              <a:t>Ibrahim (NXP Semiconductors</a:t>
            </a:r>
            <a:r>
              <a:rPr lang="en-US" altLang="en-US" sz="1600" smtClean="0">
                <a:solidFill>
                  <a:srgbClr val="FF0000"/>
                </a:solidFill>
              </a:rPr>
              <a:t>), Tushar Shah (Apple), Jochen </a:t>
            </a:r>
            <a:r>
              <a:rPr lang="en-US" altLang="en-US" sz="1600">
                <a:solidFill>
                  <a:srgbClr val="FF0000"/>
                </a:solidFill>
              </a:rPr>
              <a:t>Hammerschmidt (Apple</a:t>
            </a:r>
            <a:r>
              <a:rPr lang="en-US" altLang="en-US" sz="1600" smtClean="0">
                <a:solidFill>
                  <a:srgbClr val="FF0000"/>
                </a:solidFill>
              </a:rPr>
              <a:t>),</a:t>
            </a:r>
            <a:br>
              <a:rPr lang="en-US" altLang="en-US" sz="1600" smtClean="0">
                <a:solidFill>
                  <a:srgbClr val="FF0000"/>
                </a:solidFill>
              </a:rPr>
            </a:br>
            <a:r>
              <a:rPr lang="en-US" altLang="en-US" sz="1600" smtClean="0">
                <a:solidFill>
                  <a:srgbClr val="FF0000"/>
                </a:solidFill>
              </a:rPr>
              <a:t>Thomas </a:t>
            </a:r>
            <a:r>
              <a:rPr lang="en-US" altLang="en-US" sz="1600">
                <a:solidFill>
                  <a:srgbClr val="FF0000"/>
                </a:solidFill>
              </a:rPr>
              <a:t>Reisinger (Continental), Daniel Knobloch (BMW</a:t>
            </a:r>
            <a:r>
              <a:rPr lang="en-US" altLang="en-US" sz="1600" smtClean="0">
                <a:solidFill>
                  <a:srgbClr val="FF0000"/>
                </a:solidFill>
              </a:rPr>
              <a:t>),</a:t>
            </a:r>
            <a:br>
              <a:rPr lang="en-US" altLang="en-US" sz="1600" smtClean="0">
                <a:solidFill>
                  <a:srgbClr val="FF0000"/>
                </a:solidFill>
              </a:rPr>
            </a:br>
            <a:r>
              <a:rPr lang="en-US" altLang="en-US" sz="1600" smtClean="0">
                <a:solidFill>
                  <a:srgbClr val="FF0000"/>
                </a:solidFill>
              </a:rPr>
              <a:t>Yi Yang</a:t>
            </a:r>
            <a:r>
              <a:rPr lang="en-US" altLang="en-US" sz="1600">
                <a:solidFill>
                  <a:srgbClr val="FF0000"/>
                </a:solidFill>
              </a:rPr>
              <a:t> (Samsung</a:t>
            </a:r>
            <a:r>
              <a:rPr lang="en-US" altLang="en-US" sz="1600" smtClean="0">
                <a:solidFill>
                  <a:srgbClr val="FF0000"/>
                </a:solidFill>
              </a:rPr>
              <a:t>), Hyunchul Kim</a:t>
            </a:r>
            <a:r>
              <a:rPr lang="en-US" altLang="en-US" sz="1600">
                <a:solidFill>
                  <a:srgbClr val="FF0000"/>
                </a:solidFill>
              </a:rPr>
              <a:t> (Samsung)</a:t>
            </a:r>
            <a:r>
              <a:rPr lang="en-US" altLang="en-US" sz="1600" smtClean="0">
                <a:solidFill>
                  <a:srgbClr val="FF0000"/>
                </a:solidFill>
              </a:rPr>
              <a:t>, </a:t>
            </a:r>
            <a:r>
              <a:rPr lang="en-US" altLang="en-US" sz="1600">
                <a:solidFill>
                  <a:srgbClr val="FF0000"/>
                </a:solidFill>
              </a:rPr>
              <a:t>Sejong </a:t>
            </a:r>
            <a:r>
              <a:rPr lang="en-US" altLang="en-US" sz="1600" smtClean="0">
                <a:solidFill>
                  <a:srgbClr val="FF0000"/>
                </a:solidFill>
              </a:rPr>
              <a:t>Yoon</a:t>
            </a:r>
            <a:r>
              <a:rPr lang="en-US" altLang="en-US" sz="1600">
                <a:solidFill>
                  <a:srgbClr val="FF0000"/>
                </a:solidFill>
              </a:rPr>
              <a:t> (Samsung</a:t>
            </a:r>
            <a:r>
              <a:rPr lang="en-US" altLang="en-US" sz="1600" smtClean="0">
                <a:solidFill>
                  <a:srgbClr val="FF0000"/>
                </a:solidFill>
              </a:rPr>
              <a:t>),</a:t>
            </a:r>
            <a:br>
              <a:rPr lang="en-US" altLang="en-US" sz="1600" smtClean="0">
                <a:solidFill>
                  <a:srgbClr val="FF0000"/>
                </a:solidFill>
              </a:rPr>
            </a:br>
            <a:r>
              <a:rPr lang="en-US" altLang="en-US" sz="1600" smtClean="0">
                <a:solidFill>
                  <a:srgbClr val="FF0000"/>
                </a:solidFill>
              </a:rPr>
              <a:t>Jong-Hoon Jang</a:t>
            </a:r>
            <a:r>
              <a:rPr lang="en-US" altLang="en-US" sz="1600">
                <a:solidFill>
                  <a:srgbClr val="FF0000"/>
                </a:solidFill>
              </a:rPr>
              <a:t> (Samsung</a:t>
            </a:r>
            <a:r>
              <a:rPr lang="en-US" altLang="en-US" sz="1600" smtClean="0">
                <a:solidFill>
                  <a:srgbClr val="FF0000"/>
                </a:solidFill>
              </a:rPr>
              <a:t>), Moon-Seok Kang</a:t>
            </a:r>
            <a:r>
              <a:rPr lang="en-US" altLang="en-US" sz="1600">
                <a:solidFill>
                  <a:srgbClr val="FF0000"/>
                </a:solidFill>
              </a:rPr>
              <a:t> (Samsung)</a:t>
            </a:r>
            <a:r>
              <a:rPr lang="en-US" altLang="en-US" sz="1600" smtClean="0">
                <a:solidFill>
                  <a:srgbClr val="FF0000"/>
                </a:solidFill>
              </a:rPr>
              <a:t>, </a:t>
            </a:r>
            <a:r>
              <a:rPr lang="en-US" altLang="en-US" sz="1600">
                <a:solidFill>
                  <a:srgbClr val="FF0000"/>
                </a:solidFill>
              </a:rPr>
              <a:t>Jonghyo </a:t>
            </a:r>
            <a:r>
              <a:rPr lang="en-US" altLang="en-US" sz="1600" smtClean="0">
                <a:solidFill>
                  <a:srgbClr val="FF0000"/>
                </a:solidFill>
              </a:rPr>
              <a:t>Lee</a:t>
            </a:r>
            <a:r>
              <a:rPr lang="en-US" altLang="en-US" sz="1600">
                <a:solidFill>
                  <a:srgbClr val="FF0000"/>
                </a:solidFill>
              </a:rPr>
              <a:t> (Samsung</a:t>
            </a:r>
            <a:r>
              <a:rPr lang="en-US" altLang="en-US" sz="1600" smtClean="0">
                <a:solidFill>
                  <a:srgbClr val="FF0000"/>
                </a:solidFill>
              </a:rPr>
              <a:t>),</a:t>
            </a:r>
            <a:br>
              <a:rPr lang="en-US" altLang="en-US" sz="1600" smtClean="0">
                <a:solidFill>
                  <a:srgbClr val="FF0000"/>
                </a:solidFill>
              </a:rPr>
            </a:br>
            <a:r>
              <a:rPr lang="en-US" altLang="en-US" sz="1600" smtClean="0">
                <a:solidFill>
                  <a:srgbClr val="FF0000"/>
                </a:solidFill>
              </a:rPr>
              <a:t>Aditya </a:t>
            </a:r>
            <a:r>
              <a:rPr lang="en-US" altLang="en-US" sz="1600">
                <a:solidFill>
                  <a:srgbClr val="FF0000"/>
                </a:solidFill>
              </a:rPr>
              <a:t>V. </a:t>
            </a:r>
            <a:r>
              <a:rPr lang="en-US" altLang="en-US" sz="1600" smtClean="0">
                <a:solidFill>
                  <a:srgbClr val="FF0000"/>
                </a:solidFill>
              </a:rPr>
              <a:t>Padaki</a:t>
            </a:r>
            <a:r>
              <a:rPr lang="en-US" altLang="en-US" sz="1600">
                <a:solidFill>
                  <a:srgbClr val="FF0000"/>
                </a:solidFill>
              </a:rPr>
              <a:t> (Samsung</a:t>
            </a:r>
            <a:r>
              <a:rPr lang="en-US" altLang="en-US" sz="1600" smtClean="0">
                <a:solidFill>
                  <a:srgbClr val="FF0000"/>
                </a:solidFill>
              </a:rPr>
              <a:t>), Zheda Li</a:t>
            </a:r>
            <a:r>
              <a:rPr lang="en-US" altLang="en-US" sz="1600">
                <a:solidFill>
                  <a:srgbClr val="FF0000"/>
                </a:solidFill>
              </a:rPr>
              <a:t> (Samsung)</a:t>
            </a:r>
            <a:r>
              <a:rPr lang="en-US" altLang="en-US" sz="1600" smtClean="0">
                <a:solidFill>
                  <a:srgbClr val="FF0000"/>
                </a:solidFill>
              </a:rPr>
              <a:t>, </a:t>
            </a:r>
            <a:r>
              <a:rPr lang="en-US" altLang="en-US" sz="1600">
                <a:solidFill>
                  <a:srgbClr val="FF0000"/>
                </a:solidFill>
              </a:rPr>
              <a:t>Boon Loong </a:t>
            </a:r>
            <a:r>
              <a:rPr lang="en-US" altLang="en-US" sz="1600" smtClean="0">
                <a:solidFill>
                  <a:srgbClr val="FF0000"/>
                </a:solidFill>
              </a:rPr>
              <a:t>Ng</a:t>
            </a:r>
            <a:r>
              <a:rPr lang="en-US" altLang="en-US" sz="1600">
                <a:solidFill>
                  <a:srgbClr val="FF0000"/>
                </a:solidFill>
              </a:rPr>
              <a:t> (Samsung</a:t>
            </a:r>
            <a:r>
              <a:rPr lang="en-US" altLang="en-US" sz="1600" smtClean="0">
                <a:solidFill>
                  <a:srgbClr val="FF0000"/>
                </a:solidFill>
              </a:rPr>
              <a:t>)</a:t>
            </a:r>
            <a:r>
              <a:rPr lang="en-US" altLang="en-US" sz="1600" smtClean="0">
                <a:solidFill>
                  <a:schemeClr val="tx2"/>
                </a:solidFill>
              </a:rPr>
              <a:t>]</a:t>
            </a:r>
            <a:r>
              <a:rPr lang="en-US" altLang="en-US" sz="1600">
                <a:solidFill>
                  <a:schemeClr val="tx2"/>
                </a:solidFill>
              </a:rPr>
              <a:t>	</a:t>
            </a: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Input to the Task Group</a:t>
            </a:r>
            <a:r>
              <a:rPr lang="en-US" altLang="en-US" sz="1600" smtClean="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Presentation, enhancements to 802.15.4 for secure ranging, ranging integrity</a:t>
            </a:r>
            <a:r>
              <a:rPr lang="en-US" altLang="en-US" sz="1600" smtClean="0">
                <a:solidFill>
                  <a:schemeClr val="tx2"/>
                </a:solidFill>
              </a:rPr>
              <a:t>]</a:t>
            </a:r>
            <a:endParaRPr lang="en-US" altLang="en-US" sz="1600">
              <a:solidFill>
                <a:schemeClr val="tx2"/>
              </a:solidFill>
            </a:endParaRPr>
          </a:p>
          <a:p>
            <a:pPr>
              <a:spcBef>
                <a:spcPts val="600"/>
              </a:spcBef>
              <a:spcAft>
                <a:spcPts val="600"/>
              </a:spcAft>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endParaRPr lang="en-US" altLang="en-US" sz="1600">
              <a:solidFill>
                <a:schemeClr val="tx2"/>
              </a:solidFill>
            </a:endParaRP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smtClean="0"/>
              <a:t>MAC Considerations</a:t>
            </a:r>
            <a:br>
              <a:rPr lang="en-US" altLang="en-US" smtClean="0"/>
            </a:br>
            <a:r>
              <a:rPr lang="en-US" altLang="en-US"/>
              <a:t/>
            </a:r>
            <a:br>
              <a:rPr lang="en-US" altLang="en-US"/>
            </a:br>
            <a:r>
              <a:rPr lang="en-US" altLang="en-US" smtClean="0"/>
              <a:t/>
            </a:r>
            <a:br>
              <a:rPr lang="en-US" altLang="en-US" smtClean="0"/>
            </a:br>
            <a:r>
              <a:rPr lang="en-US" altLang="en-US"/>
              <a:t/>
            </a:r>
            <a:br>
              <a:rPr lang="en-US" altLang="en-US"/>
            </a:br>
            <a:r>
              <a:rPr lang="en-US" altLang="en-US" sz="1800"/>
              <a:t>Note: Notation/nomenclature based on</a:t>
            </a:r>
            <a:br>
              <a:rPr lang="en-US" altLang="en-US" sz="1800"/>
            </a:br>
            <a:r>
              <a:rPr lang="en-US" altLang="en-US" sz="1800"/>
              <a:t>15-18-0286-01-004z-hrp-uwb-srdev-ppdu-text-contribution.docx</a:t>
            </a:r>
            <a:br>
              <a:rPr lang="en-US" altLang="en-US" sz="1800"/>
            </a:br>
            <a:r>
              <a:rPr lang="en-US" altLang="en-US" sz="1800"/>
              <a:t>and</a:t>
            </a:r>
            <a:br>
              <a:rPr lang="en-US" altLang="en-US" sz="1800"/>
            </a:br>
            <a:r>
              <a:rPr lang="en-US" altLang="en-US" sz="1800"/>
              <a:t>15-18-0335-00-004z-srdev-ppdu-for-enhanced-impulse-radio.pptx</a:t>
            </a: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 Samsung, Continental, BMW</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smtClean="0"/>
              <a:t>Rationale</a:t>
            </a:r>
            <a:endParaRPr lang="en-US" altLang="en-US" sz="3200"/>
          </a:p>
        </p:txBody>
      </p:sp>
      <p:sp>
        <p:nvSpPr>
          <p:cNvPr id="4099" name="Rectangle 3"/>
          <p:cNvSpPr>
            <a:spLocks noGrp="1" noChangeArrowheads="1"/>
          </p:cNvSpPr>
          <p:nvPr>
            <p:ph type="body" idx="1"/>
          </p:nvPr>
        </p:nvSpPr>
        <p:spPr>
          <a:xfrm>
            <a:off x="685800" y="1981200"/>
            <a:ext cx="7918648" cy="4114800"/>
          </a:xfrm>
          <a:ln/>
        </p:spPr>
        <p:txBody>
          <a:bodyPr/>
          <a:lstStyle/>
          <a:p>
            <a:r>
              <a:rPr lang="en-US" altLang="en-US" sz="2800" smtClean="0"/>
              <a:t>Secure </a:t>
            </a:r>
            <a:r>
              <a:rPr lang="en-US" altLang="en-US" sz="2800"/>
              <a:t>RF ranging on the PHY layer requires many short pulses per measurement</a:t>
            </a:r>
          </a:p>
          <a:p>
            <a:r>
              <a:rPr lang="en-US" altLang="en-US" sz="2800" smtClean="0"/>
              <a:t>This requirement is fulfilled by the Scrambled Timestamp Sequence (STS) field</a:t>
            </a:r>
          </a:p>
          <a:p>
            <a:endParaRPr lang="en-US" altLang="en-US" sz="2800" smtClean="0"/>
          </a:p>
          <a:p>
            <a:r>
              <a:rPr lang="en-US" altLang="en-US" sz="2800" smtClean="0"/>
              <a:t>The revised MAC must support use of the STS</a:t>
            </a:r>
            <a:br>
              <a:rPr lang="en-US" altLang="en-US" sz="2800" smtClean="0"/>
            </a:br>
            <a:r>
              <a:rPr lang="en-US" altLang="en-US" sz="2000" smtClean="0">
                <a:latin typeface="Arial"/>
                <a:cs typeface="Arial"/>
              </a:rPr>
              <a:t>→ Provide means to perform effective &amp; efficient secure ranging</a:t>
            </a:r>
            <a:br>
              <a:rPr lang="en-US" altLang="en-US" sz="2000" smtClean="0">
                <a:latin typeface="Arial"/>
                <a:cs typeface="Arial"/>
              </a:rPr>
            </a:br>
            <a:r>
              <a:rPr lang="en-US" altLang="en-US" sz="2000" smtClean="0">
                <a:cs typeface="Arial"/>
              </a:rPr>
              <a:t>→ Allow sufficient flexibility to address multiple use cases</a:t>
            </a:r>
            <a:endParaRPr lang="en-US" altLang="en-US" sz="20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 Samsung, Continental, BMW</a:t>
            </a:r>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smtClean="0"/>
              <a:t>MAC – Objectives</a:t>
            </a:r>
            <a:endParaRPr lang="en-US" altLang="en-US" sz="3200"/>
          </a:p>
        </p:txBody>
      </p:sp>
      <p:sp>
        <p:nvSpPr>
          <p:cNvPr id="4099" name="Rectangle 3"/>
          <p:cNvSpPr>
            <a:spLocks noGrp="1" noChangeArrowheads="1"/>
          </p:cNvSpPr>
          <p:nvPr>
            <p:ph type="body" idx="1"/>
          </p:nvPr>
        </p:nvSpPr>
        <p:spPr>
          <a:xfrm>
            <a:off x="685800" y="1844824"/>
            <a:ext cx="7772400" cy="4251176"/>
          </a:xfrm>
          <a:ln/>
        </p:spPr>
        <p:txBody>
          <a:bodyPr/>
          <a:lstStyle/>
          <a:p>
            <a:r>
              <a:rPr lang="en-US" altLang="en-US" sz="2400" smtClean="0"/>
              <a:t>Support </a:t>
            </a:r>
            <a:r>
              <a:rPr lang="en-US" altLang="en-US" sz="2400"/>
              <a:t>SS-TWR in addition to DS-TWR</a:t>
            </a:r>
          </a:p>
          <a:p>
            <a:r>
              <a:rPr lang="en-US" altLang="en-US" sz="2400" smtClean="0"/>
              <a:t>Support </a:t>
            </a:r>
            <a:r>
              <a:rPr lang="en-US" altLang="en-US" sz="2400"/>
              <a:t>unicast, multicast, broadcast</a:t>
            </a:r>
          </a:p>
          <a:p>
            <a:r>
              <a:rPr lang="en-US" altLang="en-US" sz="2400" smtClean="0"/>
              <a:t>Support fixed </a:t>
            </a:r>
            <a:r>
              <a:rPr lang="en-US" altLang="en-US" sz="2400"/>
              <a:t>turn-around time for unicast TWR</a:t>
            </a:r>
          </a:p>
          <a:p>
            <a:r>
              <a:rPr lang="en-US" altLang="en-US" sz="2400" smtClean="0"/>
              <a:t>Support framing </a:t>
            </a:r>
            <a:r>
              <a:rPr lang="en-US" altLang="en-US" sz="2400"/>
              <a:t>structure to allow fixed set of active time-slots, while also allowing flexible ranging update rate and flexible use of the active slots</a:t>
            </a:r>
          </a:p>
          <a:p>
            <a:r>
              <a:rPr lang="en-US" altLang="en-US" sz="2400" smtClean="0"/>
              <a:t>Allow </a:t>
            </a:r>
            <a:r>
              <a:rPr lang="en-US" altLang="en-US" sz="2400"/>
              <a:t>flexibility in the method of STS initialization</a:t>
            </a:r>
          </a:p>
          <a:p>
            <a:r>
              <a:rPr lang="en-US" altLang="en-US" sz="2400" smtClean="0"/>
              <a:t>Allow </a:t>
            </a:r>
            <a:r>
              <a:rPr lang="en-US" altLang="en-US" sz="2400"/>
              <a:t>both scheduled and contention-based ranging</a:t>
            </a:r>
          </a:p>
          <a:p>
            <a:endParaRPr lang="en-US" altLang="en-US" sz="280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November 2018</a:t>
            </a:r>
            <a:endParaRPr lang="en-US" altLang="en-US"/>
          </a:p>
        </p:txBody>
      </p:sp>
      <p:sp>
        <p:nvSpPr>
          <p:cNvPr id="9" name="Footer Placeholder 2"/>
          <p:cNvSpPr>
            <a:spLocks noGrp="1"/>
          </p:cNvSpPr>
          <p:nvPr>
            <p:ph type="ftr" sz="quarter" idx="11"/>
          </p:nvPr>
        </p:nvSpPr>
        <p:spPr>
          <a:xfrm>
            <a:off x="5486400" y="6475413"/>
            <a:ext cx="3124200" cy="184666"/>
          </a:xfrm>
        </p:spPr>
        <p:txBody>
          <a:bodyPr/>
          <a:lstStyle/>
          <a:p>
            <a:r>
              <a:rPr lang="en-US" altLang="en-US" smtClean="0"/>
              <a:t>NXP, Apple, Samsung, Continental, BMW</a:t>
            </a:r>
            <a:endParaRPr lang="en-US" altLang="en-US"/>
          </a:p>
        </p:txBody>
      </p:sp>
    </p:spTree>
    <p:extLst>
      <p:ext uri="{BB962C8B-B14F-4D97-AF65-F5344CB8AC3E}">
        <p14:creationId xmlns:p14="http://schemas.microsoft.com/office/powerpoint/2010/main" val="2938458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201</TotalTime>
  <Words>210</Words>
  <Application>Microsoft Office PowerPoint</Application>
  <PresentationFormat>On-screen Show (4:3)</PresentationFormat>
  <Paragraphs>43</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PowerPoint Presentation</vt:lpstr>
      <vt:lpstr>MAC Considerations    Note: Notation/nomenclature based on 15-18-0286-01-004z-hrp-uwb-srdev-ppdu-text-contribution.docx and 15-18-0335-00-004z-srdev-ppdu-for-enhanced-impulse-radio.pptx</vt:lpstr>
      <vt:lpstr>Rationale</vt:lpstr>
      <vt:lpstr>MAC – Objectives</vt:lpstr>
    </vt:vector>
  </TitlesOfParts>
  <Company>NXP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Frank Leong</cp:lastModifiedBy>
  <cp:revision>36</cp:revision>
  <cp:lastPrinted>1998-02-10T13:28:06Z</cp:lastPrinted>
  <dcterms:created xsi:type="dcterms:W3CDTF">2018-03-05T13:27:29Z</dcterms:created>
  <dcterms:modified xsi:type="dcterms:W3CDTF">2018-11-12T05:36:38Z</dcterms:modified>
</cp:coreProperties>
</file>