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56" r:id="rId4"/>
    <p:sldId id="269" r:id="rId5"/>
    <p:sldId id="270" r:id="rId6"/>
    <p:sldId id="272" r:id="rId7"/>
    <p:sldId id="273" r:id="rId8"/>
    <p:sldId id="268" r:id="rId9"/>
    <p:sldId id="275" r:id="rId10"/>
    <p:sldId id="276" r:id="rId11"/>
    <p:sldId id="278" r:id="rId12"/>
    <p:sldId id="280" r:id="rId13"/>
    <p:sldId id="277" r:id="rId14"/>
    <p:sldId id="274"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6"/>
  </p:normalViewPr>
  <p:slideViewPr>
    <p:cSldViewPr>
      <p:cViewPr varScale="1">
        <p:scale>
          <a:sx n="108" d="100"/>
          <a:sy n="108" d="100"/>
        </p:scale>
        <p:origin x="744" y="19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15784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53296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1284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0685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75821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9BD963-8E82-E748-AAFE-F363D0308B8B}" type="slidenum">
              <a:rPr lang="en-US" smtClean="0"/>
              <a:t>6</a:t>
            </a:fld>
            <a:endParaRPr lang="en-US"/>
          </a:p>
        </p:txBody>
      </p:sp>
    </p:spTree>
    <p:extLst>
      <p:ext uri="{BB962C8B-B14F-4D97-AF65-F5344CB8AC3E}">
        <p14:creationId xmlns:p14="http://schemas.microsoft.com/office/powerpoint/2010/main" val="2008973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57706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41841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0896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25488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7489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mr-IN" sz="1400" b="1" dirty="0" smtClean="0"/>
              <a:t>15-18-0540-00-004z</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Ayman Naguib (Apple), et al.</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MAC for Secure Ranging</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12 November, 2018</a:t>
            </a:r>
            <a:r>
              <a:rPr lang="en-US" altLang="en-US" sz="1600" dirty="0" smtClean="0">
                <a:solidFill>
                  <a:schemeClr val="tx2"/>
                </a:solidFill>
              </a:rPr>
              <a:t>]</a:t>
            </a:r>
            <a:r>
              <a:rPr lang="en-US" altLang="en-US" sz="1600" dirty="0">
                <a:solidFill>
                  <a:schemeClr val="tx2"/>
                </a:solidFill>
              </a:rPr>
              <a:t>	</a:t>
            </a:r>
          </a:p>
          <a:p>
            <a:r>
              <a:rPr lang="en-US" altLang="en-US" sz="1600" b="1" dirty="0" smtClean="0">
                <a:solidFill>
                  <a:schemeClr val="tx2"/>
                </a:solidFill>
              </a:rPr>
              <a:t>Source:</a:t>
            </a:r>
            <a:r>
              <a:rPr lang="en-US" altLang="en-US" sz="1600" dirty="0" smtClean="0">
                <a:solidFill>
                  <a:schemeClr val="tx2"/>
                </a:solidFill>
              </a:rPr>
              <a:t> [</a:t>
            </a:r>
            <a:r>
              <a:rPr lang="en-US" altLang="en-US" sz="1600" dirty="0">
                <a:solidFill>
                  <a:srgbClr val="FF0000"/>
                </a:solidFill>
              </a:rPr>
              <a:t>Ayman Naguib (Apple) , </a:t>
            </a:r>
            <a:r>
              <a:rPr lang="en-US" altLang="en-US" sz="1600" dirty="0" err="1" smtClean="0">
                <a:solidFill>
                  <a:srgbClr val="FF0000"/>
                </a:solidFill>
              </a:rPr>
              <a:t>Tushar</a:t>
            </a:r>
            <a:r>
              <a:rPr lang="en-US" altLang="en-US" sz="1600" dirty="0">
                <a:solidFill>
                  <a:srgbClr val="FF0000"/>
                </a:solidFill>
              </a:rPr>
              <a:t> Shah (Apple) </a:t>
            </a:r>
            <a:r>
              <a:rPr lang="en-US" altLang="en-US" sz="1600" dirty="0" smtClean="0">
                <a:solidFill>
                  <a:srgbClr val="FF0000"/>
                </a:solidFill>
              </a:rPr>
              <a:t>, </a:t>
            </a:r>
            <a:r>
              <a:rPr lang="en-US" altLang="en-US" sz="1600" dirty="0" err="1" smtClean="0">
                <a:solidFill>
                  <a:srgbClr val="FF0000"/>
                </a:solidFill>
              </a:rPr>
              <a:t>Jochen</a:t>
            </a:r>
            <a:r>
              <a:rPr lang="en-US" altLang="en-US" sz="1600" dirty="0" smtClean="0">
                <a:solidFill>
                  <a:srgbClr val="FF0000"/>
                </a:solidFill>
              </a:rPr>
              <a:t> </a:t>
            </a:r>
            <a:r>
              <a:rPr lang="en-US" altLang="en-US" sz="1600" dirty="0" err="1" smtClean="0">
                <a:solidFill>
                  <a:srgbClr val="FF0000"/>
                </a:solidFill>
              </a:rPr>
              <a:t>Hammerschmidt</a:t>
            </a:r>
            <a:r>
              <a:rPr lang="en-US" altLang="en-US" sz="1600" dirty="0" smtClean="0">
                <a:solidFill>
                  <a:srgbClr val="FF0000"/>
                </a:solidFill>
              </a:rPr>
              <a:t> (Apple) , Frank Leong (NXP),  </a:t>
            </a:r>
            <a:r>
              <a:rPr lang="en-US" altLang="en-US" sz="1600" dirty="0" err="1" smtClean="0">
                <a:solidFill>
                  <a:srgbClr val="FF0000"/>
                </a:solidFill>
              </a:rPr>
              <a:t>Brima</a:t>
            </a:r>
            <a:r>
              <a:rPr lang="en-US" altLang="en-US" sz="1600" dirty="0" smtClean="0">
                <a:solidFill>
                  <a:srgbClr val="FF0000"/>
                </a:solidFill>
              </a:rPr>
              <a:t> Ibrahim (NXP), Daniel </a:t>
            </a:r>
            <a:r>
              <a:rPr lang="en-US" altLang="en-US" sz="1600" dirty="0" err="1" smtClean="0">
                <a:solidFill>
                  <a:srgbClr val="FF0000"/>
                </a:solidFill>
              </a:rPr>
              <a:t>Knobloch</a:t>
            </a:r>
            <a:r>
              <a:rPr lang="en-US" altLang="en-US" sz="1600" dirty="0" smtClean="0">
                <a:solidFill>
                  <a:srgbClr val="FF0000"/>
                </a:solidFill>
              </a:rPr>
              <a:t> (BMW), Thomas Reisinger (</a:t>
            </a:r>
            <a:r>
              <a:rPr lang="en-US" altLang="en-US" sz="1600" dirty="0" err="1" smtClean="0">
                <a:solidFill>
                  <a:srgbClr val="FF0000"/>
                </a:solidFill>
              </a:rPr>
              <a:t>Continential</a:t>
            </a:r>
            <a:r>
              <a:rPr lang="en-US" altLang="en-US" sz="1600" dirty="0" smtClean="0">
                <a:solidFill>
                  <a:srgbClr val="FF0000"/>
                </a:solidFill>
              </a:rPr>
              <a:t>) </a:t>
            </a:r>
            <a:r>
              <a:rPr lang="en-US" altLang="en-US" sz="1600" dirty="0" smtClean="0">
                <a:solidFill>
                  <a:schemeClr val="tx2"/>
                </a:solidFill>
              </a:rPr>
              <a:t>]</a:t>
            </a:r>
          </a:p>
          <a:p>
            <a:pPr>
              <a:spcBef>
                <a:spcPts val="600"/>
              </a:spcBef>
              <a:spcAft>
                <a:spcPts val="600"/>
              </a:spcAft>
            </a:pPr>
            <a:r>
              <a:rPr lang="en-US" altLang="en-US" sz="1600" b="1" dirty="0" smtClean="0">
                <a:solidFill>
                  <a:schemeClr val="tx2"/>
                </a:solidFill>
              </a:rPr>
              <a:t>Re</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Input to the Task Group</a:t>
            </a:r>
            <a:r>
              <a:rPr lang="en-US" altLang="en-US" sz="1600" dirty="0" smtClean="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Presentation, enhancements to 802.15.4 for secure ranging, ranging integrity</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xfrm>
            <a:off x="685800" y="685800"/>
            <a:ext cx="7772400" cy="779611"/>
          </a:xfrm>
          <a:ln/>
        </p:spPr>
        <p:txBody>
          <a:bodyPr/>
          <a:lstStyle/>
          <a:p>
            <a:r>
              <a:rPr lang="en-US" sz="3200" dirty="0"/>
              <a:t>MAC Fields for </a:t>
            </a:r>
            <a:r>
              <a:rPr lang="en-US" sz="3200" dirty="0" smtClean="0"/>
              <a:t>Multicast/Broadcast-1</a:t>
            </a:r>
            <a:endParaRPr lang="en-US" altLang="en-US" sz="3200" dirty="0"/>
          </a:p>
        </p:txBody>
      </p:sp>
      <p:sp>
        <p:nvSpPr>
          <p:cNvPr id="4099" name="Rectangle 3"/>
          <p:cNvSpPr>
            <a:spLocks noGrp="1" noChangeArrowheads="1"/>
          </p:cNvSpPr>
          <p:nvPr>
            <p:ph type="body" idx="1"/>
          </p:nvPr>
        </p:nvSpPr>
        <p:spPr>
          <a:xfrm>
            <a:off x="323528" y="1557486"/>
            <a:ext cx="8496944" cy="4679826"/>
          </a:xfrm>
          <a:ln/>
        </p:spPr>
        <p:txBody>
          <a:bodyPr/>
          <a:lstStyle/>
          <a:p>
            <a:r>
              <a:rPr lang="en-US" sz="2400" dirty="0"/>
              <a:t>In order to support optimized multicast/broadcast ranging, a number of MAC fields need to be defined, e.g. </a:t>
            </a:r>
            <a:r>
              <a:rPr lang="en-US" sz="2400" dirty="0" smtClean="0"/>
              <a:t>:</a:t>
            </a:r>
            <a:endParaRPr lang="en-US" sz="2400" dirty="0"/>
          </a:p>
          <a:p>
            <a:pPr lvl="1"/>
            <a:endParaRPr lang="en-US" sz="2400" dirty="0" smtClean="0"/>
          </a:p>
          <a:p>
            <a:pPr lvl="1"/>
            <a:r>
              <a:rPr lang="en-US" sz="2400" dirty="0" err="1" smtClean="0"/>
              <a:t>PLG_Mode</a:t>
            </a:r>
            <a:r>
              <a:rPr lang="en-US" sz="2400" dirty="0" smtClean="0"/>
              <a:t>: Polling mode</a:t>
            </a:r>
          </a:p>
          <a:p>
            <a:pPr marL="800100" lvl="2" indent="0">
              <a:buNone/>
            </a:pPr>
            <a:r>
              <a:rPr lang="en-US" sz="2000" dirty="0" smtClean="0"/>
              <a:t>Ranging </a:t>
            </a:r>
            <a:r>
              <a:rPr lang="en-US" sz="2000" dirty="0"/>
              <a:t>mode:  0 = single node, 1 = multicast, 2 = </a:t>
            </a:r>
            <a:r>
              <a:rPr lang="en-US" sz="2000" dirty="0" smtClean="0"/>
              <a:t>broadcast</a:t>
            </a:r>
            <a:endParaRPr lang="en-US" sz="2000" dirty="0"/>
          </a:p>
          <a:p>
            <a:pPr lvl="1"/>
            <a:r>
              <a:rPr lang="en-US" sz="2400" dirty="0" err="1" smtClean="0"/>
              <a:t>SCND_Poll</a:t>
            </a:r>
            <a:r>
              <a:rPr lang="en-US" sz="2400" dirty="0" smtClean="0"/>
              <a:t>: Whether second poll is present or not</a:t>
            </a:r>
          </a:p>
          <a:p>
            <a:pPr marL="800100" lvl="2" indent="0">
              <a:buNone/>
            </a:pPr>
            <a:r>
              <a:rPr lang="en-US" sz="2000" dirty="0" smtClean="0"/>
              <a:t>0 = not present (single sided ranging)</a:t>
            </a:r>
          </a:p>
          <a:p>
            <a:pPr marL="800100" lvl="2" indent="0">
              <a:buNone/>
            </a:pPr>
            <a:r>
              <a:rPr lang="en-US" sz="2000" dirty="0" smtClean="0"/>
              <a:t>1 = present (double sided ranging)</a:t>
            </a:r>
          </a:p>
          <a:p>
            <a:pPr lvl="1"/>
            <a:r>
              <a:rPr lang="en-US" sz="2400" dirty="0" err="1" smtClean="0"/>
              <a:t>CNT_Flag</a:t>
            </a:r>
            <a:r>
              <a:rPr lang="en-US" sz="2400" dirty="0" smtClean="0"/>
              <a:t>: contention/scheduled flag is used if </a:t>
            </a:r>
            <a:r>
              <a:rPr lang="en-US" sz="2400" dirty="0" err="1" smtClean="0"/>
              <a:t>PLG_Mode</a:t>
            </a:r>
            <a:r>
              <a:rPr lang="en-US" sz="2400" dirty="0" smtClean="0"/>
              <a:t> is set to 1 (i.e. multicast)</a:t>
            </a:r>
          </a:p>
          <a:p>
            <a:pPr marL="800100" lvl="2" indent="0">
              <a:buNone/>
            </a:pPr>
            <a:r>
              <a:rPr lang="en-US" sz="2000" dirty="0" smtClean="0"/>
              <a:t>0 = contention         1 = scheduled</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Tree>
    <p:extLst>
      <p:ext uri="{BB962C8B-B14F-4D97-AF65-F5344CB8AC3E}">
        <p14:creationId xmlns:p14="http://schemas.microsoft.com/office/powerpoint/2010/main" val="594571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xfrm>
            <a:off x="685800" y="685800"/>
            <a:ext cx="7772400" cy="779611"/>
          </a:xfrm>
          <a:ln/>
        </p:spPr>
        <p:txBody>
          <a:bodyPr/>
          <a:lstStyle/>
          <a:p>
            <a:r>
              <a:rPr lang="en-US" sz="3200" dirty="0"/>
              <a:t>MAC Fields for </a:t>
            </a:r>
            <a:r>
              <a:rPr lang="en-US" sz="3200" dirty="0" smtClean="0"/>
              <a:t>Multicast/Broadcast-2</a:t>
            </a:r>
            <a:endParaRPr lang="en-US" altLang="en-US" sz="3200" dirty="0"/>
          </a:p>
        </p:txBody>
      </p:sp>
      <p:sp>
        <p:nvSpPr>
          <p:cNvPr id="4099" name="Rectangle 3"/>
          <p:cNvSpPr>
            <a:spLocks noGrp="1" noChangeArrowheads="1"/>
          </p:cNvSpPr>
          <p:nvPr>
            <p:ph type="body" idx="1"/>
          </p:nvPr>
        </p:nvSpPr>
        <p:spPr>
          <a:xfrm>
            <a:off x="323528" y="1557486"/>
            <a:ext cx="8496944" cy="4679826"/>
          </a:xfrm>
          <a:ln/>
        </p:spPr>
        <p:txBody>
          <a:bodyPr/>
          <a:lstStyle/>
          <a:p>
            <a:r>
              <a:rPr lang="en-US" sz="2400" dirty="0"/>
              <a:t>In order to support optimized multicast/broadcast ranging, a number of MAC fields need to be defined, e.g. </a:t>
            </a:r>
            <a:r>
              <a:rPr lang="en-US" sz="2400" dirty="0" smtClean="0"/>
              <a:t>:</a:t>
            </a:r>
          </a:p>
          <a:p>
            <a:endParaRPr lang="en-US" sz="2400" dirty="0"/>
          </a:p>
          <a:p>
            <a:pPr lvl="1"/>
            <a:r>
              <a:rPr lang="en-US" sz="2400" dirty="0" smtClean="0"/>
              <a:t>R_TSR:  flag whether responding devices report their time stamps back in separate slots. </a:t>
            </a:r>
          </a:p>
          <a:p>
            <a:pPr marL="800100" lvl="2" indent="0">
              <a:buNone/>
            </a:pPr>
            <a:r>
              <a:rPr lang="en-US" sz="2000" dirty="0" smtClean="0"/>
              <a:t>0 = time stamp reporting off   1 = time stamp reporting on</a:t>
            </a:r>
            <a:endParaRPr lang="en-US" sz="2000" dirty="0"/>
          </a:p>
          <a:p>
            <a:pPr lvl="1"/>
            <a:r>
              <a:rPr lang="en-US" sz="2400" dirty="0" smtClean="0"/>
              <a:t>I_TSR</a:t>
            </a:r>
            <a:r>
              <a:rPr lang="en-US" sz="2400" dirty="0"/>
              <a:t>:  flag whether </a:t>
            </a:r>
            <a:r>
              <a:rPr lang="en-US" sz="2400" dirty="0" smtClean="0"/>
              <a:t>initiating device broadcasts its time </a:t>
            </a:r>
            <a:r>
              <a:rPr lang="en-US" sz="2400" dirty="0"/>
              <a:t>stamps </a:t>
            </a:r>
            <a:r>
              <a:rPr lang="en-US" sz="2400" dirty="0" smtClean="0"/>
              <a:t>to responding devices. </a:t>
            </a:r>
            <a:endParaRPr lang="en-US" sz="2400" dirty="0"/>
          </a:p>
          <a:p>
            <a:pPr marL="800100" lvl="2" indent="0">
              <a:buNone/>
            </a:pPr>
            <a:r>
              <a:rPr lang="en-US" sz="2000" dirty="0"/>
              <a:t>0 = </a:t>
            </a:r>
            <a:r>
              <a:rPr lang="en-US" sz="2000" dirty="0" smtClean="0"/>
              <a:t>initiator time </a:t>
            </a:r>
            <a:r>
              <a:rPr lang="en-US" sz="2000" dirty="0"/>
              <a:t>stamp </a:t>
            </a:r>
            <a:r>
              <a:rPr lang="en-US" sz="2000" dirty="0" smtClean="0"/>
              <a:t> </a:t>
            </a:r>
            <a:r>
              <a:rPr lang="en-US" sz="2000" dirty="0"/>
              <a:t>off   1 = </a:t>
            </a:r>
            <a:r>
              <a:rPr lang="en-US" sz="2000" dirty="0" smtClean="0"/>
              <a:t>initiator time </a:t>
            </a:r>
            <a:r>
              <a:rPr lang="en-US" sz="2000" dirty="0"/>
              <a:t>stamp </a:t>
            </a:r>
            <a:r>
              <a:rPr lang="en-US" sz="2000" dirty="0" smtClean="0"/>
              <a:t>on</a:t>
            </a:r>
            <a:endParaRPr lang="en-US" sz="20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Tree>
    <p:extLst>
      <p:ext uri="{BB962C8B-B14F-4D97-AF65-F5344CB8AC3E}">
        <p14:creationId xmlns:p14="http://schemas.microsoft.com/office/powerpoint/2010/main" val="1975394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xfrm>
            <a:off x="685800" y="685800"/>
            <a:ext cx="7772400" cy="779611"/>
          </a:xfrm>
          <a:ln/>
        </p:spPr>
        <p:txBody>
          <a:bodyPr/>
          <a:lstStyle/>
          <a:p>
            <a:r>
              <a:rPr lang="en-US" sz="3200" dirty="0"/>
              <a:t>MAC Fields for </a:t>
            </a:r>
            <a:r>
              <a:rPr lang="en-US" sz="3200" dirty="0" smtClean="0"/>
              <a:t>Multicast/Broadcast-3</a:t>
            </a:r>
            <a:endParaRPr lang="en-US" altLang="en-US" sz="3200" dirty="0"/>
          </a:p>
        </p:txBody>
      </p:sp>
      <p:sp>
        <p:nvSpPr>
          <p:cNvPr id="4099" name="Rectangle 3"/>
          <p:cNvSpPr>
            <a:spLocks noGrp="1" noChangeArrowheads="1"/>
          </p:cNvSpPr>
          <p:nvPr>
            <p:ph type="body" idx="1"/>
          </p:nvPr>
        </p:nvSpPr>
        <p:spPr>
          <a:xfrm>
            <a:off x="323528" y="1465411"/>
            <a:ext cx="8496944" cy="4771901"/>
          </a:xfrm>
          <a:ln/>
        </p:spPr>
        <p:txBody>
          <a:bodyPr/>
          <a:lstStyle/>
          <a:p>
            <a:r>
              <a:rPr lang="en-US" sz="2400" dirty="0"/>
              <a:t>In order to support optimized multicast/broadcast ranging, a number of MAC fields need to be defined, e.g. </a:t>
            </a:r>
            <a:r>
              <a:rPr lang="en-US" sz="2400" dirty="0" smtClean="0"/>
              <a:t>:</a:t>
            </a:r>
            <a:endParaRPr lang="en-US" sz="2400" dirty="0"/>
          </a:p>
          <a:p>
            <a:pPr lvl="1"/>
            <a:r>
              <a:rPr lang="en-US" sz="2400" dirty="0" smtClean="0"/>
              <a:t>N_RNDS: Number of ranging rounds in current ranging session</a:t>
            </a:r>
          </a:p>
          <a:p>
            <a:pPr lvl="1"/>
            <a:r>
              <a:rPr lang="en-US" sz="2400" dirty="0" smtClean="0"/>
              <a:t>S_P_RNDS: Number of slots per ranging round</a:t>
            </a:r>
          </a:p>
          <a:p>
            <a:pPr lvl="1"/>
            <a:r>
              <a:rPr lang="en-US" sz="2400" dirty="0" smtClean="0"/>
              <a:t>S_LN: slot duration/length</a:t>
            </a:r>
          </a:p>
          <a:p>
            <a:pPr lvl="1"/>
            <a:r>
              <a:rPr lang="en-US" sz="2400" dirty="0" err="1" smtClean="0"/>
              <a:t>BCT_Retrys</a:t>
            </a:r>
            <a:r>
              <a:rPr lang="en-US" sz="2400" dirty="0" smtClean="0"/>
              <a:t>: max number of response re-</a:t>
            </a:r>
            <a:r>
              <a:rPr lang="en-US" sz="2400" dirty="0" err="1" smtClean="0"/>
              <a:t>trys</a:t>
            </a:r>
            <a:r>
              <a:rPr lang="en-US" sz="2400" dirty="0" smtClean="0"/>
              <a:t> for broadcast ranging (must be less &lt;= N_RNDS).</a:t>
            </a:r>
          </a:p>
          <a:p>
            <a:pPr marL="457200" lvl="1" indent="0">
              <a:buNone/>
            </a:pPr>
            <a:r>
              <a:rPr lang="en-US" dirty="0" smtClean="0"/>
              <a:t>   </a:t>
            </a:r>
            <a:r>
              <a:rPr lang="en-US" sz="2400" dirty="0" smtClean="0"/>
              <a:t>Field is present only if </a:t>
            </a:r>
            <a:r>
              <a:rPr lang="en-US" sz="2400" dirty="0" err="1" smtClean="0"/>
              <a:t>PLG_Mode</a:t>
            </a:r>
            <a:r>
              <a:rPr lang="en-US" sz="2400" dirty="0" smtClean="0"/>
              <a:t> = 2 (broadcast)</a:t>
            </a:r>
          </a:p>
          <a:p>
            <a:pPr lvl="1"/>
            <a:r>
              <a:rPr lang="en-US" sz="2400" dirty="0" smtClean="0"/>
              <a:t>RND_CNT: round counter</a:t>
            </a:r>
          </a:p>
          <a:p>
            <a:pPr lvl="1"/>
            <a:r>
              <a:rPr lang="en-US" sz="2400" dirty="0" smtClean="0"/>
              <a:t>NXT_RD_PTR: pointer to beginning of next round</a:t>
            </a:r>
          </a:p>
          <a:p>
            <a:pPr lvl="1"/>
            <a:endParaRPr lang="en-US" sz="2400" dirty="0" smtClean="0"/>
          </a:p>
          <a:p>
            <a:pPr lvl="1"/>
            <a:endParaRPr lang="en-US" sz="2400" dirty="0" smtClean="0"/>
          </a:p>
          <a:p>
            <a:pPr lvl="1"/>
            <a:endParaRPr lang="en-US" sz="20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Tree>
    <p:extLst>
      <p:ext uri="{BB962C8B-B14F-4D97-AF65-F5344CB8AC3E}">
        <p14:creationId xmlns:p14="http://schemas.microsoft.com/office/powerpoint/2010/main" val="222433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xfrm>
            <a:off x="685800" y="685800"/>
            <a:ext cx="7772400" cy="779611"/>
          </a:xfrm>
          <a:ln/>
        </p:spPr>
        <p:txBody>
          <a:bodyPr/>
          <a:lstStyle/>
          <a:p>
            <a:r>
              <a:rPr lang="en-US" sz="3200" dirty="0"/>
              <a:t>MAC Fields for </a:t>
            </a:r>
            <a:r>
              <a:rPr lang="en-US" sz="3200" dirty="0" smtClean="0"/>
              <a:t>Multicast/Broadcast-4</a:t>
            </a:r>
            <a:endParaRPr lang="en-US" altLang="en-US" sz="3200" dirty="0"/>
          </a:p>
        </p:txBody>
      </p:sp>
      <p:sp>
        <p:nvSpPr>
          <p:cNvPr id="4099" name="Rectangle 3"/>
          <p:cNvSpPr>
            <a:spLocks noGrp="1" noChangeArrowheads="1"/>
          </p:cNvSpPr>
          <p:nvPr>
            <p:ph type="body" idx="1"/>
          </p:nvPr>
        </p:nvSpPr>
        <p:spPr>
          <a:xfrm>
            <a:off x="395536" y="1557486"/>
            <a:ext cx="8424936" cy="4679826"/>
          </a:xfrm>
          <a:ln/>
        </p:spPr>
        <p:txBody>
          <a:bodyPr/>
          <a:lstStyle/>
          <a:p>
            <a:r>
              <a:rPr lang="en-US" sz="2400" dirty="0"/>
              <a:t>In order to support optimized multicast/broadcast ranging, a number of MAC fields need to be defined, e.g. :</a:t>
            </a:r>
          </a:p>
          <a:p>
            <a:pPr lvl="1"/>
            <a:r>
              <a:rPr lang="en-US" sz="2400" dirty="0" smtClean="0"/>
              <a:t>S_INDX: response slot assignment </a:t>
            </a:r>
          </a:p>
          <a:p>
            <a:pPr marL="800100" lvl="2" indent="0">
              <a:buNone/>
            </a:pPr>
            <a:r>
              <a:rPr lang="en-US" altLang="en-US" dirty="0" smtClean="0"/>
              <a:t>Variable size, present only if </a:t>
            </a:r>
            <a:r>
              <a:rPr lang="en-US" altLang="en-US" dirty="0" err="1" smtClean="0"/>
              <a:t>PLG_Mode</a:t>
            </a:r>
            <a:r>
              <a:rPr lang="en-US" altLang="en-US" dirty="0" smtClean="0"/>
              <a:t> =1 (multicast ranging) and </a:t>
            </a:r>
            <a:r>
              <a:rPr lang="en-US" altLang="en-US" dirty="0" err="1" smtClean="0"/>
              <a:t>CNT_Flag</a:t>
            </a:r>
            <a:r>
              <a:rPr lang="en-US" altLang="en-US" dirty="0" smtClean="0"/>
              <a:t> =1 (scheduled responses)</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Tree>
    <p:extLst>
      <p:ext uri="{BB962C8B-B14F-4D97-AF65-F5344CB8AC3E}">
        <p14:creationId xmlns:p14="http://schemas.microsoft.com/office/powerpoint/2010/main" val="1433974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14</a:t>
            </a:fld>
            <a:endParaRPr lang="en-US" altLang="en-US"/>
          </a:p>
        </p:txBody>
      </p:sp>
      <p:sp>
        <p:nvSpPr>
          <p:cNvPr id="4098" name="Rectangle 2"/>
          <p:cNvSpPr>
            <a:spLocks noGrp="1" noChangeArrowheads="1"/>
          </p:cNvSpPr>
          <p:nvPr>
            <p:ph type="title"/>
          </p:nvPr>
        </p:nvSpPr>
        <p:spPr>
          <a:ln/>
        </p:spPr>
        <p:txBody>
          <a:bodyPr/>
          <a:lstStyle/>
          <a:p>
            <a:r>
              <a:rPr lang="en-US" sz="3200" dirty="0"/>
              <a:t>MAC Field Changes in 802.15.4z </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
        <p:nvSpPr>
          <p:cNvPr id="9" name="TextBox 8"/>
          <p:cNvSpPr txBox="1"/>
          <p:nvPr/>
        </p:nvSpPr>
        <p:spPr>
          <a:xfrm flipH="1">
            <a:off x="685800" y="1490732"/>
            <a:ext cx="7437495" cy="707886"/>
          </a:xfrm>
          <a:prstGeom prst="rect">
            <a:avLst/>
          </a:prstGeom>
          <a:noFill/>
        </p:spPr>
        <p:txBody>
          <a:bodyPr wrap="square" rtlCol="0">
            <a:spAutoFit/>
          </a:bodyPr>
          <a:lstStyle/>
          <a:p>
            <a:pPr marL="285750" indent="-285750">
              <a:buFont typeface="Arial" charset="0"/>
              <a:buChar char="•"/>
            </a:pPr>
            <a:r>
              <a:rPr lang="en-US" sz="2000" dirty="0"/>
              <a:t>We propose adding a UBMSR (UWB Broadcast-Multicast Secure Ranging) IE to the MAC</a:t>
            </a:r>
            <a:endParaRPr lang="en-US" sz="2000" dirty="0"/>
          </a:p>
        </p:txBody>
      </p:sp>
      <p:graphicFrame>
        <p:nvGraphicFramePr>
          <p:cNvPr id="10" name="Content Placeholder 3"/>
          <p:cNvGraphicFramePr>
            <a:graphicFrameLocks noGrp="1"/>
          </p:cNvGraphicFramePr>
          <p:nvPr>
            <p:ph idx="1"/>
            <p:extLst>
              <p:ext uri="{D42A27DB-BD31-4B8C-83A1-F6EECF244321}">
                <p14:modId xmlns:p14="http://schemas.microsoft.com/office/powerpoint/2010/main" val="1443084932"/>
              </p:ext>
            </p:extLst>
          </p:nvPr>
        </p:nvGraphicFramePr>
        <p:xfrm>
          <a:off x="381000" y="2407637"/>
          <a:ext cx="8229600" cy="1483360"/>
        </p:xfrm>
        <a:graphic>
          <a:graphicData uri="http://schemas.openxmlformats.org/drawingml/2006/table">
            <a:tbl>
              <a:tblPr firstRow="1" bandRow="1">
                <a:tableStyleId>{5940675A-B579-460E-94D1-54222C63F5DA}</a:tableStyleId>
              </a:tblPr>
              <a:tblGrid>
                <a:gridCol w="1028700"/>
                <a:gridCol w="1028700"/>
                <a:gridCol w="1028700"/>
                <a:gridCol w="1028700"/>
                <a:gridCol w="1028700"/>
                <a:gridCol w="1028700"/>
                <a:gridCol w="1028700"/>
                <a:gridCol w="1028700"/>
              </a:tblGrid>
              <a:tr h="370840">
                <a:tc>
                  <a:txBody>
                    <a:bodyPr/>
                    <a:lstStyle/>
                    <a:p>
                      <a:pPr algn="ctr"/>
                      <a:r>
                        <a:rPr lang="en-US" sz="800" dirty="0" smtClean="0"/>
                        <a:t>Octet</a:t>
                      </a:r>
                      <a:r>
                        <a:rPr lang="en-US" sz="800" baseline="0" dirty="0" smtClean="0"/>
                        <a:t> 2</a:t>
                      </a:r>
                      <a:endParaRPr lang="en-US" sz="800" dirty="0"/>
                    </a:p>
                  </a:txBody>
                  <a:tcPr anchor="ctr"/>
                </a:tc>
                <a:tc>
                  <a:txBody>
                    <a:bodyPr/>
                    <a:lstStyle/>
                    <a:p>
                      <a:pPr algn="ctr"/>
                      <a:r>
                        <a:rPr lang="en-US" sz="800" dirty="0" smtClean="0"/>
                        <a:t>Variable</a:t>
                      </a:r>
                      <a:endParaRPr lang="en-US" sz="800" dirty="0"/>
                    </a:p>
                  </a:txBody>
                  <a:tcPr anchor="ctr"/>
                </a:tc>
                <a:tc>
                  <a:txBody>
                    <a:bodyPr/>
                    <a:lstStyle/>
                    <a:p>
                      <a:pPr algn="ctr"/>
                      <a:r>
                        <a:rPr lang="en-US" sz="800" dirty="0" smtClean="0"/>
                        <a:t>0/2</a:t>
                      </a:r>
                      <a:endParaRPr lang="en-US" sz="800" dirty="0"/>
                    </a:p>
                  </a:txBody>
                  <a:tcPr anchor="ctr"/>
                </a:tc>
                <a:tc>
                  <a:txBody>
                    <a:bodyPr/>
                    <a:lstStyle/>
                    <a:p>
                      <a:pPr algn="ctr"/>
                      <a:r>
                        <a:rPr lang="en-US" sz="800" dirty="0" smtClean="0"/>
                        <a:t>Variable</a:t>
                      </a:r>
                      <a:endParaRPr lang="en-US" sz="800" dirty="0"/>
                    </a:p>
                  </a:txBody>
                  <a:tcPr anchor="ctr"/>
                </a:tc>
                <a:tc gridSpan="2">
                  <a:txBody>
                    <a:bodyPr/>
                    <a:lstStyle/>
                    <a:p>
                      <a:pPr algn="ctr"/>
                      <a:r>
                        <a:rPr lang="en-US" sz="800" dirty="0" smtClean="0"/>
                        <a:t>Variable</a:t>
                      </a:r>
                      <a:endParaRPr lang="en-US" sz="800" dirty="0"/>
                    </a:p>
                  </a:txBody>
                  <a:tcPr anchor="ctr"/>
                </a:tc>
                <a:tc hMerge="1">
                  <a:txBody>
                    <a:bodyPr/>
                    <a:lstStyle/>
                    <a:p>
                      <a:endParaRPr lang="en-US" dirty="0"/>
                    </a:p>
                  </a:txBody>
                  <a:tcPr/>
                </a:tc>
                <a:tc>
                  <a:txBody>
                    <a:bodyPr/>
                    <a:lstStyle/>
                    <a:p>
                      <a:pPr algn="ctr"/>
                      <a:r>
                        <a:rPr lang="en-US" sz="800" dirty="0" smtClean="0"/>
                        <a:t>Variable</a:t>
                      </a:r>
                      <a:endParaRPr lang="en-US" sz="800" dirty="0"/>
                    </a:p>
                  </a:txBody>
                  <a:tcPr anchor="ctr"/>
                </a:tc>
                <a:tc>
                  <a:txBody>
                    <a:bodyPr/>
                    <a:lstStyle/>
                    <a:p>
                      <a:pPr algn="ctr"/>
                      <a:r>
                        <a:rPr lang="en-US" sz="800" dirty="0" smtClean="0"/>
                        <a:t>4</a:t>
                      </a:r>
                      <a:endParaRPr lang="en-US" sz="800" dirty="0"/>
                    </a:p>
                  </a:txBody>
                  <a:tcPr anchor="ctr"/>
                </a:tc>
              </a:tr>
              <a:tr h="370840">
                <a:tc rowSpan="2">
                  <a:txBody>
                    <a:bodyPr/>
                    <a:lstStyle/>
                    <a:p>
                      <a:pPr algn="ctr"/>
                      <a:r>
                        <a:rPr lang="en-US" sz="800" dirty="0" smtClean="0"/>
                        <a:t>Frame Control</a:t>
                      </a:r>
                      <a:endParaRPr lang="en-US" sz="800" dirty="0"/>
                    </a:p>
                  </a:txBody>
                  <a:tcPr anchor="ctr"/>
                </a:tc>
                <a:tc rowSpan="2">
                  <a:txBody>
                    <a:bodyPr/>
                    <a:lstStyle/>
                    <a:p>
                      <a:pPr algn="ctr"/>
                      <a:r>
                        <a:rPr lang="en-US" sz="800" dirty="0" smtClean="0"/>
                        <a:t>Addressing Field</a:t>
                      </a:r>
                      <a:endParaRPr lang="en-US" sz="800" dirty="0"/>
                    </a:p>
                  </a:txBody>
                  <a:tcPr anchor="ctr"/>
                </a:tc>
                <a:tc rowSpan="2">
                  <a:txBody>
                    <a:bodyPr/>
                    <a:lstStyle/>
                    <a:p>
                      <a:pPr algn="ctr"/>
                      <a:r>
                        <a:rPr lang="en-US" sz="800" dirty="0" smtClean="0"/>
                        <a:t>Sequence Control</a:t>
                      </a:r>
                      <a:endParaRPr lang="en-US" sz="800" dirty="0"/>
                    </a:p>
                  </a:txBody>
                  <a:tcPr anchor="ctr"/>
                </a:tc>
                <a:tc rowSpan="2">
                  <a:txBody>
                    <a:bodyPr/>
                    <a:lstStyle/>
                    <a:p>
                      <a:pPr algn="ctr"/>
                      <a:r>
                        <a:rPr lang="en-US" sz="800" dirty="0" smtClean="0"/>
                        <a:t>Auxiliary Security Header</a:t>
                      </a:r>
                      <a:endParaRPr lang="en-US" sz="800" dirty="0"/>
                    </a:p>
                  </a:txBody>
                  <a:tcPr anchor="ctr"/>
                </a:tc>
                <a:tc gridSpan="2">
                  <a:txBody>
                    <a:bodyPr/>
                    <a:lstStyle/>
                    <a:p>
                      <a:pPr algn="ctr"/>
                      <a:r>
                        <a:rPr lang="en-US" sz="800" dirty="0" smtClean="0"/>
                        <a:t>IEs</a:t>
                      </a:r>
                      <a:endParaRPr lang="en-US" sz="800" dirty="0"/>
                    </a:p>
                  </a:txBody>
                  <a:tcPr/>
                </a:tc>
                <a:tc hMerge="1">
                  <a:txBody>
                    <a:bodyPr/>
                    <a:lstStyle/>
                    <a:p>
                      <a:endParaRPr lang="en-US" dirty="0"/>
                    </a:p>
                  </a:txBody>
                  <a:tcPr/>
                </a:tc>
                <a:tc rowSpan="2">
                  <a:txBody>
                    <a:bodyPr/>
                    <a:lstStyle/>
                    <a:p>
                      <a:pPr algn="ctr"/>
                      <a:r>
                        <a:rPr lang="en-US" sz="800" dirty="0" smtClean="0"/>
                        <a:t>Frame Payload</a:t>
                      </a:r>
                      <a:endParaRPr lang="en-US" sz="800" dirty="0"/>
                    </a:p>
                  </a:txBody>
                  <a:tcPr anchor="ctr"/>
                </a:tc>
                <a:tc rowSpan="2">
                  <a:txBody>
                    <a:bodyPr/>
                    <a:lstStyle/>
                    <a:p>
                      <a:pPr algn="ctr"/>
                      <a:r>
                        <a:rPr lang="en-US" sz="800" dirty="0" smtClean="0"/>
                        <a:t>FCS</a:t>
                      </a:r>
                      <a:endParaRPr lang="en-US" sz="800" dirty="0"/>
                    </a:p>
                  </a:txBody>
                  <a:tcPr anchor="ctr"/>
                </a:tc>
              </a:tr>
              <a:tr h="370840">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r>
                        <a:rPr lang="en-US" sz="800" dirty="0" smtClean="0"/>
                        <a:t>Header IEs</a:t>
                      </a:r>
                      <a:endParaRPr lang="en-US" sz="800" dirty="0"/>
                    </a:p>
                  </a:txBody>
                  <a:tcPr anchor="ctr"/>
                </a:tc>
                <a:tc>
                  <a:txBody>
                    <a:bodyPr/>
                    <a:lstStyle/>
                    <a:p>
                      <a:pPr algn="ctr"/>
                      <a:r>
                        <a:rPr lang="en-US" sz="800" dirty="0" smtClean="0"/>
                        <a:t>Payload IEs</a:t>
                      </a:r>
                      <a:endParaRPr lang="en-US" sz="800" dirty="0"/>
                    </a:p>
                  </a:txBody>
                  <a:tcPr anchor="ctr"/>
                </a:tc>
                <a:tc vMerge="1">
                  <a:txBody>
                    <a:bodyPr/>
                    <a:lstStyle/>
                    <a:p>
                      <a:endParaRPr lang="en-US" dirty="0"/>
                    </a:p>
                  </a:txBody>
                  <a:tcPr/>
                </a:tc>
                <a:tc vMerge="1">
                  <a:txBody>
                    <a:bodyPr/>
                    <a:lstStyle/>
                    <a:p>
                      <a:endParaRPr lang="en-US" dirty="0"/>
                    </a:p>
                  </a:txBody>
                  <a:tcPr/>
                </a:tc>
              </a:tr>
              <a:tr h="370840">
                <a:tc gridSpan="5">
                  <a:txBody>
                    <a:bodyPr/>
                    <a:lstStyle/>
                    <a:p>
                      <a:pPr algn="ctr"/>
                      <a:r>
                        <a:rPr lang="en-US" sz="800" dirty="0" smtClean="0"/>
                        <a:t>MHR</a:t>
                      </a:r>
                      <a:endParaRPr lang="en-US" sz="800" dirty="0"/>
                    </a:p>
                  </a:txBody>
                  <a:tcPr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gridSpan="2">
                  <a:txBody>
                    <a:bodyPr/>
                    <a:lstStyle/>
                    <a:p>
                      <a:pPr algn="ctr"/>
                      <a:r>
                        <a:rPr lang="en-US" sz="800" dirty="0" smtClean="0"/>
                        <a:t>MSDU</a:t>
                      </a:r>
                      <a:endParaRPr lang="en-US" sz="800" dirty="0"/>
                    </a:p>
                  </a:txBody>
                  <a:tcPr anchor="ctr"/>
                </a:tc>
                <a:tc hMerge="1">
                  <a:txBody>
                    <a:bodyPr/>
                    <a:lstStyle/>
                    <a:p>
                      <a:endParaRPr lang="en-US" dirty="0"/>
                    </a:p>
                  </a:txBody>
                  <a:tcPr/>
                </a:tc>
                <a:tc>
                  <a:txBody>
                    <a:bodyPr/>
                    <a:lstStyle/>
                    <a:p>
                      <a:pPr algn="ctr"/>
                      <a:r>
                        <a:rPr lang="en-US" sz="800" dirty="0" smtClean="0"/>
                        <a:t>MFR</a:t>
                      </a:r>
                      <a:endParaRPr lang="en-US" sz="800" dirty="0"/>
                    </a:p>
                  </a:txBody>
                  <a:tcPr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523909013"/>
              </p:ext>
            </p:extLst>
          </p:nvPr>
        </p:nvGraphicFramePr>
        <p:xfrm>
          <a:off x="179512" y="4233245"/>
          <a:ext cx="8712967" cy="2021840"/>
        </p:xfrm>
        <a:graphic>
          <a:graphicData uri="http://schemas.openxmlformats.org/drawingml/2006/table">
            <a:tbl>
              <a:tblPr firstRow="1" bandRow="1">
                <a:tableStyleId>{5940675A-B579-460E-94D1-54222C63F5DA}</a:tableStyleId>
              </a:tblPr>
              <a:tblGrid>
                <a:gridCol w="712835"/>
                <a:gridCol w="727325"/>
                <a:gridCol w="864096"/>
                <a:gridCol w="576064"/>
                <a:gridCol w="576064"/>
                <a:gridCol w="864096"/>
                <a:gridCol w="720080"/>
                <a:gridCol w="792088"/>
                <a:gridCol w="576064"/>
                <a:gridCol w="720080"/>
                <a:gridCol w="720080"/>
                <a:gridCol w="864095"/>
              </a:tblGrid>
              <a:tr h="267546">
                <a:tc>
                  <a:txBody>
                    <a:bodyPr/>
                    <a:lstStyle/>
                    <a:p>
                      <a:pPr algn="ctr"/>
                      <a:r>
                        <a:rPr lang="en-US" sz="800" dirty="0" smtClean="0"/>
                        <a:t>Bits: 0-1</a:t>
                      </a:r>
                      <a:endParaRPr lang="en-US" sz="800" dirty="0"/>
                    </a:p>
                  </a:txBody>
                  <a:tcPr anchor="ctr"/>
                </a:tc>
                <a:tc>
                  <a:txBody>
                    <a:bodyPr/>
                    <a:lstStyle/>
                    <a:p>
                      <a:pPr algn="ctr"/>
                      <a:r>
                        <a:rPr lang="en-US" sz="800" dirty="0" smtClean="0"/>
                        <a:t>2</a:t>
                      </a:r>
                      <a:endParaRPr lang="en-US" sz="800" dirty="0"/>
                    </a:p>
                  </a:txBody>
                  <a:tcPr anchor="ctr"/>
                </a:tc>
                <a:tc>
                  <a:txBody>
                    <a:bodyPr/>
                    <a:lstStyle/>
                    <a:p>
                      <a:pPr algn="ctr"/>
                      <a:r>
                        <a:rPr lang="en-US" sz="800" dirty="0" smtClean="0"/>
                        <a:t>3</a:t>
                      </a:r>
                      <a:endParaRPr lang="en-US" sz="800" dirty="0"/>
                    </a:p>
                  </a:txBody>
                  <a:tcPr anchor="ctr"/>
                </a:tc>
                <a:tc>
                  <a:txBody>
                    <a:bodyPr/>
                    <a:lstStyle/>
                    <a:p>
                      <a:pPr algn="ctr"/>
                      <a:r>
                        <a:rPr lang="en-US" sz="800" dirty="0" smtClean="0"/>
                        <a:t>4</a:t>
                      </a:r>
                      <a:endParaRPr lang="en-US" sz="800" dirty="0"/>
                    </a:p>
                  </a:txBody>
                  <a:tcPr anchor="ctr"/>
                </a:tc>
                <a:tc>
                  <a:txBody>
                    <a:bodyPr/>
                    <a:lstStyle/>
                    <a:p>
                      <a:pPr algn="ctr"/>
                      <a:r>
                        <a:rPr lang="en-US" sz="800" dirty="0" smtClean="0"/>
                        <a:t>5</a:t>
                      </a:r>
                      <a:endParaRPr lang="en-US" sz="800" dirty="0"/>
                    </a:p>
                  </a:txBody>
                  <a:tcPr anchor="ctr"/>
                </a:tc>
                <a:tc>
                  <a:txBody>
                    <a:bodyPr/>
                    <a:lstStyle/>
                    <a:p>
                      <a:pPr algn="ctr"/>
                      <a:r>
                        <a:rPr lang="en-US" sz="800" dirty="0" smtClean="0"/>
                        <a:t>[TBD]</a:t>
                      </a:r>
                      <a:endParaRPr lang="en-US" sz="800" dirty="0"/>
                    </a:p>
                  </a:txBody>
                  <a:tcPr anchor="ctr"/>
                </a:tc>
                <a:tc>
                  <a:txBody>
                    <a:bodyPr/>
                    <a:lstStyle/>
                    <a:p>
                      <a:pPr algn="ctr"/>
                      <a:r>
                        <a:rPr lang="en-US" sz="800" dirty="0" smtClean="0"/>
                        <a:t>[TBD]</a:t>
                      </a:r>
                      <a:endParaRPr lang="en-US" sz="800" dirty="0"/>
                    </a:p>
                  </a:txBody>
                  <a:tcPr anchor="ctr"/>
                </a:tc>
                <a:tc>
                  <a:txBody>
                    <a:bodyPr/>
                    <a:lstStyle/>
                    <a:p>
                      <a:pPr algn="ctr"/>
                      <a:r>
                        <a:rPr lang="en-US" sz="800" dirty="0" smtClean="0"/>
                        <a:t>[TBD]</a:t>
                      </a:r>
                      <a:endParaRPr lang="en-US" sz="800" dirty="0"/>
                    </a:p>
                  </a:txBody>
                  <a:tcPr anchor="ctr"/>
                </a:tc>
                <a:tc>
                  <a:txBody>
                    <a:bodyPr/>
                    <a:lstStyle/>
                    <a:p>
                      <a:pPr algn="ctr"/>
                      <a:r>
                        <a:rPr lang="en-US" sz="800" dirty="0" smtClean="0"/>
                        <a:t>[TBD]</a:t>
                      </a:r>
                      <a:endParaRPr lang="en-US" sz="800" dirty="0"/>
                    </a:p>
                  </a:txBody>
                  <a:tcPr anchor="ctr"/>
                </a:tc>
                <a:tc>
                  <a:txBody>
                    <a:bodyPr/>
                    <a:lstStyle/>
                    <a:p>
                      <a:pPr algn="ctr"/>
                      <a:r>
                        <a:rPr lang="en-US" sz="800" dirty="0" smtClean="0"/>
                        <a:t>[TBD]</a:t>
                      </a:r>
                      <a:endParaRPr lang="en-US" sz="800" dirty="0"/>
                    </a:p>
                  </a:txBody>
                  <a:tcPr anchor="ctr"/>
                </a:tc>
                <a:tc>
                  <a:txBody>
                    <a:bodyPr/>
                    <a:lstStyle/>
                    <a:p>
                      <a:pPr algn="ctr"/>
                      <a:r>
                        <a:rPr lang="en-US" sz="800" dirty="0" smtClean="0"/>
                        <a:t>[TBD]</a:t>
                      </a:r>
                      <a:endParaRPr lang="en-US" sz="800" dirty="0"/>
                    </a:p>
                  </a:txBody>
                  <a:tcPr anchor="ctr"/>
                </a:tc>
                <a:tc>
                  <a:txBody>
                    <a:bodyPr/>
                    <a:lstStyle/>
                    <a:p>
                      <a:pPr algn="ctr"/>
                      <a:r>
                        <a:rPr lang="en-US" sz="800" dirty="0" smtClean="0"/>
                        <a:t>[TBD]</a:t>
                      </a:r>
                    </a:p>
                    <a:p>
                      <a:pPr algn="ctr"/>
                      <a:r>
                        <a:rPr lang="en-US" sz="800" dirty="0" smtClean="0"/>
                        <a:t> (Variable</a:t>
                      </a:r>
                      <a:r>
                        <a:rPr lang="en-US" sz="800" baseline="0" dirty="0" smtClean="0"/>
                        <a:t> &amp; only if multicast and scheduled)</a:t>
                      </a:r>
                      <a:endParaRPr lang="en-US" sz="800" dirty="0"/>
                    </a:p>
                  </a:txBody>
                  <a:tcPr anchor="ctr"/>
                </a:tc>
              </a:tr>
              <a:tr h="370840">
                <a:tc rowSpan="2">
                  <a:txBody>
                    <a:bodyPr/>
                    <a:lstStyle/>
                    <a:p>
                      <a:pPr algn="ctr"/>
                      <a:r>
                        <a:rPr lang="en-US" sz="800" dirty="0" err="1" smtClean="0"/>
                        <a:t>PLG_Mode</a:t>
                      </a:r>
                      <a:endParaRPr lang="en-US" sz="800" dirty="0"/>
                    </a:p>
                  </a:txBody>
                  <a:tcPr anchor="ctr"/>
                </a:tc>
                <a:tc rowSpan="2">
                  <a:txBody>
                    <a:bodyPr/>
                    <a:lstStyle/>
                    <a:p>
                      <a:pPr algn="ctr"/>
                      <a:r>
                        <a:rPr lang="en-US" sz="800" dirty="0" err="1" smtClean="0"/>
                        <a:t>SCND_Poll</a:t>
                      </a:r>
                      <a:endParaRPr lang="en-US" sz="800" dirty="0"/>
                    </a:p>
                  </a:txBody>
                  <a:tcPr anchor="ctr"/>
                </a:tc>
                <a:tc rowSpan="2">
                  <a:txBody>
                    <a:bodyPr/>
                    <a:lstStyle/>
                    <a:p>
                      <a:pPr algn="ctr"/>
                      <a:r>
                        <a:rPr lang="en-US" sz="800" dirty="0" err="1" smtClean="0"/>
                        <a:t>CNT_Flag</a:t>
                      </a:r>
                      <a:endParaRPr lang="en-US" sz="800" dirty="0"/>
                    </a:p>
                  </a:txBody>
                  <a:tcPr anchor="ctr"/>
                </a:tc>
                <a:tc rowSpan="2">
                  <a:txBody>
                    <a:bodyPr/>
                    <a:lstStyle/>
                    <a:p>
                      <a:pPr algn="ctr"/>
                      <a:r>
                        <a:rPr lang="en-US" sz="800" dirty="0" smtClean="0"/>
                        <a:t>R_TSR</a:t>
                      </a:r>
                      <a:endParaRPr lang="en-US" sz="800" dirty="0"/>
                    </a:p>
                  </a:txBody>
                  <a:tcPr anchor="ctr"/>
                </a:tc>
                <a:tc rowSpan="2">
                  <a:txBody>
                    <a:bodyPr/>
                    <a:lstStyle/>
                    <a:p>
                      <a:pPr algn="ctr"/>
                      <a:r>
                        <a:rPr lang="en-US" sz="800" dirty="0" smtClean="0"/>
                        <a:t>I_TSR</a:t>
                      </a:r>
                      <a:endParaRPr lang="en-US" sz="800" dirty="0"/>
                    </a:p>
                  </a:txBody>
                  <a:tcPr anchor="ctr"/>
                </a:tc>
                <a:tc rowSpan="2">
                  <a:txBody>
                    <a:bodyPr/>
                    <a:lstStyle/>
                    <a:p>
                      <a:pPr algn="ctr"/>
                      <a:r>
                        <a:rPr lang="en-US" sz="800" dirty="0" err="1" smtClean="0"/>
                        <a:t>BCST_Retrys</a:t>
                      </a:r>
                      <a:endParaRPr lang="en-US" sz="800" dirty="0"/>
                    </a:p>
                  </a:txBody>
                  <a:tcPr anchor="ctr"/>
                </a:tc>
                <a:tc gridSpan="3">
                  <a:txBody>
                    <a:bodyPr/>
                    <a:lstStyle/>
                    <a:p>
                      <a:pPr algn="ctr"/>
                      <a:r>
                        <a:rPr lang="en-US" sz="800" dirty="0" smtClean="0"/>
                        <a:t>Ranging</a:t>
                      </a:r>
                      <a:r>
                        <a:rPr lang="en-US" sz="800" baseline="0" dirty="0" smtClean="0"/>
                        <a:t> Rounds</a:t>
                      </a:r>
                      <a:endParaRPr lang="en-US" sz="800" dirty="0"/>
                    </a:p>
                  </a:txBody>
                  <a:tcPr anchor="ctr"/>
                </a:tc>
                <a:tc hMerge="1">
                  <a:txBody>
                    <a:bodyPr/>
                    <a:lstStyle/>
                    <a:p>
                      <a:endParaRPr lang="en-US"/>
                    </a:p>
                  </a:txBody>
                  <a:tcPr/>
                </a:tc>
                <a:tc hMerge="1">
                  <a:txBody>
                    <a:bodyPr/>
                    <a:lstStyle/>
                    <a:p>
                      <a:endParaRPr lang="en-US"/>
                    </a:p>
                  </a:txBody>
                  <a:tcPr/>
                </a:tc>
                <a:tc rowSpan="2">
                  <a:txBody>
                    <a:bodyPr/>
                    <a:lstStyle/>
                    <a:p>
                      <a:pPr algn="ctr"/>
                      <a:r>
                        <a:rPr lang="en-US" sz="800" dirty="0" smtClean="0"/>
                        <a:t>RND_CNT</a:t>
                      </a:r>
                      <a:endParaRPr lang="en-US" sz="800" dirty="0"/>
                    </a:p>
                  </a:txBody>
                  <a:tcPr anchor="ctr"/>
                </a:tc>
                <a:tc rowSpan="2">
                  <a:txBody>
                    <a:bodyPr/>
                    <a:lstStyle/>
                    <a:p>
                      <a:pPr algn="ctr"/>
                      <a:r>
                        <a:rPr lang="en-US" sz="800" dirty="0" smtClean="0"/>
                        <a:t>NXT_RND_PTR</a:t>
                      </a:r>
                      <a:endParaRPr lang="en-US" sz="800" dirty="0"/>
                    </a:p>
                  </a:txBody>
                  <a:tcPr anchor="ctr"/>
                </a:tc>
                <a:tc rowSpan="2">
                  <a:txBody>
                    <a:bodyPr/>
                    <a:lstStyle/>
                    <a:p>
                      <a:pPr algn="ctr"/>
                      <a:r>
                        <a:rPr lang="en-US" sz="800" dirty="0" smtClean="0"/>
                        <a:t>[S_INDX]</a:t>
                      </a:r>
                      <a:endParaRPr lang="en-US" sz="800" dirty="0"/>
                    </a:p>
                  </a:txBody>
                  <a:tcPr anchor="ctr"/>
                </a:tc>
              </a:tr>
              <a:tr h="370840">
                <a:tc vMerge="1">
                  <a:txBody>
                    <a:bodyPr/>
                    <a:lstStyle/>
                    <a:p>
                      <a:endParaRPr lang="en-US" dirty="0"/>
                    </a:p>
                  </a:txBody>
                  <a:tcPr/>
                </a:tc>
                <a:tc vMerge="1">
                  <a:txBody>
                    <a:bodyPr/>
                    <a:lstStyle/>
                    <a:p>
                      <a:endParaRPr lang="en-US"/>
                    </a:p>
                  </a:txBody>
                  <a:tcPr/>
                </a:tc>
                <a:tc vMerge="1">
                  <a:txBody>
                    <a:bodyPr/>
                    <a:lstStyle/>
                    <a:p>
                      <a:endParaRPr lang="en-US" dirty="0"/>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c>
                  <a:txBody>
                    <a:bodyPr/>
                    <a:lstStyle/>
                    <a:p>
                      <a:pPr algn="ctr"/>
                      <a:r>
                        <a:rPr lang="en-US" sz="800" dirty="0" smtClean="0"/>
                        <a:t>N_RNDS</a:t>
                      </a:r>
                      <a:endParaRPr lang="en-US" sz="800" dirty="0"/>
                    </a:p>
                  </a:txBody>
                  <a:tcPr anchor="ctr"/>
                </a:tc>
                <a:tc>
                  <a:txBody>
                    <a:bodyPr/>
                    <a:lstStyle/>
                    <a:p>
                      <a:pPr algn="ctr"/>
                      <a:r>
                        <a:rPr lang="en-US" sz="800" dirty="0" smtClean="0"/>
                        <a:t>S_P_RND</a:t>
                      </a:r>
                      <a:endParaRPr lang="en-US" sz="800" dirty="0"/>
                    </a:p>
                  </a:txBody>
                  <a:tcPr anchor="ctr"/>
                </a:tc>
                <a:tc>
                  <a:txBody>
                    <a:bodyPr/>
                    <a:lstStyle/>
                    <a:p>
                      <a:pPr algn="ctr"/>
                      <a:r>
                        <a:rPr lang="en-US" sz="800" dirty="0" smtClean="0"/>
                        <a:t>S_LN</a:t>
                      </a:r>
                      <a:endParaRPr lang="en-US" sz="800" dirty="0"/>
                    </a:p>
                  </a:txBody>
                  <a:tcPr anchor="ctr"/>
                </a:tc>
                <a:tc vMerge="1">
                  <a:txBody>
                    <a:bodyPr/>
                    <a:lstStyle/>
                    <a:p>
                      <a:endParaRPr lang="en-US" dirty="0"/>
                    </a:p>
                  </a:txBody>
                  <a:tcPr/>
                </a:tc>
                <a:tc vMerge="1">
                  <a:txBody>
                    <a:bodyPr/>
                    <a:lstStyle/>
                    <a:p>
                      <a:endParaRPr lang="en-US" dirty="0"/>
                    </a:p>
                  </a:txBody>
                  <a:tcPr/>
                </a:tc>
                <a:tc vMerge="1">
                  <a:txBody>
                    <a:bodyPr/>
                    <a:lstStyle/>
                    <a:p>
                      <a:endParaRPr lang="en-US" dirty="0"/>
                    </a:p>
                  </a:txBody>
                  <a:tcPr/>
                </a:tc>
              </a:tr>
              <a:tr h="370840">
                <a:tc>
                  <a:txBody>
                    <a:bodyPr/>
                    <a:lstStyle/>
                    <a:p>
                      <a:r>
                        <a:rPr lang="en-US" sz="800" dirty="0" smtClean="0"/>
                        <a:t>00: Single</a:t>
                      </a:r>
                    </a:p>
                    <a:p>
                      <a:r>
                        <a:rPr lang="en-US" sz="800" dirty="0" smtClean="0"/>
                        <a:t>01: </a:t>
                      </a:r>
                      <a:r>
                        <a:rPr lang="en-US" sz="800" dirty="0" err="1" smtClean="0"/>
                        <a:t>M_Cast</a:t>
                      </a:r>
                      <a:endParaRPr lang="en-US" sz="800" dirty="0" smtClean="0"/>
                    </a:p>
                    <a:p>
                      <a:r>
                        <a:rPr lang="en-US" sz="800" dirty="0" smtClean="0"/>
                        <a:t>10: </a:t>
                      </a:r>
                      <a:r>
                        <a:rPr lang="en-US" sz="800" dirty="0" err="1" smtClean="0"/>
                        <a:t>B_Cast</a:t>
                      </a:r>
                      <a:endParaRPr lang="en-US" sz="800" dirty="0" smtClean="0"/>
                    </a:p>
                    <a:p>
                      <a:r>
                        <a:rPr lang="en-US" sz="800" dirty="0" smtClean="0"/>
                        <a:t>11: Res.</a:t>
                      </a:r>
                      <a:endParaRPr lang="en-US" sz="800" dirty="0"/>
                    </a:p>
                  </a:txBody>
                  <a:tcPr/>
                </a:tc>
                <a:tc>
                  <a:txBody>
                    <a:bodyPr/>
                    <a:lstStyle/>
                    <a:p>
                      <a:pPr algn="l"/>
                      <a:r>
                        <a:rPr lang="en-US" sz="800" dirty="0" smtClean="0"/>
                        <a:t>0:</a:t>
                      </a:r>
                      <a:r>
                        <a:rPr lang="en-US" sz="800" baseline="0" dirty="0" smtClean="0"/>
                        <a:t> </a:t>
                      </a:r>
                    </a:p>
                    <a:p>
                      <a:pPr algn="l"/>
                      <a:r>
                        <a:rPr lang="en-US" sz="800" baseline="0" dirty="0" smtClean="0"/>
                        <a:t>1:</a:t>
                      </a:r>
                      <a:endParaRPr lang="en-US" sz="800" dirty="0"/>
                    </a:p>
                  </a:txBody>
                  <a:tcPr anchor="ctr"/>
                </a:tc>
                <a:tc>
                  <a:txBody>
                    <a:bodyPr/>
                    <a:lstStyle/>
                    <a:p>
                      <a:pPr algn="l"/>
                      <a:r>
                        <a:rPr lang="en-US" sz="800" dirty="0" smtClean="0"/>
                        <a:t>0: Contention</a:t>
                      </a:r>
                    </a:p>
                    <a:p>
                      <a:pPr algn="l"/>
                      <a:r>
                        <a:rPr lang="en-US" sz="800" dirty="0" smtClean="0"/>
                        <a:t>1: Scheduled</a:t>
                      </a:r>
                      <a:endParaRPr lang="en-US" sz="800" dirty="0"/>
                    </a:p>
                  </a:txBody>
                  <a:tcPr anchor="ctr"/>
                </a:tc>
                <a:tc>
                  <a:txBody>
                    <a:bodyPr/>
                    <a:lstStyle/>
                    <a:p>
                      <a:pPr algn="l"/>
                      <a:r>
                        <a:rPr lang="en-US" sz="800" dirty="0" smtClean="0"/>
                        <a:t>0:</a:t>
                      </a:r>
                      <a:endParaRPr lang="en-US" sz="800" baseline="0" dirty="0" smtClean="0"/>
                    </a:p>
                    <a:p>
                      <a:pPr algn="l"/>
                      <a:r>
                        <a:rPr lang="en-US" sz="800" baseline="0" dirty="0" smtClean="0"/>
                        <a:t>1:</a:t>
                      </a:r>
                      <a:endParaRPr lang="en-US" sz="800" dirty="0"/>
                    </a:p>
                  </a:txBody>
                  <a:tcPr anchor="ctr"/>
                </a:tc>
                <a:tc>
                  <a:txBody>
                    <a:bodyPr/>
                    <a:lstStyle/>
                    <a:p>
                      <a:pPr algn="l"/>
                      <a:r>
                        <a:rPr lang="en-US" sz="800" dirty="0" smtClean="0"/>
                        <a:t>0:</a:t>
                      </a:r>
                    </a:p>
                    <a:p>
                      <a:pPr algn="l"/>
                      <a:r>
                        <a:rPr lang="en-US" sz="800" dirty="0" smtClean="0"/>
                        <a:t>1:</a:t>
                      </a:r>
                      <a:endParaRPr lang="en-US" sz="800" dirty="0"/>
                    </a:p>
                  </a:txBody>
                  <a:tcPr anchor="ctr"/>
                </a:tc>
                <a:tc>
                  <a:txBody>
                    <a:bodyPr/>
                    <a:lstStyle/>
                    <a:p>
                      <a:pPr algn="ctr"/>
                      <a:r>
                        <a:rPr lang="en-US" sz="800" dirty="0" smtClean="0"/>
                        <a:t>[TBD]</a:t>
                      </a:r>
                      <a:endParaRPr lang="en-US" sz="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smtClean="0"/>
                        <a:t>[TBD]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smtClean="0"/>
                        <a:t>[TBD]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smtClean="0"/>
                        <a:t>[TBD]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smtClean="0"/>
                        <a:t>[TBD]</a:t>
                      </a:r>
                    </a:p>
                  </a:txBody>
                  <a:tcPr anchor="ctr"/>
                </a:tc>
                <a:tc>
                  <a:txBody>
                    <a:bodyPr/>
                    <a:lstStyle/>
                    <a:p>
                      <a:pPr algn="ctr"/>
                      <a:r>
                        <a:rPr lang="en-US" sz="800" dirty="0" smtClean="0"/>
                        <a:t>[TBD]</a:t>
                      </a:r>
                      <a:endParaRPr lang="en-US" sz="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dirty="0" smtClean="0"/>
                        <a:t>[TBD]</a:t>
                      </a:r>
                    </a:p>
                  </a:txBody>
                  <a:tcPr anchor="ctr"/>
                </a:tc>
              </a:tr>
            </a:tbl>
          </a:graphicData>
        </a:graphic>
      </p:graphicFrame>
    </p:spTree>
    <p:extLst>
      <p:ext uri="{BB962C8B-B14F-4D97-AF65-F5344CB8AC3E}">
        <p14:creationId xmlns:p14="http://schemas.microsoft.com/office/powerpoint/2010/main" val="1234041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smtClean="0"/>
              <a:t>MAC for Secure Ranging</a:t>
            </a:r>
            <a:r>
              <a:rPr lang="en-US" altLang="en-US" dirty="0" smtClean="0"/>
              <a:t/>
            </a:r>
            <a:br>
              <a:rPr lang="en-US" altLang="en-US" dirty="0" smtClean="0"/>
            </a:br>
            <a:r>
              <a:rPr lang="en-US" altLang="en-US" dirty="0"/>
              <a:t/>
            </a:r>
            <a:br>
              <a:rPr lang="en-US" altLang="en-US" dirty="0"/>
            </a:br>
            <a:r>
              <a:rPr lang="en-US" altLang="en-US" dirty="0" smtClean="0"/>
              <a:t/>
            </a:r>
            <a:br>
              <a:rPr lang="en-US" altLang="en-US" dirty="0" smtClean="0"/>
            </a:br>
            <a:endParaRPr lang="en-US" altLang="en-US" sz="1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sz="3200" dirty="0"/>
              <a:t>Secure Ranging Modes</a:t>
            </a:r>
            <a:endParaRPr lang="en-US" altLang="en-US" sz="3200" dirty="0"/>
          </a:p>
        </p:txBody>
      </p:sp>
      <p:sp>
        <p:nvSpPr>
          <p:cNvPr id="4099" name="Rectangle 3"/>
          <p:cNvSpPr>
            <a:spLocks noGrp="1" noChangeArrowheads="1"/>
          </p:cNvSpPr>
          <p:nvPr>
            <p:ph type="body" idx="1"/>
          </p:nvPr>
        </p:nvSpPr>
        <p:spPr>
          <a:xfrm>
            <a:off x="685800" y="1981200"/>
            <a:ext cx="7918648" cy="4114800"/>
          </a:xfrm>
          <a:ln/>
        </p:spPr>
        <p:txBody>
          <a:bodyPr/>
          <a:lstStyle/>
          <a:p>
            <a:r>
              <a:rPr lang="en-US" sz="2000" dirty="0"/>
              <a:t>Single Node</a:t>
            </a:r>
          </a:p>
          <a:p>
            <a:r>
              <a:rPr lang="en-US" sz="2000" dirty="0"/>
              <a:t>Multicast: number and identity of target SRDEVs are known to the initiating SRDEV</a:t>
            </a:r>
          </a:p>
          <a:p>
            <a:r>
              <a:rPr lang="en-US" sz="2000" dirty="0"/>
              <a:t>Broadcast: number and identity of target SRDEV are not known to originating SRDEV. However, both initiating and target SRDEVs share a common key that can be used to receive the STS</a:t>
            </a:r>
          </a:p>
          <a:p>
            <a:endParaRPr lang="en-US" sz="20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sz="3200" dirty="0" smtClean="0"/>
              <a:t>Broadcast/Multicast </a:t>
            </a:r>
            <a:r>
              <a:rPr lang="en-US" sz="3200" dirty="0"/>
              <a:t>Secure Ranging </a:t>
            </a:r>
            <a:r>
              <a:rPr lang="mr-IN" sz="3200" dirty="0"/>
              <a:t>–</a:t>
            </a:r>
            <a:r>
              <a:rPr lang="en-US" sz="3200" dirty="0"/>
              <a:t> </a:t>
            </a:r>
            <a:r>
              <a:rPr lang="en-US" sz="3200" dirty="0" smtClean="0"/>
              <a:t>1</a:t>
            </a:r>
            <a:r>
              <a:rPr lang="en-US" sz="3200" dirty="0"/>
              <a:t/>
            </a:r>
            <a:br>
              <a:rPr lang="en-US" sz="3200" dirty="0"/>
            </a:br>
            <a:r>
              <a:rPr lang="en-US" sz="3200" dirty="0"/>
              <a:t>Scheduled Response</a:t>
            </a:r>
            <a:endParaRPr lang="en-US" altLang="en-US" sz="3200" dirty="0"/>
          </a:p>
        </p:txBody>
      </p:sp>
      <p:sp>
        <p:nvSpPr>
          <p:cNvPr id="4099" name="Rectangle 3"/>
          <p:cNvSpPr>
            <a:spLocks noGrp="1" noChangeArrowheads="1"/>
          </p:cNvSpPr>
          <p:nvPr>
            <p:ph type="body" idx="1"/>
          </p:nvPr>
        </p:nvSpPr>
        <p:spPr>
          <a:xfrm>
            <a:off x="685800" y="4725144"/>
            <a:ext cx="7918648" cy="1370856"/>
          </a:xfrm>
          <a:ln/>
        </p:spPr>
        <p:txBody>
          <a:bodyPr/>
          <a:lstStyle/>
          <a:p>
            <a:r>
              <a:rPr lang="en-US" sz="2400" dirty="0"/>
              <a:t>With multicast ranging, responding SRDEVs </a:t>
            </a:r>
            <a:r>
              <a:rPr lang="en-US" sz="2400" dirty="0" smtClean="0"/>
              <a:t>are scheduled for the response slots</a:t>
            </a:r>
          </a:p>
          <a:p>
            <a:pPr lvl="1"/>
            <a:r>
              <a:rPr lang="en-US" sz="2000" dirty="0" smtClean="0"/>
              <a:t>Responding devices can also contend for the response slots</a:t>
            </a:r>
            <a:endParaRPr lang="en-US" sz="20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pic>
        <p:nvPicPr>
          <p:cNvPr id="3" name="Picture 2"/>
          <p:cNvPicPr>
            <a:picLocks noChangeAspect="1"/>
          </p:cNvPicPr>
          <p:nvPr/>
        </p:nvPicPr>
        <p:blipFill>
          <a:blip r:embed="rId3"/>
          <a:stretch>
            <a:fillRect/>
          </a:stretch>
        </p:blipFill>
        <p:spPr>
          <a:xfrm>
            <a:off x="750203" y="2276872"/>
            <a:ext cx="7854245" cy="1895425"/>
          </a:xfrm>
          <a:prstGeom prst="rect">
            <a:avLst/>
          </a:prstGeom>
        </p:spPr>
      </p:pic>
    </p:spTree>
    <p:extLst>
      <p:ext uri="{BB962C8B-B14F-4D97-AF65-F5344CB8AC3E}">
        <p14:creationId xmlns:p14="http://schemas.microsoft.com/office/powerpoint/2010/main" val="1472048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sz="3200" dirty="0" smtClean="0"/>
              <a:t>Broadcast/Multicast </a:t>
            </a:r>
            <a:r>
              <a:rPr lang="en-US" sz="3200" dirty="0"/>
              <a:t>Secure Ranging </a:t>
            </a:r>
            <a:r>
              <a:rPr lang="mr-IN" sz="3200" dirty="0"/>
              <a:t>–</a:t>
            </a:r>
            <a:r>
              <a:rPr lang="en-US" sz="3200" dirty="0"/>
              <a:t> 2</a:t>
            </a:r>
            <a:br>
              <a:rPr lang="en-US" sz="3200" dirty="0"/>
            </a:br>
            <a:r>
              <a:rPr lang="en-US" sz="3200" dirty="0" smtClean="0"/>
              <a:t>Response Contention</a:t>
            </a:r>
            <a:endParaRPr lang="en-US" altLang="en-US" sz="3200" dirty="0"/>
          </a:p>
        </p:txBody>
      </p:sp>
      <p:sp>
        <p:nvSpPr>
          <p:cNvPr id="4099" name="Rectangle 3"/>
          <p:cNvSpPr>
            <a:spLocks noGrp="1" noChangeArrowheads="1"/>
          </p:cNvSpPr>
          <p:nvPr>
            <p:ph type="body" idx="1"/>
          </p:nvPr>
        </p:nvSpPr>
        <p:spPr>
          <a:xfrm>
            <a:off x="685800" y="5157192"/>
            <a:ext cx="7918648" cy="938808"/>
          </a:xfrm>
          <a:ln/>
        </p:spPr>
        <p:txBody>
          <a:bodyPr/>
          <a:lstStyle/>
          <a:p>
            <a:r>
              <a:rPr lang="en-US" sz="2400" dirty="0"/>
              <a:t>With broadcast ranging, responding SRDEVs will always contend </a:t>
            </a:r>
            <a:r>
              <a:rPr lang="en-US" sz="2400" dirty="0" smtClean="0"/>
              <a:t>for the response slots</a:t>
            </a:r>
            <a:endParaRPr lang="en-US" sz="24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pic>
        <p:nvPicPr>
          <p:cNvPr id="4" name="Picture 3"/>
          <p:cNvPicPr>
            <a:picLocks noChangeAspect="1"/>
          </p:cNvPicPr>
          <p:nvPr/>
        </p:nvPicPr>
        <p:blipFill>
          <a:blip r:embed="rId3"/>
          <a:stretch>
            <a:fillRect/>
          </a:stretch>
        </p:blipFill>
        <p:spPr>
          <a:xfrm>
            <a:off x="755576" y="2420888"/>
            <a:ext cx="8028384" cy="2212952"/>
          </a:xfrm>
          <a:prstGeom prst="rect">
            <a:avLst/>
          </a:prstGeom>
        </p:spPr>
      </p:pic>
    </p:spTree>
    <p:extLst>
      <p:ext uri="{BB962C8B-B14F-4D97-AF65-F5344CB8AC3E}">
        <p14:creationId xmlns:p14="http://schemas.microsoft.com/office/powerpoint/2010/main" val="789847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506" y="836712"/>
            <a:ext cx="7886700" cy="518834"/>
          </a:xfrm>
        </p:spPr>
        <p:txBody>
          <a:bodyPr>
            <a:normAutofit fontScale="90000"/>
          </a:bodyPr>
          <a:lstStyle/>
          <a:p>
            <a:r>
              <a:rPr lang="en-US" sz="3000" dirty="0" smtClean="0"/>
              <a:t>Broadcast/Multicast </a:t>
            </a:r>
            <a:r>
              <a:rPr lang="en-US" sz="3000" dirty="0"/>
              <a:t>Secure Ranging - 3</a:t>
            </a:r>
            <a:endParaRPr lang="en-US" sz="3000" dirty="0"/>
          </a:p>
        </p:txBody>
      </p:sp>
      <p:sp>
        <p:nvSpPr>
          <p:cNvPr id="6" name="Content Placeholder 5"/>
          <p:cNvSpPr>
            <a:spLocks noGrp="1"/>
          </p:cNvSpPr>
          <p:nvPr>
            <p:ph idx="1"/>
          </p:nvPr>
        </p:nvSpPr>
        <p:spPr>
          <a:xfrm>
            <a:off x="370362" y="2996952"/>
            <a:ext cx="8144989" cy="3096343"/>
          </a:xfrm>
        </p:spPr>
        <p:txBody>
          <a:bodyPr>
            <a:normAutofit fontScale="32500" lnSpcReduction="20000"/>
          </a:bodyPr>
          <a:lstStyle/>
          <a:p>
            <a:r>
              <a:rPr lang="en-US" sz="7400" dirty="0" smtClean="0"/>
              <a:t>Whether the responses from the SRDEV are scheduled or contend, the initiating SRDEV may repeat the ranging </a:t>
            </a:r>
            <a:r>
              <a:rPr lang="en-US" sz="7400" dirty="0" smtClean="0"/>
              <a:t>round. </a:t>
            </a:r>
            <a:endParaRPr lang="en-US" sz="7400" dirty="0" smtClean="0"/>
          </a:p>
          <a:p>
            <a:r>
              <a:rPr lang="en-US" sz="7400" dirty="0"/>
              <a:t>Contention or scheduled mode can change from </a:t>
            </a:r>
            <a:r>
              <a:rPr lang="en-US" sz="7400" dirty="0" smtClean="0"/>
              <a:t>round </a:t>
            </a:r>
            <a:r>
              <a:rPr lang="en-US" sz="7400" dirty="0"/>
              <a:t>to </a:t>
            </a:r>
            <a:r>
              <a:rPr lang="en-US" sz="7400" dirty="0" smtClean="0"/>
              <a:t>round</a:t>
            </a:r>
            <a:endParaRPr lang="en-US" sz="7400" dirty="0" smtClean="0"/>
          </a:p>
          <a:p>
            <a:r>
              <a:rPr lang="en-US" sz="7400" dirty="0" smtClean="0"/>
              <a:t>Rounds </a:t>
            </a:r>
            <a:r>
              <a:rPr lang="en-US" sz="7400" dirty="0"/>
              <a:t>don’t need to be back to </a:t>
            </a:r>
            <a:r>
              <a:rPr lang="en-US" sz="7400" dirty="0" smtClean="0"/>
              <a:t>back, i.e. there can be gaps between ranging rounds. </a:t>
            </a:r>
          </a:p>
          <a:p>
            <a:pPr lvl="1"/>
            <a:r>
              <a:rPr lang="en-US" sz="6200" dirty="0" smtClean="0"/>
              <a:t> In this case, each round will </a:t>
            </a:r>
            <a:r>
              <a:rPr lang="en-US" sz="6200" dirty="0"/>
              <a:t>include </a:t>
            </a:r>
            <a:r>
              <a:rPr lang="en-US" sz="6200" dirty="0" smtClean="0"/>
              <a:t>a pointer </a:t>
            </a:r>
            <a:r>
              <a:rPr lang="en-US" sz="6200" dirty="0"/>
              <a:t>to the beginning of next cycle</a:t>
            </a:r>
            <a:endParaRPr lang="en-US" sz="6200" dirty="0" smtClean="0"/>
          </a:p>
          <a:p>
            <a:endParaRPr lang="en-US" dirty="0"/>
          </a:p>
        </p:txBody>
      </p:sp>
      <p:pic>
        <p:nvPicPr>
          <p:cNvPr id="5" name="Picture 4"/>
          <p:cNvPicPr>
            <a:picLocks noChangeAspect="1"/>
          </p:cNvPicPr>
          <p:nvPr/>
        </p:nvPicPr>
        <p:blipFill>
          <a:blip r:embed="rId3"/>
          <a:stretch>
            <a:fillRect/>
          </a:stretch>
        </p:blipFill>
        <p:spPr>
          <a:xfrm>
            <a:off x="615528" y="1988840"/>
            <a:ext cx="7654656" cy="675411"/>
          </a:xfrm>
          <a:prstGeom prst="rect">
            <a:avLst/>
          </a:prstGeom>
        </p:spPr>
      </p:pic>
      <p:sp>
        <p:nvSpPr>
          <p:cNvPr id="7" name="Slide Number Placeholder 5"/>
          <p:cNvSpPr>
            <a:spLocks noGrp="1"/>
          </p:cNvSpPr>
          <p:nvPr>
            <p:ph type="sldNum" sz="quarter" idx="12"/>
          </p:nvPr>
        </p:nvSpPr>
        <p:spPr>
          <a:xfrm>
            <a:off x="4393695" y="6475413"/>
            <a:ext cx="432812" cy="184666"/>
          </a:xfrm>
        </p:spPr>
        <p:txBody>
          <a:bodyPr/>
          <a:lstStyle/>
          <a:p>
            <a:r>
              <a:rPr lang="en-US" altLang="en-US" dirty="0"/>
              <a:t>Slide </a:t>
            </a:r>
            <a:r>
              <a:rPr lang="en-US" altLang="en-US" dirty="0"/>
              <a:t>6</a:t>
            </a:r>
            <a:endParaRPr lang="en-US" altLang="en-US" dirty="0"/>
          </a:p>
        </p:txBody>
      </p:sp>
      <p:sp>
        <p:nvSpPr>
          <p:cNvPr id="8"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Tree>
    <p:extLst>
      <p:ext uri="{BB962C8B-B14F-4D97-AF65-F5344CB8AC3E}">
        <p14:creationId xmlns:p14="http://schemas.microsoft.com/office/powerpoint/2010/main" val="1030737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464412" y="685800"/>
            <a:ext cx="8500076" cy="1066800"/>
          </a:xfrm>
          <a:ln/>
        </p:spPr>
        <p:txBody>
          <a:bodyPr/>
          <a:lstStyle/>
          <a:p>
            <a:r>
              <a:rPr lang="en-US" sz="3200" dirty="0" smtClean="0"/>
              <a:t>Broadcast/Multicast </a:t>
            </a:r>
            <a:r>
              <a:rPr lang="en-US" sz="3200" dirty="0"/>
              <a:t>Secure Ranging </a:t>
            </a:r>
            <a:r>
              <a:rPr lang="mr-IN" sz="3200" dirty="0" smtClean="0"/>
              <a:t>–</a:t>
            </a:r>
            <a:r>
              <a:rPr lang="en-US" sz="3200" dirty="0" smtClean="0"/>
              <a:t> 4</a:t>
            </a:r>
            <a:br>
              <a:rPr lang="en-US" sz="3200" dirty="0" smtClean="0"/>
            </a:br>
            <a:r>
              <a:rPr lang="en-US" sz="2400" dirty="0"/>
              <a:t>Continuous Ranging - Flexible Response/Time Stamp Reporting </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
        <p:nvSpPr>
          <p:cNvPr id="2" name="TextBox 1"/>
          <p:cNvSpPr txBox="1"/>
          <p:nvPr/>
        </p:nvSpPr>
        <p:spPr>
          <a:xfrm>
            <a:off x="7730836" y="5332021"/>
            <a:ext cx="184731" cy="276999"/>
          </a:xfrm>
          <a:prstGeom prst="rect">
            <a:avLst/>
          </a:prstGeom>
          <a:noFill/>
        </p:spPr>
        <p:txBody>
          <a:bodyPr wrap="none" rtlCol="0">
            <a:spAutoFit/>
          </a:bodyPr>
          <a:lstStyle/>
          <a:p>
            <a:endParaRPr lang="en-US" dirty="0"/>
          </a:p>
        </p:txBody>
      </p:sp>
      <p:sp>
        <p:nvSpPr>
          <p:cNvPr id="11" name="Content Placeholder 5"/>
          <p:cNvSpPr txBox="1">
            <a:spLocks/>
          </p:cNvSpPr>
          <p:nvPr/>
        </p:nvSpPr>
        <p:spPr bwMode="auto">
          <a:xfrm>
            <a:off x="464412" y="4465628"/>
            <a:ext cx="8144989" cy="1105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dirty="0"/>
              <a:t>Poll message can be either a P1 for some devices or a P2 for other devices</a:t>
            </a:r>
          </a:p>
          <a:p>
            <a:endParaRPr lang="en-US" kern="0" dirty="0"/>
          </a:p>
        </p:txBody>
      </p:sp>
      <p:pic>
        <p:nvPicPr>
          <p:cNvPr id="10" name="Picture 9"/>
          <p:cNvPicPr>
            <a:picLocks noChangeAspect="1"/>
          </p:cNvPicPr>
          <p:nvPr/>
        </p:nvPicPr>
        <p:blipFill>
          <a:blip r:embed="rId3"/>
          <a:stretch>
            <a:fillRect/>
          </a:stretch>
        </p:blipFill>
        <p:spPr>
          <a:xfrm>
            <a:off x="539552" y="2132856"/>
            <a:ext cx="8290331" cy="2024720"/>
          </a:xfrm>
          <a:prstGeom prst="rect">
            <a:avLst/>
          </a:prstGeom>
        </p:spPr>
      </p:pic>
      <p:sp>
        <p:nvSpPr>
          <p:cNvPr id="12"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Tree>
    <p:extLst>
      <p:ext uri="{BB962C8B-B14F-4D97-AF65-F5344CB8AC3E}">
        <p14:creationId xmlns:p14="http://schemas.microsoft.com/office/powerpoint/2010/main" val="673549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smtClean="0"/>
              <a:t>Broadcast/Multicast </a:t>
            </a:r>
            <a:r>
              <a:rPr lang="mr-IN" sz="3200" dirty="0"/>
              <a:t>–</a:t>
            </a:r>
            <a:r>
              <a:rPr lang="en-US" sz="3200" dirty="0"/>
              <a:t> Notes 1</a:t>
            </a:r>
            <a:endParaRPr lang="en-US" altLang="en-US" sz="3200" dirty="0"/>
          </a:p>
        </p:txBody>
      </p:sp>
      <p:sp>
        <p:nvSpPr>
          <p:cNvPr id="4099" name="Rectangle 3"/>
          <p:cNvSpPr>
            <a:spLocks noGrp="1" noChangeArrowheads="1"/>
          </p:cNvSpPr>
          <p:nvPr>
            <p:ph type="body" idx="1"/>
          </p:nvPr>
        </p:nvSpPr>
        <p:spPr>
          <a:xfrm>
            <a:off x="539552" y="1397824"/>
            <a:ext cx="8280920" cy="4839488"/>
          </a:xfrm>
          <a:ln/>
        </p:spPr>
        <p:txBody>
          <a:bodyPr/>
          <a:lstStyle/>
          <a:p>
            <a:r>
              <a:rPr lang="en-US" sz="2400" dirty="0"/>
              <a:t>Pre-Poll is optional and does not need to be transmitted in every round. It will carry ranging configuration that will remain valid until next Pre-Poll </a:t>
            </a:r>
          </a:p>
          <a:p>
            <a:r>
              <a:rPr lang="en-US" sz="2400" dirty="0"/>
              <a:t>Second Poll is needed only if precise ranging with clock drift cancellation is required.</a:t>
            </a:r>
          </a:p>
          <a:p>
            <a:r>
              <a:rPr lang="en-US" sz="2400" dirty="0"/>
              <a:t>Time stamp  reporting will be required if responding device is not capable of including time stamps in its response message (time poll message is received, and time response is transmitted)</a:t>
            </a:r>
          </a:p>
          <a:p>
            <a:pPr lvl="1">
              <a:buFont typeface="Wingdings" charset="2"/>
              <a:buChar char="§"/>
            </a:pPr>
            <a:r>
              <a:rPr lang="en-US" sz="2400" dirty="0"/>
              <a:t>If responding devices have different capabilities, time stamp report will be used for all</a:t>
            </a:r>
          </a:p>
          <a:p>
            <a:r>
              <a:rPr lang="en-US" sz="2400" dirty="0"/>
              <a:t>Originator Time stamp Reporting is optional.</a:t>
            </a:r>
          </a:p>
          <a:p>
            <a:endParaRPr lang="en-US" altLang="en-US" sz="2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Tree>
    <p:extLst>
      <p:ext uri="{BB962C8B-B14F-4D97-AF65-F5344CB8AC3E}">
        <p14:creationId xmlns:p14="http://schemas.microsoft.com/office/powerpoint/2010/main" val="2938458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xfrm>
            <a:off x="685800" y="685800"/>
            <a:ext cx="7772400" cy="779611"/>
          </a:xfrm>
          <a:ln/>
        </p:spPr>
        <p:txBody>
          <a:bodyPr/>
          <a:lstStyle/>
          <a:p>
            <a:r>
              <a:rPr lang="en-US" sz="3200" dirty="0" smtClean="0"/>
              <a:t>Broadcast/Multicast </a:t>
            </a:r>
            <a:r>
              <a:rPr lang="mr-IN" sz="3200" dirty="0"/>
              <a:t>–</a:t>
            </a:r>
            <a:r>
              <a:rPr lang="en-US" sz="3200" dirty="0"/>
              <a:t> Notes 2</a:t>
            </a:r>
            <a:endParaRPr lang="en-US" altLang="en-US" sz="3200" dirty="0"/>
          </a:p>
        </p:txBody>
      </p:sp>
      <p:sp>
        <p:nvSpPr>
          <p:cNvPr id="4099" name="Rectangle 3"/>
          <p:cNvSpPr>
            <a:spLocks noGrp="1" noChangeArrowheads="1"/>
          </p:cNvSpPr>
          <p:nvPr>
            <p:ph type="body" idx="1"/>
          </p:nvPr>
        </p:nvSpPr>
        <p:spPr>
          <a:xfrm>
            <a:off x="539552" y="1557486"/>
            <a:ext cx="8280920" cy="4679826"/>
          </a:xfrm>
          <a:ln/>
        </p:spPr>
        <p:txBody>
          <a:bodyPr/>
          <a:lstStyle/>
          <a:p>
            <a:r>
              <a:rPr lang="en-US" sz="2400" dirty="0"/>
              <a:t>In order to ensure fairness in contention, timing deviation between devices shall not exceed a pre-set amount.</a:t>
            </a:r>
          </a:p>
          <a:p>
            <a:r>
              <a:rPr lang="en-US" sz="2400" dirty="0"/>
              <a:t>Key assumption is that  originator and and responders will exchange information about the ranging capabilities as part of an upper layer protocol which could be either over UWB or some other sideband channel . This will be an upper layer protocol which is out of scope</a:t>
            </a:r>
          </a:p>
          <a:p>
            <a:endParaRPr lang="en-US" altLang="en-US" sz="2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Tree>
    <p:extLst>
      <p:ext uri="{BB962C8B-B14F-4D97-AF65-F5344CB8AC3E}">
        <p14:creationId xmlns:p14="http://schemas.microsoft.com/office/powerpoint/2010/main" val="888933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374</TotalTime>
  <Words>1130</Words>
  <Application>Microsoft Macintosh PowerPoint</Application>
  <PresentationFormat>On-screen Show (4:3)</PresentationFormat>
  <Paragraphs>219</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Times New Roman</vt:lpstr>
      <vt:lpstr>Wingdings</vt:lpstr>
      <vt:lpstr>Arial</vt:lpstr>
      <vt:lpstr>IEEE-P802_15</vt:lpstr>
      <vt:lpstr>PowerPoint Presentation</vt:lpstr>
      <vt:lpstr>MAC for Secure Ranging   </vt:lpstr>
      <vt:lpstr>Secure Ranging Modes</vt:lpstr>
      <vt:lpstr>Broadcast/Multicast Secure Ranging – 1 Scheduled Response</vt:lpstr>
      <vt:lpstr>Broadcast/Multicast Secure Ranging – 2 Response Contention</vt:lpstr>
      <vt:lpstr>Broadcast/Multicast Secure Ranging - 3</vt:lpstr>
      <vt:lpstr>Broadcast/Multicast Secure Ranging – 4 Continuous Ranging - Flexible Response/Time Stamp Reporting </vt:lpstr>
      <vt:lpstr>Broadcast/Multicast – Notes 1</vt:lpstr>
      <vt:lpstr>Broadcast/Multicast – Notes 2</vt:lpstr>
      <vt:lpstr>MAC Fields for Multicast/Broadcast-1</vt:lpstr>
      <vt:lpstr>MAC Fields for Multicast/Broadcast-2</vt:lpstr>
      <vt:lpstr>MAC Fields for Multicast/Broadcast-3</vt:lpstr>
      <vt:lpstr>MAC Fields for Multicast/Broadcast-4</vt:lpstr>
      <vt:lpstr>MAC Field Changes in 802.15.4z </vt:lpstr>
    </vt:vector>
  </TitlesOfParts>
  <Company>NXP</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Ayman F Naguib</cp:lastModifiedBy>
  <cp:revision>46</cp:revision>
  <cp:lastPrinted>1998-02-10T13:28:06Z</cp:lastPrinted>
  <dcterms:created xsi:type="dcterms:W3CDTF">2018-03-05T13:27:29Z</dcterms:created>
  <dcterms:modified xsi:type="dcterms:W3CDTF">2018-11-12T04:30:23Z</dcterms:modified>
</cp:coreProperties>
</file>