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58" r:id="rId3"/>
    <p:sldId id="266" r:id="rId4"/>
    <p:sldId id="273" r:id="rId5"/>
    <p:sldId id="274" r:id="rId6"/>
    <p:sldId id="276" r:id="rId7"/>
    <p:sldId id="267" r:id="rId8"/>
    <p:sldId id="283" r:id="rId9"/>
    <p:sldId id="284" r:id="rId10"/>
    <p:sldId id="268" r:id="rId11"/>
    <p:sldId id="269" r:id="rId12"/>
    <p:sldId id="278" r:id="rId13"/>
    <p:sldId id="270" r:id="rId14"/>
    <p:sldId id="285" r:id="rId15"/>
    <p:sldId id="272" r:id="rId16"/>
    <p:sldId id="277"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5" autoAdjust="0"/>
    <p:restoredTop sz="94660"/>
  </p:normalViewPr>
  <p:slideViewPr>
    <p:cSldViewPr snapToGrid="0">
      <p:cViewPr varScale="1">
        <p:scale>
          <a:sx n="65" d="100"/>
          <a:sy n="65" d="100"/>
        </p:scale>
        <p:origin x="1272" y="68"/>
      </p:cViewPr>
      <p:guideLst/>
    </p:cSldViewPr>
  </p:slideViewPr>
  <p:notesTextViewPr>
    <p:cViewPr>
      <p:scale>
        <a:sx n="1" d="1"/>
        <a:sy n="1" d="1"/>
      </p:scale>
      <p:origin x="0" y="0"/>
    </p:cViewPr>
  </p:notesTextViewPr>
  <p:sorterViewPr>
    <p:cViewPr>
      <p:scale>
        <a:sx n="100" d="100"/>
        <a:sy n="100" d="100"/>
      </p:scale>
      <p:origin x="0" y="-4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A93C4-094E-4A95-978F-418B9EDCEC34}" type="datetimeFigureOut">
              <a:rPr kumimoji="1" lang="ja-JP" altLang="en-US" smtClean="0"/>
              <a:t>2018/11/12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A326E-B304-4F8C-872E-A20850BDBE87}" type="slidenum">
              <a:rPr kumimoji="1" lang="ja-JP" altLang="en-US" smtClean="0"/>
              <a:t>‹#›</a:t>
            </a:fld>
            <a:endParaRPr kumimoji="1" lang="ja-JP" altLang="en-US"/>
          </a:p>
        </p:txBody>
      </p:sp>
    </p:spTree>
    <p:extLst>
      <p:ext uri="{BB962C8B-B14F-4D97-AF65-F5344CB8AC3E}">
        <p14:creationId xmlns:p14="http://schemas.microsoft.com/office/powerpoint/2010/main" val="2493163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ctivageproject.e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marL="0" marR="0" lvl="0" indent="0" algn="r" defTabSz="1011113" rtl="0" eaLnBrk="0" fontAlgn="base" latinLnBrk="0" hangingPunct="0">
              <a:lnSpc>
                <a:spcPct val="100000"/>
              </a:lnSpc>
              <a:spcBef>
                <a:spcPct val="0"/>
              </a:spcBef>
              <a:spcAft>
                <a:spcPct val="0"/>
              </a:spcAft>
              <a:buClrTx/>
              <a:buSzTx/>
              <a:buFontTx/>
              <a:buNone/>
              <a:tabLst/>
              <a:defRPr/>
            </a:pPr>
            <a:r>
              <a:rPr kumimoji="0" lang="en-US" altLang="ja-JP" sz="1500" b="1"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doc.: IEEE 802.15-&lt;doc#&gt;</a:t>
            </a:r>
          </a:p>
        </p:txBody>
      </p:sp>
      <p:sp>
        <p:nvSpPr>
          <p:cNvPr id="5" name="フッター プレースホルダ 4"/>
          <p:cNvSpPr>
            <a:spLocks noGrp="1"/>
          </p:cNvSpPr>
          <p:nvPr>
            <p:ph type="ftr" sz="quarter" idx="11"/>
          </p:nvPr>
        </p:nvSpPr>
        <p:spPr/>
        <p:txBody>
          <a:bodyPr/>
          <a:lstStyle/>
          <a:p>
            <a:pPr marL="495239" marR="0" lvl="4" indent="0" algn="r" defTabSz="1011113" rtl="0" eaLnBrk="0" fontAlgn="base" latinLnBrk="0" hangingPunct="0">
              <a:lnSpc>
                <a:spcPct val="100000"/>
              </a:lnSpc>
              <a:spcBef>
                <a:spcPct val="0"/>
              </a:spcBef>
              <a:spcAft>
                <a:spcPct val="0"/>
              </a:spcAft>
              <a:buClrTx/>
              <a:buSzTx/>
              <a:buFontTx/>
              <a:buNone/>
              <a:tabLst/>
              <a:defRPr/>
            </a:pPr>
            <a:r>
              <a:rPr kumimoji="0" lang="en-US" altLang="ja-JP" sz="13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Shoichi Kitazawa (ATR)</a:t>
            </a:r>
          </a:p>
        </p:txBody>
      </p:sp>
      <p:sp>
        <p:nvSpPr>
          <p:cNvPr id="6" name="スライド番号プレースホルダ 5"/>
          <p:cNvSpPr>
            <a:spLocks noGrp="1"/>
          </p:cNvSpPr>
          <p:nvPr>
            <p:ph type="sldNum" sz="quarter" idx="12"/>
          </p:nvPr>
        </p:nvSpPr>
        <p:spPr/>
        <p:txBody>
          <a:bodyPr/>
          <a:lstStyle/>
          <a:p>
            <a:pPr marL="0" marR="0" lvl="0" indent="0" algn="ctr" defTabSz="990478" rtl="0" eaLnBrk="0" fontAlgn="base" latinLnBrk="0" hangingPunct="0">
              <a:lnSpc>
                <a:spcPct val="100000"/>
              </a:lnSpc>
              <a:spcBef>
                <a:spcPct val="0"/>
              </a:spcBef>
              <a:spcAft>
                <a:spcPct val="0"/>
              </a:spcAft>
              <a:buClrTx/>
              <a:buSzTx/>
              <a:buFontTx/>
              <a:buNone/>
              <a:tabLst/>
              <a:defRPr/>
            </a:pPr>
            <a:fld id="{CD6D2E3F-5094-4468-9CC9-C689E0F636B7}" type="slidenum">
              <a:rPr kumimoji="1" lang="ja-JP" altLang="en-US" sz="1300" b="0" i="0" u="none" strike="noStrike" kern="1200" cap="none" spc="0" normalizeH="0" baseline="0" noProof="0">
                <a:ln>
                  <a:noFill/>
                </a:ln>
                <a:solidFill>
                  <a:srgbClr val="000000"/>
                </a:solidFill>
                <a:effectLst/>
                <a:uLnTx/>
                <a:uFillTx/>
                <a:latin typeface="Times New Roman" pitchFamily="18" charset="0"/>
                <a:ea typeface="ＭＳ Ｐゴシック" panose="020B0600070205080204" pitchFamily="50" charset="-128"/>
                <a:cs typeface="+mn-cs"/>
              </a:rPr>
              <a:pPr marL="0" marR="0" lvl="0" indent="0" algn="ctr" defTabSz="990478" rtl="0" eaLnBrk="0" fontAlgn="base" latinLnBrk="0" hangingPunct="0">
                <a:lnSpc>
                  <a:spcPct val="100000"/>
                </a:lnSpc>
                <a:spcBef>
                  <a:spcPct val="0"/>
                </a:spcBef>
                <a:spcAft>
                  <a:spcPct val="0"/>
                </a:spcAft>
                <a:buClrTx/>
                <a:buSzTx/>
                <a:buFontTx/>
                <a:buNone/>
                <a:tabLst/>
                <a:defRPr/>
              </a:pPr>
              <a:t>1</a:t>
            </a:fld>
            <a:endParaRPr kumimoji="1" lang="ja-JP" altLang="en-US" sz="13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3554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Is </a:t>
            </a:r>
            <a:r>
              <a:rPr lang="fr-CH" dirty="0" err="1"/>
              <a:t>it</a:t>
            </a:r>
            <a:r>
              <a:rPr lang="fr-CH" dirty="0"/>
              <a:t> a case of, «</a:t>
            </a:r>
            <a:r>
              <a:rPr lang="fr-CH" dirty="0" err="1"/>
              <a:t>Who</a:t>
            </a:r>
            <a:r>
              <a:rPr lang="fr-CH" dirty="0"/>
              <a:t> </a:t>
            </a:r>
            <a:r>
              <a:rPr lang="fr-CH" dirty="0" err="1"/>
              <a:t>needs</a:t>
            </a:r>
            <a:r>
              <a:rPr lang="fr-CH" dirty="0"/>
              <a:t> AI /ML for </a:t>
            </a:r>
            <a:r>
              <a:rPr lang="fr-CH" dirty="0" err="1"/>
              <a:t>sensor</a:t>
            </a:r>
            <a:r>
              <a:rPr lang="fr-CH" dirty="0"/>
              <a:t> </a:t>
            </a:r>
            <a:r>
              <a:rPr lang="fr-CH" dirty="0" err="1"/>
              <a:t>devices</a:t>
            </a:r>
            <a:r>
              <a:rPr lang="fr-CH" dirty="0"/>
              <a:t>?» or </a:t>
            </a:r>
            <a:r>
              <a:rPr lang="fr-CH" dirty="0" err="1"/>
              <a:t>is</a:t>
            </a:r>
            <a:r>
              <a:rPr lang="fr-CH" dirty="0"/>
              <a:t> </a:t>
            </a:r>
            <a:r>
              <a:rPr lang="fr-CH" dirty="0" err="1"/>
              <a:t>it</a:t>
            </a:r>
            <a:r>
              <a:rPr lang="fr-CH" dirty="0"/>
              <a:t> a case of </a:t>
            </a:r>
            <a:r>
              <a:rPr lang="fr-CH" dirty="0" err="1"/>
              <a:t>nop</a:t>
            </a:r>
            <a:r>
              <a:rPr lang="fr-CH" dirty="0"/>
              <a:t> sale </a:t>
            </a:r>
            <a:r>
              <a:rPr lang="fr-CH" dirty="0" err="1"/>
              <a:t>with</a:t>
            </a:r>
            <a:r>
              <a:rPr lang="fr-CH" dirty="0"/>
              <a:t> «AI / ML </a:t>
            </a:r>
            <a:r>
              <a:rPr lang="fr-CH" dirty="0" err="1"/>
              <a:t>inside</a:t>
            </a:r>
            <a:r>
              <a:rPr lang="fr-CH" dirty="0"/>
              <a:t>?»</a:t>
            </a:r>
            <a:endParaRPr lang="en-GB" dirty="0"/>
          </a:p>
        </p:txBody>
      </p:sp>
      <p:sp>
        <p:nvSpPr>
          <p:cNvPr id="4" name="Slide Number Placeholder 3"/>
          <p:cNvSpPr>
            <a:spLocks noGrp="1"/>
          </p:cNvSpPr>
          <p:nvPr>
            <p:ph type="sldNum" sz="quarter" idx="10"/>
          </p:nvPr>
        </p:nvSpPr>
        <p:spPr/>
        <p:txBody>
          <a:bodyPr/>
          <a:lstStyle/>
          <a:p>
            <a:fld id="{7C782E2D-4561-41B9-BBC3-36818631E10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065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the Human Avatars. We envision Human Avatars as our personal interface to the healthcare system of the future. Our avatar is effectively an Artificial Intelligence (AI) that serves as an agent, coach and Guardian Angel. An overview is provided by Figure 1, from which it can be seen that our wise and trusted Guardian Angel gathers data from our personal sensor devices as well as from our environment. It processes this data locally and provides feedback to us. The feedback is based on knowledge of our personal case and the collective wisdom established via AI based analysis of big data gathered over years from all of the persons in the system. It can perform predictive simulations and projections in reply to what if questions that we may pose, or which it poses on our behalf, and it supports personalized medicine (e.g. monitoring of dosage and drug combinations). It receives reference data from the system and returns anonymized data to the system, enabling it to continuously refine and update the global database. It is capable of interacting with sensors in the environment and cooperating with other Guardian Angels. It also serves as a “fail safe” storing recent personal history and confirming that incoming data and requests are consistent with expectations, which is potentially important in the event of system corruption (e.g. spoofing, falsification of reference data).</a:t>
            </a:r>
          </a:p>
          <a:p>
            <a:r>
              <a:rPr lang="en-US" dirty="0"/>
              <a:t>The realization of our Guardian Angel requires an unprecedented combination of intelligence embedded in a miniaturized, energy efficient processing platform with trusted and dependable connectivity to the cloud 24/7. Machine learning and Artificial Intelligence (ML / AI) will be pervasive throughout the system; from ML processing in sensor edge devices to minimize the staggering amounts of data to be transmitted (</a:t>
            </a:r>
            <a:r>
              <a:rPr lang="en-US" dirty="0" err="1"/>
              <a:t>Zetabytes</a:t>
            </a:r>
            <a:r>
              <a:rPr lang="en-US" dirty="0"/>
              <a:t> by 2020 and growing!), to AI algorithms performing analysis on big data health trends in the cloud. In WP2, we envision </a:t>
            </a:r>
            <a:r>
              <a:rPr lang="en-US" dirty="0" err="1"/>
              <a:t>focussing</a:t>
            </a:r>
            <a:r>
              <a:rPr lang="en-US" dirty="0"/>
              <a:t> on the development of the AI algorithms necessary to implement our Guardian Angels and the provision of requirements and specifications to other WPs (e.g. processing requirements, transmission rates, power and latency). While our Guardian Angel may reside in many locations (e.g. handset), and may even be distributed (e.g. in the cloud), in a the preferred implementation, key </a:t>
            </a:r>
            <a:r>
              <a:rPr lang="en-US" dirty="0" err="1"/>
              <a:t>functionaliteis</a:t>
            </a:r>
            <a:r>
              <a:rPr lang="en-US" dirty="0"/>
              <a:t> may reside in a personal device over which we can, with the help of our Guardian Angel, maintain a degree of control (what data we allow out, what requests we accept and under what conditions), such as a watch. </a:t>
            </a:r>
          </a:p>
          <a:p>
            <a:endParaRPr lang="en-GB" dirty="0"/>
          </a:p>
        </p:txBody>
      </p:sp>
      <p:sp>
        <p:nvSpPr>
          <p:cNvPr id="4" name="Slide Number Placeholder 3"/>
          <p:cNvSpPr>
            <a:spLocks noGrp="1"/>
          </p:cNvSpPr>
          <p:nvPr>
            <p:ph type="sldNum" sz="quarter" idx="10"/>
          </p:nvPr>
        </p:nvSpPr>
        <p:spPr/>
        <p:txBody>
          <a:bodyPr/>
          <a:lstStyle/>
          <a:p>
            <a:fld id="{133BB0C7-B4B3-4352-AC5B-32B698AED3BD}" type="slidenum">
              <a:rPr lang="en-US" smtClean="0"/>
              <a:t>15</a:t>
            </a:fld>
            <a:endParaRPr lang="en-US"/>
          </a:p>
        </p:txBody>
      </p:sp>
    </p:spTree>
    <p:extLst>
      <p:ext uri="{BB962C8B-B14F-4D97-AF65-F5344CB8AC3E}">
        <p14:creationId xmlns:p14="http://schemas.microsoft.com/office/powerpoint/2010/main" val="227522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GB" b="1" dirty="0">
                <a:latin typeface="Calibri" panose="020F0502020204030204" pitchFamily="34" charset="0"/>
                <a:ea typeface="MS Mincho" panose="02020609040205080304" pitchFamily="49" charset="-128"/>
                <a:cs typeface="Times New Roman" panose="02020603050405020304" pitchFamily="18" charset="0"/>
              </a:rPr>
              <a:t>Acknowledgement</a:t>
            </a:r>
            <a:endParaRPr lang="en-GB" sz="1600" dirty="0">
              <a:latin typeface="Calibri" panose="020F0502020204030204" pitchFamily="34" charset="0"/>
              <a:ea typeface="MS Mincho" panose="02020609040205080304" pitchFamily="49" charset="-128"/>
              <a:cs typeface="Times New Roman" panose="02020603050405020304" pitchFamily="18" charset="0"/>
            </a:endParaRPr>
          </a:p>
          <a:p>
            <a:pPr algn="just">
              <a:spcAft>
                <a:spcPts val="0"/>
              </a:spcAft>
            </a:pPr>
            <a:r>
              <a:rPr lang="en-GB" dirty="0" err="1">
                <a:latin typeface="Calibri" panose="020F0502020204030204" pitchFamily="34" charset="0"/>
                <a:ea typeface="MS Mincho" panose="02020609040205080304" pitchFamily="49" charset="-128"/>
                <a:cs typeface="Times New Roman" panose="02020603050405020304" pitchFamily="18" charset="0"/>
              </a:rPr>
              <a:t>SmartBAN</a:t>
            </a:r>
            <a:r>
              <a:rPr lang="en-GB" dirty="0">
                <a:latin typeface="Calibri" panose="020F0502020204030204" pitchFamily="34" charset="0"/>
                <a:ea typeface="MS Mincho" panose="02020609040205080304" pitchFamily="49" charset="-128"/>
                <a:cs typeface="Times New Roman" panose="02020603050405020304" pitchFamily="18" charset="0"/>
              </a:rPr>
              <a:t> is supported by the Hermes Partnership (</a:t>
            </a:r>
            <a:r>
              <a:rPr lang="en-GB" u="sng" dirty="0">
                <a:solidFill>
                  <a:srgbClr val="0563C1"/>
                </a:solidFill>
                <a:latin typeface="Calibri" panose="020F0502020204030204" pitchFamily="34" charset="0"/>
                <a:ea typeface="MS Mincho" panose="02020609040205080304" pitchFamily="49" charset="-128"/>
                <a:cs typeface="Times New Roman" panose="02020603050405020304" pitchFamily="18" charset="0"/>
              </a:rPr>
              <a:t>www.hermes-europe.net/</a:t>
            </a:r>
            <a:r>
              <a:rPr lang="en-GB" dirty="0">
                <a:latin typeface="Calibri" panose="020F0502020204030204" pitchFamily="34" charset="0"/>
                <a:ea typeface="MS Mincho" panose="02020609040205080304" pitchFamily="49" charset="-128"/>
                <a:cs typeface="Times New Roman" panose="02020603050405020304" pitchFamily="18" charset="0"/>
              </a:rPr>
              <a:t>‎) a network of leading European organizations in wireless and mobile communication and the European H2020 ACTIVAGE project (</a:t>
            </a:r>
            <a:r>
              <a:rPr lang="en-GB" u="sng" dirty="0">
                <a:solidFill>
                  <a:srgbClr val="0563C1"/>
                </a:solidFill>
                <a:latin typeface="Calibri" panose="020F0502020204030204" pitchFamily="34" charset="0"/>
                <a:ea typeface="MS Mincho" panose="02020609040205080304" pitchFamily="49" charset="-128"/>
                <a:cs typeface="Times New Roman" panose="02020603050405020304" pitchFamily="18" charset="0"/>
                <a:hlinkClick r:id="rId3"/>
              </a:rPr>
              <a:t>http://www.activageproject.eu/</a:t>
            </a:r>
            <a:r>
              <a:rPr lang="en-GB" dirty="0">
                <a:latin typeface="Calibri" panose="020F0502020204030204" pitchFamily="34" charset="0"/>
                <a:ea typeface="MS Mincho" panose="02020609040205080304" pitchFamily="49" charset="-128"/>
                <a:cs typeface="Times New Roman" panose="02020603050405020304" pitchFamily="18" charset="0"/>
              </a:rPr>
              <a:t>.</a:t>
            </a:r>
            <a:endParaRPr lang="en-GB" sz="1600" dirty="0">
              <a:latin typeface="Calibri" panose="020F0502020204030204" pitchFamily="34" charset="0"/>
              <a:ea typeface="MS Mincho" panose="02020609040205080304" pitchFamily="49" charset="-128"/>
              <a:cs typeface="Times New Roman" panose="02020603050405020304" pitchFamily="18" charset="0"/>
            </a:endParaRPr>
          </a:p>
          <a:p>
            <a:pPr algn="just">
              <a:spcAft>
                <a:spcPts val="0"/>
              </a:spcAft>
            </a:pPr>
            <a:r>
              <a:rPr lang="en-GB" dirty="0">
                <a:latin typeface="Calibri" panose="020F0502020204030204" pitchFamily="34" charset="0"/>
                <a:ea typeface="MS Mincho" panose="02020609040205080304" pitchFamily="49" charset="-128"/>
                <a:cs typeface="Times New Roman" panose="02020603050405020304" pitchFamily="18" charset="0"/>
              </a:rPr>
              <a:t> </a:t>
            </a:r>
            <a:endParaRPr lang="en-GB" sz="1600" dirty="0">
              <a:latin typeface="Calibri" panose="020F050202020403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133BB0C7-B4B3-4352-AC5B-32B698AED3BD}" type="slidenum">
              <a:rPr lang="en-US" smtClean="0"/>
              <a:t>17</a:t>
            </a:fld>
            <a:endParaRPr lang="en-US"/>
          </a:p>
        </p:txBody>
      </p:sp>
    </p:spTree>
    <p:extLst>
      <p:ext uri="{BB962C8B-B14F-4D97-AF65-F5344CB8AC3E}">
        <p14:creationId xmlns:p14="http://schemas.microsoft.com/office/powerpoint/2010/main" val="359494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Smartness: Semantic approach, semantic </a:t>
            </a:r>
            <a:r>
              <a:rPr lang="en-US" dirty="0" err="1"/>
              <a:t>interoperablity</a:t>
            </a:r>
            <a:r>
              <a:rPr lang="en-US" dirty="0"/>
              <a:t>, heterogeneity management, </a:t>
            </a:r>
            <a:r>
              <a:rPr lang="en-US" dirty="0" err="1"/>
              <a:t>IoT</a:t>
            </a:r>
            <a:r>
              <a:rPr lang="en-US" dirty="0"/>
              <a:t> compliance</a:t>
            </a:r>
            <a:br>
              <a:rPr lang="en-US" dirty="0"/>
            </a:br>
            <a:r>
              <a:rPr lang="en-US" dirty="0"/>
              <a:t>Automatic node discovery (e.g. semantic discovery of nodes, composition (e.g. semantic discovery of nodes</a:t>
            </a:r>
          </a:p>
          <a:p>
            <a:endParaRPr lang="en-GB" dirty="0"/>
          </a:p>
        </p:txBody>
      </p:sp>
      <p:sp>
        <p:nvSpPr>
          <p:cNvPr id="4" name="Slide Number Placeholder 3"/>
          <p:cNvSpPr>
            <a:spLocks noGrp="1"/>
          </p:cNvSpPr>
          <p:nvPr>
            <p:ph type="sldNum" sz="quarter" idx="10"/>
          </p:nvPr>
        </p:nvSpPr>
        <p:spPr/>
        <p:txBody>
          <a:bodyPr/>
          <a:lstStyle/>
          <a:p>
            <a:fld id="{133BB0C7-B4B3-4352-AC5B-32B698AED3BD}" type="slidenum">
              <a:rPr lang="en-US" smtClean="0"/>
              <a:t>3</a:t>
            </a:fld>
            <a:endParaRPr lang="en-US"/>
          </a:p>
        </p:txBody>
      </p:sp>
    </p:spTree>
    <p:extLst>
      <p:ext uri="{BB962C8B-B14F-4D97-AF65-F5344CB8AC3E}">
        <p14:creationId xmlns:p14="http://schemas.microsoft.com/office/powerpoint/2010/main" val="364429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4</a:t>
            </a:fld>
            <a:endParaRPr lang="en-US"/>
          </a:p>
        </p:txBody>
      </p:sp>
    </p:spTree>
    <p:extLst>
      <p:ext uri="{BB962C8B-B14F-4D97-AF65-F5344CB8AC3E}">
        <p14:creationId xmlns:p14="http://schemas.microsoft.com/office/powerpoint/2010/main" val="90415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5</a:t>
            </a:fld>
            <a:endParaRPr lang="en-US"/>
          </a:p>
        </p:txBody>
      </p:sp>
    </p:spTree>
    <p:extLst>
      <p:ext uri="{BB962C8B-B14F-4D97-AF65-F5344CB8AC3E}">
        <p14:creationId xmlns:p14="http://schemas.microsoft.com/office/powerpoint/2010/main" val="248665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6</a:t>
            </a:fld>
            <a:endParaRPr lang="en-US"/>
          </a:p>
        </p:txBody>
      </p:sp>
    </p:spTree>
    <p:extLst>
      <p:ext uri="{BB962C8B-B14F-4D97-AF65-F5344CB8AC3E}">
        <p14:creationId xmlns:p14="http://schemas.microsoft.com/office/powerpoint/2010/main" val="128891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7</a:t>
            </a:fld>
            <a:endParaRPr lang="en-US"/>
          </a:p>
        </p:txBody>
      </p:sp>
    </p:spTree>
    <p:extLst>
      <p:ext uri="{BB962C8B-B14F-4D97-AF65-F5344CB8AC3E}">
        <p14:creationId xmlns:p14="http://schemas.microsoft.com/office/powerpoint/2010/main" val="172549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10</a:t>
            </a:fld>
            <a:endParaRPr lang="en-US"/>
          </a:p>
        </p:txBody>
      </p:sp>
    </p:spTree>
    <p:extLst>
      <p:ext uri="{BB962C8B-B14F-4D97-AF65-F5344CB8AC3E}">
        <p14:creationId xmlns:p14="http://schemas.microsoft.com/office/powerpoint/2010/main" val="192082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BB0C7-B4B3-4352-AC5B-32B698AED3BD}" type="slidenum">
              <a:rPr lang="en-US" smtClean="0"/>
              <a:t>11</a:t>
            </a:fld>
            <a:endParaRPr lang="en-US"/>
          </a:p>
        </p:txBody>
      </p:sp>
    </p:spTree>
    <p:extLst>
      <p:ext uri="{BB962C8B-B14F-4D97-AF65-F5344CB8AC3E}">
        <p14:creationId xmlns:p14="http://schemas.microsoft.com/office/powerpoint/2010/main" val="182659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BB0C7-B4B3-4352-AC5B-32B698AED3BD}" type="slidenum">
              <a:rPr lang="en-US" smtClean="0"/>
              <a:t>13</a:t>
            </a:fld>
            <a:endParaRPr lang="en-US"/>
          </a:p>
        </p:txBody>
      </p:sp>
    </p:spTree>
    <p:extLst>
      <p:ext uri="{BB962C8B-B14F-4D97-AF65-F5344CB8AC3E}">
        <p14:creationId xmlns:p14="http://schemas.microsoft.com/office/powerpoint/2010/main" val="67382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8"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
        <p:nvSpPr>
          <p:cNvPr id="7" name="Rectangle 5">
            <a:extLst>
              <a:ext uri="{FF2B5EF4-FFF2-40B4-BE49-F238E27FC236}">
                <a16:creationId xmlns:a16="http://schemas.microsoft.com/office/drawing/2014/main" id="{4900B3EB-094F-4448-A1B4-477052B47CA1}"/>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Tree>
    <p:extLst>
      <p:ext uri="{BB962C8B-B14F-4D97-AF65-F5344CB8AC3E}">
        <p14:creationId xmlns:p14="http://schemas.microsoft.com/office/powerpoint/2010/main" val="236376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lide regular">
    <p:spTree>
      <p:nvGrpSpPr>
        <p:cNvPr id="1" name=""/>
        <p:cNvGrpSpPr/>
        <p:nvPr/>
      </p:nvGrpSpPr>
      <p:grpSpPr>
        <a:xfrm>
          <a:off x="0" y="0"/>
          <a:ext cx="0" cy="0"/>
          <a:chOff x="0" y="0"/>
          <a:chExt cx="0" cy="0"/>
        </a:xfrm>
      </p:grpSpPr>
      <p:sp>
        <p:nvSpPr>
          <p:cNvPr id="2" name="Title 1"/>
          <p:cNvSpPr>
            <a:spLocks noGrp="1"/>
          </p:cNvSpPr>
          <p:nvPr>
            <p:ph type="title"/>
          </p:nvPr>
        </p:nvSpPr>
        <p:spPr>
          <a:xfrm>
            <a:off x="684000" y="547690"/>
            <a:ext cx="8181000" cy="719137"/>
          </a:xfrm>
        </p:spPr>
        <p:txBody>
          <a:bodyPr/>
          <a:lstStyle/>
          <a:p>
            <a:r>
              <a:rPr lang="en-US" noProof="0"/>
              <a:t>Click to edit Master title style</a:t>
            </a:r>
            <a:endParaRPr lang="fr-FR" noProof="0"/>
          </a:p>
        </p:txBody>
      </p:sp>
      <p:sp>
        <p:nvSpPr>
          <p:cNvPr id="4" name="Text Placeholder 3"/>
          <p:cNvSpPr>
            <a:spLocks noGrp="1"/>
          </p:cNvSpPr>
          <p:nvPr>
            <p:ph type="body" sz="quarter" idx="11"/>
          </p:nvPr>
        </p:nvSpPr>
        <p:spPr>
          <a:xfrm>
            <a:off x="683899" y="1620000"/>
            <a:ext cx="8181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2"/>
          </p:nvPr>
        </p:nvSpPr>
        <p:spPr>
          <a:xfrm>
            <a:off x="683419" y="259200"/>
            <a:ext cx="8181000" cy="324000"/>
          </a:xfrm>
        </p:spPr>
        <p:txBody>
          <a:bodyPr lIns="0" tIns="0" rIns="0" bIns="0">
            <a:noAutofit/>
          </a:bodyPr>
          <a:lstStyle>
            <a:lvl1pPr marL="0" indent="0">
              <a:buNone/>
              <a:defRPr sz="135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73374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5">
            <a:extLst>
              <a:ext uri="{FF2B5EF4-FFF2-40B4-BE49-F238E27FC236}">
                <a16:creationId xmlns:a16="http://schemas.microsoft.com/office/drawing/2014/main" id="{1F3C9B97-54FD-4B73-A403-71443ABF7346}"/>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
        <p:nvSpPr>
          <p:cNvPr id="9" name="Rectangle 4">
            <a:extLst>
              <a:ext uri="{FF2B5EF4-FFF2-40B4-BE49-F238E27FC236}">
                <a16:creationId xmlns:a16="http://schemas.microsoft.com/office/drawing/2014/main" id="{7A8094A5-9854-4997-A198-F86A7BEBC23F}"/>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Tree>
    <p:extLst>
      <p:ext uri="{BB962C8B-B14F-4D97-AF65-F5344CB8AC3E}">
        <p14:creationId xmlns:p14="http://schemas.microsoft.com/office/powerpoint/2010/main" val="35591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5">
            <a:extLst>
              <a:ext uri="{FF2B5EF4-FFF2-40B4-BE49-F238E27FC236}">
                <a16:creationId xmlns:a16="http://schemas.microsoft.com/office/drawing/2014/main" id="{973CDD3C-4A6E-43B1-A08D-D8A63ACB6D14}"/>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
        <p:nvSpPr>
          <p:cNvPr id="10" name="Rectangle 4">
            <a:extLst>
              <a:ext uri="{FF2B5EF4-FFF2-40B4-BE49-F238E27FC236}">
                <a16:creationId xmlns:a16="http://schemas.microsoft.com/office/drawing/2014/main" id="{AAF77D5D-6C5D-4DD5-B494-B645091FCAFB}"/>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Tree>
    <p:extLst>
      <p:ext uri="{BB962C8B-B14F-4D97-AF65-F5344CB8AC3E}">
        <p14:creationId xmlns:p14="http://schemas.microsoft.com/office/powerpoint/2010/main" val="14941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Tree>
    <p:extLst>
      <p:ext uri="{BB962C8B-B14F-4D97-AF65-F5344CB8AC3E}">
        <p14:creationId xmlns:p14="http://schemas.microsoft.com/office/powerpoint/2010/main" val="305541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John Farserotu(CSEM) </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Tree>
    <p:extLst>
      <p:ext uri="{BB962C8B-B14F-4D97-AF65-F5344CB8AC3E}">
        <p14:creationId xmlns:p14="http://schemas.microsoft.com/office/powerpoint/2010/main" val="389369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696668-893F-4CF0-A202-913ECC14A197}"/>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3C9D5FCA-E16D-4801-B7E6-629F06F5B330}"/>
              </a:ext>
            </a:extLst>
          </p:cNvPr>
          <p:cNvSpPr>
            <a:spLocks noGrp="1"/>
          </p:cNvSpPr>
          <p:nvPr>
            <p:ph type="sldNum" sz="quarter" idx="10"/>
          </p:nvPr>
        </p:nvSpPr>
        <p:spPr/>
        <p:txBody>
          <a:bodyPr/>
          <a:lstStyle/>
          <a:p>
            <a:r>
              <a:rPr lang="en-US" altLang="ja-JP"/>
              <a:t>Slide </a:t>
            </a:r>
            <a:fld id="{EAFD9030-C83D-42D9-9BFB-ADDEB84EB1F4}" type="slidenum">
              <a:rPr lang="en-US" altLang="ja-JP" smtClean="0"/>
              <a:pPr/>
              <a:t>‹#›</a:t>
            </a:fld>
            <a:endParaRPr lang="en-US" altLang="ja-JP" dirty="0"/>
          </a:p>
        </p:txBody>
      </p:sp>
      <p:sp>
        <p:nvSpPr>
          <p:cNvPr id="4" name="日付プレースホルダー 3">
            <a:extLst>
              <a:ext uri="{FF2B5EF4-FFF2-40B4-BE49-F238E27FC236}">
                <a16:creationId xmlns:a16="http://schemas.microsoft.com/office/drawing/2014/main" id="{94C4FE3D-0CAB-4BCC-9D25-05B62C8757DE}"/>
              </a:ext>
            </a:extLst>
          </p:cNvPr>
          <p:cNvSpPr>
            <a:spLocks noGrp="1"/>
          </p:cNvSpPr>
          <p:nvPr>
            <p:ph type="dt" sz="half" idx="11"/>
          </p:nvPr>
        </p:nvSpPr>
        <p:spPr/>
        <p:txBody>
          <a:bodyPr/>
          <a:lstStyle/>
          <a:p>
            <a:r>
              <a:rPr lang="en-US" altLang="ja-JP"/>
              <a:t>November 2018</a:t>
            </a:r>
            <a:endParaRPr lang="en-US" altLang="ja-JP" dirty="0"/>
          </a:p>
        </p:txBody>
      </p:sp>
      <p:sp>
        <p:nvSpPr>
          <p:cNvPr id="5" name="フッター プレースホルダー 4">
            <a:extLst>
              <a:ext uri="{FF2B5EF4-FFF2-40B4-BE49-F238E27FC236}">
                <a16:creationId xmlns:a16="http://schemas.microsoft.com/office/drawing/2014/main" id="{4C754F0C-6C4A-4F55-A62E-6D33194AB7E3}"/>
              </a:ext>
            </a:extLst>
          </p:cNvPr>
          <p:cNvSpPr>
            <a:spLocks noGrp="1"/>
          </p:cNvSpPr>
          <p:nvPr>
            <p:ph type="ftr" sz="quarter" idx="12"/>
          </p:nvPr>
        </p:nvSpPr>
        <p:spPr/>
        <p:txBody>
          <a:bodyPr/>
          <a:lstStyle/>
          <a:p>
            <a:r>
              <a:rPr lang="en-US" altLang="ja-JP"/>
              <a:t>John Farserotu(CSEM) </a:t>
            </a:r>
            <a:endParaRPr lang="en-US" altLang="ja-JP" dirty="0"/>
          </a:p>
        </p:txBody>
      </p:sp>
    </p:spTree>
    <p:extLst>
      <p:ext uri="{BB962C8B-B14F-4D97-AF65-F5344CB8AC3E}">
        <p14:creationId xmlns:p14="http://schemas.microsoft.com/office/powerpoint/2010/main" val="235721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日付プレースホルダー 3">
            <a:extLst>
              <a:ext uri="{FF2B5EF4-FFF2-40B4-BE49-F238E27FC236}">
                <a16:creationId xmlns:a16="http://schemas.microsoft.com/office/drawing/2014/main" id="{E6117EFD-3C0D-4D25-82E6-7F4B9DABB52D}"/>
              </a:ext>
            </a:extLst>
          </p:cNvPr>
          <p:cNvSpPr>
            <a:spLocks noGrp="1"/>
          </p:cNvSpPr>
          <p:nvPr>
            <p:ph type="dt" sz="half" idx="11"/>
          </p:nvPr>
        </p:nvSpPr>
        <p:spPr>
          <a:xfrm>
            <a:off x="684483" y="394156"/>
            <a:ext cx="1600200" cy="215444"/>
          </a:xfrm>
        </p:spPr>
        <p:txBody>
          <a:bodyPr/>
          <a:lstStyle/>
          <a:p>
            <a:r>
              <a:rPr lang="en-US" altLang="ja-JP"/>
              <a:t>November 2018</a:t>
            </a:r>
            <a:endParaRPr lang="en-US" altLang="ja-JP" dirty="0"/>
          </a:p>
        </p:txBody>
      </p:sp>
      <p:sp>
        <p:nvSpPr>
          <p:cNvPr id="7" name="フッター プレースホルダー 4">
            <a:extLst>
              <a:ext uri="{FF2B5EF4-FFF2-40B4-BE49-F238E27FC236}">
                <a16:creationId xmlns:a16="http://schemas.microsoft.com/office/drawing/2014/main" id="{11A37128-1AA2-4FBB-A942-3F1725D9DBA8}"/>
              </a:ext>
            </a:extLst>
          </p:cNvPr>
          <p:cNvSpPr>
            <a:spLocks noGrp="1"/>
          </p:cNvSpPr>
          <p:nvPr>
            <p:ph type="ftr" sz="quarter" idx="12"/>
          </p:nvPr>
        </p:nvSpPr>
        <p:spPr>
          <a:xfrm>
            <a:off x="5076056" y="6475412"/>
            <a:ext cx="3816424" cy="215444"/>
          </a:xfrm>
        </p:spPr>
        <p:txBody>
          <a:bodyPr/>
          <a:lstStyle/>
          <a:p>
            <a:r>
              <a:rPr lang="en-US" altLang="ja-JP"/>
              <a:t>John Farserotu(CSEM) </a:t>
            </a:r>
            <a:endParaRPr lang="en-US" altLang="ja-JP" dirty="0"/>
          </a:p>
        </p:txBody>
      </p:sp>
      <p:sp>
        <p:nvSpPr>
          <p:cNvPr id="10" name="Rectangle 6">
            <a:extLst>
              <a:ext uri="{FF2B5EF4-FFF2-40B4-BE49-F238E27FC236}">
                <a16:creationId xmlns:a16="http://schemas.microsoft.com/office/drawing/2014/main" id="{03D7AEA2-5903-4B85-9876-03FDB25F8C44}"/>
              </a:ext>
            </a:extLst>
          </p:cNvPr>
          <p:cNvSpPr>
            <a:spLocks noGrp="1" noChangeArrowheads="1"/>
          </p:cNvSpPr>
          <p:nvPr>
            <p:ph type="sldNum" sz="quarter" idx="13"/>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4656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9654BFA-BF6E-4ABF-AD08-329A5F9DAA7A}"/>
              </a:ext>
            </a:extLst>
          </p:cNvPr>
          <p:cNvSpPr>
            <a:spLocks noGrp="1"/>
          </p:cNvSpPr>
          <p:nvPr>
            <p:ph type="dt" sz="half" idx="12"/>
          </p:nvPr>
        </p:nvSpPr>
        <p:spPr>
          <a:xfrm>
            <a:off x="684483" y="394156"/>
            <a:ext cx="1600200" cy="215444"/>
          </a:xfrm>
        </p:spPr>
        <p:txBody>
          <a:bodyPr/>
          <a:lstStyle/>
          <a:p>
            <a:r>
              <a:rPr lang="en-US" altLang="ja-JP"/>
              <a:t>November 2018</a:t>
            </a:r>
            <a:endParaRPr lang="en-US" altLang="ja-JP" dirty="0"/>
          </a:p>
        </p:txBody>
      </p:sp>
      <p:sp>
        <p:nvSpPr>
          <p:cNvPr id="6" name="フッター プレースホルダー 4">
            <a:extLst>
              <a:ext uri="{FF2B5EF4-FFF2-40B4-BE49-F238E27FC236}">
                <a16:creationId xmlns:a16="http://schemas.microsoft.com/office/drawing/2014/main" id="{80C8AC5C-F853-4A57-AB43-5BCB63B11B7B}"/>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8" name="Rectangle 6">
            <a:extLst>
              <a:ext uri="{FF2B5EF4-FFF2-40B4-BE49-F238E27FC236}">
                <a16:creationId xmlns:a16="http://schemas.microsoft.com/office/drawing/2014/main" id="{03E298B8-4C58-4C61-AB93-B75C81F1D816}"/>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5466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regular">
    <p:spTree>
      <p:nvGrpSpPr>
        <p:cNvPr id="1" name=""/>
        <p:cNvGrpSpPr/>
        <p:nvPr/>
      </p:nvGrpSpPr>
      <p:grpSpPr>
        <a:xfrm>
          <a:off x="0" y="0"/>
          <a:ext cx="0" cy="0"/>
          <a:chOff x="0" y="0"/>
          <a:chExt cx="0" cy="0"/>
        </a:xfrm>
      </p:grpSpPr>
      <p:sp>
        <p:nvSpPr>
          <p:cNvPr id="2" name="Title 1"/>
          <p:cNvSpPr>
            <a:spLocks noGrp="1"/>
          </p:cNvSpPr>
          <p:nvPr>
            <p:ph type="title"/>
          </p:nvPr>
        </p:nvSpPr>
        <p:spPr>
          <a:xfrm>
            <a:off x="684000" y="547690"/>
            <a:ext cx="8181000" cy="719137"/>
          </a:xfrm>
        </p:spPr>
        <p:txBody>
          <a:bodyPr/>
          <a:lstStyle/>
          <a:p>
            <a:r>
              <a:rPr lang="en-US" noProof="0"/>
              <a:t>Click to edit Master title style</a:t>
            </a:r>
            <a:endParaRPr lang="fr-FR" noProof="0"/>
          </a:p>
        </p:txBody>
      </p:sp>
      <p:sp>
        <p:nvSpPr>
          <p:cNvPr id="4" name="Text Placeholder 3"/>
          <p:cNvSpPr>
            <a:spLocks noGrp="1"/>
          </p:cNvSpPr>
          <p:nvPr>
            <p:ph type="body" sz="quarter" idx="11"/>
          </p:nvPr>
        </p:nvSpPr>
        <p:spPr>
          <a:xfrm>
            <a:off x="683899" y="1620000"/>
            <a:ext cx="8181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a:extLst>
              <a:ext uri="{FF2B5EF4-FFF2-40B4-BE49-F238E27FC236}">
                <a16:creationId xmlns:a16="http://schemas.microsoft.com/office/drawing/2014/main" id="{6C98534B-1BF4-438A-9932-8577595C1E01}"/>
              </a:ext>
            </a:extLst>
          </p:cNvPr>
          <p:cNvSpPr>
            <a:spLocks noGrp="1"/>
          </p:cNvSpPr>
          <p:nvPr>
            <p:ph type="dt" sz="half" idx="12"/>
          </p:nvPr>
        </p:nvSpPr>
        <p:spPr>
          <a:xfrm>
            <a:off x="684483" y="384324"/>
            <a:ext cx="1600200" cy="215444"/>
          </a:xfrm>
        </p:spPr>
        <p:txBody>
          <a:bodyPr/>
          <a:lstStyle/>
          <a:p>
            <a:r>
              <a:rPr lang="en-US" altLang="ja-JP"/>
              <a:t>November 2018</a:t>
            </a:r>
            <a:endParaRPr lang="en-US" altLang="ja-JP" dirty="0"/>
          </a:p>
        </p:txBody>
      </p:sp>
      <p:sp>
        <p:nvSpPr>
          <p:cNvPr id="6" name="フッター プレースホルダー 4">
            <a:extLst>
              <a:ext uri="{FF2B5EF4-FFF2-40B4-BE49-F238E27FC236}">
                <a16:creationId xmlns:a16="http://schemas.microsoft.com/office/drawing/2014/main" id="{1CCE264E-2EFD-4CF3-BF23-8541BB7756AC}"/>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7" name="Rectangle 6">
            <a:extLst>
              <a:ext uri="{FF2B5EF4-FFF2-40B4-BE49-F238E27FC236}">
                <a16:creationId xmlns:a16="http://schemas.microsoft.com/office/drawing/2014/main" id="{1F42BFDC-6B5D-45BE-91F7-A299089DCB8B}"/>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511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324766" y="6475413"/>
            <a:ext cx="57066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ea typeface="ＭＳ Ｐゴシック" charset="-128"/>
              </a:defRPr>
            </a:lvl1pPr>
          </a:lstStyle>
          <a:p>
            <a:r>
              <a:rPr lang="en-US" altLang="ja-JP"/>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a:t>
            </a:r>
            <a:r>
              <a:rPr lang="en-US" altLang="ja-JP" sz="1400" b="1">
                <a:ea typeface="ＭＳ Ｐゴシック" charset="-128"/>
              </a:rPr>
              <a:t>IEEE 802.15-18-0535-01-0dep</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2"/>
            <a:ext cx="90702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1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November 2018</a:t>
            </a:r>
            <a:endParaRPr lang="en-US" altLang="ja-JP" dirty="0"/>
          </a:p>
        </p:txBody>
      </p:sp>
      <p:sp>
        <p:nvSpPr>
          <p:cNvPr id="12" name="Rectangle 5">
            <a:extLst>
              <a:ext uri="{FF2B5EF4-FFF2-40B4-BE49-F238E27FC236}">
                <a16:creationId xmlns:a16="http://schemas.microsoft.com/office/drawing/2014/main" id="{2BC45AD9-9BF0-47C6-AC9A-04B3BB126B1B}"/>
              </a:ext>
            </a:extLst>
          </p:cNvPr>
          <p:cNvSpPr>
            <a:spLocks noGrp="1" noChangeArrowheads="1"/>
          </p:cNvSpPr>
          <p:nvPr>
            <p:ph type="ftr" sz="quarter" idx="3"/>
          </p:nvPr>
        </p:nvSpPr>
        <p:spPr bwMode="auto">
          <a:xfrm>
            <a:off x="5076056" y="6475412"/>
            <a:ext cx="38164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400">
                <a:ea typeface="ＭＳ Ｐゴシック" charset="-128"/>
              </a:defRPr>
            </a:lvl1pPr>
          </a:lstStyle>
          <a:p>
            <a:r>
              <a:rPr lang="en-US" altLang="ja-JP" dirty="0"/>
              <a:t>John </a:t>
            </a:r>
            <a:r>
              <a:rPr lang="en-US" altLang="ja-JP" dirty="0" err="1"/>
              <a:t>Farserotu</a:t>
            </a:r>
            <a:r>
              <a:rPr lang="en-US" altLang="ja-JP" dirty="0"/>
              <a:t>(CSEM) </a:t>
            </a:r>
          </a:p>
        </p:txBody>
      </p:sp>
    </p:spTree>
    <p:extLst>
      <p:ext uri="{BB962C8B-B14F-4D97-AF65-F5344CB8AC3E}">
        <p14:creationId xmlns:p14="http://schemas.microsoft.com/office/powerpoint/2010/main" val="101187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4" r:id="rId9"/>
    <p:sldLayoutId id="2147483685" r:id="rId10"/>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www.engineersjournal.ie/2018/06/12/revolutionary-healthcare-proposal-digitwins-seeking-eu-flagship-success/" TargetMode="External"/><Relationship Id="rId5" Type="http://schemas.openxmlformats.org/officeDocument/2006/relationships/hyperlink" Target="https://www.health-eu.eu/" TargetMode="External"/><Relationship Id="rId4" Type="http://schemas.openxmlformats.org/officeDocument/2006/relationships/hyperlink" Target="https://ec.europa.eu/futurium/en/system/files/ged/futurehealth_white_paper.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hermes-europe.net/"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www.activageproject.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481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ts val="1800"/>
              </a:lnSpc>
              <a:spcBef>
                <a:spcPct val="0"/>
              </a:spcBef>
              <a:spcAft>
                <a:spcPct val="0"/>
              </a:spcAft>
              <a:buClrTx/>
              <a:buSzTx/>
              <a:buFontTx/>
              <a:buNone/>
              <a:tabLst/>
              <a:defRPr/>
            </a:pPr>
            <a:r>
              <a:rPr kumimoji="0"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charset="-128"/>
                <a:cs typeface="+mn-cs"/>
              </a:rPr>
              <a:t>Project: IEEE P802.15 Working Group for Wireless Personal Area Networks (WPANs)</a:t>
            </a:r>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0" marR="0" lvl="0" indent="0" algn="l" defTabSz="914400" rtl="0" eaLnBrk="0" fontAlgn="base" latinLnBrk="0" hangingPunct="0">
              <a:lnSpc>
                <a:spcPts val="1800"/>
              </a:lnSpc>
              <a:spcBef>
                <a:spcPct val="0"/>
              </a:spcBef>
              <a:spcAft>
                <a:spcPct val="0"/>
              </a:spcAft>
              <a:buClrTx/>
              <a:buSzTx/>
              <a:buFontTx/>
              <a:buNone/>
              <a:tabLst/>
              <a:defRPr/>
            </a:pPr>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Submission Title:[ ETSI </a:t>
            </a:r>
            <a:r>
              <a:rPr kumimoji="0" lang="en-US" altLang="ja-JP" sz="1600" b="1"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SmartBAN</a:t>
            </a: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for Digital Health</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Date Submitted: </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[12 November 2018]	</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Source: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[John R.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Farserotu</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[CSEM]                                  </a:t>
            </a:r>
          </a:p>
          <a:p>
            <a:pPr lvl="0" defTabSz="914400" eaLnBrk="0" fontAlgn="base" hangingPunct="0">
              <a:lnSpc>
                <a:spcPts val="1800"/>
              </a:lnSpc>
              <a:spcBef>
                <a:spcPct val="0"/>
              </a:spcBef>
              <a:spcAft>
                <a:spcPct val="0"/>
              </a:spcAf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Address </a:t>
            </a:r>
            <a:r>
              <a:rPr lang="en-US" altLang="ja-JP" sz="1600" dirty="0">
                <a:solidFill>
                  <a:srgbClr val="000000"/>
                </a:solidFill>
                <a:latin typeface="Times New Roman" pitchFamily="18" charset="0"/>
                <a:ea typeface="ＭＳ Ｐゴシック" charset="-128"/>
              </a:rPr>
              <a:t>[</a:t>
            </a:r>
            <a:r>
              <a:rPr lang="en-US" altLang="ja-JP" sz="1600" dirty="0" err="1">
                <a:solidFill>
                  <a:srgbClr val="000000"/>
                </a:solidFill>
                <a:latin typeface="Times New Roman" pitchFamily="18" charset="0"/>
                <a:ea typeface="ＭＳ Ｐゴシック" charset="-128"/>
              </a:rPr>
              <a:t>Jaquet-Droz</a:t>
            </a:r>
            <a:r>
              <a:rPr lang="en-US" altLang="ja-JP" sz="1600" dirty="0">
                <a:solidFill>
                  <a:srgbClr val="000000"/>
                </a:solidFill>
                <a:latin typeface="Times New Roman" pitchFamily="18" charset="0"/>
                <a:ea typeface="ＭＳ Ｐゴシック" charset="-128"/>
              </a:rPr>
              <a:t> 1 Case </a:t>
            </a:r>
            <a:r>
              <a:rPr lang="en-US" altLang="ja-JP" sz="1600" dirty="0" err="1">
                <a:solidFill>
                  <a:srgbClr val="000000"/>
                </a:solidFill>
                <a:latin typeface="Times New Roman" pitchFamily="18" charset="0"/>
                <a:ea typeface="ＭＳ Ｐゴシック" charset="-128"/>
              </a:rPr>
              <a:t>Postale</a:t>
            </a:r>
            <a:r>
              <a:rPr lang="en-US" altLang="ja-JP" sz="1600" dirty="0">
                <a:solidFill>
                  <a:srgbClr val="000000"/>
                </a:solidFill>
                <a:latin typeface="Times New Roman" pitchFamily="18" charset="0"/>
                <a:ea typeface="ＭＳ Ｐゴシック" charset="-128"/>
              </a:rPr>
              <a:t> CH-2002 Neuchatel, Switzerland</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Voice:[+41-7935-66816], </a:t>
            </a:r>
          </a:p>
          <a:p>
            <a:pPr lvl="0" defTabSz="914400" eaLnBrk="0" fontAlgn="base" hangingPunct="0">
              <a:lnSpc>
                <a:spcPts val="1800"/>
              </a:lnSpc>
              <a:spcBef>
                <a:spcPct val="0"/>
              </a:spcBef>
              <a:spcAft>
                <a:spcPct val="0"/>
              </a:spcAf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Email</a:t>
            </a:r>
            <a:r>
              <a:rPr lang="en-US" altLang="ja-JP" sz="1600" dirty="0">
                <a:solidFill>
                  <a:srgbClr val="000000"/>
                </a:solidFill>
                <a:latin typeface="Times New Roman" pitchFamily="18" charset="0"/>
                <a:ea typeface="ＭＳ Ｐゴシック" charset="-128"/>
              </a:rPr>
              <a:t>:[john.farserotu@csem.ch</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p>
          <a:p>
            <a:pPr marL="0" marR="0" lvl="0" indent="0" algn="l" defTabSz="914400" rtl="0" eaLnBrk="0" fontAlgn="base" latinLnBrk="0" hangingPunct="0">
              <a:lnSpc>
                <a:spcPts val="18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p>
          <a:p>
            <a:pPr marL="0" marR="0" lvl="0" indent="0" algn="l" defTabSz="914400" rtl="0" eaLnBrk="0" fontAlgn="base" latinLnBrk="0" hangingPunct="0">
              <a:lnSpc>
                <a:spcPts val="1800"/>
              </a:lnSpc>
              <a:spcBef>
                <a:spcPts val="100"/>
              </a:spcBef>
              <a:spcAft>
                <a:spcPts val="1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Abstract:</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[In order to collaborate with IEEE802.15 IG-DEP, activities of ETSI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SmartBAN</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will be introduced.  This slides are copies of presentation in EAI international conference BodyNets2018 in Oulu, Finland on October 2, 2018.]</a:t>
            </a:r>
          </a:p>
          <a:p>
            <a:pPr marL="0" marR="0" lvl="0" indent="0" algn="l" defTabSz="914400" rtl="0" eaLnBrk="0" fontAlgn="base" latinLnBrk="0" hangingPunct="0">
              <a:lnSpc>
                <a:spcPts val="18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Purpose: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[information]</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Notice: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marR="0" lvl="0" indent="0" algn="l" defTabSz="914400" rtl="0" eaLnBrk="0" fontAlgn="base" latinLnBrk="0" hangingPunct="0">
              <a:lnSpc>
                <a:spcPts val="18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Release: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The contributor acknowledges and accepts that this contribution becomes the property of IEEE and may be made publicly available by P802.15.	</a:t>
            </a:r>
          </a:p>
        </p:txBody>
      </p:sp>
      <p:sp>
        <p:nvSpPr>
          <p:cNvPr id="2" name="フッター プレースホルダー 1">
            <a:extLst>
              <a:ext uri="{FF2B5EF4-FFF2-40B4-BE49-F238E27FC236}">
                <a16:creationId xmlns:a16="http://schemas.microsoft.com/office/drawing/2014/main" id="{2CAB0581-4EEA-4236-8D2F-980FC0BA0478}"/>
              </a:ext>
            </a:extLst>
          </p:cNvPr>
          <p:cNvSpPr>
            <a:spLocks noGrp="1"/>
          </p:cNvSpPr>
          <p:nvPr>
            <p:ph type="ftr" sz="quarter" idx="3"/>
          </p:nvPr>
        </p:nvSpPr>
        <p:spPr>
          <a:xfrm>
            <a:off x="4875213" y="6475412"/>
            <a:ext cx="4017267" cy="182563"/>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John Farserotu(CSEM) </a:t>
            </a:r>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3" name="スライド番号プレースホルダー 2">
            <a:extLst>
              <a:ext uri="{FF2B5EF4-FFF2-40B4-BE49-F238E27FC236}">
                <a16:creationId xmlns:a16="http://schemas.microsoft.com/office/drawing/2014/main" id="{D3D91642-1C61-460D-A1F9-50F8D3921174}"/>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Slide </a:t>
            </a:r>
            <a:fld id="{266A080E-4E30-4968-B029-7CF782D6220C}" type="slidenum">
              <a:rPr kumimoji="0"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4" name="日付プレースホルダー 3">
            <a:extLst>
              <a:ext uri="{FF2B5EF4-FFF2-40B4-BE49-F238E27FC236}">
                <a16:creationId xmlns:a16="http://schemas.microsoft.com/office/drawing/2014/main" id="{EE2365AA-8B0F-412D-9613-B046ADB97CF8}"/>
              </a:ext>
            </a:extLst>
          </p:cNvPr>
          <p:cNvSpPr>
            <a:spLocks noGrp="1"/>
          </p:cNvSpPr>
          <p:nvPr>
            <p:ph type="dt" sz="half" idx="2"/>
          </p:nvPr>
        </p:nvSpPr>
        <p:spPr/>
        <p:txBody>
          <a:bodyPr/>
          <a:lstStyle/>
          <a:p>
            <a:r>
              <a:rPr lang="en-US" altLang="ja-JP"/>
              <a:t>November 2018</a:t>
            </a:r>
            <a:endParaRPr lang="en-US" altLang="ja-JP" dirty="0"/>
          </a:p>
        </p:txBody>
      </p:sp>
    </p:spTree>
    <p:extLst>
      <p:ext uri="{BB962C8B-B14F-4D97-AF65-F5344CB8AC3E}">
        <p14:creationId xmlns:p14="http://schemas.microsoft.com/office/powerpoint/2010/main" val="340835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786227"/>
            <a:ext cx="8181000" cy="719137"/>
          </a:xfrm>
        </p:spPr>
        <p:txBody>
          <a:bodyPr/>
          <a:lstStyle/>
          <a:p>
            <a:r>
              <a:rPr lang="fr-CH" dirty="0" err="1"/>
              <a:t>Cooperation</a:t>
            </a:r>
            <a:r>
              <a:rPr lang="fr-CH" dirty="0"/>
              <a:t> </a:t>
            </a:r>
            <a:r>
              <a:rPr lang="fr-CH" dirty="0" err="1"/>
              <a:t>with</a:t>
            </a:r>
            <a:r>
              <a:rPr lang="fr-CH" dirty="0"/>
              <a:t> </a:t>
            </a:r>
            <a:r>
              <a:rPr lang="fr-CH" dirty="0" err="1"/>
              <a:t>other</a:t>
            </a:r>
            <a:r>
              <a:rPr lang="fr-CH" dirty="0"/>
              <a:t> bodies and </a:t>
            </a:r>
            <a:r>
              <a:rPr lang="fr-CH" dirty="0" err="1"/>
              <a:t>demonstration</a:t>
            </a:r>
            <a:r>
              <a:rPr lang="fr-CH" dirty="0"/>
              <a:t> of the </a:t>
            </a:r>
            <a:r>
              <a:rPr lang="fr-CH" dirty="0" err="1"/>
              <a:t>technology</a:t>
            </a:r>
            <a:endParaRPr lang="en-GB" dirty="0"/>
          </a:p>
        </p:txBody>
      </p:sp>
      <p:sp>
        <p:nvSpPr>
          <p:cNvPr id="3" name="Text Placeholder 2"/>
          <p:cNvSpPr>
            <a:spLocks noGrp="1"/>
          </p:cNvSpPr>
          <p:nvPr>
            <p:ph type="body" sz="quarter" idx="11"/>
          </p:nvPr>
        </p:nvSpPr>
        <p:spPr>
          <a:xfrm>
            <a:off x="683899" y="1963632"/>
            <a:ext cx="8181000" cy="4198630"/>
          </a:xfrm>
        </p:spPr>
        <p:txBody>
          <a:bodyPr>
            <a:normAutofit/>
          </a:bodyPr>
          <a:lstStyle/>
          <a:p>
            <a:r>
              <a:rPr lang="en-US" sz="2000" dirty="0"/>
              <a:t>Cooperation</a:t>
            </a:r>
          </a:p>
          <a:p>
            <a:pPr lvl="1"/>
            <a:r>
              <a:rPr lang="en-US" sz="1600" dirty="0" err="1"/>
              <a:t>SmartBAN</a:t>
            </a:r>
            <a:r>
              <a:rPr lang="en-US" sz="1600" dirty="0"/>
              <a:t> has collaborated with oneM2M and namely contributed to the ITEA3 </a:t>
            </a:r>
            <a:r>
              <a:rPr lang="en-US" sz="1600" dirty="0" err="1"/>
              <a:t>CareWare</a:t>
            </a:r>
            <a:r>
              <a:rPr lang="en-US" sz="1600" dirty="0"/>
              <a:t> project demonstrator (elderly at home support)</a:t>
            </a:r>
          </a:p>
          <a:p>
            <a:pPr lvl="1"/>
            <a:r>
              <a:rPr lang="en-US" sz="1600" dirty="0"/>
              <a:t>Clinical tests in partnership with OHS –Office </a:t>
            </a:r>
            <a:r>
              <a:rPr lang="en-US" sz="1600" dirty="0" err="1"/>
              <a:t>d'Hygiène</a:t>
            </a:r>
            <a:r>
              <a:rPr lang="en-US" sz="1600" dirty="0"/>
              <a:t> </a:t>
            </a:r>
            <a:r>
              <a:rPr lang="en-US" sz="1600" dirty="0" err="1"/>
              <a:t>Sociale</a:t>
            </a:r>
            <a:r>
              <a:rPr lang="en-US" sz="1600" dirty="0"/>
              <a:t> – Nancy are ongoing. </a:t>
            </a:r>
          </a:p>
          <a:p>
            <a:pPr lvl="1"/>
            <a:r>
              <a:rPr lang="en-US" sz="1600" dirty="0"/>
              <a:t>TC </a:t>
            </a:r>
            <a:r>
              <a:rPr lang="en-US" sz="1600" dirty="0" err="1"/>
              <a:t>SmartBAN’s</a:t>
            </a:r>
            <a:r>
              <a:rPr lang="en-US" sz="1600" dirty="0"/>
              <a:t> work continues to be promoted via contributions to various bodies both within ETSI and internationally e.g.:</a:t>
            </a:r>
          </a:p>
          <a:p>
            <a:pPr lvl="2"/>
            <a:r>
              <a:rPr lang="en-US" sz="1400" dirty="0"/>
              <a:t>oneM2M/SmartM2M (M. Girod-Genet),  ERM TG 30 (D. </a:t>
            </a:r>
            <a:r>
              <a:rPr lang="en-US" sz="1400" dirty="0" err="1"/>
              <a:t>Ansai</a:t>
            </a:r>
            <a:r>
              <a:rPr lang="en-US" sz="1400" dirty="0"/>
              <a:t>), AIOTI (M. Girod-Genet), IEC (H. Tanaka, official liaison to IEC systems committee, active assisted living,  BT SIG (H. Tanaka), H2020 ACTIVAGE (J. Farserotu)…</a:t>
            </a:r>
          </a:p>
          <a:p>
            <a:r>
              <a:rPr lang="en-US" sz="2000" dirty="0"/>
              <a:t>Demonstration of </a:t>
            </a:r>
            <a:r>
              <a:rPr lang="en-US" sz="2000" dirty="0" err="1"/>
              <a:t>SmartBAN</a:t>
            </a:r>
            <a:r>
              <a:rPr lang="en-US" sz="2000" dirty="0"/>
              <a:t> technology will be held at ETSI </a:t>
            </a:r>
            <a:r>
              <a:rPr lang="en-US" sz="2000" dirty="0" err="1"/>
              <a:t>IoT</a:t>
            </a:r>
            <a:r>
              <a:rPr lang="en-US" sz="2000" dirty="0"/>
              <a:t> Week including:</a:t>
            </a:r>
          </a:p>
          <a:p>
            <a:pPr lvl="1"/>
            <a:r>
              <a:rPr lang="en-US" sz="1600" dirty="0"/>
              <a:t>Semantic interoperability and </a:t>
            </a:r>
            <a:r>
              <a:rPr lang="en-US" sz="1600" dirty="0" err="1"/>
              <a:t>SmartBAN</a:t>
            </a:r>
            <a:r>
              <a:rPr lang="en-US" sz="1600" dirty="0"/>
              <a:t> reference </a:t>
            </a:r>
            <a:r>
              <a:rPr lang="en-US" sz="1600" dirty="0" err="1"/>
              <a:t>IoT</a:t>
            </a:r>
            <a:r>
              <a:rPr lang="en-US" sz="1600" dirty="0"/>
              <a:t>/oneM2M platform for remote monitoring and control applications (M. Girod-Genet)</a:t>
            </a:r>
          </a:p>
          <a:p>
            <a:pPr lvl="1"/>
            <a:r>
              <a:rPr lang="en-US" sz="1600" dirty="0" err="1"/>
              <a:t>SmartBAN</a:t>
            </a:r>
            <a:r>
              <a:rPr lang="en-US" sz="1600" dirty="0"/>
              <a:t> 2.4GHz PHY (H. Tanaka)</a:t>
            </a:r>
          </a:p>
          <a:p>
            <a:endParaRPr lang="en-GB" sz="2000" dirty="0"/>
          </a:p>
        </p:txBody>
      </p:sp>
      <p:sp>
        <p:nvSpPr>
          <p:cNvPr id="5" name="日付プレースホルダー 4">
            <a:extLst>
              <a:ext uri="{FF2B5EF4-FFF2-40B4-BE49-F238E27FC236}">
                <a16:creationId xmlns:a16="http://schemas.microsoft.com/office/drawing/2014/main" id="{7E35E2CD-2E13-4238-9FEA-88CCA7C39F4F}"/>
              </a:ext>
            </a:extLst>
          </p:cNvPr>
          <p:cNvSpPr>
            <a:spLocks noGrp="1"/>
          </p:cNvSpPr>
          <p:nvPr>
            <p:ph type="dt" sz="half" idx="12"/>
          </p:nvPr>
        </p:nvSpPr>
        <p:spPr/>
        <p:txBody>
          <a:bodyPr/>
          <a:lstStyle/>
          <a:p>
            <a:r>
              <a:rPr lang="en-US" altLang="ja-JP"/>
              <a:t>November 2018</a:t>
            </a:r>
            <a:endParaRPr lang="en-US" altLang="ja-JP" dirty="0"/>
          </a:p>
        </p:txBody>
      </p:sp>
      <p:sp>
        <p:nvSpPr>
          <p:cNvPr id="6" name="フッター プレースホルダー 4">
            <a:extLst>
              <a:ext uri="{FF2B5EF4-FFF2-40B4-BE49-F238E27FC236}">
                <a16:creationId xmlns:a16="http://schemas.microsoft.com/office/drawing/2014/main" id="{E6A11CC9-6B29-4D68-93DB-4F6C44F12D42}"/>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7" name="Rectangle 6">
            <a:extLst>
              <a:ext uri="{FF2B5EF4-FFF2-40B4-BE49-F238E27FC236}">
                <a16:creationId xmlns:a16="http://schemas.microsoft.com/office/drawing/2014/main" id="{1CB1E685-638E-4D30-B182-9E13B7254FCE}"/>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97749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Moving</a:t>
            </a:r>
            <a:r>
              <a:rPr lang="fr-CH" dirty="0"/>
              <a:t> </a:t>
            </a:r>
            <a:r>
              <a:rPr lang="fr-CH" dirty="0" err="1"/>
              <a:t>forward</a:t>
            </a:r>
            <a:r>
              <a:rPr lang="fr-CH" dirty="0"/>
              <a:t> – </a:t>
            </a:r>
            <a:r>
              <a:rPr lang="fr-CH" dirty="0" err="1"/>
              <a:t>near</a:t>
            </a:r>
            <a:r>
              <a:rPr lang="fr-CH" dirty="0"/>
              <a:t> </a:t>
            </a:r>
            <a:r>
              <a:rPr lang="fr-CH" dirty="0" err="1"/>
              <a:t>term</a:t>
            </a:r>
            <a:endParaRPr lang="en-GB" dirty="0"/>
          </a:p>
        </p:txBody>
      </p:sp>
      <p:sp>
        <p:nvSpPr>
          <p:cNvPr id="3" name="Text Placeholder 2"/>
          <p:cNvSpPr>
            <a:spLocks noGrp="1"/>
          </p:cNvSpPr>
          <p:nvPr>
            <p:ph type="body" sz="quarter" idx="11"/>
          </p:nvPr>
        </p:nvSpPr>
        <p:spPr/>
        <p:txBody>
          <a:bodyPr>
            <a:normAutofit fontScale="77500" lnSpcReduction="20000"/>
          </a:bodyPr>
          <a:lstStyle/>
          <a:p>
            <a:r>
              <a:rPr lang="en-US" dirty="0"/>
              <a:t>New Work Item (NWI) on implant communication was initiated in 2018, in cooperation with ETSI ERM TG 30. </a:t>
            </a:r>
          </a:p>
          <a:p>
            <a:r>
              <a:rPr lang="en-US" dirty="0"/>
              <a:t>NWI on security, privacy and trust for </a:t>
            </a:r>
            <a:r>
              <a:rPr lang="en-US" dirty="0" err="1"/>
              <a:t>SmartBAN</a:t>
            </a:r>
            <a:r>
              <a:rPr lang="en-US" dirty="0"/>
              <a:t> is currently being drafted</a:t>
            </a:r>
          </a:p>
          <a:p>
            <a:r>
              <a:rPr lang="en-US" dirty="0"/>
              <a:t>Joint group between ETSI TC </a:t>
            </a:r>
            <a:r>
              <a:rPr lang="en-US" dirty="0" err="1"/>
              <a:t>SmartBAN</a:t>
            </a:r>
            <a:r>
              <a:rPr lang="en-US" dirty="0"/>
              <a:t> and ETSI TC SmartM2M is envisioned for merging and/or aligning the </a:t>
            </a:r>
            <a:r>
              <a:rPr lang="en-US" dirty="0" err="1"/>
              <a:t>SmartBAN</a:t>
            </a:r>
            <a:r>
              <a:rPr lang="en-US" dirty="0"/>
              <a:t> ontology with SAREF* and oneM2M ontologies. </a:t>
            </a:r>
          </a:p>
          <a:p>
            <a:r>
              <a:rPr lang="en-US" dirty="0" err="1"/>
              <a:t>SmartBAN</a:t>
            </a:r>
            <a:r>
              <a:rPr lang="en-US" dirty="0"/>
              <a:t> Workshop, Connected Things for Wellbeing and Health, at ETSI </a:t>
            </a:r>
            <a:r>
              <a:rPr lang="en-US" dirty="0" err="1"/>
              <a:t>IoT</a:t>
            </a:r>
            <a:r>
              <a:rPr lang="en-US" dirty="0"/>
              <a:t> Week, 22-26 October, at ETSI headquarters, Sophia Antipolis, France. </a:t>
            </a:r>
          </a:p>
        </p:txBody>
      </p:sp>
      <p:sp>
        <p:nvSpPr>
          <p:cNvPr id="7" name="Rectangle 6"/>
          <p:cNvSpPr/>
          <p:nvPr/>
        </p:nvSpPr>
        <p:spPr>
          <a:xfrm>
            <a:off x="744551" y="5026674"/>
            <a:ext cx="2731838" cy="253916"/>
          </a:xfrm>
          <a:prstGeom prst="rect">
            <a:avLst/>
          </a:prstGeom>
        </p:spPr>
        <p:txBody>
          <a:bodyPr wrap="none">
            <a:spAutoFit/>
          </a:bodyPr>
          <a:lstStyle/>
          <a:p>
            <a:pPr algn="just"/>
            <a:r>
              <a:rPr lang="en-GB" sz="1050" dirty="0">
                <a:latin typeface="Calibri" panose="020F0502020204030204" pitchFamily="34" charset="0"/>
                <a:ea typeface="Times New Roman" panose="02020603050405020304" pitchFamily="18" charset="0"/>
                <a:cs typeface="Times New Roman" panose="02020603050405020304" pitchFamily="18" charset="0"/>
              </a:rPr>
              <a:t>*SAREF: Smart Appliances </a:t>
            </a:r>
            <a:r>
              <a:rPr lang="en-GB" sz="1050" dirty="0" err="1">
                <a:latin typeface="Calibri" panose="020F0502020204030204" pitchFamily="34" charset="0"/>
                <a:ea typeface="Times New Roman" panose="02020603050405020304" pitchFamily="18" charset="0"/>
                <a:cs typeface="Times New Roman" panose="02020603050405020304" pitchFamily="18" charset="0"/>
              </a:rPr>
              <a:t>REFerence</a:t>
            </a:r>
            <a:r>
              <a:rPr lang="en-GB" sz="1050" dirty="0">
                <a:latin typeface="Calibri" panose="020F0502020204030204" pitchFamily="34" charset="0"/>
                <a:ea typeface="Times New Roman" panose="02020603050405020304" pitchFamily="18" charset="0"/>
                <a:cs typeface="Times New Roman" panose="02020603050405020304" pitchFamily="18" charset="0"/>
              </a:rPr>
              <a:t> ontology</a:t>
            </a:r>
          </a:p>
        </p:txBody>
      </p:sp>
      <p:sp>
        <p:nvSpPr>
          <p:cNvPr id="5" name="日付プレースホルダー 4">
            <a:extLst>
              <a:ext uri="{FF2B5EF4-FFF2-40B4-BE49-F238E27FC236}">
                <a16:creationId xmlns:a16="http://schemas.microsoft.com/office/drawing/2014/main" id="{8874A16D-6C24-45CF-9DF7-4834FA60A83E}"/>
              </a:ext>
            </a:extLst>
          </p:cNvPr>
          <p:cNvSpPr>
            <a:spLocks noGrp="1"/>
          </p:cNvSpPr>
          <p:nvPr>
            <p:ph type="dt" sz="half" idx="12"/>
          </p:nvPr>
        </p:nvSpPr>
        <p:spPr/>
        <p:txBody>
          <a:bodyPr/>
          <a:lstStyle/>
          <a:p>
            <a:r>
              <a:rPr lang="en-US" altLang="ja-JP"/>
              <a:t>November 2018</a:t>
            </a:r>
            <a:endParaRPr lang="en-US" altLang="ja-JP" dirty="0"/>
          </a:p>
        </p:txBody>
      </p:sp>
      <p:sp>
        <p:nvSpPr>
          <p:cNvPr id="8" name="フッター プレースホルダー 4">
            <a:extLst>
              <a:ext uri="{FF2B5EF4-FFF2-40B4-BE49-F238E27FC236}">
                <a16:creationId xmlns:a16="http://schemas.microsoft.com/office/drawing/2014/main" id="{74A18716-78FA-42E0-94DE-167AC1541393}"/>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9" name="Rectangle 6">
            <a:extLst>
              <a:ext uri="{FF2B5EF4-FFF2-40B4-BE49-F238E27FC236}">
                <a16:creationId xmlns:a16="http://schemas.microsoft.com/office/drawing/2014/main" id="{36828B8E-D947-40F6-BD54-BE460D1A5D2B}"/>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51208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83" y="817701"/>
            <a:ext cx="8181000" cy="719137"/>
          </a:xfrm>
        </p:spPr>
        <p:txBody>
          <a:bodyPr/>
          <a:lstStyle/>
          <a:p>
            <a:r>
              <a:rPr lang="fr-CH" dirty="0"/>
              <a:t>ETSI </a:t>
            </a:r>
            <a:r>
              <a:rPr lang="fr-CH" dirty="0" err="1"/>
              <a:t>IoT</a:t>
            </a:r>
            <a:r>
              <a:rPr lang="fr-CH" dirty="0"/>
              <a:t> </a:t>
            </a:r>
            <a:r>
              <a:rPr lang="fr-CH" dirty="0" err="1"/>
              <a:t>Week</a:t>
            </a:r>
            <a:r>
              <a:rPr lang="fr-CH" dirty="0"/>
              <a:t> 2018, </a:t>
            </a:r>
            <a:r>
              <a:rPr lang="en-US" dirty="0" err="1"/>
              <a:t>SmartBAN</a:t>
            </a:r>
            <a:r>
              <a:rPr lang="en-US" dirty="0"/>
              <a:t> Workshop, Thursday 25 October</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090669445"/>
              </p:ext>
            </p:extLst>
          </p:nvPr>
        </p:nvGraphicFramePr>
        <p:xfrm>
          <a:off x="1496033" y="1754771"/>
          <a:ext cx="6634176" cy="4576453"/>
        </p:xfrm>
        <a:graphic>
          <a:graphicData uri="http://schemas.openxmlformats.org/drawingml/2006/table">
            <a:tbl>
              <a:tblPr/>
              <a:tblGrid>
                <a:gridCol w="556562">
                  <a:extLst>
                    <a:ext uri="{9D8B030D-6E8A-4147-A177-3AD203B41FA5}">
                      <a16:colId xmlns:a16="http://schemas.microsoft.com/office/drawing/2014/main" val="20000"/>
                    </a:ext>
                  </a:extLst>
                </a:gridCol>
                <a:gridCol w="6077614">
                  <a:extLst>
                    <a:ext uri="{9D8B030D-6E8A-4147-A177-3AD203B41FA5}">
                      <a16:colId xmlns:a16="http://schemas.microsoft.com/office/drawing/2014/main" val="20001"/>
                    </a:ext>
                  </a:extLst>
                </a:gridCol>
              </a:tblGrid>
              <a:tr h="481507">
                <a:tc>
                  <a:txBody>
                    <a:bodyPr/>
                    <a:lstStyle/>
                    <a:p>
                      <a:r>
                        <a:rPr lang="en-GB" sz="1100" b="1" dirty="0">
                          <a:solidFill>
                            <a:schemeClr val="bg1"/>
                          </a:solidFill>
                        </a:rPr>
                        <a:t>09:00</a:t>
                      </a:r>
                      <a:endParaRPr lang="en-GB" sz="1100" dirty="0">
                        <a:solidFill>
                          <a:schemeClr val="bg1"/>
                        </a:solidFill>
                      </a:endParaRP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1100" b="1" dirty="0">
                          <a:solidFill>
                            <a:schemeClr val="bg1"/>
                          </a:solidFill>
                        </a:rPr>
                        <a:t>Session 1: Welcome &amp; Introduction to </a:t>
                      </a:r>
                      <a:r>
                        <a:rPr lang="en-US" sz="1100" b="1" dirty="0" err="1">
                          <a:solidFill>
                            <a:schemeClr val="bg1"/>
                          </a:solidFill>
                        </a:rPr>
                        <a:t>SmartBAN</a:t>
                      </a:r>
                      <a:br>
                        <a:rPr lang="en-US" sz="1100" dirty="0">
                          <a:solidFill>
                            <a:schemeClr val="bg1"/>
                          </a:solidFill>
                        </a:rPr>
                      </a:br>
                      <a:r>
                        <a:rPr lang="en-US" sz="1100" b="1" dirty="0">
                          <a:solidFill>
                            <a:schemeClr val="bg1"/>
                          </a:solidFill>
                        </a:rPr>
                        <a:t>Session Chair:</a:t>
                      </a:r>
                      <a:r>
                        <a:rPr lang="en-US" sz="1100" dirty="0">
                          <a:solidFill>
                            <a:schemeClr val="bg1"/>
                          </a:solidFill>
                        </a:rPr>
                        <a:t> </a:t>
                      </a:r>
                      <a:r>
                        <a:rPr lang="en-US" sz="1100" b="1" dirty="0">
                          <a:solidFill>
                            <a:schemeClr val="bg1"/>
                          </a:solidFill>
                        </a:rPr>
                        <a:t>John Farserotu, CSEM -   Chair ETSI </a:t>
                      </a:r>
                      <a:r>
                        <a:rPr lang="en-US" sz="1100" b="1" dirty="0" err="1">
                          <a:solidFill>
                            <a:schemeClr val="bg1"/>
                          </a:solidFill>
                        </a:rPr>
                        <a:t>SmartBAN</a:t>
                      </a:r>
                      <a:endParaRPr lang="en-US" sz="1100" dirty="0">
                        <a:solidFill>
                          <a:schemeClr val="bg1"/>
                        </a:solidFill>
                      </a:endParaRP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55491">
                <a:tc>
                  <a:txBody>
                    <a:bodyPr/>
                    <a:lstStyle/>
                    <a:p>
                      <a:r>
                        <a:rPr lang="en-GB" sz="1100" dirty="0"/>
                        <a:t>09:00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Keynote: Mesh network technologies for industrial applications</a:t>
                      </a:r>
                      <a:br>
                        <a:rPr lang="en-GB" sz="1100" dirty="0"/>
                      </a:br>
                      <a:r>
                        <a:rPr lang="en-GB" sz="1100" dirty="0"/>
                        <a:t>Ichiro </a:t>
                      </a:r>
                      <a:r>
                        <a:rPr lang="en-GB" sz="1100" dirty="0" err="1"/>
                        <a:t>Seto</a:t>
                      </a:r>
                      <a:r>
                        <a:rPr lang="en-GB" sz="1100" dirty="0"/>
                        <a:t>, Deputy Director, Telecommunications Research Lab., Toshiba Research Europe, Ltd.</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1507">
                <a:tc>
                  <a:txBody>
                    <a:bodyPr/>
                    <a:lstStyle/>
                    <a:p>
                      <a:r>
                        <a:rPr lang="en-GB" sz="1100" dirty="0"/>
                        <a:t>09:20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err="1"/>
                        <a:t>SmartBAN</a:t>
                      </a:r>
                      <a:r>
                        <a:rPr lang="en-US" sz="1100" dirty="0"/>
                        <a:t> in the Internet of Health and the Digital Transformation</a:t>
                      </a:r>
                      <a:br>
                        <a:rPr lang="en-US" sz="1100" dirty="0"/>
                      </a:br>
                      <a:r>
                        <a:rPr lang="en-US" sz="1100" dirty="0"/>
                        <a:t>John FARSEROTU, CSEM - Chair ETSI </a:t>
                      </a:r>
                      <a:r>
                        <a:rPr lang="en-US" sz="1100" dirty="0" err="1"/>
                        <a:t>SmartBAN</a:t>
                      </a:r>
                      <a:endParaRPr lang="en-US" sz="1100" dirty="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5491">
                <a:tc>
                  <a:txBody>
                    <a:bodyPr/>
                    <a:lstStyle/>
                    <a:p>
                      <a:r>
                        <a:rPr lang="en-GB" sz="1100"/>
                        <a:t>09:40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Vital data gathering in wireless wearable sensors for sports and healthcare applications (title TBC)</a:t>
                      </a:r>
                      <a:br>
                        <a:rPr lang="en-US" sz="1100" dirty="0"/>
                      </a:br>
                      <a:r>
                        <a:rPr lang="en-US" sz="1100" dirty="0" err="1"/>
                        <a:t>Burkhard</a:t>
                      </a:r>
                      <a:r>
                        <a:rPr lang="en-US" sz="1100" dirty="0"/>
                        <a:t> </a:t>
                      </a:r>
                      <a:r>
                        <a:rPr lang="en-US" sz="1100" dirty="0" err="1"/>
                        <a:t>Duemler</a:t>
                      </a:r>
                      <a:r>
                        <a:rPr lang="en-US" sz="1100" dirty="0"/>
                        <a:t>, Adidas AG</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1507">
                <a:tc>
                  <a:txBody>
                    <a:bodyPr/>
                    <a:lstStyle/>
                    <a:p>
                      <a:r>
                        <a:rPr lang="en-GB" sz="1100"/>
                        <a:t>10:00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Introduction of scenario case using wearable data and other field data</a:t>
                      </a:r>
                      <a:br>
                        <a:rPr lang="en-US" sz="1100" dirty="0"/>
                      </a:br>
                      <a:r>
                        <a:rPr lang="en-US" sz="1100" dirty="0"/>
                        <a:t>Yukari Urata - Aki </a:t>
                      </a:r>
                      <a:r>
                        <a:rPr lang="en-US" sz="1100" dirty="0" err="1"/>
                        <a:t>Umetani</a:t>
                      </a:r>
                      <a:r>
                        <a:rPr lang="en-US" sz="1100" dirty="0"/>
                        <a:t>, TIS Corporation</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0597">
                <a:tc>
                  <a:txBody>
                    <a:bodyPr/>
                    <a:lstStyle/>
                    <a:p>
                      <a:r>
                        <a:rPr lang="en-GB" sz="1100" b="1"/>
                        <a:t>10:20</a:t>
                      </a:r>
                      <a:endParaRPr lang="en-GB" sz="110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b="1" dirty="0"/>
                        <a:t>Coffee Break &amp; Showcases visit</a:t>
                      </a:r>
                      <a:endParaRPr lang="en-GB" sz="1100" dirty="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81507">
                <a:tc>
                  <a:txBody>
                    <a:bodyPr/>
                    <a:lstStyle/>
                    <a:p>
                      <a:r>
                        <a:rPr lang="en-GB" sz="1100" b="1" dirty="0">
                          <a:solidFill>
                            <a:schemeClr val="bg1"/>
                          </a:solidFill>
                        </a:rPr>
                        <a:t>11:00</a:t>
                      </a:r>
                      <a:endParaRPr lang="en-GB" sz="1100" dirty="0">
                        <a:solidFill>
                          <a:schemeClr val="bg1"/>
                        </a:solidFill>
                      </a:endParaRP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100" b="1" dirty="0">
                          <a:solidFill>
                            <a:schemeClr val="bg1"/>
                          </a:solidFill>
                        </a:rPr>
                        <a:t>Session 2: </a:t>
                      </a:r>
                      <a:r>
                        <a:rPr lang="en-GB" sz="1100" b="1" dirty="0" err="1">
                          <a:solidFill>
                            <a:schemeClr val="bg1"/>
                          </a:solidFill>
                        </a:rPr>
                        <a:t>SmartBAN</a:t>
                      </a:r>
                      <a:r>
                        <a:rPr lang="en-GB" sz="1100" b="1" dirty="0">
                          <a:solidFill>
                            <a:schemeClr val="bg1"/>
                          </a:solidFill>
                        </a:rPr>
                        <a:t> Demonstrations</a:t>
                      </a:r>
                      <a:br>
                        <a:rPr lang="en-GB" sz="1100" dirty="0">
                          <a:solidFill>
                            <a:schemeClr val="bg1"/>
                          </a:solidFill>
                        </a:rPr>
                      </a:br>
                      <a:r>
                        <a:rPr lang="en-GB" sz="1100" b="1" dirty="0">
                          <a:solidFill>
                            <a:schemeClr val="bg1"/>
                          </a:solidFill>
                        </a:rPr>
                        <a:t>Session Chair: John Farserotu, CSEM -   Chair ETSI </a:t>
                      </a:r>
                      <a:r>
                        <a:rPr lang="en-GB" sz="1100" b="1" dirty="0" err="1">
                          <a:solidFill>
                            <a:schemeClr val="bg1"/>
                          </a:solidFill>
                        </a:rPr>
                        <a:t>SmartBAN</a:t>
                      </a:r>
                      <a:endParaRPr lang="en-GB" sz="1100" dirty="0">
                        <a:solidFill>
                          <a:schemeClr val="bg1"/>
                        </a:solidFill>
                      </a:endParaRP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250597">
                <a:tc>
                  <a:txBody>
                    <a:bodyPr/>
                    <a:lstStyle/>
                    <a:p>
                      <a:r>
                        <a:rPr lang="en-GB" sz="1100"/>
                        <a:t>11:00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err="1"/>
                        <a:t>SmartBAN</a:t>
                      </a:r>
                      <a:r>
                        <a:rPr lang="en-GB" sz="1100" dirty="0"/>
                        <a:t> Demonstrations</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7055">
                <a:tc>
                  <a:txBody>
                    <a:bodyPr/>
                    <a:lstStyle/>
                    <a:p>
                      <a:r>
                        <a:rPr lang="en-GB" sz="1100" b="1"/>
                        <a:t>11:50</a:t>
                      </a:r>
                      <a:endParaRPr lang="en-GB" sz="110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a:t>Panel &amp; Wrap-up</a:t>
                      </a:r>
                      <a:r>
                        <a:rPr lang="en-US" sz="1100" dirty="0"/>
                        <a:t>: </a:t>
                      </a:r>
                      <a:r>
                        <a:rPr lang="en-US" sz="1100" b="1" dirty="0" err="1"/>
                        <a:t>SmartBAN</a:t>
                      </a:r>
                      <a:r>
                        <a:rPr lang="en-US" sz="1100" b="1" dirty="0"/>
                        <a:t> moving forward in the </a:t>
                      </a:r>
                      <a:r>
                        <a:rPr lang="en-US" sz="1100" b="1" dirty="0" err="1"/>
                        <a:t>IoT</a:t>
                      </a:r>
                      <a:r>
                        <a:rPr lang="en-US" sz="1100" b="1" dirty="0"/>
                        <a:t> / M2M</a:t>
                      </a:r>
                      <a:endParaRPr lang="en-US" sz="1100" dirty="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0597">
                <a:tc>
                  <a:txBody>
                    <a:bodyPr/>
                    <a:lstStyle/>
                    <a:p>
                      <a:r>
                        <a:rPr lang="en-GB" sz="1100" b="1"/>
                        <a:t>12:20</a:t>
                      </a:r>
                      <a:endParaRPr lang="en-GB" sz="110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b="1" dirty="0"/>
                        <a:t>Lunch Break &amp; Showcases visit</a:t>
                      </a:r>
                      <a:endParaRPr lang="en-GB" sz="1100" dirty="0"/>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0597">
                <a:tc>
                  <a:txBody>
                    <a:bodyPr/>
                    <a:lstStyle/>
                    <a:p>
                      <a:r>
                        <a:rPr lang="en-GB" sz="1100"/>
                        <a:t>12:20</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End of the Smart Body Area Networks Workshop</a:t>
                      </a:r>
                    </a:p>
                  </a:txBody>
                  <a:tcPr marL="39872" marR="39872" marT="19936" marB="199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12" y="2298213"/>
            <a:ext cx="1003286" cy="1449193"/>
          </a:xfrm>
          <a:prstGeom prst="rect">
            <a:avLst/>
          </a:prstGeom>
        </p:spPr>
      </p:pic>
      <p:sp>
        <p:nvSpPr>
          <p:cNvPr id="3" name="日付プレースホルダー 2">
            <a:extLst>
              <a:ext uri="{FF2B5EF4-FFF2-40B4-BE49-F238E27FC236}">
                <a16:creationId xmlns:a16="http://schemas.microsoft.com/office/drawing/2014/main" id="{7F5ACE1B-E9C1-4765-911D-2C6EB38BD0C9}"/>
              </a:ext>
            </a:extLst>
          </p:cNvPr>
          <p:cNvSpPr>
            <a:spLocks noGrp="1"/>
          </p:cNvSpPr>
          <p:nvPr>
            <p:ph type="dt" sz="half" idx="12"/>
          </p:nvPr>
        </p:nvSpPr>
        <p:spPr/>
        <p:txBody>
          <a:bodyPr/>
          <a:lstStyle/>
          <a:p>
            <a:r>
              <a:rPr lang="en-US" altLang="ja-JP"/>
              <a:t>November 2018</a:t>
            </a:r>
            <a:endParaRPr lang="en-US" altLang="ja-JP" dirty="0"/>
          </a:p>
        </p:txBody>
      </p:sp>
      <p:sp>
        <p:nvSpPr>
          <p:cNvPr id="8" name="フッター プレースホルダー 4">
            <a:extLst>
              <a:ext uri="{FF2B5EF4-FFF2-40B4-BE49-F238E27FC236}">
                <a16:creationId xmlns:a16="http://schemas.microsoft.com/office/drawing/2014/main" id="{808072A3-2481-4433-B8DC-278206E3F676}"/>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9" name="Rectangle 6">
            <a:extLst>
              <a:ext uri="{FF2B5EF4-FFF2-40B4-BE49-F238E27FC236}">
                <a16:creationId xmlns:a16="http://schemas.microsoft.com/office/drawing/2014/main" id="{B4C83FA7-1B8C-421D-B236-FD020C99B8AD}"/>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48789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647080"/>
            <a:ext cx="8181000" cy="719137"/>
          </a:xfrm>
        </p:spPr>
        <p:txBody>
          <a:bodyPr/>
          <a:lstStyle/>
          <a:p>
            <a:r>
              <a:rPr lang="en-US" dirty="0" err="1"/>
              <a:t>SmartBAN</a:t>
            </a:r>
            <a:r>
              <a:rPr lang="en-US" dirty="0"/>
              <a:t> in the </a:t>
            </a:r>
            <a:r>
              <a:rPr lang="en-US" dirty="0" err="1"/>
              <a:t>IoT</a:t>
            </a:r>
            <a:r>
              <a:rPr lang="en-US" dirty="0"/>
              <a:t> – a view to the future</a:t>
            </a:r>
            <a:endParaRPr lang="en-GB" dirty="0"/>
          </a:p>
        </p:txBody>
      </p:sp>
      <p:pic>
        <p:nvPicPr>
          <p:cNvPr id="5" name="Picture 4"/>
          <p:cNvPicPr>
            <a:picLocks noChangeAspect="1"/>
          </p:cNvPicPr>
          <p:nvPr/>
        </p:nvPicPr>
        <p:blipFill>
          <a:blip r:embed="rId3"/>
          <a:stretch>
            <a:fillRect/>
          </a:stretch>
        </p:blipFill>
        <p:spPr>
          <a:xfrm>
            <a:off x="673553" y="1893136"/>
            <a:ext cx="7574417" cy="3542744"/>
          </a:xfrm>
          <a:prstGeom prst="rect">
            <a:avLst/>
          </a:prstGeom>
        </p:spPr>
      </p:pic>
      <p:sp>
        <p:nvSpPr>
          <p:cNvPr id="3" name="日付プレースホルダー 2">
            <a:extLst>
              <a:ext uri="{FF2B5EF4-FFF2-40B4-BE49-F238E27FC236}">
                <a16:creationId xmlns:a16="http://schemas.microsoft.com/office/drawing/2014/main" id="{CCD08C75-29CF-48B1-8183-F2A8F0776BA0}"/>
              </a:ext>
            </a:extLst>
          </p:cNvPr>
          <p:cNvSpPr>
            <a:spLocks noGrp="1"/>
          </p:cNvSpPr>
          <p:nvPr>
            <p:ph type="dt" sz="half" idx="12"/>
          </p:nvPr>
        </p:nvSpPr>
        <p:spPr/>
        <p:txBody>
          <a:bodyPr/>
          <a:lstStyle/>
          <a:p>
            <a:r>
              <a:rPr lang="en-US" altLang="ja-JP"/>
              <a:t>November 2018</a:t>
            </a:r>
            <a:endParaRPr lang="en-US" altLang="ja-JP" dirty="0"/>
          </a:p>
        </p:txBody>
      </p:sp>
      <p:sp>
        <p:nvSpPr>
          <p:cNvPr id="6" name="フッター プレースホルダー 4">
            <a:extLst>
              <a:ext uri="{FF2B5EF4-FFF2-40B4-BE49-F238E27FC236}">
                <a16:creationId xmlns:a16="http://schemas.microsoft.com/office/drawing/2014/main" id="{81F1E2BC-C3DB-4F5D-B2AC-7D90E2CA6A39}"/>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7" name="Rectangle 6">
            <a:extLst>
              <a:ext uri="{FF2B5EF4-FFF2-40B4-BE49-F238E27FC236}">
                <a16:creationId xmlns:a16="http://schemas.microsoft.com/office/drawing/2014/main" id="{A48ED14B-9790-4C6B-AFA7-6CA4CB4CBF8A}"/>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31518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19" y="907164"/>
            <a:ext cx="8181000" cy="719137"/>
          </a:xfrm>
        </p:spPr>
        <p:txBody>
          <a:bodyPr/>
          <a:lstStyle/>
          <a:p>
            <a:r>
              <a:rPr lang="fr-CH" dirty="0"/>
              <a:t>Digital society and the </a:t>
            </a:r>
            <a:r>
              <a:rPr lang="fr-CH" dirty="0" err="1"/>
              <a:t>rise</a:t>
            </a:r>
            <a:r>
              <a:rPr lang="fr-CH" dirty="0"/>
              <a:t> of </a:t>
            </a:r>
            <a:r>
              <a:rPr lang="fr-CH" dirty="0" err="1"/>
              <a:t>pervasive</a:t>
            </a:r>
            <a:r>
              <a:rPr lang="fr-CH" dirty="0"/>
              <a:t> cognitive </a:t>
            </a:r>
            <a:r>
              <a:rPr lang="fr-CH" dirty="0" err="1"/>
              <a:t>computing</a:t>
            </a:r>
            <a:endParaRPr lang="en-GB" dirty="0"/>
          </a:p>
        </p:txBody>
      </p:sp>
      <p:sp>
        <p:nvSpPr>
          <p:cNvPr id="3" name="Text Placeholder 2"/>
          <p:cNvSpPr>
            <a:spLocks noGrp="1"/>
          </p:cNvSpPr>
          <p:nvPr>
            <p:ph type="body" sz="quarter" idx="11"/>
          </p:nvPr>
        </p:nvSpPr>
        <p:spPr>
          <a:xfrm>
            <a:off x="411338" y="2010704"/>
            <a:ext cx="5933394" cy="3773870"/>
          </a:xfrm>
        </p:spPr>
        <p:txBody>
          <a:bodyPr>
            <a:normAutofit fontScale="92500" lnSpcReduction="20000"/>
          </a:bodyPr>
          <a:lstStyle/>
          <a:p>
            <a:r>
              <a:rPr lang="en-US" sz="1800" dirty="0"/>
              <a:t>The </a:t>
            </a:r>
            <a:r>
              <a:rPr lang="en-US" sz="1800" dirty="0" err="1"/>
              <a:t>IoT</a:t>
            </a:r>
            <a:r>
              <a:rPr lang="en-US" sz="1800" dirty="0"/>
              <a:t> is rapidly emerging and the number of connected devices is expanding exponentially. </a:t>
            </a:r>
          </a:p>
          <a:p>
            <a:r>
              <a:rPr lang="en-US" sz="1800" dirty="0"/>
              <a:t>More and more, we are evolving towards a hyper-connected world in which almost unimaginable numbers of devices, sensors and smart objects may be connected 24/7. </a:t>
            </a:r>
          </a:p>
          <a:p>
            <a:r>
              <a:rPr lang="en-US" sz="1800" dirty="0"/>
              <a:t>Staggering amounts of data may be fed into the cloud where it is stored and searchable. </a:t>
            </a:r>
          </a:p>
          <a:p>
            <a:r>
              <a:rPr lang="en-US" sz="1800" dirty="0"/>
              <a:t>Ordinary, everyday objects are becoming cognitive computing agents. </a:t>
            </a:r>
          </a:p>
          <a:p>
            <a:r>
              <a:rPr lang="en-US" sz="1800" dirty="0"/>
              <a:t>ULP technologies and new computing paradigms are required to support cognitive computing for all kinds of applications, from the </a:t>
            </a:r>
            <a:r>
              <a:rPr lang="en-US" sz="1800" dirty="0" err="1"/>
              <a:t>IoT</a:t>
            </a:r>
            <a:r>
              <a:rPr lang="en-US" sz="1800" dirty="0"/>
              <a:t>, health and medical to automotive, smart homes, factories, security and data analysis.</a:t>
            </a:r>
          </a:p>
          <a:p>
            <a:pPr lvl="1"/>
            <a:endParaRPr lang="fr-CH" sz="1800" dirty="0"/>
          </a:p>
        </p:txBody>
      </p:sp>
      <p:pic>
        <p:nvPicPr>
          <p:cNvPr id="7" name="Picture 6"/>
          <p:cNvPicPr>
            <a:picLocks noChangeAspect="1"/>
          </p:cNvPicPr>
          <p:nvPr/>
        </p:nvPicPr>
        <p:blipFill>
          <a:blip r:embed="rId3"/>
          <a:stretch>
            <a:fillRect/>
          </a:stretch>
        </p:blipFill>
        <p:spPr>
          <a:xfrm>
            <a:off x="6530505" y="2123743"/>
            <a:ext cx="2497302" cy="1431119"/>
          </a:xfrm>
          <a:prstGeom prst="rect">
            <a:avLst/>
          </a:prstGeom>
        </p:spPr>
      </p:pic>
      <p:sp>
        <p:nvSpPr>
          <p:cNvPr id="8" name="TextBox 7"/>
          <p:cNvSpPr txBox="1"/>
          <p:nvPr/>
        </p:nvSpPr>
        <p:spPr>
          <a:xfrm>
            <a:off x="6344732" y="3696841"/>
            <a:ext cx="2639379" cy="1384995"/>
          </a:xfrm>
          <a:prstGeom prst="rect">
            <a:avLst/>
          </a:prstGeom>
          <a:noFill/>
        </p:spPr>
        <p:txBody>
          <a:bodyPr wrap="square" rtlCol="0">
            <a:spAutoFit/>
          </a:bodyPr>
          <a:lstStyle/>
          <a:p>
            <a:pPr marL="214313" indent="-214313">
              <a:buFont typeface="Arial" panose="020B0604020202020204" pitchFamily="34" charset="0"/>
              <a:buChar char="•"/>
            </a:pPr>
            <a:r>
              <a:rPr lang="fr-CH" sz="1200" i="1" dirty="0">
                <a:solidFill>
                  <a:srgbClr val="0070BC"/>
                </a:solidFill>
              </a:rPr>
              <a:t>Smart </a:t>
            </a:r>
            <a:r>
              <a:rPr lang="fr-CH" sz="1200" i="1" dirty="0" err="1">
                <a:solidFill>
                  <a:srgbClr val="0070BC"/>
                </a:solidFill>
              </a:rPr>
              <a:t>Everything</a:t>
            </a:r>
            <a:r>
              <a:rPr lang="fr-CH" sz="1200" i="1" dirty="0">
                <a:solidFill>
                  <a:srgbClr val="0070BC"/>
                </a:solidFill>
              </a:rPr>
              <a:t> </a:t>
            </a:r>
            <a:r>
              <a:rPr lang="fr-CH" sz="1200" i="1" dirty="0" err="1">
                <a:solidFill>
                  <a:srgbClr val="0070BC"/>
                </a:solidFill>
              </a:rPr>
              <a:t>Everywhere</a:t>
            </a:r>
            <a:r>
              <a:rPr lang="fr-CH" sz="1200" i="1" dirty="0">
                <a:solidFill>
                  <a:srgbClr val="0070BC"/>
                </a:solidFill>
              </a:rPr>
              <a:t> (SEE)</a:t>
            </a:r>
          </a:p>
          <a:p>
            <a:pPr marL="214313" indent="-214313">
              <a:buFont typeface="Arial" panose="020B0604020202020204" pitchFamily="34" charset="0"/>
              <a:buChar char="•"/>
            </a:pPr>
            <a:r>
              <a:rPr lang="fr-CH" sz="1200" i="1" dirty="0" err="1">
                <a:solidFill>
                  <a:srgbClr val="0070BC"/>
                </a:solidFill>
              </a:rPr>
              <a:t>Smarter</a:t>
            </a:r>
            <a:r>
              <a:rPr lang="fr-CH" sz="1200" i="1" dirty="0">
                <a:solidFill>
                  <a:srgbClr val="0070BC"/>
                </a:solidFill>
              </a:rPr>
              <a:t> </a:t>
            </a:r>
            <a:r>
              <a:rPr lang="fr-CH" sz="1200" i="1" dirty="0" err="1">
                <a:solidFill>
                  <a:srgbClr val="0070BC"/>
                </a:solidFill>
              </a:rPr>
              <a:t>wireless</a:t>
            </a:r>
            <a:r>
              <a:rPr lang="fr-CH" sz="1200" i="1" dirty="0">
                <a:solidFill>
                  <a:srgbClr val="0070BC"/>
                </a:solidFill>
              </a:rPr>
              <a:t> </a:t>
            </a:r>
            <a:r>
              <a:rPr lang="fr-CH" sz="1200" i="1" dirty="0" err="1">
                <a:solidFill>
                  <a:srgbClr val="0070BC"/>
                </a:solidFill>
              </a:rPr>
              <a:t>sensors</a:t>
            </a:r>
            <a:r>
              <a:rPr lang="fr-CH" sz="1200" i="1" dirty="0">
                <a:solidFill>
                  <a:srgbClr val="0070BC"/>
                </a:solidFill>
              </a:rPr>
              <a:t>, (local </a:t>
            </a:r>
            <a:r>
              <a:rPr lang="fr-CH" sz="1200" i="1" dirty="0" err="1">
                <a:solidFill>
                  <a:srgbClr val="0070BC"/>
                </a:solidFill>
              </a:rPr>
              <a:t>processing</a:t>
            </a:r>
            <a:r>
              <a:rPr lang="fr-CH" sz="1200" i="1" dirty="0">
                <a:solidFill>
                  <a:srgbClr val="0070BC"/>
                </a:solidFill>
              </a:rPr>
              <a:t> / ML </a:t>
            </a:r>
            <a:r>
              <a:rPr lang="fr-CH" sz="1200" i="1" dirty="0" err="1">
                <a:solidFill>
                  <a:srgbClr val="0070BC"/>
                </a:solidFill>
              </a:rPr>
              <a:t>inside</a:t>
            </a:r>
            <a:r>
              <a:rPr lang="fr-CH" sz="1200" i="1" dirty="0">
                <a:solidFill>
                  <a:srgbClr val="0070BC"/>
                </a:solidFill>
              </a:rPr>
              <a:t>)</a:t>
            </a:r>
          </a:p>
          <a:p>
            <a:pPr marL="214313" indent="-214313">
              <a:buFont typeface="Arial" panose="020B0604020202020204" pitchFamily="34" charset="0"/>
              <a:buChar char="•"/>
            </a:pPr>
            <a:r>
              <a:rPr lang="fr-CH" sz="1200" i="1" dirty="0">
                <a:solidFill>
                  <a:srgbClr val="0070BC"/>
                </a:solidFill>
              </a:rPr>
              <a:t>Ultra </a:t>
            </a:r>
            <a:r>
              <a:rPr lang="fr-CH" sz="1200" i="1" dirty="0" err="1">
                <a:solidFill>
                  <a:srgbClr val="0070BC"/>
                </a:solidFill>
              </a:rPr>
              <a:t>low</a:t>
            </a:r>
            <a:r>
              <a:rPr lang="fr-CH" sz="1200" i="1" dirty="0">
                <a:solidFill>
                  <a:srgbClr val="0070BC"/>
                </a:solidFill>
              </a:rPr>
              <a:t> power (ULP), </a:t>
            </a:r>
            <a:r>
              <a:rPr lang="fr-CH" sz="1200" i="1" dirty="0" err="1">
                <a:solidFill>
                  <a:srgbClr val="0070BC"/>
                </a:solidFill>
              </a:rPr>
              <a:t>energy</a:t>
            </a:r>
            <a:r>
              <a:rPr lang="fr-CH" sz="1200" i="1" dirty="0">
                <a:solidFill>
                  <a:srgbClr val="0070BC"/>
                </a:solidFill>
              </a:rPr>
              <a:t> </a:t>
            </a:r>
            <a:r>
              <a:rPr lang="fr-CH" sz="1200" i="1" dirty="0" err="1">
                <a:solidFill>
                  <a:srgbClr val="0070BC"/>
                </a:solidFill>
              </a:rPr>
              <a:t>autonomous</a:t>
            </a:r>
            <a:r>
              <a:rPr lang="fr-CH" sz="1200" i="1" dirty="0">
                <a:solidFill>
                  <a:srgbClr val="0070BC"/>
                </a:solidFill>
              </a:rPr>
              <a:t> </a:t>
            </a:r>
            <a:r>
              <a:rPr lang="fr-CH" sz="1200" i="1" dirty="0" err="1">
                <a:solidFill>
                  <a:srgbClr val="0070BC"/>
                </a:solidFill>
              </a:rPr>
              <a:t>wireless</a:t>
            </a:r>
            <a:r>
              <a:rPr lang="fr-CH" sz="1200" i="1" dirty="0">
                <a:solidFill>
                  <a:srgbClr val="0070BC"/>
                </a:solidFill>
              </a:rPr>
              <a:t> </a:t>
            </a:r>
            <a:r>
              <a:rPr lang="fr-CH" sz="1200" i="1" dirty="0" err="1">
                <a:solidFill>
                  <a:srgbClr val="0070BC"/>
                </a:solidFill>
              </a:rPr>
              <a:t>sensors</a:t>
            </a:r>
            <a:endParaRPr lang="fr-CH" sz="1200" i="1" dirty="0">
              <a:solidFill>
                <a:srgbClr val="0070BC"/>
              </a:solidFill>
            </a:endParaRPr>
          </a:p>
          <a:p>
            <a:pPr marL="214313" indent="-214313">
              <a:buFont typeface="Arial" panose="020B0604020202020204" pitchFamily="34" charset="0"/>
              <a:buChar char="•"/>
            </a:pPr>
            <a:endParaRPr lang="en-GB" sz="1200" i="1" dirty="0">
              <a:solidFill>
                <a:srgbClr val="0070BC"/>
              </a:solidFill>
            </a:endParaRPr>
          </a:p>
        </p:txBody>
      </p:sp>
      <p:sp>
        <p:nvSpPr>
          <p:cNvPr id="5" name="TextBox 4"/>
          <p:cNvSpPr txBox="1"/>
          <p:nvPr/>
        </p:nvSpPr>
        <p:spPr>
          <a:xfrm>
            <a:off x="2091351" y="6026681"/>
            <a:ext cx="3358612" cy="300082"/>
          </a:xfrm>
          <a:prstGeom prst="rect">
            <a:avLst/>
          </a:prstGeom>
          <a:noFill/>
        </p:spPr>
        <p:txBody>
          <a:bodyPr wrap="none" rtlCol="0">
            <a:spAutoFit/>
          </a:bodyPr>
          <a:lstStyle/>
          <a:p>
            <a:r>
              <a:rPr lang="fr-CH" sz="1350" b="1" i="1" dirty="0" err="1">
                <a:solidFill>
                  <a:schemeClr val="accent2"/>
                </a:solidFill>
              </a:rPr>
              <a:t>SmartBAN</a:t>
            </a:r>
            <a:r>
              <a:rPr lang="fr-CH" sz="1350" b="1" i="1" dirty="0">
                <a:solidFill>
                  <a:schemeClr val="accent2"/>
                </a:solidFill>
              </a:rPr>
              <a:t> </a:t>
            </a:r>
            <a:r>
              <a:rPr lang="fr-CH" sz="1350" b="1" i="1" dirty="0" err="1">
                <a:solidFill>
                  <a:schemeClr val="accent2"/>
                </a:solidFill>
              </a:rPr>
              <a:t>can</a:t>
            </a:r>
            <a:r>
              <a:rPr lang="fr-CH" sz="1350" b="1" i="1" dirty="0">
                <a:solidFill>
                  <a:schemeClr val="accent2"/>
                </a:solidFill>
              </a:rPr>
              <a:t> </a:t>
            </a:r>
            <a:r>
              <a:rPr lang="fr-CH" sz="1350" b="1" i="1" dirty="0" err="1">
                <a:solidFill>
                  <a:schemeClr val="accent2"/>
                </a:solidFill>
              </a:rPr>
              <a:t>play</a:t>
            </a:r>
            <a:r>
              <a:rPr lang="fr-CH" sz="1350" b="1" i="1" dirty="0">
                <a:solidFill>
                  <a:schemeClr val="accent2"/>
                </a:solidFill>
              </a:rPr>
              <a:t> an important </a:t>
            </a:r>
            <a:r>
              <a:rPr lang="fr-CH" sz="1350" b="1" i="1" dirty="0" err="1">
                <a:solidFill>
                  <a:schemeClr val="accent2"/>
                </a:solidFill>
              </a:rPr>
              <a:t>role</a:t>
            </a:r>
            <a:r>
              <a:rPr lang="fr-CH" sz="1350" b="1" i="1" dirty="0">
                <a:solidFill>
                  <a:schemeClr val="accent2"/>
                </a:solidFill>
              </a:rPr>
              <a:t>! </a:t>
            </a:r>
            <a:endParaRPr lang="en-GB" sz="1350" b="1" i="1" dirty="0">
              <a:solidFill>
                <a:schemeClr val="accent2"/>
              </a:solidFill>
            </a:endParaRPr>
          </a:p>
        </p:txBody>
      </p:sp>
      <p:sp>
        <p:nvSpPr>
          <p:cNvPr id="10" name="日付プレースホルダー 2">
            <a:extLst>
              <a:ext uri="{FF2B5EF4-FFF2-40B4-BE49-F238E27FC236}">
                <a16:creationId xmlns:a16="http://schemas.microsoft.com/office/drawing/2014/main" id="{B3E2D1FC-9380-4620-9115-D0F3E1D3F8B3}"/>
              </a:ext>
            </a:extLst>
          </p:cNvPr>
          <p:cNvSpPr txBox="1">
            <a:spLocks/>
          </p:cNvSpPr>
          <p:nvPr/>
        </p:nvSpPr>
        <p:spPr bwMode="auto">
          <a:xfrm>
            <a:off x="684483" y="38432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rtl="0" eaLnBrk="1" fontAlgn="base" hangingPunct="1">
              <a:spcBef>
                <a:spcPct val="20000"/>
              </a:spcBef>
              <a:spcAft>
                <a:spcPct val="0"/>
              </a:spcAft>
              <a:buNone/>
              <a:defRPr kumimoji="1" sz="135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defTabSz="914400"/>
            <a:r>
              <a:rPr lang="en-US" altLang="ja-JP" b="1" kern="0">
                <a:solidFill>
                  <a:schemeClr val="tx1"/>
                </a:solidFill>
              </a:rPr>
              <a:t>November 2018</a:t>
            </a:r>
            <a:endParaRPr lang="en-US" altLang="ja-JP" b="1" kern="0" dirty="0">
              <a:solidFill>
                <a:schemeClr val="tx1"/>
              </a:solidFill>
            </a:endParaRPr>
          </a:p>
        </p:txBody>
      </p:sp>
      <p:sp>
        <p:nvSpPr>
          <p:cNvPr id="14" name="フッター プレースホルダー 4">
            <a:extLst>
              <a:ext uri="{FF2B5EF4-FFF2-40B4-BE49-F238E27FC236}">
                <a16:creationId xmlns:a16="http://schemas.microsoft.com/office/drawing/2014/main" id="{FE4A64CA-0E30-4B2E-9660-1E7E7B5D8192}"/>
              </a:ext>
            </a:extLst>
          </p:cNvPr>
          <p:cNvSpPr txBox="1">
            <a:spLocks/>
          </p:cNvSpPr>
          <p:nvPr/>
        </p:nvSpPr>
        <p:spPr>
          <a:xfrm>
            <a:off x="6344732" y="6480313"/>
            <a:ext cx="2547748" cy="2211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600"/>
              <a:t>John Farserotu(CSEM) </a:t>
            </a:r>
            <a:endParaRPr lang="en-US" altLang="ja-JP" sz="1600" dirty="0"/>
          </a:p>
        </p:txBody>
      </p:sp>
      <p:sp>
        <p:nvSpPr>
          <p:cNvPr id="15" name="Rectangle 6">
            <a:extLst>
              <a:ext uri="{FF2B5EF4-FFF2-40B4-BE49-F238E27FC236}">
                <a16:creationId xmlns:a16="http://schemas.microsoft.com/office/drawing/2014/main" id="{BD62B974-F20E-4D4D-91FB-74E1D7AC4E97}"/>
              </a:ext>
            </a:extLst>
          </p:cNvPr>
          <p:cNvSpPr txBox="1">
            <a:spLocks noChangeArrowheads="1"/>
          </p:cNvSpPr>
          <p:nvPr/>
        </p:nvSpPr>
        <p:spPr>
          <a:xfrm>
            <a:off x="4124738" y="6479615"/>
            <a:ext cx="868803" cy="221132"/>
          </a:xfrm>
          <a:prstGeom prst="rect">
            <a:avLst/>
          </a:prstGeom>
          <a:ln/>
        </p:spPr>
        <p:txBody>
          <a:bodyP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274211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83" y="810069"/>
            <a:ext cx="8181000" cy="719137"/>
          </a:xfrm>
        </p:spPr>
        <p:txBody>
          <a:bodyPr/>
          <a:lstStyle/>
          <a:p>
            <a:r>
              <a:rPr lang="fr-CH" dirty="0" err="1"/>
              <a:t>SmartBAN</a:t>
            </a:r>
            <a:r>
              <a:rPr lang="fr-CH" dirty="0"/>
              <a:t> and Digital </a:t>
            </a:r>
            <a:r>
              <a:rPr lang="fr-CH" dirty="0" err="1"/>
              <a:t>Health</a:t>
            </a:r>
            <a:r>
              <a:rPr lang="fr-CH" dirty="0"/>
              <a:t> - a vision for the digital future</a:t>
            </a:r>
            <a:endParaRPr lang="en-GB" dirty="0"/>
          </a:p>
        </p:txBody>
      </p:sp>
      <p:pic>
        <p:nvPicPr>
          <p:cNvPr id="5" name="Picture 4"/>
          <p:cNvPicPr>
            <a:picLocks noChangeAspect="1"/>
          </p:cNvPicPr>
          <p:nvPr/>
        </p:nvPicPr>
        <p:blipFill>
          <a:blip r:embed="rId3"/>
          <a:stretch>
            <a:fillRect/>
          </a:stretch>
        </p:blipFill>
        <p:spPr>
          <a:xfrm>
            <a:off x="299265" y="1854392"/>
            <a:ext cx="5245054" cy="2834322"/>
          </a:xfrm>
          <a:prstGeom prst="rect">
            <a:avLst/>
          </a:prstGeom>
        </p:spPr>
      </p:pic>
      <p:sp>
        <p:nvSpPr>
          <p:cNvPr id="6" name="Title 1"/>
          <p:cNvSpPr txBox="1">
            <a:spLocks/>
          </p:cNvSpPr>
          <p:nvPr/>
        </p:nvSpPr>
        <p:spPr bwMode="auto">
          <a:xfrm>
            <a:off x="5690746" y="2919955"/>
            <a:ext cx="3273194" cy="53935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r>
              <a:rPr lang="fr-CH" sz="1400" i="1" kern="0" dirty="0" err="1"/>
              <a:t>SmartBAN</a:t>
            </a:r>
            <a:r>
              <a:rPr lang="fr-CH" sz="1400" i="1" kern="0" dirty="0"/>
              <a:t> </a:t>
            </a:r>
            <a:r>
              <a:rPr lang="fr-CH" sz="1400" i="1" kern="0" dirty="0" err="1"/>
              <a:t>our</a:t>
            </a:r>
            <a:r>
              <a:rPr lang="fr-CH" sz="1400" i="1" kern="0" dirty="0"/>
              <a:t> </a:t>
            </a:r>
            <a:r>
              <a:rPr lang="fr-CH" sz="1400" i="1" kern="0" dirty="0" err="1"/>
              <a:t>personal</a:t>
            </a:r>
            <a:r>
              <a:rPr lang="fr-CH" sz="1400" i="1" kern="0" dirty="0"/>
              <a:t> interface to the digital </a:t>
            </a:r>
            <a:r>
              <a:rPr lang="fr-CH" sz="1400" i="1" kern="0" dirty="0" err="1"/>
              <a:t>healthcare</a:t>
            </a:r>
            <a:r>
              <a:rPr lang="fr-CH" sz="1400" i="1" kern="0" dirty="0"/>
              <a:t> system of the future!</a:t>
            </a:r>
            <a:endParaRPr lang="en-GB" sz="1400" i="1" kern="0" dirty="0"/>
          </a:p>
        </p:txBody>
      </p:sp>
      <p:sp>
        <p:nvSpPr>
          <p:cNvPr id="8" name="Rectangle 7"/>
          <p:cNvSpPr/>
          <p:nvPr/>
        </p:nvSpPr>
        <p:spPr>
          <a:xfrm>
            <a:off x="605136" y="4978528"/>
            <a:ext cx="7502000" cy="938719"/>
          </a:xfrm>
          <a:prstGeom prst="rect">
            <a:avLst/>
          </a:prstGeom>
        </p:spPr>
        <p:txBody>
          <a:bodyPr wrap="square">
            <a:spAutoFit/>
          </a:bodyPr>
          <a:lstStyle/>
          <a:p>
            <a:r>
              <a:rPr lang="en-GB" sz="1100" dirty="0"/>
              <a:t>Sources: </a:t>
            </a:r>
          </a:p>
          <a:p>
            <a:r>
              <a:rPr lang="en-GB" sz="1100" dirty="0"/>
              <a:t>Future Health: </a:t>
            </a:r>
            <a:r>
              <a:rPr lang="en-GB" sz="1100" dirty="0">
                <a:hlinkClick r:id="rId4"/>
              </a:rPr>
              <a:t>https://ec.europa.eu/futurium/en/system/files/ged/futurehealth_white_paper.pdf</a:t>
            </a:r>
            <a:endParaRPr lang="en-GB" sz="1100" dirty="0"/>
          </a:p>
          <a:p>
            <a:r>
              <a:rPr lang="en-GB" sz="1100" dirty="0"/>
              <a:t>Health EU, </a:t>
            </a:r>
            <a:r>
              <a:rPr lang="en-GB" sz="1100" dirty="0">
                <a:hlinkClick r:id="rId5"/>
              </a:rPr>
              <a:t>https://www.health-eu.eu/</a:t>
            </a:r>
            <a:endParaRPr lang="en-GB" sz="1100" dirty="0"/>
          </a:p>
          <a:p>
            <a:r>
              <a:rPr lang="en-GB" sz="1100" dirty="0"/>
              <a:t>Digi Twins: </a:t>
            </a:r>
            <a:r>
              <a:rPr lang="en-GB" sz="1100" dirty="0">
                <a:hlinkClick r:id="rId6"/>
              </a:rPr>
              <a:t>http://www.engineersjournal.ie/2018/06/12/revolutionary-healthcare-proposal-digitwins-seeking-eu-flagship-success/</a:t>
            </a:r>
            <a:endParaRPr lang="en-GB" sz="1100" dirty="0"/>
          </a:p>
        </p:txBody>
      </p:sp>
      <p:sp>
        <p:nvSpPr>
          <p:cNvPr id="3" name="日付プレースホルダー 2">
            <a:extLst>
              <a:ext uri="{FF2B5EF4-FFF2-40B4-BE49-F238E27FC236}">
                <a16:creationId xmlns:a16="http://schemas.microsoft.com/office/drawing/2014/main" id="{30AEADC0-F4BA-44DA-B764-5EBE00A1945B}"/>
              </a:ext>
            </a:extLst>
          </p:cNvPr>
          <p:cNvSpPr>
            <a:spLocks noGrp="1"/>
          </p:cNvSpPr>
          <p:nvPr>
            <p:ph type="dt" sz="half" idx="12"/>
          </p:nvPr>
        </p:nvSpPr>
        <p:spPr/>
        <p:txBody>
          <a:bodyPr/>
          <a:lstStyle/>
          <a:p>
            <a:r>
              <a:rPr lang="en-US" altLang="ja-JP"/>
              <a:t>November 2018</a:t>
            </a:r>
            <a:endParaRPr lang="en-US" altLang="ja-JP" dirty="0"/>
          </a:p>
        </p:txBody>
      </p:sp>
      <p:sp>
        <p:nvSpPr>
          <p:cNvPr id="9" name="フッター プレースホルダー 4">
            <a:extLst>
              <a:ext uri="{FF2B5EF4-FFF2-40B4-BE49-F238E27FC236}">
                <a16:creationId xmlns:a16="http://schemas.microsoft.com/office/drawing/2014/main" id="{063A8926-5090-45E3-8CF3-793CF5AD2F20}"/>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67344225-BE93-4ED0-AA99-E46FC17F75A5}"/>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316089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CD330A9-49DD-409B-A39C-480F25ECA09A}"/>
              </a:ext>
            </a:extLst>
          </p:cNvPr>
          <p:cNvSpPr>
            <a:spLocks noGrp="1"/>
          </p:cNvSpPr>
          <p:nvPr>
            <p:ph type="dt" sz="half" idx="12"/>
          </p:nvPr>
        </p:nvSpPr>
        <p:spPr/>
        <p:txBody>
          <a:bodyPr/>
          <a:lstStyle/>
          <a:p>
            <a:r>
              <a:rPr lang="en-US" altLang="ja-JP"/>
              <a:t>November 2018</a:t>
            </a:r>
            <a:endParaRPr lang="en-US" altLang="ja-JP" dirty="0"/>
          </a:p>
        </p:txBody>
      </p:sp>
      <p:sp>
        <p:nvSpPr>
          <p:cNvPr id="7" name="フッター プレースホルダー 4">
            <a:extLst>
              <a:ext uri="{FF2B5EF4-FFF2-40B4-BE49-F238E27FC236}">
                <a16:creationId xmlns:a16="http://schemas.microsoft.com/office/drawing/2014/main" id="{D2001164-191B-4ED6-BF7D-0BA3A8B99D81}"/>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8" name="Rectangle 6">
            <a:extLst>
              <a:ext uri="{FF2B5EF4-FFF2-40B4-BE49-F238E27FC236}">
                <a16:creationId xmlns:a16="http://schemas.microsoft.com/office/drawing/2014/main" id="{8EEAE117-94FD-4B81-9073-9E8274AB4D9C}"/>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endParaRPr>
          </a:p>
        </p:txBody>
      </p:sp>
      <p:sp>
        <p:nvSpPr>
          <p:cNvPr id="11" name="Title 1">
            <a:extLst>
              <a:ext uri="{FF2B5EF4-FFF2-40B4-BE49-F238E27FC236}">
                <a16:creationId xmlns:a16="http://schemas.microsoft.com/office/drawing/2014/main" id="{AF371E71-33CA-4B01-9020-37D7D14F2AC7}"/>
              </a:ext>
            </a:extLst>
          </p:cNvPr>
          <p:cNvSpPr>
            <a:spLocks noGrp="1"/>
          </p:cNvSpPr>
          <p:nvPr>
            <p:ph type="title"/>
          </p:nvPr>
        </p:nvSpPr>
        <p:spPr>
          <a:xfrm>
            <a:off x="387625" y="690681"/>
            <a:ext cx="8477374" cy="719137"/>
          </a:xfrm>
        </p:spPr>
        <p:txBody>
          <a:bodyPr/>
          <a:lstStyle/>
          <a:p>
            <a:r>
              <a:rPr lang="fr-CH" sz="2800" b="1" dirty="0" err="1"/>
              <a:t>Concluding</a:t>
            </a:r>
            <a:r>
              <a:rPr lang="fr-CH" sz="2800" b="1" dirty="0"/>
              <a:t> </a:t>
            </a:r>
            <a:r>
              <a:rPr lang="fr-CH" sz="2800" b="1" dirty="0" err="1"/>
              <a:t>remarks</a:t>
            </a:r>
            <a:r>
              <a:rPr lang="fr-CH" sz="2800" b="1" dirty="0"/>
              <a:t> on </a:t>
            </a:r>
            <a:r>
              <a:rPr lang="fr-CH" sz="2800" b="1" dirty="0" err="1"/>
              <a:t>SmartBAN</a:t>
            </a:r>
            <a:r>
              <a:rPr lang="fr-CH" sz="2800" b="1" dirty="0"/>
              <a:t> for Digital </a:t>
            </a:r>
            <a:r>
              <a:rPr lang="fr-CH" sz="2800" b="1" dirty="0" err="1"/>
              <a:t>Health</a:t>
            </a:r>
            <a:endParaRPr lang="en-GB" sz="2800" b="1" dirty="0"/>
          </a:p>
        </p:txBody>
      </p:sp>
      <p:sp>
        <p:nvSpPr>
          <p:cNvPr id="14" name="Text Placeholder 2">
            <a:extLst>
              <a:ext uri="{FF2B5EF4-FFF2-40B4-BE49-F238E27FC236}">
                <a16:creationId xmlns:a16="http://schemas.microsoft.com/office/drawing/2014/main" id="{F65A009C-8FB8-48B8-BED3-85032CA15183}"/>
              </a:ext>
            </a:extLst>
          </p:cNvPr>
          <p:cNvSpPr>
            <a:spLocks noGrp="1"/>
          </p:cNvSpPr>
          <p:nvPr>
            <p:ph type="body" sz="quarter" idx="11"/>
          </p:nvPr>
        </p:nvSpPr>
        <p:spPr>
          <a:xfrm>
            <a:off x="683899" y="1411281"/>
            <a:ext cx="8181000" cy="4572000"/>
          </a:xfrm>
        </p:spPr>
        <p:txBody>
          <a:bodyPr/>
          <a:lstStyle/>
          <a:p>
            <a:r>
              <a:rPr lang="fr-CH" sz="2000" dirty="0" err="1"/>
              <a:t>SmartBAN</a:t>
            </a:r>
            <a:r>
              <a:rPr lang="fr-CH" sz="2000" dirty="0"/>
              <a:t> </a:t>
            </a:r>
            <a:r>
              <a:rPr lang="fr-CH" sz="2000" dirty="0" err="1"/>
              <a:t>can</a:t>
            </a:r>
            <a:r>
              <a:rPr lang="fr-CH" sz="2000" dirty="0"/>
              <a:t> not </a:t>
            </a:r>
            <a:r>
              <a:rPr lang="fr-CH" sz="2000" dirty="0" err="1"/>
              <a:t>only</a:t>
            </a:r>
            <a:r>
              <a:rPr lang="fr-CH" sz="2000" dirty="0"/>
              <a:t> </a:t>
            </a:r>
            <a:r>
              <a:rPr lang="fr-CH" sz="2000" dirty="0" err="1"/>
              <a:t>provide</a:t>
            </a:r>
            <a:r>
              <a:rPr lang="fr-CH" sz="2000" dirty="0"/>
              <a:t> </a:t>
            </a:r>
            <a:r>
              <a:rPr lang="fr-CH" sz="2000" dirty="0" err="1"/>
              <a:t>connectivity</a:t>
            </a:r>
            <a:r>
              <a:rPr lang="fr-CH" sz="2000" dirty="0"/>
              <a:t> for </a:t>
            </a:r>
            <a:r>
              <a:rPr lang="fr-CH" sz="2000" dirty="0" err="1"/>
              <a:t>our</a:t>
            </a:r>
            <a:r>
              <a:rPr lang="fr-CH" sz="2000" dirty="0"/>
              <a:t> portable and </a:t>
            </a:r>
            <a:r>
              <a:rPr lang="fr-CH" sz="2000" dirty="0" err="1"/>
              <a:t>wearable</a:t>
            </a:r>
            <a:r>
              <a:rPr lang="fr-CH" sz="2000" dirty="0"/>
              <a:t> </a:t>
            </a:r>
            <a:r>
              <a:rPr lang="fr-CH" sz="2000" dirty="0" err="1"/>
              <a:t>devices</a:t>
            </a:r>
            <a:r>
              <a:rPr lang="fr-CH" sz="2000" dirty="0"/>
              <a:t> in the </a:t>
            </a:r>
            <a:r>
              <a:rPr lang="fr-CH" sz="2000" dirty="0" err="1"/>
              <a:t>IoT</a:t>
            </a:r>
            <a:r>
              <a:rPr lang="fr-CH" sz="2000" dirty="0"/>
              <a:t>, </a:t>
            </a:r>
            <a:r>
              <a:rPr lang="fr-CH" sz="2000" dirty="0" err="1"/>
              <a:t>it</a:t>
            </a:r>
            <a:r>
              <a:rPr lang="fr-CH" sz="2000" dirty="0"/>
              <a:t> </a:t>
            </a:r>
            <a:r>
              <a:rPr lang="fr-CH" sz="2000" dirty="0" err="1"/>
              <a:t>can</a:t>
            </a:r>
            <a:r>
              <a:rPr lang="fr-CH" sz="2000" dirty="0"/>
              <a:t> serve as </a:t>
            </a:r>
            <a:r>
              <a:rPr lang="fr-CH" sz="2000" dirty="0" err="1"/>
              <a:t>our</a:t>
            </a:r>
            <a:r>
              <a:rPr lang="fr-CH" sz="2000" dirty="0"/>
              <a:t> </a:t>
            </a:r>
            <a:r>
              <a:rPr lang="fr-CH" sz="2000" dirty="0" err="1"/>
              <a:t>personal</a:t>
            </a:r>
            <a:r>
              <a:rPr lang="fr-CH" sz="2000" dirty="0"/>
              <a:t> interface to the digital world, in </a:t>
            </a:r>
            <a:r>
              <a:rPr lang="fr-CH" sz="2000" dirty="0" err="1"/>
              <a:t>particular</a:t>
            </a:r>
            <a:r>
              <a:rPr lang="fr-CH" sz="2000" dirty="0"/>
              <a:t>, the </a:t>
            </a:r>
            <a:r>
              <a:rPr lang="fr-CH" sz="2000" dirty="0" err="1"/>
              <a:t>healthcare</a:t>
            </a:r>
            <a:r>
              <a:rPr lang="fr-CH" sz="2000" dirty="0"/>
              <a:t> system of the future</a:t>
            </a:r>
          </a:p>
          <a:p>
            <a:r>
              <a:rPr lang="fr-CH" sz="2000" dirty="0"/>
              <a:t>To do </a:t>
            </a:r>
            <a:r>
              <a:rPr lang="fr-CH" sz="2000" dirty="0" err="1"/>
              <a:t>so</a:t>
            </a:r>
            <a:r>
              <a:rPr lang="fr-CH" sz="2000" dirty="0"/>
              <a:t>, new solutions are </a:t>
            </a:r>
            <a:r>
              <a:rPr lang="fr-CH" sz="2000" dirty="0" err="1"/>
              <a:t>needed</a:t>
            </a:r>
            <a:r>
              <a:rPr lang="fr-CH" sz="2000" dirty="0"/>
              <a:t> </a:t>
            </a:r>
            <a:r>
              <a:rPr lang="fr-CH" sz="2000" dirty="0" err="1"/>
              <a:t>both</a:t>
            </a:r>
            <a:r>
              <a:rPr lang="fr-CH" sz="2000" dirty="0"/>
              <a:t> </a:t>
            </a:r>
            <a:r>
              <a:rPr lang="fr-CH" sz="2000" dirty="0" err="1"/>
              <a:t>technically</a:t>
            </a:r>
            <a:r>
              <a:rPr lang="fr-CH" sz="2000" dirty="0"/>
              <a:t>, as </a:t>
            </a:r>
            <a:r>
              <a:rPr lang="fr-CH" sz="2000" dirty="0" err="1"/>
              <a:t>well</a:t>
            </a:r>
            <a:r>
              <a:rPr lang="fr-CH" sz="2000" dirty="0"/>
              <a:t> as. </a:t>
            </a:r>
            <a:r>
              <a:rPr lang="fr-CH" sz="2000" dirty="0" err="1"/>
              <a:t>with</a:t>
            </a:r>
            <a:r>
              <a:rPr lang="fr-CH" sz="2000" dirty="0"/>
              <a:t> respect to </a:t>
            </a:r>
            <a:r>
              <a:rPr lang="fr-CH" sz="2000" dirty="0" err="1"/>
              <a:t>interoperablity</a:t>
            </a:r>
            <a:r>
              <a:rPr lang="fr-CH" sz="2000" dirty="0"/>
              <a:t>:</a:t>
            </a:r>
          </a:p>
          <a:p>
            <a:pPr lvl="1"/>
            <a:r>
              <a:rPr lang="fr-CH" sz="2000" dirty="0"/>
              <a:t>Intelligent and </a:t>
            </a:r>
            <a:r>
              <a:rPr lang="fr-CH" sz="2000" dirty="0" err="1"/>
              <a:t>autonomous</a:t>
            </a:r>
            <a:r>
              <a:rPr lang="fr-CH" sz="2000" dirty="0"/>
              <a:t> solutions (HW /SW)</a:t>
            </a:r>
          </a:p>
          <a:p>
            <a:pPr lvl="1"/>
            <a:r>
              <a:rPr lang="fr-CH" sz="2000" dirty="0" err="1"/>
              <a:t>Protecting</a:t>
            </a:r>
            <a:r>
              <a:rPr lang="fr-CH" sz="2000" dirty="0"/>
              <a:t> and </a:t>
            </a:r>
            <a:r>
              <a:rPr lang="fr-CH" sz="2000" dirty="0" err="1"/>
              <a:t>ensuring</a:t>
            </a:r>
            <a:r>
              <a:rPr lang="fr-CH" sz="2000" dirty="0"/>
              <a:t> </a:t>
            </a:r>
            <a:r>
              <a:rPr lang="fr-CH" sz="2000" dirty="0" err="1"/>
              <a:t>our</a:t>
            </a:r>
            <a:r>
              <a:rPr lang="fr-CH" sz="2000" dirty="0"/>
              <a:t> </a:t>
            </a:r>
            <a:r>
              <a:rPr lang="fr-CH" sz="2000" dirty="0" err="1"/>
              <a:t>security</a:t>
            </a:r>
            <a:r>
              <a:rPr lang="fr-CH" sz="2000" dirty="0"/>
              <a:t> and </a:t>
            </a:r>
            <a:r>
              <a:rPr lang="fr-CH" sz="2000" dirty="0" err="1"/>
              <a:t>privacy</a:t>
            </a:r>
            <a:r>
              <a:rPr lang="fr-CH" sz="2000" dirty="0"/>
              <a:t>, </a:t>
            </a:r>
            <a:r>
              <a:rPr lang="fr-CH" sz="2000" dirty="0" err="1"/>
              <a:t>learning</a:t>
            </a:r>
            <a:r>
              <a:rPr lang="fr-CH" sz="2000" dirty="0"/>
              <a:t> and </a:t>
            </a:r>
            <a:r>
              <a:rPr lang="fr-CH" sz="2000" dirty="0" err="1"/>
              <a:t>maintaining</a:t>
            </a:r>
            <a:r>
              <a:rPr lang="fr-CH" sz="2000" dirty="0"/>
              <a:t> </a:t>
            </a:r>
            <a:r>
              <a:rPr lang="fr-CH" sz="2000" dirty="0" err="1"/>
              <a:t>our</a:t>
            </a:r>
            <a:r>
              <a:rPr lang="fr-CH" sz="2000" dirty="0"/>
              <a:t> trust</a:t>
            </a:r>
          </a:p>
          <a:p>
            <a:pPr lvl="1"/>
            <a:r>
              <a:rPr lang="en-US" sz="2000" dirty="0"/>
              <a:t>Ensuring interoperability across systems and environments (e.g. semantic interoperability)</a:t>
            </a:r>
          </a:p>
          <a:p>
            <a:pPr lvl="1"/>
            <a:r>
              <a:rPr lang="en-US" sz="2000" dirty="0"/>
              <a:t>Low power, yet high performance, smart edge devices (wearable and sensor nodes)</a:t>
            </a:r>
          </a:p>
          <a:p>
            <a:pPr lvl="1"/>
            <a:r>
              <a:rPr lang="fr-CH" sz="2000" dirty="0" err="1"/>
              <a:t>Dependable</a:t>
            </a:r>
            <a:r>
              <a:rPr lang="fr-CH" sz="2000" dirty="0"/>
              <a:t>, </a:t>
            </a:r>
            <a:r>
              <a:rPr lang="fr-CH" sz="2000" dirty="0" err="1"/>
              <a:t>robust</a:t>
            </a:r>
            <a:r>
              <a:rPr lang="fr-CH" sz="2000" dirty="0"/>
              <a:t> </a:t>
            </a:r>
            <a:r>
              <a:rPr lang="fr-CH" sz="2000" dirty="0" err="1"/>
              <a:t>QoS</a:t>
            </a:r>
            <a:r>
              <a:rPr lang="fr-CH" sz="2000" dirty="0"/>
              <a:t>, </a:t>
            </a:r>
            <a:r>
              <a:rPr lang="fr-CH" sz="2000" dirty="0" err="1"/>
              <a:t>with</a:t>
            </a:r>
            <a:r>
              <a:rPr lang="fr-CH" sz="2000" dirty="0"/>
              <a:t> high coexistence </a:t>
            </a:r>
          </a:p>
          <a:p>
            <a:pPr lvl="1"/>
            <a:endParaRPr lang="en-GB" sz="2000" dirty="0"/>
          </a:p>
        </p:txBody>
      </p:sp>
      <p:sp>
        <p:nvSpPr>
          <p:cNvPr id="15" name="Title 1">
            <a:extLst>
              <a:ext uri="{FF2B5EF4-FFF2-40B4-BE49-F238E27FC236}">
                <a16:creationId xmlns:a16="http://schemas.microsoft.com/office/drawing/2014/main" id="{00D5D28F-2D8F-404F-BB7F-4987AB6DF9B2}"/>
              </a:ext>
            </a:extLst>
          </p:cNvPr>
          <p:cNvSpPr txBox="1">
            <a:spLocks/>
          </p:cNvSpPr>
          <p:nvPr/>
        </p:nvSpPr>
        <p:spPr bwMode="auto">
          <a:xfrm>
            <a:off x="1139812" y="5875474"/>
            <a:ext cx="7268396" cy="53935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pPr algn="ctr"/>
            <a:r>
              <a:rPr lang="fr-CH" sz="1350" i="1" kern="0" dirty="0" err="1">
                <a:solidFill>
                  <a:schemeClr val="accent2"/>
                </a:solidFill>
              </a:rPr>
              <a:t>SmartBAN</a:t>
            </a:r>
            <a:r>
              <a:rPr lang="fr-CH" sz="1350" i="1" kern="0" dirty="0">
                <a:solidFill>
                  <a:schemeClr val="accent2"/>
                </a:solidFill>
              </a:rPr>
              <a:t> for Digital </a:t>
            </a:r>
            <a:r>
              <a:rPr lang="fr-CH" sz="1350" i="1" kern="0" dirty="0" err="1">
                <a:solidFill>
                  <a:schemeClr val="accent2"/>
                </a:solidFill>
              </a:rPr>
              <a:t>Health</a:t>
            </a:r>
            <a:r>
              <a:rPr lang="fr-CH" sz="1350" i="1" kern="0" dirty="0">
                <a:solidFill>
                  <a:schemeClr val="accent2"/>
                </a:solidFill>
              </a:rPr>
              <a:t> - </a:t>
            </a:r>
            <a:r>
              <a:rPr lang="fr-CH" sz="1350" i="1" kern="0" dirty="0" err="1">
                <a:solidFill>
                  <a:schemeClr val="accent2"/>
                </a:solidFill>
              </a:rPr>
              <a:t>towards</a:t>
            </a:r>
            <a:r>
              <a:rPr lang="fr-CH" sz="1350" i="1" kern="0" dirty="0">
                <a:solidFill>
                  <a:schemeClr val="accent2"/>
                </a:solidFill>
              </a:rPr>
              <a:t> a </a:t>
            </a:r>
            <a:r>
              <a:rPr lang="fr-CH" sz="1350" i="1" kern="0" dirty="0" err="1">
                <a:solidFill>
                  <a:schemeClr val="accent2"/>
                </a:solidFill>
              </a:rPr>
              <a:t>personal</a:t>
            </a:r>
            <a:r>
              <a:rPr lang="fr-CH" sz="1350" i="1" kern="0" dirty="0">
                <a:solidFill>
                  <a:schemeClr val="accent2"/>
                </a:solidFill>
              </a:rPr>
              <a:t>, </a:t>
            </a:r>
            <a:r>
              <a:rPr lang="fr-CH" sz="1350" i="1" kern="0" dirty="0" err="1">
                <a:solidFill>
                  <a:schemeClr val="accent2"/>
                </a:solidFill>
              </a:rPr>
              <a:t>trusted</a:t>
            </a:r>
            <a:r>
              <a:rPr lang="fr-CH" sz="1350" i="1" kern="0" dirty="0">
                <a:solidFill>
                  <a:schemeClr val="accent2"/>
                </a:solidFill>
              </a:rPr>
              <a:t> </a:t>
            </a:r>
            <a:r>
              <a:rPr lang="fr-CH" sz="1350" i="1" kern="0" dirty="0" err="1">
                <a:solidFill>
                  <a:schemeClr val="accent2"/>
                </a:solidFill>
              </a:rPr>
              <a:t>platform</a:t>
            </a:r>
            <a:r>
              <a:rPr lang="fr-CH" sz="1350" i="1" kern="0" dirty="0">
                <a:solidFill>
                  <a:schemeClr val="accent2"/>
                </a:solidFill>
              </a:rPr>
              <a:t> and interface to the </a:t>
            </a:r>
            <a:r>
              <a:rPr lang="fr-CH" sz="1350" i="1" kern="0" dirty="0" err="1">
                <a:solidFill>
                  <a:schemeClr val="accent2"/>
                </a:solidFill>
              </a:rPr>
              <a:t>healthcare</a:t>
            </a:r>
            <a:r>
              <a:rPr lang="fr-CH" sz="1350" i="1" kern="0" dirty="0">
                <a:solidFill>
                  <a:schemeClr val="accent2"/>
                </a:solidFill>
              </a:rPr>
              <a:t> system of the future, </a:t>
            </a:r>
            <a:r>
              <a:rPr lang="fr-CH" sz="1350" i="1" kern="0" dirty="0" err="1">
                <a:solidFill>
                  <a:schemeClr val="accent2"/>
                </a:solidFill>
              </a:rPr>
              <a:t>helping</a:t>
            </a:r>
            <a:r>
              <a:rPr lang="fr-CH" sz="1350" i="1" kern="0" dirty="0">
                <a:solidFill>
                  <a:schemeClr val="accent2"/>
                </a:solidFill>
              </a:rPr>
              <a:t> us in </a:t>
            </a:r>
            <a:r>
              <a:rPr lang="fr-CH" sz="1350" i="1" kern="0" dirty="0" err="1">
                <a:solidFill>
                  <a:schemeClr val="accent2"/>
                </a:solidFill>
              </a:rPr>
              <a:t>our</a:t>
            </a:r>
            <a:r>
              <a:rPr lang="fr-CH" sz="1350" i="1" kern="0" dirty="0">
                <a:solidFill>
                  <a:schemeClr val="accent2"/>
                </a:solidFill>
              </a:rPr>
              <a:t> </a:t>
            </a:r>
            <a:r>
              <a:rPr lang="fr-CH" sz="1350" i="1" kern="0" dirty="0" err="1">
                <a:solidFill>
                  <a:schemeClr val="accent2"/>
                </a:solidFill>
              </a:rPr>
              <a:t>daily</a:t>
            </a:r>
            <a:r>
              <a:rPr lang="fr-CH" sz="1350" i="1" kern="0" dirty="0">
                <a:solidFill>
                  <a:schemeClr val="accent2"/>
                </a:solidFill>
              </a:rPr>
              <a:t> </a:t>
            </a:r>
            <a:r>
              <a:rPr lang="fr-CH" sz="1350" i="1" kern="0" dirty="0" err="1">
                <a:solidFill>
                  <a:schemeClr val="accent2"/>
                </a:solidFill>
              </a:rPr>
              <a:t>lives</a:t>
            </a:r>
            <a:r>
              <a:rPr lang="fr-CH" sz="1350" i="1" kern="0" dirty="0">
                <a:solidFill>
                  <a:schemeClr val="accent2"/>
                </a:solidFill>
              </a:rPr>
              <a:t>, </a:t>
            </a:r>
            <a:r>
              <a:rPr lang="fr-CH" sz="1350" i="1" kern="0" dirty="0" err="1">
                <a:solidFill>
                  <a:schemeClr val="accent2"/>
                </a:solidFill>
              </a:rPr>
              <a:t>challenging</a:t>
            </a:r>
            <a:r>
              <a:rPr lang="fr-CH" sz="1350" i="1" kern="0" dirty="0">
                <a:solidFill>
                  <a:schemeClr val="accent2"/>
                </a:solidFill>
              </a:rPr>
              <a:t> us to live </a:t>
            </a:r>
            <a:r>
              <a:rPr lang="fr-CH" sz="1350" i="1" kern="0" dirty="0" err="1">
                <a:solidFill>
                  <a:schemeClr val="accent2"/>
                </a:solidFill>
              </a:rPr>
              <a:t>better</a:t>
            </a:r>
            <a:r>
              <a:rPr lang="fr-CH" sz="1350" i="1" kern="0" dirty="0">
                <a:solidFill>
                  <a:schemeClr val="accent2"/>
                </a:solidFill>
              </a:rPr>
              <a:t>, </a:t>
            </a:r>
            <a:r>
              <a:rPr lang="fr-CH" sz="1350" i="1" kern="0" dirty="0" err="1">
                <a:solidFill>
                  <a:schemeClr val="accent2"/>
                </a:solidFill>
              </a:rPr>
              <a:t>healthier</a:t>
            </a:r>
            <a:r>
              <a:rPr lang="fr-CH" sz="1350" i="1" kern="0" dirty="0">
                <a:solidFill>
                  <a:schemeClr val="accent2"/>
                </a:solidFill>
              </a:rPr>
              <a:t> and longer!</a:t>
            </a:r>
            <a:endParaRPr lang="en-GB" sz="1350" i="1" kern="0" dirty="0">
              <a:solidFill>
                <a:schemeClr val="accent2"/>
              </a:solidFill>
            </a:endParaRPr>
          </a:p>
        </p:txBody>
      </p:sp>
    </p:spTree>
    <p:extLst>
      <p:ext uri="{BB962C8B-B14F-4D97-AF65-F5344CB8AC3E}">
        <p14:creationId xmlns:p14="http://schemas.microsoft.com/office/powerpoint/2010/main" val="18095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31" y="2486537"/>
            <a:ext cx="8181000" cy="539353"/>
          </a:xfrm>
        </p:spPr>
        <p:txBody>
          <a:bodyPr/>
          <a:lstStyle/>
          <a:p>
            <a:r>
              <a:rPr lang="fr-CH" dirty="0" err="1"/>
              <a:t>Thank</a:t>
            </a:r>
            <a:r>
              <a:rPr lang="fr-CH" dirty="0"/>
              <a:t> </a:t>
            </a:r>
            <a:r>
              <a:rPr lang="fr-CH" dirty="0" err="1"/>
              <a:t>you</a:t>
            </a:r>
            <a:r>
              <a:rPr lang="fr-CH" dirty="0"/>
              <a:t> for </a:t>
            </a:r>
            <a:r>
              <a:rPr lang="fr-CH" dirty="0" err="1"/>
              <a:t>your</a:t>
            </a:r>
            <a:r>
              <a:rPr lang="fr-CH" dirty="0"/>
              <a:t> attention!</a:t>
            </a:r>
            <a:endParaRPr lang="en-GB" dirty="0"/>
          </a:p>
        </p:txBody>
      </p:sp>
      <p:sp>
        <p:nvSpPr>
          <p:cNvPr id="9" name="Rectangle 8"/>
          <p:cNvSpPr/>
          <p:nvPr/>
        </p:nvSpPr>
        <p:spPr>
          <a:xfrm>
            <a:off x="868078" y="3768990"/>
            <a:ext cx="7659697" cy="1323439"/>
          </a:xfrm>
          <a:prstGeom prst="rect">
            <a:avLst/>
          </a:prstGeom>
        </p:spPr>
        <p:txBody>
          <a:bodyPr wrap="square">
            <a:spAutoFit/>
          </a:bodyPr>
          <a:lstStyle/>
          <a:p>
            <a:pPr lvl="0" eaLnBrk="0" fontAlgn="base" hangingPunct="0">
              <a:spcBef>
                <a:spcPct val="0"/>
              </a:spcBef>
              <a:spcAft>
                <a:spcPct val="0"/>
              </a:spcAft>
            </a:pPr>
            <a:r>
              <a:rPr lang="en-US" altLang="en-US" sz="2000" i="1" dirty="0" err="1">
                <a:solidFill>
                  <a:prstClr val="black"/>
                </a:solidFill>
                <a:latin typeface="Arial" panose="020B0604020202020204" pitchFamily="34" charset="0"/>
                <a:cs typeface="Arial" panose="020B0604020202020204" pitchFamily="34" charset="0"/>
              </a:rPr>
              <a:t>SmartBAN</a:t>
            </a:r>
            <a:r>
              <a:rPr lang="en-US" altLang="en-US" sz="2000" i="1" dirty="0">
                <a:solidFill>
                  <a:prstClr val="black"/>
                </a:solidFill>
                <a:latin typeface="Arial" panose="020B0604020202020204" pitchFamily="34" charset="0"/>
                <a:cs typeface="Arial" panose="020B0604020202020204" pitchFamily="34" charset="0"/>
              </a:rPr>
              <a:t> is supported by the Hermes Partnership (</a:t>
            </a:r>
            <a:r>
              <a:rPr lang="en-US" altLang="en-US" sz="2000" i="1" dirty="0">
                <a:solidFill>
                  <a:prstClr val="black"/>
                </a:solidFill>
                <a:latin typeface="Arial" panose="020B0604020202020204" pitchFamily="34" charset="0"/>
                <a:cs typeface="Arial" panose="020B0604020202020204" pitchFamily="34" charset="0"/>
                <a:hlinkClick r:id="rId3"/>
              </a:rPr>
              <a:t>www.hermes-europe.net/</a:t>
            </a:r>
            <a:r>
              <a:rPr lang="en-US" altLang="en-US" sz="2000" i="1" dirty="0">
                <a:solidFill>
                  <a:prstClr val="black"/>
                </a:solidFill>
                <a:latin typeface="Arial" panose="020B0604020202020204" pitchFamily="34" charset="0"/>
                <a:cs typeface="Arial" panose="020B0604020202020204" pitchFamily="34" charset="0"/>
              </a:rPr>
              <a:t>‎) a network of leading European organizations in wireless and mobile communication and the European H2020 ACTIVAGE project (</a:t>
            </a:r>
            <a:r>
              <a:rPr lang="en-US" altLang="en-US" sz="2000" i="1" dirty="0">
                <a:solidFill>
                  <a:prstClr val="black"/>
                </a:solidFill>
                <a:latin typeface="Arial" panose="020B0604020202020204" pitchFamily="34" charset="0"/>
                <a:cs typeface="Arial" panose="020B0604020202020204" pitchFamily="34" charset="0"/>
                <a:hlinkClick r:id="rId4"/>
              </a:rPr>
              <a:t>http://www.activageproject.eu/</a:t>
            </a:r>
            <a:r>
              <a:rPr lang="en-US" altLang="en-US" sz="2000" i="1" dirty="0">
                <a:solidFill>
                  <a:prstClr val="black"/>
                </a:solidFill>
                <a:latin typeface="Arial" panose="020B0604020202020204" pitchFamily="34" charset="0"/>
                <a:cs typeface="Arial" panose="020B0604020202020204" pitchFamily="34" charset="0"/>
              </a:rPr>
              <a:t>)</a:t>
            </a:r>
          </a:p>
        </p:txBody>
      </p:sp>
      <p:sp>
        <p:nvSpPr>
          <p:cNvPr id="3" name="日付プレースホルダー 2">
            <a:extLst>
              <a:ext uri="{FF2B5EF4-FFF2-40B4-BE49-F238E27FC236}">
                <a16:creationId xmlns:a16="http://schemas.microsoft.com/office/drawing/2014/main" id="{447E2D80-269A-4299-9324-FC8D7E81FA3B}"/>
              </a:ext>
            </a:extLst>
          </p:cNvPr>
          <p:cNvSpPr>
            <a:spLocks noGrp="1"/>
          </p:cNvSpPr>
          <p:nvPr>
            <p:ph type="dt" sz="half" idx="12"/>
          </p:nvPr>
        </p:nvSpPr>
        <p:spPr/>
        <p:txBody>
          <a:bodyPr/>
          <a:lstStyle/>
          <a:p>
            <a:r>
              <a:rPr lang="en-US" altLang="ja-JP"/>
              <a:t>November 2018</a:t>
            </a:r>
            <a:endParaRPr lang="en-US" altLang="ja-JP" dirty="0"/>
          </a:p>
        </p:txBody>
      </p:sp>
      <p:sp>
        <p:nvSpPr>
          <p:cNvPr id="8" name="フッター プレースホルダー 4">
            <a:extLst>
              <a:ext uri="{FF2B5EF4-FFF2-40B4-BE49-F238E27FC236}">
                <a16:creationId xmlns:a16="http://schemas.microsoft.com/office/drawing/2014/main" id="{13F5522B-004C-4CDD-81C5-5EDD134C69EE}"/>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9374CEA6-D5A3-4A49-81D2-021CF1122BDC}"/>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85634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29DE4D-D70F-3A43-9DE5-EEC3A9148AAB}"/>
              </a:ext>
            </a:extLst>
          </p:cNvPr>
          <p:cNvSpPr>
            <a:spLocks noGrp="1"/>
          </p:cNvSpPr>
          <p:nvPr>
            <p:ph type="ctrTitle"/>
          </p:nvPr>
        </p:nvSpPr>
        <p:spPr>
          <a:xfrm>
            <a:off x="684483" y="1412776"/>
            <a:ext cx="8135989" cy="2691730"/>
          </a:xfrm>
        </p:spPr>
        <p:txBody>
          <a:bodyPr/>
          <a:lstStyle/>
          <a:p>
            <a:r>
              <a:rPr lang="en-US" altLang="ja-JP" dirty="0"/>
              <a:t>ETSI </a:t>
            </a:r>
            <a:r>
              <a:rPr lang="en-US" altLang="ja-JP" dirty="0" err="1"/>
              <a:t>SmartBAN</a:t>
            </a:r>
            <a:r>
              <a:rPr lang="en-US" altLang="ja-JP" dirty="0"/>
              <a:t> for Digital Health</a:t>
            </a:r>
            <a:endParaRPr kumimoji="1" lang="ja-JP" altLang="en-US" dirty="0"/>
          </a:p>
        </p:txBody>
      </p:sp>
      <p:sp>
        <p:nvSpPr>
          <p:cNvPr id="7" name="テキスト ボックス 5">
            <a:extLst>
              <a:ext uri="{FF2B5EF4-FFF2-40B4-BE49-F238E27FC236}">
                <a16:creationId xmlns:a16="http://schemas.microsoft.com/office/drawing/2014/main" id="{45B30508-C4EA-4ADB-9C7F-E08BA6BBE49D}"/>
              </a:ext>
            </a:extLst>
          </p:cNvPr>
          <p:cNvSpPr txBox="1"/>
          <p:nvPr/>
        </p:nvSpPr>
        <p:spPr>
          <a:xfrm>
            <a:off x="395536" y="4293096"/>
            <a:ext cx="8424936" cy="132343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rPr>
              <a:t>John </a:t>
            </a:r>
            <a:r>
              <a:rPr lang="en-US" altLang="ja-JP" sz="2000" dirty="0" err="1">
                <a:solidFill>
                  <a:srgbClr val="000000"/>
                </a:solidFill>
                <a:latin typeface="Hiragino Sans W5" panose="020B0400000000000000" pitchFamily="34" charset="-128"/>
                <a:ea typeface="Hiragino Sans W5" panose="020B0400000000000000" pitchFamily="34" charset="-128"/>
                <a:cs typeface="Times New Roman"/>
                <a:sym typeface="Times New Roman"/>
              </a:rPr>
              <a:t>Farseroutu</a:t>
            </a:r>
            <a:endPar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endPar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rPr>
              <a:t>Chair TC </a:t>
            </a:r>
            <a:r>
              <a:rPr lang="en-US" altLang="ja-JP" sz="2000" dirty="0" err="1">
                <a:solidFill>
                  <a:srgbClr val="000000"/>
                </a:solidFill>
                <a:latin typeface="Hiragino Sans W5" panose="020B0400000000000000" pitchFamily="34" charset="-128"/>
                <a:ea typeface="Hiragino Sans W5" panose="020B0400000000000000" pitchFamily="34" charset="-128"/>
                <a:cs typeface="Times New Roman"/>
                <a:sym typeface="Times New Roman"/>
              </a:rPr>
              <a:t>SmartBAN</a:t>
            </a:r>
            <a:r>
              <a:rPr lang="en-US" altLang="ja-JP" sz="2000" dirty="0">
                <a:solidFill>
                  <a:srgbClr val="000000"/>
                </a:solidFill>
                <a:latin typeface="Hiragino Sans W5" panose="020B0400000000000000" pitchFamily="34" charset="-128"/>
                <a:ea typeface="Hiragino Sans W5" panose="020B0400000000000000" pitchFamily="34" charset="-128"/>
                <a:cs typeface="Times New Roman"/>
                <a:sym typeface="Times New Roman"/>
              </a:rPr>
              <a:t>, ETSI</a:t>
            </a: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en-US" altLang="ja-JP" sz="20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CESM, Switzerland</a:t>
            </a:r>
            <a:endParaRPr kumimoji="0" lang="en-US" altLang="ja-JP" sz="1600" b="0"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endParaRPr>
          </a:p>
        </p:txBody>
      </p:sp>
      <p:sp>
        <p:nvSpPr>
          <p:cNvPr id="3" name="フッター プレースホルダー 2">
            <a:extLst>
              <a:ext uri="{FF2B5EF4-FFF2-40B4-BE49-F238E27FC236}">
                <a16:creationId xmlns:a16="http://schemas.microsoft.com/office/drawing/2014/main" id="{391E6FDD-F8A8-4FD2-A1D5-167ACF3344B5}"/>
              </a:ext>
            </a:extLst>
          </p:cNvPr>
          <p:cNvSpPr>
            <a:spLocks noGrp="1"/>
          </p:cNvSpPr>
          <p:nvPr>
            <p:ph type="ftr" sz="quarter" idx="3"/>
          </p:nvPr>
        </p:nvSpPr>
        <p:spPr>
          <a:xfrm>
            <a:off x="6520070" y="6475412"/>
            <a:ext cx="2516426" cy="283197"/>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John Farserotu(CSEM) </a:t>
            </a:r>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4" name="スライド番号プレースホルダー 3">
            <a:extLst>
              <a:ext uri="{FF2B5EF4-FFF2-40B4-BE49-F238E27FC236}">
                <a16:creationId xmlns:a16="http://schemas.microsoft.com/office/drawing/2014/main" id="{5201A75B-6159-438E-9738-250C58828916}"/>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Slide </a:t>
            </a:r>
            <a:fld id="{018E0977-DC1B-42DD-B45E-59C02A783531}" type="slidenum">
              <a:rPr kumimoji="0"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5" name="日付プレースホルダー 4">
            <a:extLst>
              <a:ext uri="{FF2B5EF4-FFF2-40B4-BE49-F238E27FC236}">
                <a16:creationId xmlns:a16="http://schemas.microsoft.com/office/drawing/2014/main" id="{FD0F997B-45E9-46CC-A152-6B9160F45F18}"/>
              </a:ext>
            </a:extLst>
          </p:cNvPr>
          <p:cNvSpPr>
            <a:spLocks noGrp="1"/>
          </p:cNvSpPr>
          <p:nvPr>
            <p:ph type="dt" sz="half" idx="2"/>
          </p:nvPr>
        </p:nvSpPr>
        <p:spPr/>
        <p:txBody>
          <a:bodyPr/>
          <a:lstStyle/>
          <a:p>
            <a:r>
              <a:rPr lang="en-US" altLang="ja-JP"/>
              <a:t>November 2018</a:t>
            </a:r>
            <a:endParaRPr lang="en-US" altLang="ja-JP" dirty="0"/>
          </a:p>
        </p:txBody>
      </p:sp>
      <p:sp>
        <p:nvSpPr>
          <p:cNvPr id="8" name="正方形/長方形 7">
            <a:extLst>
              <a:ext uri="{FF2B5EF4-FFF2-40B4-BE49-F238E27FC236}">
                <a16:creationId xmlns:a16="http://schemas.microsoft.com/office/drawing/2014/main" id="{08B755DE-2C51-4406-BF58-CCBDEB6D49DF}"/>
              </a:ext>
            </a:extLst>
          </p:cNvPr>
          <p:cNvSpPr/>
          <p:nvPr/>
        </p:nvSpPr>
        <p:spPr>
          <a:xfrm>
            <a:off x="1385191" y="5812972"/>
            <a:ext cx="7182339" cy="646331"/>
          </a:xfrm>
          <a:prstGeom prst="rect">
            <a:avLst/>
          </a:prstGeom>
        </p:spPr>
        <p:txBody>
          <a:bodyPr wrap="square">
            <a:spAutoFit/>
          </a:bodyPr>
          <a:lstStyle/>
          <a:p>
            <a:r>
              <a:rPr lang="en-US" altLang="ja-JP" dirty="0">
                <a:solidFill>
                  <a:srgbClr val="000000"/>
                </a:solidFill>
                <a:latin typeface="Times New Roman" pitchFamily="18" charset="0"/>
                <a:ea typeface="ＭＳ Ｐゴシック" charset="-128"/>
              </a:rPr>
              <a:t>This slides are copies of presentation in EAI international conference BodyNets2018 in Oulu, Finland on October 2, 2018</a:t>
            </a:r>
            <a:endParaRPr lang="ja-JP" altLang="en-US" dirty="0"/>
          </a:p>
        </p:txBody>
      </p:sp>
    </p:spTree>
    <p:extLst>
      <p:ext uri="{BB962C8B-B14F-4D97-AF65-F5344CB8AC3E}">
        <p14:creationId xmlns:p14="http://schemas.microsoft.com/office/powerpoint/2010/main" val="109554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CH" dirty="0"/>
              <a:t>Introduction</a:t>
            </a:r>
            <a:endParaRPr lang="en-GB" dirty="0"/>
          </a:p>
        </p:txBody>
      </p:sp>
      <p:sp>
        <p:nvSpPr>
          <p:cNvPr id="8" name="Text Placeholder 7"/>
          <p:cNvSpPr>
            <a:spLocks noGrp="1"/>
          </p:cNvSpPr>
          <p:nvPr>
            <p:ph type="body" sz="quarter" idx="11"/>
          </p:nvPr>
        </p:nvSpPr>
        <p:spPr>
          <a:xfrm>
            <a:off x="644143" y="1266827"/>
            <a:ext cx="8181000" cy="5242267"/>
          </a:xfrm>
        </p:spPr>
        <p:txBody>
          <a:bodyPr>
            <a:noAutofit/>
          </a:bodyPr>
          <a:lstStyle/>
          <a:p>
            <a:r>
              <a:rPr lang="en-US" sz="1800" dirty="0"/>
              <a:t>The use of wearables and body sensor devices is rapidly growing in the Internet of Things (</a:t>
            </a:r>
            <a:r>
              <a:rPr lang="en-US" sz="1800" dirty="0" err="1"/>
              <a:t>IoT</a:t>
            </a:r>
            <a:r>
              <a:rPr lang="en-US" sz="1800" dirty="0"/>
              <a:t>). </a:t>
            </a:r>
          </a:p>
          <a:p>
            <a:r>
              <a:rPr lang="en-US" sz="1800" dirty="0"/>
              <a:t>Wireless Body Area Networks (BAN) offer a means of connectivity, facilitating the sharing of data, interaction and interoperability within smart environments, such as smart homes and living environments, as well as, emerging automotive and aerospace applications. </a:t>
            </a:r>
          </a:p>
          <a:p>
            <a:r>
              <a:rPr lang="en-US" sz="1800" dirty="0" err="1"/>
              <a:t>SmartBAN</a:t>
            </a:r>
            <a:r>
              <a:rPr lang="en-US" sz="1800" dirty="0"/>
              <a:t> started as academic research by European researchers. TC </a:t>
            </a:r>
            <a:r>
              <a:rPr lang="en-US" sz="1800" dirty="0" err="1"/>
              <a:t>SmartBAN</a:t>
            </a:r>
            <a:r>
              <a:rPr lang="en-US" sz="1800" dirty="0"/>
              <a:t> was approved in March 2013.</a:t>
            </a:r>
          </a:p>
          <a:p>
            <a:r>
              <a:rPr lang="en-US" sz="1800" dirty="0" err="1"/>
              <a:t>SmartBAN</a:t>
            </a:r>
            <a:r>
              <a:rPr lang="en-US" sz="1800" dirty="0"/>
              <a:t> aims at a “smart” solution for BAN with improved and dedicated performance for medical, health improvement and sport and leisure applications, further to existing BAN standards. It covers:</a:t>
            </a:r>
          </a:p>
          <a:p>
            <a:pPr lvl="1"/>
            <a:r>
              <a:rPr lang="en-US" sz="1800" dirty="0"/>
              <a:t>communication and the associated physical layer (PHY) and the Medium access control (MAC) layer</a:t>
            </a:r>
          </a:p>
          <a:p>
            <a:pPr lvl="1"/>
            <a:r>
              <a:rPr lang="en-US" sz="1800" dirty="0"/>
              <a:t>network layer, security, Quality-of-Service (</a:t>
            </a:r>
            <a:r>
              <a:rPr lang="en-US" sz="1800" dirty="0" err="1"/>
              <a:t>QoS</a:t>
            </a:r>
            <a:r>
              <a:rPr lang="en-US" sz="1800" dirty="0"/>
              <a:t>) and provision of generic applications and services,</a:t>
            </a:r>
          </a:p>
          <a:p>
            <a:pPr lvl="1"/>
            <a:r>
              <a:rPr lang="en-US" sz="1800" dirty="0"/>
              <a:t>a star network around a “smart” hub such as a handset or a watch, with the option for a multi-hop relay. </a:t>
            </a:r>
          </a:p>
          <a:p>
            <a:endParaRPr lang="en-GB" sz="1800" dirty="0"/>
          </a:p>
        </p:txBody>
      </p:sp>
      <p:sp>
        <p:nvSpPr>
          <p:cNvPr id="4" name="日付プレースホルダー 3">
            <a:extLst>
              <a:ext uri="{FF2B5EF4-FFF2-40B4-BE49-F238E27FC236}">
                <a16:creationId xmlns:a16="http://schemas.microsoft.com/office/drawing/2014/main" id="{88226BA9-E102-4773-BAF3-5940161BF780}"/>
              </a:ext>
            </a:extLst>
          </p:cNvPr>
          <p:cNvSpPr>
            <a:spLocks noGrp="1"/>
          </p:cNvSpPr>
          <p:nvPr>
            <p:ph type="dt" sz="half" idx="12"/>
          </p:nvPr>
        </p:nvSpPr>
        <p:spPr/>
        <p:txBody>
          <a:bodyPr/>
          <a:lstStyle/>
          <a:p>
            <a:r>
              <a:rPr lang="en-US" altLang="ja-JP"/>
              <a:t>November 2018</a:t>
            </a:r>
            <a:endParaRPr lang="en-US" altLang="ja-JP" dirty="0"/>
          </a:p>
        </p:txBody>
      </p:sp>
      <p:sp>
        <p:nvSpPr>
          <p:cNvPr id="10" name="フッター プレースホルダー 4">
            <a:extLst>
              <a:ext uri="{FF2B5EF4-FFF2-40B4-BE49-F238E27FC236}">
                <a16:creationId xmlns:a16="http://schemas.microsoft.com/office/drawing/2014/main" id="{9F47C57A-9771-484E-97D6-2AA54CA69456}"/>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1" name="Rectangle 6">
            <a:extLst>
              <a:ext uri="{FF2B5EF4-FFF2-40B4-BE49-F238E27FC236}">
                <a16:creationId xmlns:a16="http://schemas.microsoft.com/office/drawing/2014/main" id="{F04A6C15-C29D-47C7-8ED8-ECEC83366004}"/>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65142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The challenges</a:t>
            </a:r>
            <a:endParaRPr lang="en-GB" dirty="0"/>
          </a:p>
        </p:txBody>
      </p:sp>
      <p:sp>
        <p:nvSpPr>
          <p:cNvPr id="3" name="Text Placeholder 2"/>
          <p:cNvSpPr>
            <a:spLocks noGrp="1"/>
          </p:cNvSpPr>
          <p:nvPr>
            <p:ph type="body" sz="quarter" idx="11"/>
          </p:nvPr>
        </p:nvSpPr>
        <p:spPr>
          <a:xfrm>
            <a:off x="481500" y="1430192"/>
            <a:ext cx="8181000" cy="4880117"/>
          </a:xfrm>
        </p:spPr>
        <p:txBody>
          <a:bodyPr>
            <a:normAutofit fontScale="92500" lnSpcReduction="20000"/>
          </a:bodyPr>
          <a:lstStyle/>
          <a:p>
            <a:pPr lvl="0"/>
            <a:r>
              <a:rPr lang="en-US" sz="2000" dirty="0">
                <a:solidFill>
                  <a:srgbClr val="3C3C3C"/>
                </a:solidFill>
              </a:rPr>
              <a:t>The challenges for BAN include interoperability in heterogeneous use cases, low power, low latency, security, robust operation and the ability to interact with embedded intelligence in smart environments. To meet these challenges, ETSI Technical Committee (TC) </a:t>
            </a:r>
            <a:r>
              <a:rPr lang="en-US" sz="2000" dirty="0" err="1">
                <a:solidFill>
                  <a:srgbClr val="3C3C3C"/>
                </a:solidFill>
              </a:rPr>
              <a:t>SmartBAN</a:t>
            </a:r>
            <a:r>
              <a:rPr lang="en-US" sz="2000" dirty="0">
                <a:solidFill>
                  <a:srgbClr val="3C3C3C"/>
                </a:solidFill>
              </a:rPr>
              <a:t> (</a:t>
            </a:r>
            <a:r>
              <a:rPr lang="en-US" sz="2000" dirty="0" err="1">
                <a:solidFill>
                  <a:srgbClr val="3C3C3C"/>
                </a:solidFill>
              </a:rPr>
              <a:t>SmartBAN</a:t>
            </a:r>
            <a:r>
              <a:rPr lang="en-US" sz="2000" dirty="0">
                <a:solidFill>
                  <a:srgbClr val="3C3C3C"/>
                </a:solidFill>
              </a:rPr>
              <a:t>) aims at the realization of a smart BAN with improved and dedicated performance for medical, health, sport and leisure applications. </a:t>
            </a:r>
          </a:p>
          <a:p>
            <a:pPr lvl="0"/>
            <a:r>
              <a:rPr lang="en-US" sz="2000" dirty="0">
                <a:solidFill>
                  <a:srgbClr val="3C3C3C"/>
                </a:solidFill>
              </a:rPr>
              <a:t>To address these challenges, </a:t>
            </a:r>
            <a:r>
              <a:rPr lang="en-US" sz="2000" dirty="0" err="1">
                <a:solidFill>
                  <a:srgbClr val="3C3C3C"/>
                </a:solidFill>
              </a:rPr>
              <a:t>SmartBAN</a:t>
            </a:r>
            <a:endParaRPr lang="en-US" sz="2000" dirty="0">
              <a:solidFill>
                <a:srgbClr val="3C3C3C"/>
              </a:solidFill>
            </a:endParaRPr>
          </a:p>
          <a:p>
            <a:pPr lvl="1"/>
            <a:r>
              <a:rPr lang="en-US" sz="2000" dirty="0">
                <a:solidFill>
                  <a:srgbClr val="3C3C3C"/>
                </a:solidFill>
              </a:rPr>
              <a:t>Targets a more efficient MAC and PHY, yielding very low latency emergency messaging, very low energy consumption and rapid initial set up time and channel reassignment. </a:t>
            </a:r>
          </a:p>
          <a:p>
            <a:pPr lvl="1"/>
            <a:r>
              <a:rPr lang="en-US" sz="2000" dirty="0">
                <a:solidFill>
                  <a:srgbClr val="3C3C3C"/>
                </a:solidFill>
              </a:rPr>
              <a:t>Provides additional semantic and data analytic enablers (e.g. semantic discovery, reasoning / rules) and automatic node discovery such as semantic discovery of nodes or composition. </a:t>
            </a:r>
          </a:p>
          <a:p>
            <a:pPr lvl="1"/>
            <a:r>
              <a:rPr lang="en-US" sz="2000" dirty="0">
                <a:solidFill>
                  <a:srgbClr val="3C3C3C"/>
                </a:solidFill>
              </a:rPr>
              <a:t>Provides added robustness via forward error correction </a:t>
            </a:r>
          </a:p>
          <a:p>
            <a:pPr lvl="1"/>
            <a:r>
              <a:rPr lang="en-US" sz="2000" dirty="0">
                <a:solidFill>
                  <a:srgbClr val="3C3C3C"/>
                </a:solidFill>
              </a:rPr>
              <a:t>Supports operation across heterogeneous networks with enhanced interoperability / connectivity options, including data, network and semantic interoperability.</a:t>
            </a:r>
          </a:p>
          <a:p>
            <a:endParaRPr lang="en-GB" sz="2000" dirty="0"/>
          </a:p>
        </p:txBody>
      </p:sp>
      <p:sp>
        <p:nvSpPr>
          <p:cNvPr id="7" name="日付プレースホルダー 6">
            <a:extLst>
              <a:ext uri="{FF2B5EF4-FFF2-40B4-BE49-F238E27FC236}">
                <a16:creationId xmlns:a16="http://schemas.microsoft.com/office/drawing/2014/main" id="{7FEF5A5E-85BB-48CF-8427-B234693BFAC2}"/>
              </a:ext>
            </a:extLst>
          </p:cNvPr>
          <p:cNvSpPr>
            <a:spLocks noGrp="1"/>
          </p:cNvSpPr>
          <p:nvPr>
            <p:ph type="dt" sz="half" idx="12"/>
          </p:nvPr>
        </p:nvSpPr>
        <p:spPr/>
        <p:txBody>
          <a:bodyPr/>
          <a:lstStyle/>
          <a:p>
            <a:r>
              <a:rPr lang="en-US" altLang="ja-JP"/>
              <a:t>November 2018</a:t>
            </a:r>
            <a:endParaRPr lang="en-US" altLang="ja-JP" dirty="0"/>
          </a:p>
        </p:txBody>
      </p:sp>
      <p:sp>
        <p:nvSpPr>
          <p:cNvPr id="9" name="フッター プレースホルダー 4">
            <a:extLst>
              <a:ext uri="{FF2B5EF4-FFF2-40B4-BE49-F238E27FC236}">
                <a16:creationId xmlns:a16="http://schemas.microsoft.com/office/drawing/2014/main" id="{A35514C6-BD53-4E41-8998-7ED43316287E}"/>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6DC7706B-705D-48CA-AF8C-113DFF8D80B2}"/>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3877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SmartBAN network and features</a:t>
            </a:r>
            <a:endParaRPr lang="en-US" dirty="0"/>
          </a:p>
        </p:txBody>
      </p:sp>
      <p:sp>
        <p:nvSpPr>
          <p:cNvPr id="3" name="Tijdelijke aanduiding voor inhoud 2"/>
          <p:cNvSpPr>
            <a:spLocks noGrp="1"/>
          </p:cNvSpPr>
          <p:nvPr>
            <p:ph type="body" sz="quarter" idx="11"/>
          </p:nvPr>
        </p:nvSpPr>
        <p:spPr>
          <a:xfrm>
            <a:off x="4452730" y="1211355"/>
            <a:ext cx="4412169" cy="5273996"/>
          </a:xfrm>
        </p:spPr>
        <p:txBody>
          <a:bodyPr>
            <a:noAutofit/>
          </a:bodyPr>
          <a:lstStyle/>
          <a:p>
            <a:pPr marL="0" indent="0">
              <a:buNone/>
            </a:pPr>
            <a:r>
              <a:rPr lang="en-US" sz="2000" dirty="0" err="1"/>
              <a:t>SmartBAN</a:t>
            </a:r>
            <a:r>
              <a:rPr lang="en-US" sz="2000" dirty="0"/>
              <a:t> design features:</a:t>
            </a:r>
          </a:p>
          <a:p>
            <a:r>
              <a:rPr lang="en-US" sz="2000" dirty="0"/>
              <a:t>Star concept + multi hub relay</a:t>
            </a:r>
          </a:p>
          <a:p>
            <a:r>
              <a:rPr lang="en-US" sz="2000" dirty="0"/>
              <a:t>Efficient MAC and PHY, yielding very low latency emerging messaging, very low energy consumption, very fast initial set up time, channel reassignment</a:t>
            </a:r>
          </a:p>
          <a:p>
            <a:r>
              <a:rPr lang="en-US" sz="2000" dirty="0"/>
              <a:t>Real-time radio channel assignment (subject of further research)</a:t>
            </a:r>
          </a:p>
          <a:p>
            <a:r>
              <a:rPr lang="en-US" sz="2000" dirty="0"/>
              <a:t>Smart: semantic approach, semantic interoperablity, heterogeneity management, </a:t>
            </a:r>
            <a:r>
              <a:rPr lang="en-US" sz="2000" dirty="0" err="1"/>
              <a:t>IoT</a:t>
            </a:r>
            <a:r>
              <a:rPr lang="en-US" sz="2000" dirty="0"/>
              <a:t> compliance, automatic node discovery (e.g. semantic discovery of nodes)…</a:t>
            </a:r>
          </a:p>
        </p:txBody>
      </p:sp>
      <p:sp>
        <p:nvSpPr>
          <p:cNvPr id="4" name="Tijdelijke aanduiding voor dianummer 3"/>
          <p:cNvSpPr>
            <a:spLocks noGrp="1"/>
          </p:cNvSpPr>
          <p:nvPr>
            <p:ph type="sldNum" sz="quarter" idx="14"/>
          </p:nvPr>
        </p:nvSpPr>
        <p:spPr>
          <a:xfrm>
            <a:off x="8867562" y="5636419"/>
            <a:ext cx="84960" cy="184666"/>
          </a:xfrm>
          <a:prstGeom prst="rect">
            <a:avLst/>
          </a:prstGeom>
        </p:spPr>
        <p:txBody>
          <a:bodyPr/>
          <a:lstStyle/>
          <a:p>
            <a:pPr>
              <a:defRPr/>
            </a:pPr>
            <a:fld id="{D685ABA5-089F-4BBA-9AF9-AE906E138502}" type="slidenum">
              <a:rPr lang="en-GB" smtClean="0">
                <a:solidFill>
                  <a:srgbClr val="FFFFFF"/>
                </a:solidFill>
              </a:rPr>
              <a:pPr>
                <a:defRPr/>
              </a:pPr>
              <a:t>5</a:t>
            </a:fld>
            <a:endParaRPr lang="en-GB">
              <a:solidFill>
                <a:srgbClr val="FFFFFF"/>
              </a:solidFill>
            </a:endParaRPr>
          </a:p>
        </p:txBody>
      </p:sp>
      <p:pic>
        <p:nvPicPr>
          <p:cNvPr id="7" name="Picture 6"/>
          <p:cNvPicPr>
            <a:picLocks noChangeAspect="1"/>
          </p:cNvPicPr>
          <p:nvPr/>
        </p:nvPicPr>
        <p:blipFill>
          <a:blip r:embed="rId3"/>
          <a:stretch>
            <a:fillRect/>
          </a:stretch>
        </p:blipFill>
        <p:spPr>
          <a:xfrm>
            <a:off x="378709" y="1938321"/>
            <a:ext cx="4141553" cy="3975462"/>
          </a:xfrm>
          <a:prstGeom prst="rect">
            <a:avLst/>
          </a:prstGeom>
        </p:spPr>
      </p:pic>
      <p:sp>
        <p:nvSpPr>
          <p:cNvPr id="5" name="日付プレースホルダー 4">
            <a:extLst>
              <a:ext uri="{FF2B5EF4-FFF2-40B4-BE49-F238E27FC236}">
                <a16:creationId xmlns:a16="http://schemas.microsoft.com/office/drawing/2014/main" id="{DDAC668F-3564-4404-A178-321451D404BE}"/>
              </a:ext>
            </a:extLst>
          </p:cNvPr>
          <p:cNvSpPr>
            <a:spLocks noGrp="1"/>
          </p:cNvSpPr>
          <p:nvPr>
            <p:ph type="dt" sz="half" idx="12"/>
          </p:nvPr>
        </p:nvSpPr>
        <p:spPr/>
        <p:txBody>
          <a:bodyPr/>
          <a:lstStyle/>
          <a:p>
            <a:r>
              <a:rPr lang="en-US" altLang="ja-JP"/>
              <a:t>November 2018</a:t>
            </a:r>
            <a:endParaRPr lang="en-US" altLang="ja-JP" dirty="0"/>
          </a:p>
        </p:txBody>
      </p:sp>
      <p:sp>
        <p:nvSpPr>
          <p:cNvPr id="8" name="フッター プレースホルダー 4">
            <a:extLst>
              <a:ext uri="{FF2B5EF4-FFF2-40B4-BE49-F238E27FC236}">
                <a16:creationId xmlns:a16="http://schemas.microsoft.com/office/drawing/2014/main" id="{170BA2C0-2902-4D3C-8A91-76B9F59C3C84}"/>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9" name="Rectangle 6">
            <a:extLst>
              <a:ext uri="{FF2B5EF4-FFF2-40B4-BE49-F238E27FC236}">
                <a16:creationId xmlns:a16="http://schemas.microsoft.com/office/drawing/2014/main" id="{03117D10-4CF9-4D9E-8AF5-A8C816BC3617}"/>
              </a:ext>
            </a:extLst>
          </p:cNvPr>
          <p:cNvSpPr txBox="1">
            <a:spLocks noChangeArrowheads="1"/>
          </p:cNvSpPr>
          <p:nvPr/>
        </p:nvSpPr>
        <p:spPr bwMode="auto">
          <a:xfrm>
            <a:off x="4286294" y="6475413"/>
            <a:ext cx="6476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2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51360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Comparison</a:t>
            </a:r>
            <a:r>
              <a:rPr lang="fr-CH" dirty="0"/>
              <a:t> </a:t>
            </a:r>
            <a:r>
              <a:rPr lang="fr-CH" dirty="0" err="1"/>
              <a:t>with</a:t>
            </a:r>
            <a:r>
              <a:rPr lang="fr-CH" dirty="0"/>
              <a:t> </a:t>
            </a:r>
            <a:r>
              <a:rPr lang="fr-CH" dirty="0" err="1"/>
              <a:t>other</a:t>
            </a:r>
            <a:r>
              <a:rPr lang="fr-CH" dirty="0"/>
              <a:t> standards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82033614"/>
              </p:ext>
            </p:extLst>
          </p:nvPr>
        </p:nvGraphicFramePr>
        <p:xfrm>
          <a:off x="208190" y="1266826"/>
          <a:ext cx="8915401" cy="4955072"/>
        </p:xfrm>
        <a:graphic>
          <a:graphicData uri="http://schemas.openxmlformats.org/drawingml/2006/table">
            <a:tbl>
              <a:tblPr/>
              <a:tblGrid>
                <a:gridCol w="1077686">
                  <a:extLst>
                    <a:ext uri="{9D8B030D-6E8A-4147-A177-3AD203B41FA5}">
                      <a16:colId xmlns:a16="http://schemas.microsoft.com/office/drawing/2014/main" val="20000"/>
                    </a:ext>
                  </a:extLst>
                </a:gridCol>
                <a:gridCol w="3949473">
                  <a:extLst>
                    <a:ext uri="{9D8B030D-6E8A-4147-A177-3AD203B41FA5}">
                      <a16:colId xmlns:a16="http://schemas.microsoft.com/office/drawing/2014/main" val="20001"/>
                    </a:ext>
                  </a:extLst>
                </a:gridCol>
                <a:gridCol w="1365477">
                  <a:extLst>
                    <a:ext uri="{9D8B030D-6E8A-4147-A177-3AD203B41FA5}">
                      <a16:colId xmlns:a16="http://schemas.microsoft.com/office/drawing/2014/main" val="20002"/>
                    </a:ext>
                  </a:extLst>
                </a:gridCol>
                <a:gridCol w="705157">
                  <a:extLst>
                    <a:ext uri="{9D8B030D-6E8A-4147-A177-3AD203B41FA5}">
                      <a16:colId xmlns:a16="http://schemas.microsoft.com/office/drawing/2014/main" val="20003"/>
                    </a:ext>
                  </a:extLst>
                </a:gridCol>
                <a:gridCol w="1817608">
                  <a:extLst>
                    <a:ext uri="{9D8B030D-6E8A-4147-A177-3AD203B41FA5}">
                      <a16:colId xmlns:a16="http://schemas.microsoft.com/office/drawing/2014/main" val="20004"/>
                    </a:ext>
                  </a:extLst>
                </a:gridCol>
              </a:tblGrid>
              <a:tr h="207238">
                <a:tc gridSpan="2">
                  <a:txBody>
                    <a:bodyPr/>
                    <a:lstStyle/>
                    <a:p>
                      <a:pPr algn="ctr" hangingPunct="0">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Parameter</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a:txBody>
                    <a:bodyPr/>
                    <a:lstStyle/>
                    <a:p>
                      <a:pPr algn="ctr" hangingPunct="0">
                        <a:spcAft>
                          <a:spcPts val="0"/>
                        </a:spcAft>
                      </a:pPr>
                      <a:r>
                        <a:rPr lang="en-GB" sz="11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SmartBAN</a:t>
                      </a:r>
                      <a:endPar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hangingPunct="0">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BTLE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hangingPunct="0">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IEEE 802.15.6</a:t>
                      </a:r>
                      <a:r>
                        <a:rPr lang="en-GB"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2146">
                <a:tc rowSpan="3">
                  <a:txBody>
                    <a:bodyPr/>
                    <a:lstStyle/>
                    <a:p>
                      <a:pPr hangingPunct="0">
                        <a:spcAft>
                          <a:spcPts val="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General system specs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System Architecture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Hub + smart relay coordination</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One hub</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One hub</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146">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Networking communication interoperability (</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SmartBAN</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and non-</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SmartBAN</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nodes)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Smart relay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7238">
                <a:tc rowSpan="8">
                  <a:txBody>
                    <a:bodyPr/>
                    <a:lstStyle/>
                    <a:p>
                      <a:pPr hangingPunct="0">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PHY/MAC</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FEC (forward error correction)</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Initial set up time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Fast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Less fast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Less fast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Spread spectrum hopping</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 (in limited cases)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Channel reassignment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Multiple channel</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7238">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Very low latency emerging messaging</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Very fast (timeslot)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 </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Medium (superframe)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2146">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Reutilization of scheduled unused time slots (efficiency parameter)</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2146">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Energy consumption/efficiency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Low (e.g. long sleep times)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Low</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Medium</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12146">
                <a:tc vMerge="1">
                  <a:txBody>
                    <a:bodyPr/>
                    <a:lstStyle/>
                    <a:p>
                      <a:endParaRPr lang="en-GB"/>
                    </a:p>
                  </a:txBody>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Network complexity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Star concept + multi hub relay (planned)</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Star concept</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Star concept + relay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12146">
                <a:tc rowSpan="4">
                  <a:txBody>
                    <a:bodyPr/>
                    <a:lstStyle/>
                    <a:p>
                      <a:pPr hangingPunct="0">
                        <a:spcAft>
                          <a:spcPts val="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Smarts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Semantic approach, semantic interoperability, heterogeneity management, IoT compliance</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12146">
                <a:tc vMerge="1">
                  <a:txBody>
                    <a:bodyPr/>
                    <a:lstStyle/>
                    <a:p>
                      <a:endParaRPr lang="en-GB"/>
                    </a:p>
                  </a:txBody>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Additional semantic and data analytic enablers (e.g. semantic discovery, reasoning/rules)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12146">
                <a:tc vMerge="1">
                  <a:txBody>
                    <a:bodyPr/>
                    <a:lstStyle/>
                    <a:p>
                      <a:endParaRPr lang="en-GB"/>
                    </a:p>
                  </a:txBody>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Automatic node discovery (e.g. semantic discovery of nodes, composition)</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Yes</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Partially</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No</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7238">
                <a:tc vMerge="1">
                  <a:txBody>
                    <a:bodyPr/>
                    <a:lstStyle/>
                    <a:p>
                      <a:endParaRPr lang="en-GB"/>
                    </a:p>
                  </a:txBody>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Coexistence management by coordinator</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High</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Low</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Low</a:t>
                      </a:r>
                    </a:p>
                  </a:txBody>
                  <a:tcPr marL="8096" marR="8096" marT="19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3" name="日付プレースホルダー 2">
            <a:extLst>
              <a:ext uri="{FF2B5EF4-FFF2-40B4-BE49-F238E27FC236}">
                <a16:creationId xmlns:a16="http://schemas.microsoft.com/office/drawing/2014/main" id="{B03C1BF6-1F6E-4C78-9A19-DA7ABBAFF397}"/>
              </a:ext>
            </a:extLst>
          </p:cNvPr>
          <p:cNvSpPr>
            <a:spLocks noGrp="1"/>
          </p:cNvSpPr>
          <p:nvPr>
            <p:ph type="dt" sz="half" idx="12"/>
          </p:nvPr>
        </p:nvSpPr>
        <p:spPr/>
        <p:txBody>
          <a:bodyPr/>
          <a:lstStyle/>
          <a:p>
            <a:r>
              <a:rPr lang="en-US" altLang="ja-JP"/>
              <a:t>November 2018</a:t>
            </a:r>
            <a:endParaRPr lang="en-US" altLang="ja-JP" dirty="0"/>
          </a:p>
        </p:txBody>
      </p:sp>
      <p:sp>
        <p:nvSpPr>
          <p:cNvPr id="7" name="フッター プレースホルダー 4">
            <a:extLst>
              <a:ext uri="{FF2B5EF4-FFF2-40B4-BE49-F238E27FC236}">
                <a16:creationId xmlns:a16="http://schemas.microsoft.com/office/drawing/2014/main" id="{60D9BF23-2D89-414F-9AB1-69ECCA0E184F}"/>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8" name="Rectangle 6">
            <a:extLst>
              <a:ext uri="{FF2B5EF4-FFF2-40B4-BE49-F238E27FC236}">
                <a16:creationId xmlns:a16="http://schemas.microsoft.com/office/drawing/2014/main" id="{A7554ACD-F6EC-4B37-9EF2-83C223623E32}"/>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74309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99" y="852713"/>
            <a:ext cx="8181000" cy="719137"/>
          </a:xfrm>
        </p:spPr>
        <p:txBody>
          <a:bodyPr/>
          <a:lstStyle/>
          <a:p>
            <a:r>
              <a:rPr lang="en-US" dirty="0"/>
              <a:t>Timeline, progress and milestones achieved</a:t>
            </a:r>
            <a:endParaRPr lang="en-GB" dirty="0"/>
          </a:p>
        </p:txBody>
      </p:sp>
      <p:sp>
        <p:nvSpPr>
          <p:cNvPr id="3" name="Text Placeholder 2"/>
          <p:cNvSpPr>
            <a:spLocks noGrp="1"/>
          </p:cNvSpPr>
          <p:nvPr>
            <p:ph type="body" sz="quarter" idx="11"/>
          </p:nvPr>
        </p:nvSpPr>
        <p:spPr>
          <a:xfrm>
            <a:off x="683899" y="1968157"/>
            <a:ext cx="8181000" cy="321926"/>
          </a:xfrm>
        </p:spPr>
        <p:txBody>
          <a:bodyPr>
            <a:normAutofit fontScale="55000" lnSpcReduction="20000"/>
          </a:bodyPr>
          <a:lstStyle/>
          <a:p>
            <a:r>
              <a:rPr lang="en-US" dirty="0"/>
              <a:t>The group has released the following specifications and reports: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06230622"/>
              </p:ext>
            </p:extLst>
          </p:nvPr>
        </p:nvGraphicFramePr>
        <p:xfrm>
          <a:off x="487017" y="1870061"/>
          <a:ext cx="8291366" cy="4421409"/>
        </p:xfrm>
        <a:graphic>
          <a:graphicData uri="http://schemas.openxmlformats.org/drawingml/2006/table">
            <a:tbl>
              <a:tblPr firstRow="1" firstCol="1" bandRow="1"/>
              <a:tblGrid>
                <a:gridCol w="482315">
                  <a:extLst>
                    <a:ext uri="{9D8B030D-6E8A-4147-A177-3AD203B41FA5}">
                      <a16:colId xmlns:a16="http://schemas.microsoft.com/office/drawing/2014/main" val="20000"/>
                    </a:ext>
                  </a:extLst>
                </a:gridCol>
                <a:gridCol w="2006108">
                  <a:extLst>
                    <a:ext uri="{9D8B030D-6E8A-4147-A177-3AD203B41FA5}">
                      <a16:colId xmlns:a16="http://schemas.microsoft.com/office/drawing/2014/main" val="20001"/>
                    </a:ext>
                  </a:extLst>
                </a:gridCol>
                <a:gridCol w="4471400">
                  <a:extLst>
                    <a:ext uri="{9D8B030D-6E8A-4147-A177-3AD203B41FA5}">
                      <a16:colId xmlns:a16="http://schemas.microsoft.com/office/drawing/2014/main" val="20002"/>
                    </a:ext>
                  </a:extLst>
                </a:gridCol>
                <a:gridCol w="1331543">
                  <a:extLst>
                    <a:ext uri="{9D8B030D-6E8A-4147-A177-3AD203B41FA5}">
                      <a16:colId xmlns:a16="http://schemas.microsoft.com/office/drawing/2014/main" val="20003"/>
                    </a:ext>
                  </a:extLst>
                </a:gridCol>
              </a:tblGrid>
              <a:tr h="221070">
                <a:tc>
                  <a:txBody>
                    <a:bodyPr/>
                    <a:lstStyle/>
                    <a:p>
                      <a:pPr algn="ctr">
                        <a:spcAft>
                          <a:spcPts val="0"/>
                        </a:spcAft>
                      </a:pPr>
                      <a:r>
                        <a:rPr lang="en-GB" sz="11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Status</a:t>
                      </a:r>
                      <a:endParaRPr lang="en-GB"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GB" sz="11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Number</a:t>
                      </a:r>
                      <a:endParaRPr lang="en-GB"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GB" sz="11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Title</a:t>
                      </a:r>
                      <a:endParaRPr lang="en-GB"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spcAft>
                          <a:spcPts val="0"/>
                        </a:spcAft>
                      </a:pPr>
                      <a:r>
                        <a:rPr lang="en-GB" sz="11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Date</a:t>
                      </a:r>
                      <a:endParaRPr lang="en-GB" sz="110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442141">
                <a:tc rowSpan="5">
                  <a:txBody>
                    <a:bodyPr/>
                    <a:lstStyle/>
                    <a:p>
                      <a:pPr marL="71755" marR="71755" algn="ctr">
                        <a:spcAft>
                          <a:spcPts val="0"/>
                        </a:spcAft>
                      </a:pPr>
                      <a:r>
                        <a:rPr lang="en-GB" sz="1100" b="1" dirty="0">
                          <a:effectLst/>
                          <a:latin typeface="Calibri" panose="020F0502020204030204" pitchFamily="34" charset="0"/>
                          <a:ea typeface="MS Mincho" panose="02020609040205080304" pitchFamily="49" charset="-128"/>
                          <a:cs typeface="Times New Roman" panose="02020603050405020304" pitchFamily="18" charset="0"/>
                        </a:rPr>
                        <a:t>Published</a:t>
                      </a:r>
                      <a:endParaRPr lang="en-GB"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vert="vert27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TS 103 326 Ver. 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 Body Area Network (SmartBAN), Enhanced Ultra-Low Power Physical Layer</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2015-04-28</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442141">
                <a:tc vMerge="1">
                  <a:txBody>
                    <a:bodyPr/>
                    <a:lstStyle/>
                    <a:p>
                      <a:endParaRPr lang="en-GB"/>
                    </a:p>
                  </a:txBody>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TS 103 325 Ver. 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 Body Area Network (SmartBAN), Low Complexity Medium Access Control (MAC) for SmartBAN</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2015-04-28</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442141">
                <a:tc vMerge="1">
                  <a:txBody>
                    <a:bodyPr/>
                    <a:lstStyle/>
                    <a:p>
                      <a:endParaRPr lang="en-GB"/>
                    </a:p>
                  </a:txBody>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TS 103 378 Ver. 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 Body Area Networks (SmartBAN), Unified data representation formats, semantic and open data mode</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2015-12-11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442141">
                <a:tc vMerge="1">
                  <a:txBody>
                    <a:bodyPr/>
                    <a:lstStyle/>
                    <a:p>
                      <a:endParaRPr lang="en-GB"/>
                    </a:p>
                  </a:txBody>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TR103 395 Ver. 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 Body Area Network (SmartBAN); Measurements and modelling of SmartBAN Radio Frequency (RF) environment</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2016-12-20</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r h="442141">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TR103 394 Ver.1.1.1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Smart Body Area Networks (</a:t>
                      </a:r>
                      <a:r>
                        <a:rPr lang="en-GB" sz="1100" dirty="0" err="1">
                          <a:effectLst/>
                          <a:latin typeface="Calibri" panose="020F0502020204030204" pitchFamily="34" charset="0"/>
                          <a:ea typeface="MS Mincho" panose="02020609040205080304" pitchFamily="49" charset="-128"/>
                          <a:cs typeface="Times New Roman" panose="02020603050405020304" pitchFamily="18" charset="0"/>
                        </a:rPr>
                        <a:t>SmartBAN</a:t>
                      </a:r>
                      <a:r>
                        <a:rPr lang="en-GB" sz="1100" dirty="0">
                          <a:effectLst/>
                          <a:latin typeface="Calibri" panose="020F0502020204030204" pitchFamily="34" charset="0"/>
                          <a:ea typeface="MS Mincho" panose="02020609040205080304" pitchFamily="49" charset="-128"/>
                          <a:cs typeface="Times New Roman" panose="02020603050405020304" pitchFamily="18" charset="0"/>
                        </a:rPr>
                        <a:t>);</a:t>
                      </a:r>
                    </a:p>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System Description</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2018-1-15</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442141">
                <a:tc rowSpan="4">
                  <a:txBody>
                    <a:bodyPr/>
                    <a:lstStyle/>
                    <a:p>
                      <a:pPr marL="71755" marR="71755" algn="ctr">
                        <a:spcAft>
                          <a:spcPts val="0"/>
                        </a:spcAft>
                      </a:pPr>
                      <a:r>
                        <a:rPr lang="en-GB" sz="1100" b="1" dirty="0">
                          <a:effectLst/>
                          <a:latin typeface="Calibri" panose="020F0502020204030204" pitchFamily="34" charset="0"/>
                          <a:ea typeface="MS Mincho" panose="02020609040205080304" pitchFamily="49" charset="-128"/>
                          <a:cs typeface="Times New Roman" panose="02020603050405020304" pitchFamily="18" charset="0"/>
                        </a:rPr>
                        <a:t>In preparation</a:t>
                      </a:r>
                      <a:endParaRPr lang="en-GB"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435" marR="51435" marT="0" marB="0" vert="vert27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DTR/SmartBAN-001</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Comparative analysis between </a:t>
                      </a:r>
                      <a:r>
                        <a:rPr lang="en-GB" sz="1100" dirty="0" err="1">
                          <a:effectLst/>
                          <a:latin typeface="Calibri" panose="020F0502020204030204" pitchFamily="34" charset="0"/>
                          <a:ea typeface="MS Mincho" panose="02020609040205080304" pitchFamily="49" charset="-128"/>
                          <a:cs typeface="Times New Roman" panose="02020603050405020304" pitchFamily="18" charset="0"/>
                        </a:rPr>
                        <a:t>SmartBAN</a:t>
                      </a:r>
                      <a:r>
                        <a:rPr lang="en-GB" sz="1100" dirty="0">
                          <a:effectLst/>
                          <a:latin typeface="Calibri" panose="020F0502020204030204" pitchFamily="34" charset="0"/>
                          <a:ea typeface="MS Mincho" panose="02020609040205080304" pitchFamily="49" charset="-128"/>
                          <a:cs typeface="Times New Roman" panose="02020603050405020304" pitchFamily="18" charset="0"/>
                        </a:rPr>
                        <a:t> and other short-range standards</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Q4 2018 (draft), Q3 2019 (approval)</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6"/>
                  </a:ext>
                </a:extLst>
              </a:tr>
              <a:tr h="663211">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DTS/SmartBAN-004 - TS 103 327 </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Smart Body Area Networks (</a:t>
                      </a:r>
                      <a:r>
                        <a:rPr lang="en-GB" sz="1100" dirty="0" err="1">
                          <a:effectLst/>
                          <a:latin typeface="Calibri" panose="020F0502020204030204" pitchFamily="34" charset="0"/>
                          <a:ea typeface="MS Mincho" panose="02020609040205080304" pitchFamily="49" charset="-128"/>
                          <a:cs typeface="Times New Roman" panose="02020603050405020304" pitchFamily="18" charset="0"/>
                        </a:rPr>
                        <a:t>SmartBAN</a:t>
                      </a:r>
                      <a:r>
                        <a:rPr lang="en-GB" sz="1100" dirty="0">
                          <a:effectLst/>
                          <a:latin typeface="Calibri" panose="020F0502020204030204" pitchFamily="34" charset="0"/>
                          <a:ea typeface="MS Mincho" panose="02020609040205080304" pitchFamily="49" charset="-128"/>
                          <a:cs typeface="Times New Roman" panose="02020603050405020304" pitchFamily="18" charset="0"/>
                        </a:rPr>
                        <a:t>); Service and application standardized enablers and interfaces, APIs and infrastructure for interoperability management</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Q3 2018 (publication) </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7"/>
                  </a:ext>
                </a:extLst>
              </a:tr>
              <a:tr h="442141">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RTS/SmartBAN-005r1 – TS 103 325</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Low complexity MAC and routing for SmartBAN, Draft started (TS 103 325)</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Q2 2018 (draft), Q1 2019 (approval)</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8"/>
                  </a:ext>
                </a:extLst>
              </a:tr>
              <a:tr h="442141">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RTS/SmartBAN-009r1 - TS 103 378</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spcAft>
                          <a:spcPts val="0"/>
                        </a:spcAft>
                      </a:pPr>
                      <a:r>
                        <a:rPr lang="en-GB" sz="1100">
                          <a:effectLst/>
                          <a:latin typeface="Calibri" panose="020F0502020204030204" pitchFamily="34" charset="0"/>
                          <a:ea typeface="MS Mincho" panose="02020609040205080304" pitchFamily="49" charset="-128"/>
                          <a:cs typeface="Times New Roman" panose="02020603050405020304" pitchFamily="18" charset="0"/>
                        </a:rPr>
                        <a:t>SmartBAN unified data representation formats, semantic open data model and corresponding ontology</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spcAft>
                          <a:spcPts val="0"/>
                        </a:spcAft>
                      </a:pPr>
                      <a:r>
                        <a:rPr lang="en-GB" sz="1100" dirty="0">
                          <a:effectLst/>
                          <a:latin typeface="Calibri" panose="020F0502020204030204" pitchFamily="34" charset="0"/>
                          <a:ea typeface="MS Mincho" panose="02020609040205080304" pitchFamily="49" charset="-128"/>
                          <a:cs typeface="Times New Roman" panose="02020603050405020304" pitchFamily="18" charset="0"/>
                        </a:rPr>
                        <a:t>Q1 2019 (publication) </a:t>
                      </a:r>
                    </a:p>
                  </a:txBody>
                  <a:tcPr marL="51435" marR="51435"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9"/>
                  </a:ext>
                </a:extLst>
              </a:tr>
            </a:tbl>
          </a:graphicData>
        </a:graphic>
      </p:graphicFrame>
      <p:sp>
        <p:nvSpPr>
          <p:cNvPr id="6" name="日付プレースホルダー 5">
            <a:extLst>
              <a:ext uri="{FF2B5EF4-FFF2-40B4-BE49-F238E27FC236}">
                <a16:creationId xmlns:a16="http://schemas.microsoft.com/office/drawing/2014/main" id="{8E439E5D-057C-4162-89E1-F682E631F1DB}"/>
              </a:ext>
            </a:extLst>
          </p:cNvPr>
          <p:cNvSpPr>
            <a:spLocks noGrp="1"/>
          </p:cNvSpPr>
          <p:nvPr>
            <p:ph type="dt" sz="half" idx="12"/>
          </p:nvPr>
        </p:nvSpPr>
        <p:spPr/>
        <p:txBody>
          <a:bodyPr/>
          <a:lstStyle/>
          <a:p>
            <a:r>
              <a:rPr lang="en-US" altLang="ja-JP"/>
              <a:t>November 2018</a:t>
            </a:r>
            <a:endParaRPr lang="en-US" altLang="ja-JP" dirty="0"/>
          </a:p>
        </p:txBody>
      </p:sp>
      <p:sp>
        <p:nvSpPr>
          <p:cNvPr id="7" name="フッター プレースホルダー 4">
            <a:extLst>
              <a:ext uri="{FF2B5EF4-FFF2-40B4-BE49-F238E27FC236}">
                <a16:creationId xmlns:a16="http://schemas.microsoft.com/office/drawing/2014/main" id="{329D2ED7-3B92-4410-803F-D7D48D439C7F}"/>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8" name="Rectangle 6">
            <a:extLst>
              <a:ext uri="{FF2B5EF4-FFF2-40B4-BE49-F238E27FC236}">
                <a16:creationId xmlns:a16="http://schemas.microsoft.com/office/drawing/2014/main" id="{D3E6B560-F849-438F-A027-CC5CCE4C3AE4}"/>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33470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PHY-MAC</a:t>
            </a:r>
            <a:endParaRPr lang="en-GB" dirty="0"/>
          </a:p>
        </p:txBody>
      </p:sp>
      <p:sp>
        <p:nvSpPr>
          <p:cNvPr id="3" name="Text Placeholder 2"/>
          <p:cNvSpPr>
            <a:spLocks noGrp="1"/>
          </p:cNvSpPr>
          <p:nvPr>
            <p:ph type="body" sz="quarter" idx="11"/>
          </p:nvPr>
        </p:nvSpPr>
        <p:spPr>
          <a:xfrm>
            <a:off x="181509" y="1545018"/>
            <a:ext cx="5049709" cy="4928658"/>
          </a:xfrm>
        </p:spPr>
        <p:txBody>
          <a:bodyPr>
            <a:normAutofit fontScale="85000" lnSpcReduction="10000"/>
          </a:bodyPr>
          <a:lstStyle/>
          <a:p>
            <a:pPr marL="0" indent="0">
              <a:buNone/>
            </a:pPr>
            <a:r>
              <a:rPr lang="en-US" altLang="ja-JP" sz="2850" dirty="0">
                <a:ea typeface="Tahoma" panose="020B0604030504040204" pitchFamily="34" charset="0"/>
              </a:rPr>
              <a:t>Technical Requirements for PHY-MAC</a:t>
            </a:r>
            <a:endParaRPr lang="en-US" altLang="ja-JP" sz="2850" dirty="0"/>
          </a:p>
          <a:p>
            <a:pPr marL="0" indent="0">
              <a:buNone/>
            </a:pPr>
            <a:r>
              <a:rPr lang="en-US" altLang="ja-JP" sz="2100" dirty="0"/>
              <a:t>1. Ultra Low Power Design</a:t>
            </a:r>
          </a:p>
          <a:p>
            <a:pPr lvl="1"/>
            <a:r>
              <a:rPr lang="en-US" altLang="ja-JP" sz="1800" dirty="0"/>
              <a:t>HUB/Node Role Sharing</a:t>
            </a:r>
          </a:p>
          <a:p>
            <a:pPr lvl="2"/>
            <a:r>
              <a:rPr lang="en-US" altLang="ja-JP" sz="1800" dirty="0"/>
              <a:t>HUB takes care of MAC operation functionality as much as possible. Node operation is designed to be minimum.</a:t>
            </a:r>
          </a:p>
          <a:p>
            <a:pPr lvl="2"/>
            <a:r>
              <a:rPr lang="en-US" altLang="ja-JP" sz="1800" dirty="0"/>
              <a:t>Low complexity/low energy is maintained by exploiting the two-channel approach</a:t>
            </a:r>
          </a:p>
          <a:p>
            <a:pPr marL="0" indent="0">
              <a:buNone/>
            </a:pPr>
            <a:r>
              <a:rPr lang="en-US" altLang="ja-JP" sz="1950" dirty="0"/>
              <a:t>2. Timely Accessible Mechanism</a:t>
            </a:r>
          </a:p>
          <a:p>
            <a:pPr lvl="1"/>
            <a:r>
              <a:rPr lang="en-US" altLang="ja-JP" sz="1800" dirty="0"/>
              <a:t>Emergency Signal Transmission</a:t>
            </a:r>
          </a:p>
          <a:p>
            <a:pPr marL="0" indent="0">
              <a:buNone/>
            </a:pPr>
            <a:r>
              <a:rPr lang="en-US" altLang="ja-JP" sz="2100" dirty="0"/>
              <a:t>3. Co-existence Robustness</a:t>
            </a:r>
          </a:p>
          <a:p>
            <a:pPr lvl="1"/>
            <a:r>
              <a:rPr lang="en-US" altLang="ja-JP" sz="1800" dirty="0"/>
              <a:t>Co-existence between HUBs</a:t>
            </a:r>
          </a:p>
          <a:p>
            <a:pPr lvl="1"/>
            <a:r>
              <a:rPr lang="en-US" altLang="ja-JP" sz="1800" dirty="0"/>
              <a:t>Automatic interference avoidance between BANs using the same data channel</a:t>
            </a:r>
          </a:p>
          <a:p>
            <a:pPr marL="0" indent="0">
              <a:buNone/>
            </a:pPr>
            <a:r>
              <a:rPr lang="en-US" altLang="ja-JP" sz="2100" dirty="0"/>
              <a:t>4. QoS Optimization Mechanism</a:t>
            </a:r>
          </a:p>
          <a:p>
            <a:pPr lvl="1"/>
            <a:r>
              <a:rPr lang="en-US" altLang="ja-JP" sz="1800" dirty="0"/>
              <a:t>Transmission (re-transmission) at the required level of BER, latency, etc.</a:t>
            </a:r>
          </a:p>
          <a:p>
            <a:endParaRPr lang="en-GB" dirty="0"/>
          </a:p>
        </p:txBody>
      </p:sp>
      <p:pic>
        <p:nvPicPr>
          <p:cNvPr id="6" name="図 5">
            <a:extLst>
              <a:ext uri="{FF2B5EF4-FFF2-40B4-BE49-F238E27FC236}">
                <a16:creationId xmlns:a16="http://schemas.microsoft.com/office/drawing/2014/main" id="{77E35F4B-90DD-48B1-B751-01A9B8B19126}"/>
              </a:ext>
            </a:extLst>
          </p:cNvPr>
          <p:cNvPicPr>
            <a:picLocks noChangeAspect="1"/>
          </p:cNvPicPr>
          <p:nvPr/>
        </p:nvPicPr>
        <p:blipFill>
          <a:blip r:embed="rId2"/>
          <a:stretch>
            <a:fillRect/>
          </a:stretch>
        </p:blipFill>
        <p:spPr>
          <a:xfrm>
            <a:off x="5309007" y="1266827"/>
            <a:ext cx="3701538" cy="2379475"/>
          </a:xfrm>
          <a:prstGeom prst="rect">
            <a:avLst/>
          </a:prstGeom>
        </p:spPr>
      </p:pic>
      <p:sp>
        <p:nvSpPr>
          <p:cNvPr id="7" name="テキスト ボックス 6">
            <a:extLst>
              <a:ext uri="{FF2B5EF4-FFF2-40B4-BE49-F238E27FC236}">
                <a16:creationId xmlns:a16="http://schemas.microsoft.com/office/drawing/2014/main" id="{D978AACC-7636-4292-A720-6A4429443657}"/>
              </a:ext>
            </a:extLst>
          </p:cNvPr>
          <p:cNvSpPr txBox="1"/>
          <p:nvPr/>
        </p:nvSpPr>
        <p:spPr>
          <a:xfrm>
            <a:off x="5650468" y="5898551"/>
            <a:ext cx="3213889" cy="300082"/>
          </a:xfrm>
          <a:prstGeom prst="rect">
            <a:avLst/>
          </a:prstGeom>
          <a:noFill/>
        </p:spPr>
        <p:txBody>
          <a:bodyPr wrap="square" rtlCol="0">
            <a:spAutoFit/>
          </a:bodyPr>
          <a:lstStyle/>
          <a:p>
            <a:r>
              <a:rPr kumimoji="1" lang="en-US" altLang="ja-JP" sz="1350" dirty="0">
                <a:solidFill>
                  <a:srgbClr val="3C3C3C"/>
                </a:solidFill>
              </a:rPr>
              <a:t>2-ch Concept and Access Schemes</a:t>
            </a:r>
            <a:endParaRPr kumimoji="1" lang="ja-JP" altLang="en-US" sz="1350" dirty="0">
              <a:solidFill>
                <a:srgbClr val="3C3C3C"/>
              </a:solidFill>
            </a:endParaRPr>
          </a:p>
        </p:txBody>
      </p:sp>
      <p:pic>
        <p:nvPicPr>
          <p:cNvPr id="8" name="図 7">
            <a:extLst>
              <a:ext uri="{FF2B5EF4-FFF2-40B4-BE49-F238E27FC236}">
                <a16:creationId xmlns:a16="http://schemas.microsoft.com/office/drawing/2014/main" id="{00C14B74-E88B-445D-B6F3-3FF5D731A522}"/>
              </a:ext>
            </a:extLst>
          </p:cNvPr>
          <p:cNvPicPr>
            <a:picLocks noChangeAspect="1"/>
          </p:cNvPicPr>
          <p:nvPr/>
        </p:nvPicPr>
        <p:blipFill>
          <a:blip r:embed="rId3"/>
          <a:stretch>
            <a:fillRect/>
          </a:stretch>
        </p:blipFill>
        <p:spPr>
          <a:xfrm>
            <a:off x="5076056" y="3797267"/>
            <a:ext cx="3966180" cy="2205968"/>
          </a:xfrm>
          <a:prstGeom prst="rect">
            <a:avLst/>
          </a:prstGeom>
        </p:spPr>
      </p:pic>
      <p:sp>
        <p:nvSpPr>
          <p:cNvPr id="5" name="日付プレースホルダー 4">
            <a:extLst>
              <a:ext uri="{FF2B5EF4-FFF2-40B4-BE49-F238E27FC236}">
                <a16:creationId xmlns:a16="http://schemas.microsoft.com/office/drawing/2014/main" id="{1E4013D7-7377-46CF-B352-18F0535FA6FF}"/>
              </a:ext>
            </a:extLst>
          </p:cNvPr>
          <p:cNvSpPr>
            <a:spLocks noGrp="1"/>
          </p:cNvSpPr>
          <p:nvPr>
            <p:ph type="dt" sz="half" idx="12"/>
          </p:nvPr>
        </p:nvSpPr>
        <p:spPr/>
        <p:txBody>
          <a:bodyPr/>
          <a:lstStyle/>
          <a:p>
            <a:r>
              <a:rPr lang="en-US" altLang="ja-JP" dirty="0"/>
              <a:t>November 2018</a:t>
            </a:r>
          </a:p>
        </p:txBody>
      </p:sp>
      <p:sp>
        <p:nvSpPr>
          <p:cNvPr id="9" name="フッター プレースホルダー 4">
            <a:extLst>
              <a:ext uri="{FF2B5EF4-FFF2-40B4-BE49-F238E27FC236}">
                <a16:creationId xmlns:a16="http://schemas.microsoft.com/office/drawing/2014/main" id="{83010F55-1AC6-4594-AB25-8314E49DA748}"/>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FEFA7E61-F054-486B-BFB7-AFAAFD7775E3}"/>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79034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4543425" y="3981099"/>
            <a:ext cx="4530237" cy="2405900"/>
          </a:xfrm>
          <a:prstGeom prst="rect">
            <a:avLst/>
          </a:prstGeom>
          <a:noFill/>
          <a:ln w="9525">
            <a:noFill/>
            <a:miter lim="800000"/>
            <a:headEnd/>
            <a:tailEnd/>
          </a:ln>
          <a:effectLst/>
        </p:spPr>
      </p:pic>
      <p:sp>
        <p:nvSpPr>
          <p:cNvPr id="2" name="Title 1"/>
          <p:cNvSpPr>
            <a:spLocks noGrp="1"/>
          </p:cNvSpPr>
          <p:nvPr>
            <p:ph type="title"/>
          </p:nvPr>
        </p:nvSpPr>
        <p:spPr>
          <a:xfrm>
            <a:off x="684483" y="779113"/>
            <a:ext cx="8181000" cy="719137"/>
          </a:xfrm>
        </p:spPr>
        <p:txBody>
          <a:bodyPr/>
          <a:lstStyle/>
          <a:p>
            <a:r>
              <a:rPr lang="en-GB" dirty="0"/>
              <a:t>Data representation and interoperability management</a:t>
            </a:r>
          </a:p>
        </p:txBody>
      </p:sp>
      <p:sp>
        <p:nvSpPr>
          <p:cNvPr id="3" name="Text Placeholder 2"/>
          <p:cNvSpPr>
            <a:spLocks noGrp="1"/>
          </p:cNvSpPr>
          <p:nvPr>
            <p:ph type="body" sz="quarter" idx="11"/>
          </p:nvPr>
        </p:nvSpPr>
        <p:spPr>
          <a:xfrm>
            <a:off x="112103" y="1749287"/>
            <a:ext cx="4615961" cy="4651513"/>
          </a:xfrm>
        </p:spPr>
        <p:txBody>
          <a:bodyPr>
            <a:normAutofit fontScale="92500" lnSpcReduction="20000"/>
          </a:bodyPr>
          <a:lstStyle/>
          <a:p>
            <a:pPr marL="204788" indent="-204788"/>
            <a:r>
              <a:rPr lang="en-US" sz="1650" b="1" dirty="0"/>
              <a:t>A  BAN (</a:t>
            </a:r>
            <a:r>
              <a:rPr lang="en-US" sz="1425" b="1" i="1" dirty="0">
                <a:solidFill>
                  <a:schemeClr val="bg1">
                    <a:lumMod val="50000"/>
                  </a:schemeClr>
                </a:solidFill>
              </a:rPr>
              <a:t>SmartBAN</a:t>
            </a:r>
            <a:r>
              <a:rPr lang="en-US" sz="1650" b="1" dirty="0"/>
              <a:t>) – data, device, service/application – unified semantic and open reference model, with corresponding modular ontology:</a:t>
            </a:r>
          </a:p>
          <a:p>
            <a:pPr marL="400050" lvl="1">
              <a:spcBef>
                <a:spcPts val="450"/>
              </a:spcBef>
              <a:buClr>
                <a:schemeClr val="accent6"/>
              </a:buClr>
              <a:buFont typeface="Symbol" pitchFamily="18" charset="2"/>
              <a:buChar char="Þ"/>
            </a:pPr>
            <a:r>
              <a:rPr lang="en-US" sz="1425" dirty="0">
                <a:solidFill>
                  <a:schemeClr val="bg1">
                    <a:lumMod val="50000"/>
                  </a:schemeClr>
                </a:solidFill>
              </a:rPr>
              <a:t>key element for BANs </a:t>
            </a:r>
            <a:r>
              <a:rPr lang="en-US" sz="1425" u="sng" dirty="0">
                <a:solidFill>
                  <a:schemeClr val="bg1">
                    <a:lumMod val="50000"/>
                  </a:schemeClr>
                </a:solidFill>
              </a:rPr>
              <a:t>data/device interoperability</a:t>
            </a:r>
            <a:r>
              <a:rPr lang="en-US" sz="1425" dirty="0">
                <a:solidFill>
                  <a:schemeClr val="bg1">
                    <a:lumMod val="50000"/>
                  </a:schemeClr>
                </a:solidFill>
              </a:rPr>
              <a:t>,</a:t>
            </a:r>
          </a:p>
          <a:p>
            <a:pPr marL="400050" lvl="1">
              <a:spcBef>
                <a:spcPts val="450"/>
              </a:spcBef>
              <a:buClr>
                <a:schemeClr val="accent6"/>
              </a:buClr>
              <a:buFont typeface="Symbol" pitchFamily="18" charset="2"/>
              <a:buChar char="Þ"/>
            </a:pPr>
            <a:r>
              <a:rPr lang="en-US" sz="1425" dirty="0">
                <a:solidFill>
                  <a:schemeClr val="bg1">
                    <a:lumMod val="50000"/>
                  </a:schemeClr>
                </a:solidFill>
              </a:rPr>
              <a:t>coupled with a XaaS/</a:t>
            </a:r>
            <a:r>
              <a:rPr lang="en-US" sz="1425" dirty="0" err="1">
                <a:solidFill>
                  <a:schemeClr val="bg1">
                    <a:lumMod val="50000"/>
                  </a:schemeClr>
                </a:solidFill>
              </a:rPr>
              <a:t>WoT</a:t>
            </a:r>
            <a:r>
              <a:rPr lang="en-US" sz="1425" dirty="0">
                <a:solidFill>
                  <a:schemeClr val="bg1">
                    <a:lumMod val="50000"/>
                  </a:schemeClr>
                </a:solidFill>
              </a:rPr>
              <a:t> strategy for </a:t>
            </a:r>
            <a:r>
              <a:rPr lang="en-US" sz="1425" u="sng" dirty="0">
                <a:solidFill>
                  <a:schemeClr val="bg1">
                    <a:lumMod val="50000"/>
                  </a:schemeClr>
                </a:solidFill>
              </a:rPr>
              <a:t>semantic interoperability</a:t>
            </a:r>
            <a:r>
              <a:rPr lang="en-US" sz="1425" dirty="0">
                <a:solidFill>
                  <a:schemeClr val="bg1">
                    <a:lumMod val="50000"/>
                  </a:schemeClr>
                </a:solidFill>
              </a:rPr>
              <a:t> handling, device discovery and composition facilities, data sharing at application level and cross domain use cases handling,</a:t>
            </a:r>
          </a:p>
          <a:p>
            <a:pPr marL="400050" lvl="1">
              <a:spcBef>
                <a:spcPts val="450"/>
              </a:spcBef>
              <a:buClr>
                <a:schemeClr val="accent6"/>
              </a:buClr>
              <a:buFont typeface="Symbol" pitchFamily="18" charset="2"/>
              <a:buChar char="Þ"/>
            </a:pPr>
            <a:r>
              <a:rPr lang="en-US" sz="1425" dirty="0">
                <a:solidFill>
                  <a:schemeClr val="bg1">
                    <a:lumMod val="50000"/>
                  </a:schemeClr>
                </a:solidFill>
              </a:rPr>
              <a:t>eases implementation of automated monitoring/control strategies.</a:t>
            </a:r>
          </a:p>
          <a:p>
            <a:pPr marL="204788" indent="-204788">
              <a:spcBef>
                <a:spcPts val="1800"/>
              </a:spcBef>
            </a:pPr>
            <a:r>
              <a:rPr lang="en-US" sz="1650" b="1" dirty="0"/>
              <a:t>A BAN </a:t>
            </a:r>
            <a:r>
              <a:rPr lang="en-US" sz="1650" b="1" dirty="0">
                <a:solidFill>
                  <a:srgbClr val="3C3C3C"/>
                </a:solidFill>
              </a:rPr>
              <a:t>(</a:t>
            </a:r>
            <a:r>
              <a:rPr lang="en-US" sz="1425" b="1" i="1" dirty="0">
                <a:solidFill>
                  <a:srgbClr val="FFFFFF">
                    <a:lumMod val="50000"/>
                  </a:srgbClr>
                </a:solidFill>
              </a:rPr>
              <a:t>SmartBAN</a:t>
            </a:r>
            <a:r>
              <a:rPr lang="en-US" sz="1650" b="1" dirty="0">
                <a:solidFill>
                  <a:srgbClr val="3C3C3C"/>
                </a:solidFill>
              </a:rPr>
              <a:t>) </a:t>
            </a:r>
            <a:r>
              <a:rPr lang="en-US" sz="1650" b="1" dirty="0"/>
              <a:t>global and more integrated IoT reference architecture for secure interaction and access to BAN data &amp; entities:</a:t>
            </a:r>
          </a:p>
          <a:p>
            <a:pPr marL="400050" lvl="1">
              <a:spcBef>
                <a:spcPts val="450"/>
              </a:spcBef>
              <a:buClr>
                <a:schemeClr val="accent6"/>
              </a:buClr>
              <a:buFont typeface="Symbol" pitchFamily="18" charset="2"/>
              <a:buChar char="Þ"/>
            </a:pPr>
            <a:r>
              <a:rPr lang="en-US" sz="1425" dirty="0">
                <a:solidFill>
                  <a:schemeClr val="bg2">
                    <a:lumMod val="50000"/>
                  </a:schemeClr>
                </a:solidFill>
              </a:rPr>
              <a:t>specified on top of the SmartBAN reference model,</a:t>
            </a:r>
          </a:p>
          <a:p>
            <a:pPr marL="400050" lvl="1">
              <a:spcBef>
                <a:spcPts val="450"/>
              </a:spcBef>
              <a:buClr>
                <a:schemeClr val="accent6"/>
              </a:buClr>
              <a:buFont typeface="Symbol" pitchFamily="18" charset="2"/>
              <a:buChar char="Þ"/>
            </a:pPr>
            <a:r>
              <a:rPr lang="en-US" sz="1425" dirty="0">
                <a:solidFill>
                  <a:schemeClr val="bg2">
                    <a:lumMod val="50000"/>
                  </a:schemeClr>
                </a:solidFill>
              </a:rPr>
              <a:t>oneM2M and Multi-Agent based,</a:t>
            </a:r>
          </a:p>
          <a:p>
            <a:pPr marL="400050" lvl="1">
              <a:spcBef>
                <a:spcPts val="450"/>
              </a:spcBef>
              <a:buClr>
                <a:schemeClr val="accent6"/>
              </a:buClr>
              <a:buFont typeface="Symbol" pitchFamily="18" charset="2"/>
              <a:buChar char="Þ"/>
            </a:pPr>
            <a:r>
              <a:rPr lang="en-US" sz="1425" dirty="0">
                <a:solidFill>
                  <a:schemeClr val="bg2">
                    <a:lumMod val="50000"/>
                  </a:schemeClr>
                </a:solidFill>
              </a:rPr>
              <a:t>addresses </a:t>
            </a:r>
            <a:r>
              <a:rPr lang="en-US" sz="1425" u="sng" dirty="0">
                <a:solidFill>
                  <a:schemeClr val="bg2">
                    <a:lumMod val="50000"/>
                  </a:schemeClr>
                </a:solidFill>
              </a:rPr>
              <a:t>network/syntactic/semantic interoperability</a:t>
            </a:r>
            <a:r>
              <a:rPr lang="en-US" sz="1425" dirty="0">
                <a:solidFill>
                  <a:schemeClr val="bg2">
                    <a:lumMod val="50000"/>
                  </a:schemeClr>
                </a:solidFill>
              </a:rPr>
              <a:t>,</a:t>
            </a:r>
          </a:p>
          <a:p>
            <a:pPr marL="400050" lvl="1">
              <a:spcBef>
                <a:spcPts val="450"/>
              </a:spcBef>
              <a:buClr>
                <a:schemeClr val="accent6"/>
              </a:buClr>
              <a:buFont typeface="Symbol" pitchFamily="18" charset="2"/>
              <a:buChar char="Þ"/>
            </a:pPr>
            <a:r>
              <a:rPr lang="en-US" sz="1425" dirty="0">
                <a:solidFill>
                  <a:schemeClr val="bg2">
                    <a:lumMod val="50000"/>
                  </a:schemeClr>
                </a:solidFill>
              </a:rPr>
              <a:t>provides in particular generic service enablers for semantic data sharing/management, embedded semantic analytics (</a:t>
            </a:r>
            <a:r>
              <a:rPr lang="en-US" sz="1275" i="1" dirty="0">
                <a:solidFill>
                  <a:schemeClr val="bg2">
                    <a:lumMod val="50000"/>
                  </a:schemeClr>
                </a:solidFill>
              </a:rPr>
              <a:t>device/edge/fog levels</a:t>
            </a:r>
            <a:r>
              <a:rPr lang="en-US" sz="1425" dirty="0">
                <a:solidFill>
                  <a:schemeClr val="bg2">
                    <a:lumMod val="50000"/>
                  </a:schemeClr>
                </a:solidFill>
              </a:rPr>
              <a:t>), and distributed monitoring/control operations.</a:t>
            </a:r>
          </a:p>
        </p:txBody>
      </p:sp>
      <p:pic>
        <p:nvPicPr>
          <p:cNvPr id="1026" name="Picture 2"/>
          <p:cNvPicPr>
            <a:picLocks noChangeAspect="1" noChangeArrowheads="1"/>
          </p:cNvPicPr>
          <p:nvPr/>
        </p:nvPicPr>
        <p:blipFill>
          <a:blip r:embed="rId3" cstate="print"/>
          <a:srcRect/>
          <a:stretch>
            <a:fillRect/>
          </a:stretch>
        </p:blipFill>
        <p:spPr bwMode="auto">
          <a:xfrm>
            <a:off x="4609367" y="1847354"/>
            <a:ext cx="2373924" cy="205913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009667" y="1850331"/>
            <a:ext cx="2063940" cy="2056153"/>
          </a:xfrm>
          <a:prstGeom prst="rect">
            <a:avLst/>
          </a:prstGeom>
          <a:noFill/>
          <a:ln w="9525">
            <a:noFill/>
            <a:miter lim="800000"/>
            <a:headEnd/>
            <a:tailEnd/>
          </a:ln>
          <a:effectLst/>
        </p:spPr>
      </p:pic>
      <p:sp>
        <p:nvSpPr>
          <p:cNvPr id="5" name="日付プレースホルダー 4">
            <a:extLst>
              <a:ext uri="{FF2B5EF4-FFF2-40B4-BE49-F238E27FC236}">
                <a16:creationId xmlns:a16="http://schemas.microsoft.com/office/drawing/2014/main" id="{952C3799-F586-4503-91C3-BA3B8CA4A116}"/>
              </a:ext>
            </a:extLst>
          </p:cNvPr>
          <p:cNvSpPr>
            <a:spLocks noGrp="1"/>
          </p:cNvSpPr>
          <p:nvPr>
            <p:ph type="dt" sz="half" idx="12"/>
          </p:nvPr>
        </p:nvSpPr>
        <p:spPr/>
        <p:txBody>
          <a:bodyPr/>
          <a:lstStyle/>
          <a:p>
            <a:r>
              <a:rPr lang="en-US" altLang="ja-JP"/>
              <a:t>November 2018</a:t>
            </a:r>
            <a:endParaRPr lang="en-US" altLang="ja-JP" dirty="0"/>
          </a:p>
        </p:txBody>
      </p:sp>
      <p:sp>
        <p:nvSpPr>
          <p:cNvPr id="9" name="フッター プレースホルダー 4">
            <a:extLst>
              <a:ext uri="{FF2B5EF4-FFF2-40B4-BE49-F238E27FC236}">
                <a16:creationId xmlns:a16="http://schemas.microsoft.com/office/drawing/2014/main" id="{D1A551B1-193C-4E43-97FE-3A02A791AEA0}"/>
              </a:ext>
            </a:extLst>
          </p:cNvPr>
          <p:cNvSpPr>
            <a:spLocks noGrp="1"/>
          </p:cNvSpPr>
          <p:nvPr>
            <p:ph type="ftr" sz="quarter" idx="13"/>
          </p:nvPr>
        </p:nvSpPr>
        <p:spPr>
          <a:xfrm>
            <a:off x="5076056" y="6475412"/>
            <a:ext cx="3816424" cy="215444"/>
          </a:xfrm>
        </p:spPr>
        <p:txBody>
          <a:bodyPr/>
          <a:lstStyle/>
          <a:p>
            <a:r>
              <a:rPr lang="en-US" altLang="ja-JP" dirty="0"/>
              <a:t>John </a:t>
            </a:r>
            <a:r>
              <a:rPr lang="en-US" altLang="ja-JP" dirty="0" err="1"/>
              <a:t>Farserotu</a:t>
            </a:r>
            <a:r>
              <a:rPr lang="en-US" altLang="ja-JP" dirty="0"/>
              <a:t>(CSEM) </a:t>
            </a:r>
          </a:p>
        </p:txBody>
      </p:sp>
      <p:sp>
        <p:nvSpPr>
          <p:cNvPr id="10" name="Rectangle 6">
            <a:extLst>
              <a:ext uri="{FF2B5EF4-FFF2-40B4-BE49-F238E27FC236}">
                <a16:creationId xmlns:a16="http://schemas.microsoft.com/office/drawing/2014/main" id="{68E029E9-3A1F-4C37-9B84-A6BE103BC4E4}"/>
              </a:ext>
            </a:extLst>
          </p:cNvPr>
          <p:cNvSpPr>
            <a:spLocks noGrp="1" noChangeArrowheads="1"/>
          </p:cNvSpPr>
          <p:nvPr>
            <p:ph type="sldNum" sz="quarter" idx="14"/>
          </p:nvPr>
        </p:nvSpPr>
        <p:spPr>
          <a:xfrm>
            <a:off x="4286294" y="6475413"/>
            <a:ext cx="647613" cy="184666"/>
          </a:xfrm>
          <a:ln/>
        </p:spPr>
        <p:txBody>
          <a:bodyPr/>
          <a:lstStyle>
            <a:lvl1pPr>
              <a:defRPr sz="1200"/>
            </a:lvl1pPr>
          </a:lstStyle>
          <a:p>
            <a:pPr>
              <a:defRPr/>
            </a:pPr>
            <a:r>
              <a:rPr lang="en-US">
                <a:solidFill>
                  <a:srgbClr val="000000"/>
                </a:solidFill>
              </a:rPr>
              <a:t>Slide </a:t>
            </a:r>
            <a:fld id="{C65D8D74-25E4-4A14-9B13-1C1CBE0663D9}"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866804568"/>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1478</TotalTime>
  <Words>2728</Words>
  <Application>Microsoft Office PowerPoint</Application>
  <PresentationFormat>画面に合わせる (4:3)</PresentationFormat>
  <Paragraphs>307</Paragraphs>
  <Slides>17</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Hiragino Sans W5</vt:lpstr>
      <vt:lpstr>ＭＳ Ｐゴシック</vt:lpstr>
      <vt:lpstr>ＭＳ 明朝</vt:lpstr>
      <vt:lpstr>游ゴシック</vt:lpstr>
      <vt:lpstr>Arial</vt:lpstr>
      <vt:lpstr>Calibri</vt:lpstr>
      <vt:lpstr>Symbol</vt:lpstr>
      <vt:lpstr>Tahoma</vt:lpstr>
      <vt:lpstr>Times New Roman</vt:lpstr>
      <vt:lpstr>IEEE-P802_15</vt:lpstr>
      <vt:lpstr>PowerPoint プレゼンテーション</vt:lpstr>
      <vt:lpstr>ETSI SmartBAN for Digital Health</vt:lpstr>
      <vt:lpstr>Introduction</vt:lpstr>
      <vt:lpstr>The challenges</vt:lpstr>
      <vt:lpstr>SmartBAN network and features</vt:lpstr>
      <vt:lpstr>Comparison with other standards</vt:lpstr>
      <vt:lpstr>Timeline, progress and milestones achieved</vt:lpstr>
      <vt:lpstr>PHY-MAC</vt:lpstr>
      <vt:lpstr>Data representation and interoperability management</vt:lpstr>
      <vt:lpstr>Cooperation with other bodies and demonstration of the technology</vt:lpstr>
      <vt:lpstr>Moving forward – near term</vt:lpstr>
      <vt:lpstr>ETSI IoT Week 2018, SmartBAN Workshop, Thursday 25 October</vt:lpstr>
      <vt:lpstr>SmartBAN in the IoT – a view to the future</vt:lpstr>
      <vt:lpstr>Digital society and the rise of pervasive cognitive computing</vt:lpstr>
      <vt:lpstr>SmartBAN and Digital Health - a vision for the digital future</vt:lpstr>
      <vt:lpstr>Concluding remarks on SmartBAN for Digital Health</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kohno-ryuji-ns@ynu.jp</dc:creator>
  <cp:lastModifiedBy>kohno-ryuji-ns@ynu.jp</cp:lastModifiedBy>
  <cp:revision>8</cp:revision>
  <dcterms:created xsi:type="dcterms:W3CDTF">2018-11-11T22:58:11Z</dcterms:created>
  <dcterms:modified xsi:type="dcterms:W3CDTF">2018-11-12T23:36:29Z</dcterms:modified>
</cp:coreProperties>
</file>