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4" r:id="rId3"/>
    <p:sldId id="717" r:id="rId4"/>
    <p:sldId id="423" r:id="rId5"/>
    <p:sldId id="608" r:id="rId6"/>
    <p:sldId id="708" r:id="rId7"/>
    <p:sldId id="386" r:id="rId8"/>
    <p:sldId id="754" r:id="rId9"/>
    <p:sldId id="800" r:id="rId10"/>
    <p:sldId id="801" r:id="rId11"/>
    <p:sldId id="802" r:id="rId12"/>
    <p:sldId id="560" r:id="rId13"/>
    <p:sldId id="718" r:id="rId14"/>
    <p:sldId id="790" r:id="rId15"/>
    <p:sldId id="809" r:id="rId16"/>
    <p:sldId id="774" r:id="rId17"/>
    <p:sldId id="761" r:id="rId18"/>
    <p:sldId id="810" r:id="rId19"/>
    <p:sldId id="806" r:id="rId20"/>
    <p:sldId id="811" r:id="rId21"/>
    <p:sldId id="792" r:id="rId22"/>
    <p:sldId id="796" r:id="rId23"/>
    <p:sldId id="793" r:id="rId24"/>
    <p:sldId id="807" r:id="rId25"/>
    <p:sldId id="808"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75" autoAdjust="0"/>
    <p:restoredTop sz="95409" autoAdjust="0"/>
  </p:normalViewPr>
  <p:slideViewPr>
    <p:cSldViewPr>
      <p:cViewPr varScale="1">
        <p:scale>
          <a:sx n="62" d="100"/>
          <a:sy n="62" d="100"/>
        </p:scale>
        <p:origin x="830"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12</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16</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17</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19</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251107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34447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22</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24</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175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64473" y="304026"/>
            <a:ext cx="2923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-0530-03-0013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2018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2018-11-11</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84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September in doc. 15-18-0525/r1.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minutes between September and November 2018 in doc. 15-18-0528r1.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12</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Tuesday AM1, Nov. 13,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152672508"/>
              </p:ext>
            </p:extLst>
          </p:nvPr>
        </p:nvGraphicFramePr>
        <p:xfrm>
          <a:off x="838200" y="2286000"/>
          <a:ext cx="8077200" cy="3340479"/>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new agenda in doc. 15-18/0530r1</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15-18/</a:t>
                      </a:r>
                      <a:r>
                        <a:rPr lang="en-GB" altLang="en-US" sz="1800" dirty="0" smtClean="0"/>
                        <a:t>0525r1</a:t>
                      </a:r>
                    </a:p>
                  </a:txBody>
                  <a:tcPr marT="45764" marB="45764"/>
                </a:tc>
                <a:tc>
                  <a:txBody>
                    <a:bodyPr/>
                    <a:lstStyle/>
                    <a:p>
                      <a:r>
                        <a:rPr lang="de-DE" sz="1800" dirty="0" smtClean="0"/>
                        <a:t>15</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15-18/</a:t>
                      </a:r>
                      <a:r>
                        <a:rPr lang="en-GB" altLang="en-US" sz="1800" dirty="0" smtClean="0"/>
                        <a:t>0528</a:t>
                      </a:r>
                      <a:r>
                        <a:rPr lang="en-GB" altLang="en-US" sz="1800" baseline="0" dirty="0" smtClean="0"/>
                        <a:t>r1</a:t>
                      </a:r>
                      <a:endParaRPr lang="en-GB"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876849568"/>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Text for beacon enabled mode in doc. </a:t>
                      </a:r>
                      <a:r>
                        <a:rPr lang="en-US" altLang="en-US" sz="1800" dirty="0" smtClean="0"/>
                        <a:t>15-18/0562r0</a:t>
                      </a:r>
                      <a:endParaRPr lang="en-US"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311314740"/>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a:t>Tuesday </a:t>
            </a:r>
            <a:r>
              <a:rPr lang="en-US" altLang="en-US" sz="3600" dirty="0" smtClean="0"/>
              <a:t>AM2, Nov. 13,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25691539"/>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smtClean="0">
                          <a:ln>
                            <a:noFill/>
                          </a:ln>
                          <a:solidFill>
                            <a:srgbClr val="000000"/>
                          </a:solidFill>
                          <a:effectLst/>
                          <a:uLnTx/>
                          <a:uFillTx/>
                          <a:latin typeface="Times New Roman"/>
                          <a:ea typeface="+mn-ea"/>
                          <a:cs typeface="+mn-cs"/>
                        </a:rPr>
                        <a:t>High-level description of non-beacon-enabled MAC </a:t>
                      </a:r>
                      <a:r>
                        <a:rPr kumimoji="0" lang="en-US" altLang="en-US" sz="1800" b="0" i="0" u="none" strike="noStrike" kern="1200" cap="none" spc="0" normalizeH="0" baseline="0" noProof="0" dirty="0" smtClean="0">
                          <a:ln>
                            <a:noFill/>
                          </a:ln>
                          <a:solidFill>
                            <a:srgbClr val="000000"/>
                          </a:solidFill>
                          <a:effectLst/>
                          <a:uLnTx/>
                          <a:uFillTx/>
                          <a:latin typeface="Times New Roman"/>
                          <a:ea typeface="+mn-ea"/>
                          <a:cs typeface="+mn-cs"/>
                        </a:rPr>
                        <a:t>15-18-487r0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922534317"/>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Text for non-beacon-enabled mode in doc. </a:t>
                      </a:r>
                      <a:r>
                        <a:rPr lang="en-US" altLang="en-US" sz="1800" dirty="0" smtClean="0"/>
                        <a:t>15-18-0488r0</a:t>
                      </a:r>
                      <a:endParaRPr lang="en-US" altLang="en-US" sz="1800" dirty="0" smtClean="0"/>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67963944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MAC </a:t>
                      </a:r>
                      <a:r>
                        <a:rPr lang="de-DE" altLang="en-US" sz="1800" dirty="0" err="1" smtClean="0"/>
                        <a:t>support</a:t>
                      </a:r>
                      <a:r>
                        <a:rPr lang="de-DE" altLang="en-US" sz="1800" dirty="0" smtClean="0"/>
                        <a:t> multiple </a:t>
                      </a:r>
                      <a:r>
                        <a:rPr lang="de-DE" altLang="en-US" sz="1800" dirty="0" err="1" smtClean="0"/>
                        <a:t>optical</a:t>
                      </a:r>
                      <a:r>
                        <a:rPr lang="de-DE" altLang="en-US" sz="1800" dirty="0" smtClean="0"/>
                        <a:t> </a:t>
                      </a:r>
                      <a:r>
                        <a:rPr lang="de-DE" altLang="en-US" sz="1800" dirty="0" err="1" smtClean="0"/>
                        <a:t>frontends</a:t>
                      </a:r>
                      <a:r>
                        <a:rPr lang="de-DE" altLang="en-US" sz="1800" dirty="0" smtClean="0"/>
                        <a:t> </a:t>
                      </a:r>
                      <a:r>
                        <a:rPr lang="de-DE" altLang="en-US" sz="1800" dirty="0" err="1" smtClean="0"/>
                        <a:t>doc</a:t>
                      </a:r>
                      <a:r>
                        <a:rPr lang="de-DE" altLang="en-US" sz="1800" dirty="0" smtClean="0"/>
                        <a:t>. </a:t>
                      </a:r>
                      <a:r>
                        <a:rPr lang="de-DE" altLang="en-US" sz="1800" dirty="0" smtClean="0"/>
                        <a:t>15-18-0410/r1</a:t>
                      </a:r>
                      <a:endParaRPr lang="en-US" altLang="en-US" sz="1800" dirty="0" smtClean="0"/>
                    </a:p>
                  </a:txBody>
                  <a:tcPr marT="45764" marB="45764"/>
                </a:tc>
                <a:tc>
                  <a:txBody>
                    <a:bodyPr/>
                    <a:lstStyle/>
                    <a:p>
                      <a:r>
                        <a:rPr lang="de-DE" sz="1800" dirty="0" smtClean="0"/>
                        <a:t>50</a:t>
                      </a:r>
                      <a:endParaRPr lang="en-US" sz="1800" dirty="0"/>
                    </a:p>
                  </a:txBody>
                  <a:tcPr marT="45764" marB="45764"/>
                </a:tc>
                <a:extLst>
                  <a:ext uri="{0D108BD9-81ED-4DB2-BD59-A6C34878D82A}">
                    <a16:rowId xmlns:a16="http://schemas.microsoft.com/office/drawing/2014/main" val="233913761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PM1, Nov. 13,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67096368"/>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in St. Louis Jan. 13-17 = 8</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2548044710"/>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MAC </a:t>
                      </a:r>
                      <a:r>
                        <a:rPr lang="de-DE" altLang="en-US" sz="1800" dirty="0" err="1" smtClean="0"/>
                        <a:t>support</a:t>
                      </a:r>
                      <a:r>
                        <a:rPr lang="de-DE" altLang="en-US" sz="1800" dirty="0" smtClean="0"/>
                        <a:t> multiple </a:t>
                      </a:r>
                      <a:r>
                        <a:rPr lang="de-DE" altLang="en-US" sz="1800" dirty="0" err="1" smtClean="0"/>
                        <a:t>optical</a:t>
                      </a:r>
                      <a:r>
                        <a:rPr lang="de-DE" altLang="en-US" sz="1800" dirty="0" smtClean="0"/>
                        <a:t> </a:t>
                      </a:r>
                      <a:r>
                        <a:rPr lang="de-DE" altLang="en-US" sz="1800" dirty="0" err="1" smtClean="0"/>
                        <a:t>frontends</a:t>
                      </a:r>
                      <a:r>
                        <a:rPr lang="de-DE" altLang="en-US" sz="1800" dirty="0" smtClean="0"/>
                        <a:t> </a:t>
                      </a:r>
                      <a:r>
                        <a:rPr lang="de-DE" altLang="en-US" sz="1800" dirty="0" err="1" smtClean="0"/>
                        <a:t>doc</a:t>
                      </a:r>
                      <a:r>
                        <a:rPr lang="de-DE" altLang="en-US" sz="1800" dirty="0" smtClean="0"/>
                        <a:t>. </a:t>
                      </a:r>
                      <a:r>
                        <a:rPr lang="de-DE" altLang="en-US" sz="1800" dirty="0" smtClean="0"/>
                        <a:t>15-18-0410/r1</a:t>
                      </a:r>
                      <a:endParaRPr lang="en-US" altLang="en-US" sz="1800" dirty="0" smtClean="0"/>
                    </a:p>
                  </a:txBody>
                  <a:tcPr marT="45764" marB="45764"/>
                </a:tc>
                <a:tc>
                  <a:txBody>
                    <a:bodyPr/>
                    <a:lstStyle/>
                    <a:p>
                      <a:r>
                        <a:rPr lang="de-DE" sz="1800" dirty="0" smtClean="0"/>
                        <a:t>60</a:t>
                      </a:r>
                      <a:endParaRPr lang="en-US" sz="1800" dirty="0"/>
                    </a:p>
                  </a:txBody>
                  <a:tcPr marT="45764" marB="45764"/>
                </a:tc>
                <a:extLst>
                  <a:ext uri="{0D108BD9-81ED-4DB2-BD59-A6C34878D82A}">
                    <a16:rowId xmlns:a16="http://schemas.microsoft.com/office/drawing/2014/main" val="3827398348"/>
                  </a:ext>
                </a:extLst>
              </a:tr>
              <a:tr h="365702">
                <a:tc>
                  <a:txBody>
                    <a:bodyPr/>
                    <a:lstStyle/>
                    <a:p>
                      <a:pPr marL="358775" lvl="1" indent="-342900" algn="just">
                        <a:spcBef>
                          <a:spcPts val="0"/>
                        </a:spcBef>
                        <a:spcAft>
                          <a:spcPts val="300"/>
                        </a:spcAft>
                        <a:defRPr/>
                      </a:pPr>
                      <a:r>
                        <a:rPr lang="de-DE" altLang="en-US" sz="1800" dirty="0" smtClean="0"/>
                        <a:t>TODO </a:t>
                      </a:r>
                      <a:r>
                        <a:rPr lang="de-DE" altLang="en-US" sz="1800" dirty="0" err="1" smtClean="0"/>
                        <a:t>list</a:t>
                      </a:r>
                      <a:r>
                        <a:rPr lang="de-DE" altLang="en-US" sz="1800" dirty="0" smtClean="0"/>
                        <a:t> </a:t>
                      </a:r>
                      <a:r>
                        <a:rPr lang="de-DE" altLang="en-US" sz="1800" dirty="0" err="1" smtClean="0"/>
                        <a:t>of</a:t>
                      </a:r>
                      <a:r>
                        <a:rPr lang="de-DE" altLang="en-US" sz="1800" dirty="0" smtClean="0"/>
                        <a:t> </a:t>
                      </a:r>
                      <a:r>
                        <a:rPr lang="de-DE" altLang="en-US" sz="1800" dirty="0" err="1" smtClean="0"/>
                        <a:t>missing</a:t>
                      </a:r>
                      <a:r>
                        <a:rPr lang="de-DE" altLang="en-US" sz="1800" dirty="0" smtClean="0"/>
                        <a:t> </a:t>
                      </a:r>
                      <a:r>
                        <a:rPr lang="de-DE" altLang="en-US" sz="1800" dirty="0" err="1" smtClean="0"/>
                        <a:t>items</a:t>
                      </a:r>
                      <a:r>
                        <a:rPr lang="de-DE" altLang="en-US" sz="1800" dirty="0" smtClean="0"/>
                        <a:t> in TG13 </a:t>
                      </a:r>
                      <a:r>
                        <a:rPr lang="de-DE" altLang="en-US" sz="1800" dirty="0" err="1" smtClean="0"/>
                        <a:t>Spec</a:t>
                      </a:r>
                      <a:r>
                        <a:rPr lang="de-DE" altLang="en-US" sz="1800" dirty="0" smtClean="0"/>
                        <a:t>. in </a:t>
                      </a:r>
                      <a:r>
                        <a:rPr lang="de-DE" altLang="en-US" sz="1800" dirty="0" err="1" smtClean="0"/>
                        <a:t>doc</a:t>
                      </a:r>
                      <a:r>
                        <a:rPr lang="de-DE" altLang="en-US" sz="1800" dirty="0" smtClean="0"/>
                        <a:t>. 15-18-0563r0</a:t>
                      </a:r>
                    </a:p>
                  </a:txBody>
                  <a:tcPr marT="45764" marB="45764"/>
                </a:tc>
                <a:tc>
                  <a:txBody>
                    <a:bodyPr/>
                    <a:lstStyle/>
                    <a:p>
                      <a:r>
                        <a:rPr lang="en-US" sz="1800" dirty="0" smtClean="0"/>
                        <a:t>45</a:t>
                      </a:r>
                      <a:endParaRPr lang="en-US" sz="1800" dirty="0"/>
                    </a:p>
                  </a:txBody>
                  <a:tcPr marT="45764" marB="45764"/>
                </a:tc>
                <a:extLst>
                  <a:ext uri="{0D108BD9-81ED-4DB2-BD59-A6C34878D82A}">
                    <a16:rowId xmlns:a16="http://schemas.microsoft.com/office/drawing/2014/main" val="161327550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To</a:t>
            </a:r>
            <a:r>
              <a:rPr lang="de-DE" dirty="0" smtClean="0"/>
              <a:t>-do </a:t>
            </a:r>
            <a:r>
              <a:rPr lang="de-DE" dirty="0" err="1" smtClean="0"/>
              <a:t>list</a:t>
            </a:r>
            <a:r>
              <a:rPr lang="de-DE" dirty="0" smtClean="0"/>
              <a:t> in TG13</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smtClean="0">
                <a:solidFill>
                  <a:srgbClr val="00B050"/>
                </a:solidFill>
              </a:rPr>
              <a:t>IEEE 802 LAN </a:t>
            </a:r>
            <a:r>
              <a:rPr lang="de-DE" sz="2200" b="0" dirty="0" err="1" smtClean="0">
                <a:solidFill>
                  <a:srgbClr val="00B050"/>
                </a:solidFill>
              </a:rPr>
              <a:t>Ethertype</a:t>
            </a:r>
            <a:r>
              <a:rPr lang="de-DE" sz="2200" b="0" dirty="0" smtClean="0">
                <a:solidFill>
                  <a:srgbClr val="00B050"/>
                </a:solidFill>
              </a:rPr>
              <a:t>		Yes - </a:t>
            </a:r>
            <a:r>
              <a:rPr lang="de-DE" sz="2200" b="0" dirty="0" err="1" smtClean="0">
                <a:solidFill>
                  <a:srgbClr val="00B050"/>
                </a:solidFill>
              </a:rPr>
              <a:t>see</a:t>
            </a:r>
            <a:r>
              <a:rPr lang="de-DE" sz="2200" b="0" dirty="0" smtClean="0">
                <a:solidFill>
                  <a:srgbClr val="00B050"/>
                </a:solidFill>
              </a:rPr>
              <a:t> </a:t>
            </a:r>
            <a:r>
              <a:rPr lang="de-DE" sz="2200" b="0" dirty="0" err="1" smtClean="0">
                <a:solidFill>
                  <a:srgbClr val="00B050"/>
                </a:solidFill>
              </a:rPr>
              <a:t>minutes</a:t>
            </a:r>
            <a:endParaRPr lang="de-DE" sz="2200" b="0" dirty="0" smtClean="0">
              <a:solidFill>
                <a:srgbClr val="00B050"/>
              </a:solidFill>
            </a:endParaRPr>
          </a:p>
          <a:p>
            <a:r>
              <a:rPr lang="de-DE" sz="2200" b="0" dirty="0" smtClean="0">
                <a:solidFill>
                  <a:srgbClr val="00B050"/>
                </a:solidFill>
              </a:rPr>
              <a:t>Aggregation 				Yes - </a:t>
            </a:r>
            <a:r>
              <a:rPr lang="de-DE" sz="2200" b="0" dirty="0" err="1" smtClean="0">
                <a:solidFill>
                  <a:srgbClr val="00B050"/>
                </a:solidFill>
              </a:rPr>
              <a:t>see</a:t>
            </a:r>
            <a:r>
              <a:rPr lang="de-DE" sz="2200" b="0" dirty="0" smtClean="0">
                <a:solidFill>
                  <a:srgbClr val="00B050"/>
                </a:solidFill>
              </a:rPr>
              <a:t> </a:t>
            </a:r>
            <a:r>
              <a:rPr lang="de-DE" sz="2200" b="0" dirty="0" err="1" smtClean="0">
                <a:solidFill>
                  <a:srgbClr val="00B050"/>
                </a:solidFill>
              </a:rPr>
              <a:t>minutes</a:t>
            </a:r>
            <a:endParaRPr lang="de-DE" sz="2200" b="0" dirty="0" smtClean="0">
              <a:solidFill>
                <a:srgbClr val="00B050"/>
              </a:solidFill>
            </a:endParaRPr>
          </a:p>
          <a:p>
            <a:r>
              <a:rPr lang="de-DE" sz="2200" b="0" dirty="0" err="1" smtClean="0">
                <a:solidFill>
                  <a:srgbClr val="00B050"/>
                </a:solidFill>
              </a:rPr>
              <a:t>Fragmentation</a:t>
            </a:r>
            <a:r>
              <a:rPr lang="de-DE" sz="2200" b="0" dirty="0" smtClean="0">
                <a:solidFill>
                  <a:srgbClr val="00B050"/>
                </a:solidFill>
              </a:rPr>
              <a:t> 			Yes - via </a:t>
            </a:r>
            <a:r>
              <a:rPr lang="de-DE" sz="2200" b="0" dirty="0" err="1" smtClean="0">
                <a:solidFill>
                  <a:srgbClr val="00B050"/>
                </a:solidFill>
              </a:rPr>
              <a:t>frame</a:t>
            </a:r>
            <a:r>
              <a:rPr lang="de-DE" sz="2200" b="0" dirty="0" smtClean="0">
                <a:solidFill>
                  <a:srgbClr val="00B050"/>
                </a:solidFill>
              </a:rPr>
              <a:t> </a:t>
            </a:r>
            <a:r>
              <a:rPr lang="de-DE" sz="2200" b="0" dirty="0" err="1" smtClean="0">
                <a:solidFill>
                  <a:srgbClr val="00B050"/>
                </a:solidFill>
              </a:rPr>
              <a:t>control</a:t>
            </a:r>
            <a:r>
              <a:rPr lang="de-DE" sz="2200" b="0" dirty="0" smtClean="0">
                <a:solidFill>
                  <a:srgbClr val="00B050"/>
                </a:solidFill>
              </a:rPr>
              <a:t> </a:t>
            </a:r>
            <a:r>
              <a:rPr lang="de-DE" sz="2200" b="0" dirty="0" err="1" smtClean="0">
                <a:solidFill>
                  <a:srgbClr val="00B050"/>
                </a:solidFill>
              </a:rPr>
              <a:t>field</a:t>
            </a:r>
            <a:endParaRPr lang="de-DE" sz="2200" b="0" dirty="0" smtClean="0">
              <a:solidFill>
                <a:srgbClr val="00B050"/>
              </a:solidFill>
            </a:endParaRPr>
          </a:p>
          <a:p>
            <a:r>
              <a:rPr lang="de-DE" sz="2200" b="0" dirty="0" smtClean="0">
                <a:solidFill>
                  <a:srgbClr val="00B050"/>
                </a:solidFill>
              </a:rPr>
              <a:t>Security 				Yes – </a:t>
            </a:r>
            <a:r>
              <a:rPr lang="de-DE" sz="2200" b="0" dirty="0" err="1" smtClean="0">
                <a:solidFill>
                  <a:srgbClr val="00B050"/>
                </a:solidFill>
              </a:rPr>
              <a:t>take</a:t>
            </a:r>
            <a:r>
              <a:rPr lang="de-DE" sz="2200" b="0" dirty="0" smtClean="0">
                <a:solidFill>
                  <a:srgbClr val="00B050"/>
                </a:solidFill>
              </a:rPr>
              <a:t> </a:t>
            </a:r>
            <a:r>
              <a:rPr lang="de-DE" sz="2200" b="0" dirty="0" err="1" smtClean="0">
                <a:solidFill>
                  <a:srgbClr val="00B050"/>
                </a:solidFill>
              </a:rPr>
              <a:t>it</a:t>
            </a:r>
            <a:r>
              <a:rPr lang="de-DE" sz="2200" b="0" dirty="0" smtClean="0">
                <a:solidFill>
                  <a:srgbClr val="00B050"/>
                </a:solidFill>
              </a:rPr>
              <a:t> </a:t>
            </a:r>
            <a:r>
              <a:rPr lang="de-DE" sz="2200" b="0" dirty="0" err="1" smtClean="0">
                <a:solidFill>
                  <a:srgbClr val="00B050"/>
                </a:solidFill>
              </a:rPr>
              <a:t>from</a:t>
            </a:r>
            <a:r>
              <a:rPr lang="de-DE" sz="2200" b="0" dirty="0" smtClean="0">
                <a:solidFill>
                  <a:srgbClr val="00B050"/>
                </a:solidFill>
              </a:rPr>
              <a:t> </a:t>
            </a:r>
            <a:r>
              <a:rPr lang="de-DE" sz="2200" b="0" dirty="0">
                <a:solidFill>
                  <a:srgbClr val="00B050"/>
                </a:solidFill>
              </a:rPr>
              <a:t>802.15.4y</a:t>
            </a:r>
            <a:endParaRPr lang="de-DE" sz="2200" b="0" dirty="0" smtClean="0">
              <a:solidFill>
                <a:srgbClr val="00B050"/>
              </a:solidFill>
            </a:endParaRPr>
          </a:p>
          <a:p>
            <a:r>
              <a:rPr lang="de-DE" sz="2200" b="0" dirty="0" err="1" smtClean="0">
                <a:solidFill>
                  <a:srgbClr val="00B050"/>
                </a:solidFill>
              </a:rPr>
              <a:t>QoS</a:t>
            </a:r>
            <a:r>
              <a:rPr lang="de-DE" sz="2200" b="0" dirty="0" smtClean="0">
                <a:solidFill>
                  <a:srgbClr val="00B050"/>
                </a:solidFill>
              </a:rPr>
              <a:t>					Yes - </a:t>
            </a:r>
            <a:r>
              <a:rPr lang="de-DE" sz="2200" b="0" dirty="0" err="1" smtClean="0">
                <a:solidFill>
                  <a:srgbClr val="00B050"/>
                </a:solidFill>
              </a:rPr>
              <a:t>simplified</a:t>
            </a:r>
            <a:r>
              <a:rPr lang="de-DE" sz="2200" b="0" dirty="0" smtClean="0">
                <a:solidFill>
                  <a:srgbClr val="00B050"/>
                </a:solidFill>
              </a:rPr>
              <a:t>, just </a:t>
            </a:r>
            <a:r>
              <a:rPr lang="de-DE" sz="2200" b="0" dirty="0" err="1" smtClean="0">
                <a:solidFill>
                  <a:srgbClr val="00B050"/>
                </a:solidFill>
              </a:rPr>
              <a:t>one</a:t>
            </a:r>
            <a:r>
              <a:rPr lang="de-DE" sz="2200" b="0" dirty="0" smtClean="0">
                <a:solidFill>
                  <a:srgbClr val="00B050"/>
                </a:solidFill>
              </a:rPr>
              <a:t> </a:t>
            </a:r>
            <a:r>
              <a:rPr lang="de-DE" sz="2200" b="0" dirty="0" err="1" smtClean="0">
                <a:solidFill>
                  <a:srgbClr val="00B050"/>
                </a:solidFill>
              </a:rPr>
              <a:t>ToS</a:t>
            </a:r>
            <a:endParaRPr lang="de-DE" sz="2200" b="0" dirty="0" smtClean="0">
              <a:solidFill>
                <a:srgbClr val="00B050"/>
              </a:solidFill>
            </a:endParaRPr>
          </a:p>
          <a:p>
            <a:r>
              <a:rPr lang="de-DE" sz="2200" b="0" dirty="0" smtClean="0"/>
              <a:t>HB-PHY </a:t>
            </a:r>
            <a:r>
              <a:rPr lang="de-DE" sz="2200" b="0" dirty="0" err="1" smtClean="0"/>
              <a:t>header</a:t>
            </a:r>
            <a:r>
              <a:rPr lang="de-DE" sz="2200" b="0" dirty="0" smtClean="0"/>
              <a:t>			Volker</a:t>
            </a:r>
          </a:p>
          <a:p>
            <a:r>
              <a:rPr lang="de-DE" sz="2200" b="0" dirty="0" err="1" smtClean="0"/>
              <a:t>Alignment</a:t>
            </a:r>
            <a:r>
              <a:rPr lang="de-DE" sz="2200" b="0" dirty="0" smtClean="0"/>
              <a:t> on BE MAC </a:t>
            </a:r>
            <a:r>
              <a:rPr lang="de-DE" sz="2200" b="0" dirty="0" err="1" smtClean="0"/>
              <a:t>mode</a:t>
            </a:r>
            <a:r>
              <a:rPr lang="de-DE" sz="2200" b="0" dirty="0" smtClean="0"/>
              <a:t> 	Lennert, Xu</a:t>
            </a:r>
          </a:p>
          <a:p>
            <a:r>
              <a:rPr lang="de-DE" sz="2200" b="0" dirty="0" smtClean="0"/>
              <a:t>Text </a:t>
            </a:r>
            <a:r>
              <a:rPr lang="de-DE" sz="2200" b="0" dirty="0" err="1" smtClean="0"/>
              <a:t>for</a:t>
            </a:r>
            <a:r>
              <a:rPr lang="de-DE" sz="2200" b="0" dirty="0" smtClean="0"/>
              <a:t> BE MAC </a:t>
            </a:r>
            <a:r>
              <a:rPr lang="de-DE" sz="2200" b="0" dirty="0" err="1" smtClean="0"/>
              <a:t>mode</a:t>
            </a:r>
            <a:r>
              <a:rPr lang="de-DE" sz="2200" b="0" dirty="0" smtClean="0"/>
              <a:t>		Lennert, Xu</a:t>
            </a:r>
          </a:p>
          <a:p>
            <a:r>
              <a:rPr lang="de-DE" sz="2200" b="0" dirty="0" smtClean="0"/>
              <a:t>802.15.7 </a:t>
            </a:r>
            <a:r>
              <a:rPr lang="de-DE" sz="2200" b="0" dirty="0" err="1" smtClean="0"/>
              <a:t>features</a:t>
            </a:r>
            <a:r>
              <a:rPr lang="de-DE" sz="2200" b="0" dirty="0" smtClean="0"/>
              <a:t> </a:t>
            </a:r>
            <a:r>
              <a:rPr lang="de-DE" sz="2200" b="0" dirty="0" err="1" smtClean="0"/>
              <a:t>to</a:t>
            </a:r>
            <a:r>
              <a:rPr lang="de-DE" sz="2200" b="0" dirty="0" smtClean="0"/>
              <a:t> </a:t>
            </a:r>
            <a:r>
              <a:rPr lang="de-DE" sz="2200" b="0" dirty="0" err="1" smtClean="0"/>
              <a:t>be</a:t>
            </a:r>
            <a:r>
              <a:rPr lang="de-DE" sz="2200" b="0" dirty="0" smtClean="0"/>
              <a:t> </a:t>
            </a:r>
            <a:r>
              <a:rPr lang="de-DE" sz="2200" b="0" dirty="0" err="1" smtClean="0"/>
              <a:t>deleted</a:t>
            </a:r>
            <a:r>
              <a:rPr lang="de-DE" sz="2200" b="0" dirty="0"/>
              <a:t>	</a:t>
            </a:r>
            <a:r>
              <a:rPr lang="de-DE" sz="2200" b="0" dirty="0" smtClean="0"/>
              <a:t>all</a:t>
            </a:r>
          </a:p>
          <a:p>
            <a:r>
              <a:rPr lang="de-DE" sz="2200" b="0" dirty="0"/>
              <a:t>List </a:t>
            </a:r>
            <a:r>
              <a:rPr lang="de-DE" sz="2200" b="0" dirty="0" err="1"/>
              <a:t>of</a:t>
            </a:r>
            <a:r>
              <a:rPr lang="de-DE" sz="2200" b="0" dirty="0"/>
              <a:t> </a:t>
            </a:r>
            <a:r>
              <a:rPr lang="de-DE" sz="2200" b="0" dirty="0" err="1"/>
              <a:t>frame</a:t>
            </a:r>
            <a:r>
              <a:rPr lang="de-DE" sz="2200" b="0" dirty="0"/>
              <a:t> </a:t>
            </a:r>
            <a:r>
              <a:rPr lang="de-DE" sz="2200" b="0" dirty="0" err="1"/>
              <a:t>subtypes</a:t>
            </a:r>
            <a:r>
              <a:rPr lang="de-DE" sz="2200" b="0" dirty="0"/>
              <a:t>		</a:t>
            </a:r>
            <a:r>
              <a:rPr lang="de-DE" sz="2200" b="0" dirty="0" smtClean="0"/>
              <a:t>after </a:t>
            </a:r>
            <a:r>
              <a:rPr lang="de-DE" sz="2200" b="0" dirty="0"/>
              <a:t>all </a:t>
            </a:r>
            <a:r>
              <a:rPr lang="de-DE" sz="2200" b="0" dirty="0" err="1" smtClean="0"/>
              <a:t>of</a:t>
            </a:r>
            <a:r>
              <a:rPr lang="de-DE" sz="2200" b="0" dirty="0" smtClean="0"/>
              <a:t> </a:t>
            </a:r>
            <a:r>
              <a:rPr lang="de-DE" sz="2200" b="0" dirty="0" err="1" smtClean="0"/>
              <a:t>the</a:t>
            </a:r>
            <a:r>
              <a:rPr lang="de-DE" sz="2200" b="0" dirty="0" smtClean="0"/>
              <a:t> </a:t>
            </a:r>
            <a:r>
              <a:rPr lang="de-DE" sz="2200" b="0" dirty="0" err="1" smtClean="0"/>
              <a:t>above</a:t>
            </a:r>
            <a:r>
              <a:rPr lang="de-DE" sz="2200" b="0" dirty="0" smtClean="0"/>
              <a:t> </a:t>
            </a:r>
            <a:r>
              <a:rPr lang="de-DE" sz="2200" b="0" dirty="0" err="1"/>
              <a:t>is</a:t>
            </a:r>
            <a:r>
              <a:rPr lang="de-DE" sz="2200" b="0" dirty="0"/>
              <a:t> </a:t>
            </a:r>
            <a:r>
              <a:rPr lang="de-DE" sz="2200" b="0" dirty="0" err="1"/>
              <a:t>done</a:t>
            </a:r>
            <a:endParaRPr lang="de-DE" sz="2200" b="0" dirty="0"/>
          </a:p>
          <a:p>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327916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16</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nn-NO" altLang="en-US" sz="3600" dirty="0" smtClean="0"/>
              <a:t>Wednesday </a:t>
            </a:r>
            <a:r>
              <a:rPr lang="nn-NO" altLang="en-US" sz="3600" dirty="0"/>
              <a:t>P</a:t>
            </a:r>
            <a:r>
              <a:rPr lang="nn-NO" altLang="en-US" sz="3600" dirty="0" smtClean="0"/>
              <a:t>M1, Nov. 14,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967966213"/>
              </p:ext>
            </p:extLst>
          </p:nvPr>
        </p:nvGraphicFramePr>
        <p:xfrm>
          <a:off x="838200" y="2362200"/>
          <a:ext cx="8077200" cy="182881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358775" lvl="1" indent="-342900" algn="just">
                        <a:spcBef>
                          <a:spcPts val="0"/>
                        </a:spcBef>
                        <a:spcAft>
                          <a:spcPts val="300"/>
                        </a:spcAft>
                        <a:defRPr/>
                      </a:pPr>
                      <a:r>
                        <a:rPr lang="de-DE" altLang="en-US" sz="1800" dirty="0" smtClean="0"/>
                        <a:t>TODO </a:t>
                      </a:r>
                      <a:r>
                        <a:rPr lang="de-DE" altLang="en-US" sz="1800" dirty="0" err="1" smtClean="0"/>
                        <a:t>list</a:t>
                      </a:r>
                      <a:r>
                        <a:rPr lang="de-DE" altLang="en-US" sz="1800" dirty="0" smtClean="0"/>
                        <a:t> </a:t>
                      </a:r>
                      <a:r>
                        <a:rPr lang="de-DE" altLang="en-US" sz="1800" dirty="0" err="1" smtClean="0"/>
                        <a:t>of</a:t>
                      </a:r>
                      <a:r>
                        <a:rPr lang="de-DE" altLang="en-US" sz="1800" dirty="0" smtClean="0"/>
                        <a:t> </a:t>
                      </a:r>
                      <a:r>
                        <a:rPr lang="de-DE" altLang="en-US" sz="1800" dirty="0" err="1" smtClean="0"/>
                        <a:t>missing</a:t>
                      </a:r>
                      <a:r>
                        <a:rPr lang="de-DE" altLang="en-US" sz="1800" dirty="0" smtClean="0"/>
                        <a:t> </a:t>
                      </a:r>
                      <a:r>
                        <a:rPr lang="de-DE" altLang="en-US" sz="1800" dirty="0" err="1" smtClean="0"/>
                        <a:t>items</a:t>
                      </a:r>
                      <a:r>
                        <a:rPr lang="de-DE" altLang="en-US" sz="1800" dirty="0" smtClean="0"/>
                        <a:t> in TG13 </a:t>
                      </a:r>
                      <a:r>
                        <a:rPr lang="de-DE" altLang="en-US" sz="1800" dirty="0" err="1" smtClean="0"/>
                        <a:t>Spec</a:t>
                      </a:r>
                      <a:r>
                        <a:rPr lang="de-DE" altLang="en-US" sz="1800" dirty="0" smtClean="0"/>
                        <a:t>. in </a:t>
                      </a:r>
                      <a:r>
                        <a:rPr lang="de-DE" altLang="en-US" sz="1800" dirty="0" err="1" smtClean="0"/>
                        <a:t>doc</a:t>
                      </a:r>
                      <a:r>
                        <a:rPr lang="de-DE" altLang="en-US" sz="1800" dirty="0" smtClean="0"/>
                        <a:t>. 15-18-0563r0</a:t>
                      </a:r>
                    </a:p>
                  </a:txBody>
                  <a:tcPr marT="45764" marB="45764"/>
                </a:tc>
                <a:tc>
                  <a:txBody>
                    <a:bodyPr/>
                    <a:lstStyle/>
                    <a:p>
                      <a:r>
                        <a:rPr lang="en-US" sz="1800" dirty="0" smtClean="0"/>
                        <a:t>110</a:t>
                      </a:r>
                      <a:endParaRPr lang="en-US" sz="1800" dirty="0"/>
                    </a:p>
                  </a:txBody>
                  <a:tcPr marT="45764" marB="45764"/>
                </a:tc>
                <a:extLst>
                  <a:ext uri="{0D108BD9-81ED-4DB2-BD59-A6C34878D82A}">
                    <a16:rowId xmlns:a16="http://schemas.microsoft.com/office/drawing/2014/main" val="981837858"/>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17</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Thursday AM2, Nov. 15,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870564980"/>
              </p:ext>
            </p:extLst>
          </p:nvPr>
        </p:nvGraphicFramePr>
        <p:xfrm>
          <a:off x="762000" y="2362200"/>
          <a:ext cx="7924800" cy="2815488"/>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Enhanced </a:t>
                      </a:r>
                      <a:r>
                        <a:rPr lang="de-DE" altLang="en-US" sz="1800" dirty="0" err="1" smtClean="0"/>
                        <a:t>readability</a:t>
                      </a:r>
                      <a:r>
                        <a:rPr lang="de-DE" altLang="en-US" sz="1800" baseline="0" dirty="0" smtClean="0"/>
                        <a:t> </a:t>
                      </a:r>
                      <a:r>
                        <a:rPr lang="de-DE" altLang="en-US" sz="1800" baseline="0" dirty="0" err="1" smtClean="0"/>
                        <a:t>of</a:t>
                      </a:r>
                      <a:r>
                        <a:rPr lang="de-DE" altLang="en-US" sz="1800" baseline="0" dirty="0" smtClean="0"/>
                        <a:t> </a:t>
                      </a:r>
                      <a:r>
                        <a:rPr lang="de-DE" altLang="en-US" sz="1800" baseline="0" dirty="0" err="1" smtClean="0"/>
                        <a:t>the</a:t>
                      </a:r>
                      <a:r>
                        <a:rPr lang="de-DE" altLang="en-US" sz="1800" baseline="0" dirty="0" smtClean="0"/>
                        <a:t> </a:t>
                      </a:r>
                      <a:r>
                        <a:rPr lang="de-DE" altLang="en-US" sz="1800" baseline="0" dirty="0" err="1" smtClean="0"/>
                        <a:t>next</a:t>
                      </a:r>
                      <a:r>
                        <a:rPr lang="de-DE" altLang="en-US" sz="1800" baseline="0" dirty="0" smtClean="0"/>
                        <a:t> </a:t>
                      </a:r>
                      <a:r>
                        <a:rPr lang="de-DE" altLang="en-US" sz="1800" dirty="0" err="1" smtClean="0"/>
                        <a:t>draft</a:t>
                      </a:r>
                      <a:r>
                        <a:rPr lang="de-DE" altLang="en-US" sz="1800" dirty="0" smtClean="0"/>
                        <a:t> </a:t>
                      </a:r>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960333716"/>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the</a:t>
                      </a:r>
                      <a:r>
                        <a:rPr lang="de-DE" altLang="en-US" sz="1800" dirty="0" smtClean="0"/>
                        <a:t> </a:t>
                      </a:r>
                      <a:r>
                        <a:rPr lang="de-DE" altLang="en-US" sz="1800" dirty="0" err="1" smtClean="0"/>
                        <a:t>schedule</a:t>
                      </a:r>
                      <a:r>
                        <a:rPr lang="de-DE" altLang="en-US" sz="1800" dirty="0" smtClean="0"/>
                        <a:t> </a:t>
                      </a:r>
                      <a:r>
                        <a:rPr lang="de-DE" altLang="en-US" sz="1800" dirty="0" err="1" smtClean="0"/>
                        <a:t>for</a:t>
                      </a:r>
                      <a:r>
                        <a:rPr lang="de-DE" altLang="en-US" sz="1800" dirty="0" smtClean="0"/>
                        <a:t> </a:t>
                      </a:r>
                      <a:r>
                        <a:rPr lang="de-DE" altLang="en-US" sz="1800" dirty="0" err="1" smtClean="0"/>
                        <a:t>the</a:t>
                      </a:r>
                      <a:r>
                        <a:rPr lang="de-DE" altLang="en-US" sz="1800" dirty="0" smtClean="0"/>
                        <a:t> </a:t>
                      </a:r>
                      <a:r>
                        <a:rPr lang="de-DE" altLang="en-US" sz="1800" dirty="0" err="1" smtClean="0"/>
                        <a:t>next</a:t>
                      </a:r>
                      <a:r>
                        <a:rPr lang="de-DE" altLang="en-US" sz="1800" dirty="0" smtClean="0"/>
                        <a:t> </a:t>
                      </a:r>
                      <a:r>
                        <a:rPr lang="de-DE" altLang="en-US" sz="1800" dirty="0" err="1" smtClean="0"/>
                        <a:t>meetings</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933934824"/>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Section</a:t>
                      </a:r>
                      <a:r>
                        <a:rPr lang="de-DE" altLang="en-US" sz="1800" baseline="0" dirty="0" smtClean="0"/>
                        <a:t> </a:t>
                      </a:r>
                      <a:r>
                        <a:rPr lang="de-DE" altLang="en-US" sz="1800" baseline="0" dirty="0" err="1" smtClean="0"/>
                        <a:t>structure</a:t>
                      </a:r>
                      <a:r>
                        <a:rPr lang="de-DE" altLang="en-US" sz="1800" baseline="0" dirty="0" smtClean="0"/>
                        <a:t> in </a:t>
                      </a:r>
                      <a:r>
                        <a:rPr lang="de-DE" altLang="en-US" sz="1800" baseline="0" dirty="0" err="1" smtClean="0"/>
                        <a:t>doc</a:t>
                      </a:r>
                      <a:r>
                        <a:rPr lang="de-DE" altLang="en-US" sz="1800" baseline="0" dirty="0" smtClean="0"/>
                        <a:t>. 15-18/600r0</a:t>
                      </a:r>
                      <a:endParaRPr lang="de-DE" altLang="en-US" sz="1800" dirty="0" smtClean="0"/>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1631287942"/>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smtClean="0"/>
              <a:t>November </a:t>
            </a:r>
            <a:r>
              <a:rPr lang="de-DE" sz="2200" b="0" dirty="0" err="1" smtClean="0"/>
              <a:t>meeting</a:t>
            </a:r>
            <a:r>
              <a:rPr lang="de-DE" sz="2200" b="0" dirty="0" smtClean="0"/>
              <a:t>: 	Clarify </a:t>
            </a:r>
            <a:r>
              <a:rPr lang="de-DE" sz="2200" b="0" dirty="0"/>
              <a:t>open </a:t>
            </a:r>
            <a:r>
              <a:rPr lang="de-DE" sz="2200" b="0" dirty="0" err="1" smtClean="0"/>
              <a:t>issues</a:t>
            </a:r>
            <a:r>
              <a:rPr lang="de-DE" sz="2200" b="0" dirty="0" smtClean="0"/>
              <a:t> </a:t>
            </a:r>
            <a:r>
              <a:rPr lang="de-DE" sz="2200" b="0" dirty="0" smtClean="0">
                <a:sym typeface="Wingdings" panose="05000000000000000000" pitchFamily="2" charset="2"/>
              </a:rPr>
              <a:t> </a:t>
            </a:r>
            <a:r>
              <a:rPr lang="de-DE" sz="2200" b="0" dirty="0" err="1" smtClean="0">
                <a:sym typeface="Wingdings" panose="05000000000000000000" pitchFamily="2" charset="2"/>
              </a:rPr>
              <a:t>see</a:t>
            </a:r>
            <a:r>
              <a:rPr lang="de-DE" sz="2200" b="0" dirty="0" smtClean="0">
                <a:sym typeface="Wingdings" panose="05000000000000000000" pitchFamily="2" charset="2"/>
              </a:rPr>
              <a:t> </a:t>
            </a:r>
            <a:r>
              <a:rPr lang="de-DE" sz="2200" b="0" dirty="0" err="1" smtClean="0">
                <a:sym typeface="Wingdings" panose="05000000000000000000" pitchFamily="2" charset="2"/>
              </a:rPr>
              <a:t>list</a:t>
            </a:r>
            <a:endParaRPr lang="de-DE" sz="2200" b="0" dirty="0" smtClean="0"/>
          </a:p>
          <a:p>
            <a:r>
              <a:rPr lang="de-DE" sz="2200" b="0" dirty="0" err="1" smtClean="0"/>
              <a:t>December</a:t>
            </a:r>
            <a:r>
              <a:rPr lang="de-DE" sz="2200" b="0" dirty="0" smtClean="0"/>
              <a:t>/</a:t>
            </a:r>
            <a:r>
              <a:rPr lang="de-DE" sz="2200" b="0" dirty="0" err="1" smtClean="0"/>
              <a:t>January</a:t>
            </a:r>
            <a:r>
              <a:rPr lang="de-DE" sz="2200" b="0" dirty="0" smtClean="0"/>
              <a:t>: 	Create </a:t>
            </a:r>
            <a:r>
              <a:rPr lang="de-DE" sz="2200" b="0" dirty="0" err="1" smtClean="0"/>
              <a:t>missing</a:t>
            </a:r>
            <a:r>
              <a:rPr lang="de-DE" sz="2200" b="0" dirty="0" smtClean="0"/>
              <a:t> </a:t>
            </a:r>
            <a:r>
              <a:rPr lang="de-DE" sz="2200" b="0" dirty="0" err="1" smtClean="0"/>
              <a:t>text</a:t>
            </a:r>
            <a:r>
              <a:rPr lang="de-DE" sz="2200" b="0" dirty="0" smtClean="0"/>
              <a:t>, </a:t>
            </a:r>
            <a:r>
              <a:rPr lang="de-DE" sz="2200" b="0" dirty="0" err="1" smtClean="0"/>
              <a:t>review</a:t>
            </a:r>
            <a:r>
              <a:rPr lang="de-DE" sz="2200" b="0" dirty="0" smtClean="0"/>
              <a:t> </a:t>
            </a:r>
            <a:r>
              <a:rPr lang="de-DE" sz="2200" b="0" dirty="0" err="1" smtClean="0"/>
              <a:t>existing</a:t>
            </a:r>
            <a:r>
              <a:rPr lang="de-DE" sz="2200" b="0" dirty="0" smtClean="0"/>
              <a:t> </a:t>
            </a:r>
            <a:r>
              <a:rPr lang="de-DE" sz="2200" b="0" dirty="0" err="1" smtClean="0"/>
              <a:t>draft</a:t>
            </a:r>
            <a:r>
              <a:rPr lang="de-DE" sz="2200" b="0" dirty="0" smtClean="0"/>
              <a:t> </a:t>
            </a:r>
            <a:r>
              <a:rPr lang="de-DE" sz="2200" b="0" dirty="0" err="1" smtClean="0"/>
              <a:t>and</a:t>
            </a:r>
            <a:r>
              <a:rPr lang="de-DE" sz="2200" b="0" dirty="0" smtClean="0"/>
              <a:t> 				</a:t>
            </a:r>
            <a:r>
              <a:rPr lang="de-DE" sz="2200" b="0" dirty="0" err="1" smtClean="0"/>
              <a:t>identify</a:t>
            </a:r>
            <a:r>
              <a:rPr lang="de-DE" sz="2200" b="0" dirty="0" smtClean="0"/>
              <a:t> </a:t>
            </a:r>
            <a:r>
              <a:rPr lang="de-DE" sz="2200" b="0" dirty="0" err="1" smtClean="0"/>
              <a:t>what</a:t>
            </a:r>
            <a:r>
              <a:rPr lang="de-DE" sz="2200" b="0" dirty="0" smtClean="0"/>
              <a:t> </a:t>
            </a:r>
            <a:r>
              <a:rPr lang="de-DE" sz="2200" b="0" dirty="0" err="1" smtClean="0"/>
              <a:t>functionality</a:t>
            </a:r>
            <a:r>
              <a:rPr lang="de-DE" sz="2200" b="0" dirty="0" smtClean="0"/>
              <a:t> </a:t>
            </a:r>
            <a:r>
              <a:rPr lang="de-DE" sz="2200" b="0" dirty="0" err="1" smtClean="0"/>
              <a:t>is</a:t>
            </a:r>
            <a:r>
              <a:rPr lang="de-DE" sz="2200" b="0" dirty="0" smtClean="0"/>
              <a:t> obsolete</a:t>
            </a:r>
          </a:p>
          <a:p>
            <a:r>
              <a:rPr lang="de-DE" sz="2200" b="0" dirty="0" err="1" smtClean="0"/>
              <a:t>January</a:t>
            </a:r>
            <a:r>
              <a:rPr lang="de-DE" sz="2200" b="0" dirty="0" smtClean="0"/>
              <a:t> Meeting: 	Review </a:t>
            </a:r>
            <a:r>
              <a:rPr lang="de-DE" sz="2200" b="0" dirty="0" err="1" smtClean="0"/>
              <a:t>text</a:t>
            </a:r>
            <a:r>
              <a:rPr lang="de-DE" sz="2200" b="0" dirty="0" smtClean="0"/>
              <a:t> </a:t>
            </a:r>
            <a:r>
              <a:rPr lang="de-DE" sz="2200" b="0" dirty="0" err="1" smtClean="0"/>
              <a:t>inputs</a:t>
            </a:r>
            <a:r>
              <a:rPr lang="de-DE" sz="2200" b="0" dirty="0" smtClean="0"/>
              <a:t>, </a:t>
            </a:r>
            <a:r>
              <a:rPr lang="de-DE" sz="2200" b="0" dirty="0" err="1" smtClean="0"/>
              <a:t>integrate</a:t>
            </a:r>
            <a:r>
              <a:rPr lang="de-DE" sz="2200" b="0" dirty="0" smtClean="0"/>
              <a:t> </a:t>
            </a:r>
            <a:r>
              <a:rPr lang="de-DE" sz="2200" b="0" dirty="0" err="1" smtClean="0"/>
              <a:t>them</a:t>
            </a:r>
            <a:r>
              <a:rPr lang="de-DE" sz="2200" b="0" dirty="0" smtClean="0"/>
              <a:t> </a:t>
            </a:r>
            <a:r>
              <a:rPr lang="de-DE" sz="2200" b="0" dirty="0" err="1" smtClean="0"/>
              <a:t>into</a:t>
            </a:r>
            <a:r>
              <a:rPr lang="de-DE" sz="2200" b="0" dirty="0" smtClean="0"/>
              <a:t> </a:t>
            </a:r>
            <a:r>
              <a:rPr lang="de-DE" sz="2200" b="0" dirty="0" err="1" smtClean="0"/>
              <a:t>the</a:t>
            </a:r>
            <a:r>
              <a:rPr lang="de-DE" sz="2200" b="0" dirty="0" smtClean="0"/>
              <a:t> </a:t>
            </a:r>
            <a:r>
              <a:rPr lang="de-DE" sz="2200" b="0" dirty="0" err="1" smtClean="0"/>
              <a:t>draft</a:t>
            </a:r>
            <a:r>
              <a:rPr lang="de-DE" sz="2200" b="0" dirty="0" smtClean="0"/>
              <a:t>, 			</a:t>
            </a:r>
            <a:r>
              <a:rPr lang="de-DE" sz="2200" b="0" dirty="0" err="1" smtClean="0"/>
              <a:t>request</a:t>
            </a:r>
            <a:r>
              <a:rPr lang="de-DE" sz="2200" b="0" dirty="0" smtClean="0"/>
              <a:t> </a:t>
            </a:r>
            <a:r>
              <a:rPr lang="de-DE" sz="2200" b="0" dirty="0" err="1" smtClean="0"/>
              <a:t>conditional</a:t>
            </a:r>
            <a:r>
              <a:rPr lang="de-DE" sz="2200" b="0" dirty="0" smtClean="0"/>
              <a:t> </a:t>
            </a:r>
            <a:r>
              <a:rPr lang="de-DE" sz="2200" b="0" dirty="0" err="1" smtClean="0"/>
              <a:t>approval</a:t>
            </a:r>
            <a:r>
              <a:rPr lang="de-DE" sz="2200" b="0" dirty="0" smtClean="0"/>
              <a:t> </a:t>
            </a:r>
            <a:r>
              <a:rPr lang="de-DE" sz="2200" b="0" dirty="0" err="1" smtClean="0"/>
              <a:t>for</a:t>
            </a:r>
            <a:r>
              <a:rPr lang="de-DE" sz="2200" b="0" dirty="0" smtClean="0"/>
              <a:t> WGLB</a:t>
            </a:r>
          </a:p>
          <a:p>
            <a:r>
              <a:rPr lang="de-DE" sz="2200" b="0" dirty="0" err="1" smtClean="0"/>
              <a:t>February</a:t>
            </a:r>
            <a:r>
              <a:rPr lang="de-DE" sz="2200" b="0" dirty="0" smtClean="0"/>
              <a:t>: 		Create </a:t>
            </a:r>
            <a:r>
              <a:rPr lang="de-DE" sz="2200" b="0" dirty="0" err="1" smtClean="0"/>
              <a:t>draft</a:t>
            </a:r>
            <a:r>
              <a:rPr lang="de-DE" sz="2200" b="0" dirty="0" smtClean="0"/>
              <a:t> 4.0 </a:t>
            </a:r>
            <a:r>
              <a:rPr lang="de-DE" sz="2200" b="0" dirty="0" err="1" smtClean="0"/>
              <a:t>as</a:t>
            </a:r>
            <a:r>
              <a:rPr lang="de-DE" sz="2200" b="0" dirty="0" smtClean="0"/>
              <a:t> </a:t>
            </a:r>
            <a:r>
              <a:rPr lang="de-DE" sz="2200" b="0" dirty="0" err="1" smtClean="0"/>
              <a:t>pdf</a:t>
            </a:r>
            <a:r>
              <a:rPr lang="de-DE" sz="2200" b="0" dirty="0" smtClean="0"/>
              <a:t>, </a:t>
            </a:r>
            <a:r>
              <a:rPr lang="de-DE" sz="2200" b="0" dirty="0" err="1" smtClean="0"/>
              <a:t>submit</a:t>
            </a:r>
            <a:r>
              <a:rPr lang="de-DE" sz="2200" b="0" dirty="0" smtClean="0"/>
              <a:t> </a:t>
            </a:r>
            <a:r>
              <a:rPr lang="de-DE" sz="2200" b="0" dirty="0" err="1" smtClean="0"/>
              <a:t>for</a:t>
            </a:r>
            <a:r>
              <a:rPr lang="de-DE" sz="2200" b="0" dirty="0" smtClean="0"/>
              <a:t> WGLB 30 				</a:t>
            </a:r>
            <a:r>
              <a:rPr lang="de-DE" sz="2200" b="0" dirty="0" err="1" smtClean="0"/>
              <a:t>days</a:t>
            </a:r>
            <a:r>
              <a:rPr lang="de-DE" sz="2200" b="0" dirty="0" smtClean="0"/>
              <a:t> </a:t>
            </a:r>
            <a:r>
              <a:rPr lang="de-DE" sz="2200" b="0" dirty="0" err="1" smtClean="0"/>
              <a:t>before</a:t>
            </a:r>
            <a:r>
              <a:rPr lang="de-DE" sz="2200" b="0" dirty="0" smtClean="0"/>
              <a:t> </a:t>
            </a:r>
            <a:r>
              <a:rPr lang="de-DE" sz="2200" b="0" dirty="0" err="1" smtClean="0"/>
              <a:t>the</a:t>
            </a:r>
            <a:r>
              <a:rPr lang="de-DE" sz="2200" b="0" dirty="0" smtClean="0"/>
              <a:t> March </a:t>
            </a:r>
            <a:r>
              <a:rPr lang="de-DE" sz="2200" b="0" dirty="0" err="1" smtClean="0"/>
              <a:t>meeting</a:t>
            </a:r>
            <a:r>
              <a:rPr lang="de-DE" sz="2200" b="0" dirty="0" smtClean="0"/>
              <a:t> (check 					OP </a:t>
            </a:r>
            <a:r>
              <a:rPr lang="de-DE" sz="2200" b="0" dirty="0" err="1" smtClean="0"/>
              <a:t>manual</a:t>
            </a:r>
            <a:r>
              <a:rPr lang="de-DE" sz="2200" b="0" dirty="0" smtClean="0"/>
              <a:t>), </a:t>
            </a:r>
            <a:r>
              <a:rPr lang="de-DE" sz="2200" b="0" dirty="0" err="1" smtClean="0"/>
              <a:t>provide</a:t>
            </a:r>
            <a:r>
              <a:rPr lang="de-DE" sz="2200" b="0" dirty="0" smtClean="0"/>
              <a:t> </a:t>
            </a:r>
            <a:r>
              <a:rPr lang="de-DE" sz="2200" b="0" dirty="0" err="1" smtClean="0"/>
              <a:t>template</a:t>
            </a:r>
            <a:r>
              <a:rPr lang="de-DE" sz="2200" b="0" dirty="0" smtClean="0"/>
              <a:t> </a:t>
            </a:r>
            <a:r>
              <a:rPr lang="de-DE" sz="2200" b="0" dirty="0" err="1" smtClean="0"/>
              <a:t>for</a:t>
            </a:r>
            <a:r>
              <a:rPr lang="de-DE" sz="2200" b="0" dirty="0" smtClean="0"/>
              <a:t> </a:t>
            </a:r>
            <a:r>
              <a:rPr lang="de-DE" sz="2200" b="0" dirty="0" err="1" smtClean="0"/>
              <a:t>comments</a:t>
            </a:r>
            <a:r>
              <a:rPr lang="de-DE" sz="2200" b="0" dirty="0" smtClean="0"/>
              <a:t> </a:t>
            </a:r>
          </a:p>
          <a:p>
            <a:r>
              <a:rPr lang="de-DE" sz="2200" b="0" dirty="0" smtClean="0"/>
              <a:t>March Meeting: 	</a:t>
            </a:r>
            <a:r>
              <a:rPr lang="de-DE" sz="2200" b="0" dirty="0" err="1" smtClean="0"/>
              <a:t>Resolve</a:t>
            </a:r>
            <a:r>
              <a:rPr lang="de-DE" sz="2200" b="0" dirty="0" smtClean="0"/>
              <a:t> all </a:t>
            </a:r>
            <a:r>
              <a:rPr lang="de-DE" sz="2200" b="0" dirty="0" err="1" smtClean="0"/>
              <a:t>comments</a:t>
            </a:r>
            <a:r>
              <a:rPr lang="de-DE" sz="2200" b="0" dirty="0" smtClean="0"/>
              <a:t> </a:t>
            </a:r>
            <a:r>
              <a:rPr lang="de-DE" sz="2200" b="0" dirty="0" err="1" smtClean="0"/>
              <a:t>from</a:t>
            </a:r>
            <a:r>
              <a:rPr lang="de-DE" sz="2200" b="0" dirty="0" smtClean="0"/>
              <a:t> WGLB, </a:t>
            </a:r>
            <a:r>
              <a:rPr lang="de-DE" sz="2200" b="0" dirty="0" err="1" smtClean="0"/>
              <a:t>request</a:t>
            </a:r>
            <a:r>
              <a:rPr lang="de-DE" sz="2200" b="0" dirty="0" smtClean="0"/>
              <a:t> 				</a:t>
            </a:r>
            <a:r>
              <a:rPr lang="de-DE" sz="2200" b="0" dirty="0" err="1" smtClean="0"/>
              <a:t>conditional</a:t>
            </a:r>
            <a:r>
              <a:rPr lang="de-DE" sz="2200" b="0" dirty="0" smtClean="0"/>
              <a:t> </a:t>
            </a:r>
            <a:r>
              <a:rPr lang="de-DE" sz="2200" b="0" dirty="0" err="1" smtClean="0"/>
              <a:t>approval</a:t>
            </a:r>
            <a:r>
              <a:rPr lang="de-DE" sz="2200" b="0" dirty="0" smtClean="0"/>
              <a:t> </a:t>
            </a:r>
            <a:r>
              <a:rPr lang="de-DE" sz="2200" b="0" dirty="0" err="1" smtClean="0"/>
              <a:t>for</a:t>
            </a:r>
            <a:r>
              <a:rPr lang="de-DE" sz="2200" b="0" dirty="0" smtClean="0"/>
              <a:t> </a:t>
            </a:r>
            <a:r>
              <a:rPr lang="de-DE" sz="2200" b="0" dirty="0" err="1" smtClean="0"/>
              <a:t>recirculation</a:t>
            </a:r>
            <a:endParaRPr lang="de-DE" sz="2200" b="0" dirty="0" smtClean="0"/>
          </a:p>
          <a:p>
            <a:r>
              <a:rPr lang="de-DE" sz="2200" b="0" dirty="0" smtClean="0"/>
              <a:t>May 		</a:t>
            </a:r>
            <a:r>
              <a:rPr lang="de-DE" sz="2200" b="0" dirty="0" err="1" smtClean="0"/>
              <a:t>Prepare</a:t>
            </a:r>
            <a:r>
              <a:rPr lang="de-DE" sz="2200" b="0" dirty="0" smtClean="0"/>
              <a:t> </a:t>
            </a:r>
            <a:r>
              <a:rPr lang="de-DE" sz="2200" b="0" dirty="0" err="1" smtClean="0"/>
              <a:t>everything</a:t>
            </a:r>
            <a:r>
              <a:rPr lang="de-DE" sz="2200" b="0" dirty="0" smtClean="0"/>
              <a:t> </a:t>
            </a:r>
            <a:r>
              <a:rPr lang="de-DE" sz="2200" b="0" dirty="0" err="1" smtClean="0"/>
              <a:t>for</a:t>
            </a:r>
            <a:r>
              <a:rPr lang="de-DE" sz="2200" b="0" dirty="0" smtClean="0"/>
              <a:t> </a:t>
            </a:r>
            <a:r>
              <a:rPr lang="de-DE" sz="2200" b="0" dirty="0" err="1" smtClean="0"/>
              <a:t>sponsor</a:t>
            </a:r>
            <a:r>
              <a:rPr lang="de-DE" sz="2200" b="0" dirty="0" smtClean="0"/>
              <a:t> </a:t>
            </a:r>
            <a:r>
              <a:rPr lang="de-DE" sz="2200" b="0" dirty="0" err="1" smtClean="0"/>
              <a:t>ballot</a:t>
            </a:r>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9595210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19</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PM1, Nov. 15,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813019289"/>
              </p:ext>
            </p:extLst>
          </p:nvPr>
        </p:nvGraphicFramePr>
        <p:xfrm>
          <a:off x="990600" y="2362200"/>
          <a:ext cx="7924800" cy="2815488"/>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Section</a:t>
                      </a:r>
                      <a:r>
                        <a:rPr lang="de-DE" altLang="en-US" sz="1800" baseline="0" dirty="0" smtClean="0"/>
                        <a:t> </a:t>
                      </a:r>
                      <a:r>
                        <a:rPr lang="de-DE" altLang="en-US" sz="1800" baseline="0" dirty="0" err="1" smtClean="0"/>
                        <a:t>structure</a:t>
                      </a:r>
                      <a:r>
                        <a:rPr lang="de-DE" altLang="en-US" sz="1800" baseline="0" dirty="0" smtClean="0"/>
                        <a:t> in </a:t>
                      </a:r>
                      <a:r>
                        <a:rPr lang="de-DE" altLang="en-US" sz="1800" baseline="0" dirty="0" err="1" smtClean="0"/>
                        <a:t>doc</a:t>
                      </a:r>
                      <a:r>
                        <a:rPr lang="de-DE" altLang="en-US" sz="1800" baseline="0" dirty="0" smtClean="0"/>
                        <a:t>. 15-18/600r0</a:t>
                      </a:r>
                      <a:endParaRPr lang="de-DE" altLang="en-US" sz="1800" dirty="0" smtClean="0"/>
                    </a:p>
                  </a:txBody>
                  <a:tcPr marT="45764" marB="45764"/>
                </a:tc>
                <a:tc>
                  <a:txBody>
                    <a:bodyPr/>
                    <a:lstStyle/>
                    <a:p>
                      <a:r>
                        <a:rPr lang="en-US" sz="1800" dirty="0" smtClean="0"/>
                        <a:t>55</a:t>
                      </a:r>
                      <a:endParaRPr lang="en-US" sz="1800" dirty="0"/>
                    </a:p>
                  </a:txBody>
                  <a:tcPr marT="45764" marB="45764"/>
                </a:tc>
                <a:extLst>
                  <a:ext uri="{0D108BD9-81ED-4DB2-BD59-A6C34878D82A}">
                    <a16:rowId xmlns:a16="http://schemas.microsoft.com/office/drawing/2014/main" val="609196669"/>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D3</a:t>
                      </a:r>
                    </a:p>
                  </a:txBody>
                  <a:tcPr marT="45678" marB="45678"/>
                </a:tc>
                <a:tc>
                  <a:txBody>
                    <a:bodyPr/>
                    <a:lstStyle/>
                    <a:p>
                      <a:r>
                        <a:rPr lang="en-US" sz="1800" dirty="0" smtClean="0"/>
                        <a:t>25</a:t>
                      </a:r>
                      <a:endParaRPr lang="en-US" sz="1800" dirty="0"/>
                    </a:p>
                  </a:txBody>
                  <a:tcPr marT="45678" marB="45678"/>
                </a:tc>
                <a:extLst>
                  <a:ext uri="{0D108BD9-81ED-4DB2-BD59-A6C34878D82A}">
                    <a16:rowId xmlns:a16="http://schemas.microsoft.com/office/drawing/2014/main" val="2066514011"/>
                  </a:ext>
                </a:extLst>
              </a:tr>
              <a:tr h="445388">
                <a:tc>
                  <a:txBody>
                    <a:bodyPr/>
                    <a:lstStyle/>
                    <a:p>
                      <a:pPr marL="358775" lvl="1" indent="-342900" algn="just">
                        <a:spcBef>
                          <a:spcPts val="0"/>
                        </a:spcBef>
                        <a:spcAft>
                          <a:spcPts val="300"/>
                        </a:spcAft>
                        <a:defRPr/>
                      </a:pPr>
                      <a:r>
                        <a:rPr lang="de-DE" altLang="en-US" sz="1800" dirty="0" smtClean="0"/>
                        <a:t>MAC </a:t>
                      </a:r>
                      <a:r>
                        <a:rPr lang="de-DE" altLang="en-US" sz="1800" dirty="0" err="1" smtClean="0"/>
                        <a:t>layer</a:t>
                      </a:r>
                      <a:r>
                        <a:rPr lang="de-DE" altLang="en-US" sz="1800" dirty="0" smtClean="0"/>
                        <a:t> </a:t>
                      </a:r>
                      <a:r>
                        <a:rPr lang="de-DE" altLang="en-US" sz="1800" dirty="0" err="1" smtClean="0"/>
                        <a:t>support</a:t>
                      </a:r>
                      <a:r>
                        <a:rPr lang="de-DE" altLang="en-US" sz="1800" dirty="0" smtClean="0"/>
                        <a:t> </a:t>
                      </a:r>
                      <a:r>
                        <a:rPr lang="de-DE" altLang="en-US" sz="1800" dirty="0" err="1" smtClean="0"/>
                        <a:t>for</a:t>
                      </a:r>
                      <a:r>
                        <a:rPr lang="de-DE" altLang="en-US" sz="1800" dirty="0" smtClean="0"/>
                        <a:t> multiple </a:t>
                      </a:r>
                      <a:r>
                        <a:rPr lang="de-DE" altLang="en-US" sz="1800" dirty="0" err="1" smtClean="0"/>
                        <a:t>optical</a:t>
                      </a:r>
                      <a:r>
                        <a:rPr lang="de-DE" altLang="en-US" sz="1800" dirty="0" smtClean="0"/>
                        <a:t> </a:t>
                      </a:r>
                      <a:r>
                        <a:rPr lang="de-DE" altLang="en-US" sz="1800" dirty="0" err="1" smtClean="0"/>
                        <a:t>frontends</a:t>
                      </a:r>
                      <a:r>
                        <a:rPr lang="de-DE" altLang="en-US" sz="1800" dirty="0" smtClean="0"/>
                        <a:t> </a:t>
                      </a:r>
                      <a:r>
                        <a:rPr lang="de-DE" altLang="en-US" sz="1800" dirty="0" err="1" smtClean="0"/>
                        <a:t>doc</a:t>
                      </a:r>
                      <a:r>
                        <a:rPr lang="de-DE" altLang="en-US" sz="1800" dirty="0" smtClean="0"/>
                        <a:t>. 15-18/0410r2 </a:t>
                      </a:r>
                      <a:endParaRPr lang="de-DE"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881229586"/>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3592958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November 2018 </a:t>
            </a:r>
            <a:r>
              <a:rPr lang="en-US" altLang="en-US" dirty="0"/>
              <a:t>session in </a:t>
            </a:r>
            <a:r>
              <a:rPr lang="en-US" altLang="en-US" dirty="0" smtClean="0"/>
              <a:t>Bangkok.</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dirty="0"/>
              <a:t>Update sections and subsections in draft D3.2 according to the Table of Content agreed in doc. 15-18/0600r1</a:t>
            </a:r>
            <a:r>
              <a:rPr lang="en-US" dirty="0" smtClean="0"/>
              <a:t>.</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Nikola </a:t>
            </a:r>
            <a:r>
              <a:rPr lang="en-GB" altLang="en-US" dirty="0" err="1" smtClean="0">
                <a:sym typeface="Wingdings" panose="05000000000000000000" pitchFamily="2" charset="2"/>
              </a:rPr>
              <a:t>Serafimovski</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Tuncer Baykas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Y/N/A = 4/0/0</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28489966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technical comments resolved in doc. 15-18-0520/r4 and update TG13 draft accordingly. The Technical Editor is granted the right to work in all accepted editorial comments.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Nikola</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Chong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Y/N/A = 4/0/0</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22</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PM2, Nov. 15,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433332914"/>
              </p:ext>
            </p:extLst>
          </p:nvPr>
        </p:nvGraphicFramePr>
        <p:xfrm>
          <a:off x="809625" y="2209800"/>
          <a:ext cx="7924800" cy="3260876"/>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lvl="0" indent="0" algn="just">
                        <a:buFontTx/>
                        <a:buNone/>
                      </a:pPr>
                      <a:r>
                        <a:rPr lang="en-GB" altLang="en-US" sz="1800" dirty="0" smtClean="0"/>
                        <a:t>Tentative Agenda for January meeting</a:t>
                      </a:r>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schedule </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Update TG13 timeline</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510718787"/>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January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D3.2 word is </a:t>
            </a:r>
            <a:r>
              <a:rPr lang="en-GB" altLang="en-US" dirty="0" smtClean="0"/>
              <a:t>ready by </a:t>
            </a:r>
            <a:r>
              <a:rPr lang="en-GB" altLang="en-US" dirty="0" smtClean="0"/>
              <a:t>Nov. 23</a:t>
            </a:r>
            <a:r>
              <a:rPr lang="en-GB" altLang="en-US" baseline="30000" dirty="0" smtClean="0"/>
              <a:t>rd</a:t>
            </a:r>
            <a:r>
              <a:rPr lang="en-GB" altLang="en-US" dirty="0" smtClean="0"/>
              <a:t> 2018</a:t>
            </a:r>
            <a:endParaRPr lang="en-GB" altLang="en-US" dirty="0" smtClean="0"/>
          </a:p>
          <a:p>
            <a:pPr marL="342900" indent="-342900" algn="just">
              <a:buFont typeface="Arial" panose="020B0604020202020204" pitchFamily="34" charset="0"/>
              <a:buChar char="•"/>
              <a:defRPr/>
            </a:pPr>
            <a:r>
              <a:rPr lang="en-GB" altLang="en-US" dirty="0" smtClean="0"/>
              <a:t>Ask John to provide a pdf</a:t>
            </a:r>
            <a:endParaRPr lang="en-GB" altLang="en-US" dirty="0" smtClean="0"/>
          </a:p>
          <a:p>
            <a:pPr marL="342900" indent="-342900" algn="just">
              <a:buFont typeface="Arial" panose="020B0604020202020204" pitchFamily="34" charset="0"/>
              <a:buChar char="•"/>
              <a:defRPr/>
            </a:pPr>
            <a:r>
              <a:rPr lang="en-GB" altLang="en-US" dirty="0" smtClean="0"/>
              <a:t>Comments </a:t>
            </a:r>
            <a:r>
              <a:rPr lang="en-GB" altLang="en-US" dirty="0" smtClean="0"/>
              <a:t>are due Jan. </a:t>
            </a:r>
            <a:r>
              <a:rPr lang="en-GB" altLang="en-US" dirty="0" smtClean="0"/>
              <a:t>7</a:t>
            </a:r>
            <a:endParaRPr lang="en-GB" altLang="en-US" dirty="0" smtClean="0"/>
          </a:p>
          <a:p>
            <a:pPr marL="342900" indent="-342900" algn="just">
              <a:buFont typeface="Arial" panose="020B0604020202020204" pitchFamily="34" charset="0"/>
              <a:buChar char="•"/>
              <a:defRPr/>
            </a:pPr>
            <a:r>
              <a:rPr lang="en-GB" altLang="en-US" dirty="0" smtClean="0"/>
              <a:t>Text input for </a:t>
            </a:r>
            <a:r>
              <a:rPr lang="en-GB" altLang="en-US" dirty="0" smtClean="0"/>
              <a:t>D4 </a:t>
            </a:r>
            <a:r>
              <a:rPr lang="en-GB" altLang="en-US" dirty="0" smtClean="0"/>
              <a:t>is due </a:t>
            </a:r>
            <a:r>
              <a:rPr lang="en-GB" altLang="en-US" dirty="0" smtClean="0"/>
              <a:t>on January 10</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p>
          <a:p>
            <a:pPr marL="342900" indent="-342900" algn="just">
              <a:buFont typeface="Arial" panose="020B0604020202020204" pitchFamily="34" charset="0"/>
              <a:buChar char="•"/>
              <a:defRPr/>
            </a:pPr>
            <a:r>
              <a:rPr lang="en-GB" altLang="en-US" dirty="0" smtClean="0"/>
              <a:t>Nov. 21 </a:t>
            </a:r>
            <a:r>
              <a:rPr lang="en-GB" altLang="en-US" dirty="0" smtClean="0"/>
              <a:t>	9:30-10:30 </a:t>
            </a:r>
            <a:r>
              <a:rPr lang="en-GB" altLang="en-US" dirty="0" smtClean="0"/>
              <a:t>U.K. </a:t>
            </a:r>
            <a:r>
              <a:rPr lang="en-GB" altLang="en-US" dirty="0" smtClean="0"/>
              <a:t>on </a:t>
            </a:r>
            <a:r>
              <a:rPr lang="en-GB" altLang="en-US" dirty="0" smtClean="0"/>
              <a:t>editorial issues for D4</a:t>
            </a:r>
            <a:endParaRPr lang="en-GB" altLang="en-US" dirty="0" smtClean="0"/>
          </a:p>
          <a:p>
            <a:pPr marL="342900" indent="-342900" algn="just">
              <a:buFont typeface="Arial" panose="020B0604020202020204" pitchFamily="34" charset="0"/>
              <a:buChar char="•"/>
              <a:defRPr/>
            </a:pPr>
            <a:r>
              <a:rPr lang="en-GB" altLang="en-US" dirty="0" smtClean="0"/>
              <a:t>Nov. 27 </a:t>
            </a:r>
            <a:r>
              <a:rPr lang="en-GB" altLang="en-US" dirty="0" smtClean="0"/>
              <a:t>	</a:t>
            </a:r>
            <a:r>
              <a:rPr lang="en-GB" altLang="en-US" dirty="0" smtClean="0"/>
              <a:t>10</a:t>
            </a:r>
            <a:r>
              <a:rPr lang="en-GB" altLang="en-US" dirty="0" smtClean="0"/>
              <a:t>:00-11:00 </a:t>
            </a:r>
            <a:r>
              <a:rPr lang="en-GB" altLang="en-US" dirty="0" smtClean="0"/>
              <a:t>EDT </a:t>
            </a:r>
            <a:r>
              <a:rPr lang="en-GB" altLang="en-US" dirty="0" smtClean="0"/>
              <a:t>review of first MAC text</a:t>
            </a:r>
            <a:endParaRPr lang="en-GB" altLang="en-US" dirty="0" smtClean="0"/>
          </a:p>
          <a:p>
            <a:pPr marL="342900" indent="-342900" algn="just">
              <a:buFont typeface="Arial" panose="020B0604020202020204" pitchFamily="34" charset="0"/>
              <a:buChar char="•"/>
              <a:defRPr/>
            </a:pPr>
            <a:r>
              <a:rPr lang="en-GB" altLang="en-US" dirty="0" smtClean="0"/>
              <a:t>Dec. 12 </a:t>
            </a:r>
            <a:r>
              <a:rPr lang="en-GB" altLang="en-US" dirty="0" smtClean="0"/>
              <a:t>	</a:t>
            </a:r>
            <a:r>
              <a:rPr lang="en-GB" altLang="en-US" dirty="0" smtClean="0"/>
              <a:t>9:30-10:30 </a:t>
            </a:r>
            <a:r>
              <a:rPr lang="en-GB" altLang="en-US" dirty="0" smtClean="0"/>
              <a:t>EDT </a:t>
            </a:r>
            <a:r>
              <a:rPr lang="en-GB" altLang="en-US" dirty="0" smtClean="0"/>
              <a:t>on further MAC text</a:t>
            </a:r>
            <a:endParaRPr lang="en-GB" altLang="en-US" dirty="0" smtClean="0"/>
          </a:p>
          <a:p>
            <a:pPr marL="342900" indent="-342900" algn="just">
              <a:buFont typeface="Arial" panose="020B0604020202020204" pitchFamily="34" charset="0"/>
              <a:buChar char="•"/>
              <a:defRPr/>
            </a:pPr>
            <a:r>
              <a:rPr lang="en-GB" altLang="en-US" dirty="0" smtClean="0"/>
              <a:t>Jan. 8 </a:t>
            </a:r>
            <a:r>
              <a:rPr lang="en-GB" altLang="en-US" dirty="0" smtClean="0"/>
              <a:t>	</a:t>
            </a:r>
            <a:r>
              <a:rPr lang="en-GB" altLang="en-US" dirty="0" smtClean="0"/>
              <a:t>9:30-10:30 </a:t>
            </a:r>
            <a:r>
              <a:rPr lang="en-GB" altLang="en-US" dirty="0" smtClean="0"/>
              <a:t>EDT </a:t>
            </a:r>
            <a:r>
              <a:rPr lang="en-GB" altLang="en-US" dirty="0" smtClean="0"/>
              <a:t>preparing Interim mtg.</a:t>
            </a:r>
            <a:endParaRPr lang="en-GB" altLang="en-US" dirty="0" smtClean="0"/>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24</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a:t>
            </a:r>
            <a:r>
              <a:rPr lang="en-US" altLang="en-US" sz="3600" dirty="0" smtClean="0"/>
              <a:t>January Interim</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8 </a:t>
            </a:r>
            <a:r>
              <a:rPr lang="de-DE" dirty="0" err="1" smtClean="0"/>
              <a:t>sessions</a:t>
            </a:r>
            <a:r>
              <a:rPr lang="de-DE" dirty="0" smtClean="0"/>
              <a:t> </a:t>
            </a:r>
            <a:r>
              <a:rPr lang="de-DE" dirty="0" err="1" smtClean="0"/>
              <a:t>requested</a:t>
            </a:r>
            <a:endParaRPr lang="de-DE" dirty="0" smtClean="0"/>
          </a:p>
          <a:p>
            <a:pPr marL="342900" indent="-342900" algn="just">
              <a:buFont typeface="Arial" panose="020B0604020202020204" pitchFamily="34" charset="0"/>
              <a:buChar char="•"/>
              <a:defRPr/>
            </a:pPr>
            <a:r>
              <a:rPr lang="de-DE" dirty="0" smtClean="0"/>
              <a:t>Review </a:t>
            </a:r>
            <a:r>
              <a:rPr lang="de-DE" dirty="0" err="1"/>
              <a:t>text</a:t>
            </a:r>
            <a:r>
              <a:rPr lang="de-DE" dirty="0"/>
              <a:t> </a:t>
            </a:r>
            <a:r>
              <a:rPr lang="de-DE" dirty="0" err="1" smtClean="0"/>
              <a:t>inputs</a:t>
            </a:r>
            <a:endParaRPr lang="de-DE" dirty="0" smtClean="0"/>
          </a:p>
          <a:p>
            <a:pPr marL="342900" indent="-342900" algn="just">
              <a:buFont typeface="Arial" panose="020B0604020202020204" pitchFamily="34" charset="0"/>
              <a:buChar char="•"/>
              <a:defRPr/>
            </a:pPr>
            <a:r>
              <a:rPr lang="de-DE" dirty="0" err="1" smtClean="0"/>
              <a:t>Integrate</a:t>
            </a:r>
            <a:r>
              <a:rPr lang="de-DE" dirty="0" smtClean="0"/>
              <a:t> </a:t>
            </a:r>
            <a:r>
              <a:rPr lang="de-DE" dirty="0" err="1"/>
              <a:t>them</a:t>
            </a:r>
            <a:r>
              <a:rPr lang="de-DE" dirty="0"/>
              <a:t> </a:t>
            </a:r>
            <a:r>
              <a:rPr lang="de-DE" dirty="0" err="1"/>
              <a:t>into</a:t>
            </a:r>
            <a:r>
              <a:rPr lang="de-DE" dirty="0"/>
              <a:t> </a:t>
            </a:r>
            <a:r>
              <a:rPr lang="de-DE" dirty="0" err="1"/>
              <a:t>the</a:t>
            </a:r>
            <a:r>
              <a:rPr lang="de-DE" dirty="0"/>
              <a:t> </a:t>
            </a:r>
            <a:r>
              <a:rPr lang="de-DE" dirty="0" err="1" smtClean="0"/>
              <a:t>draft</a:t>
            </a:r>
            <a:endParaRPr lang="de-DE" dirty="0" smtClean="0"/>
          </a:p>
          <a:p>
            <a:pPr marL="342900" indent="-342900" algn="just">
              <a:buFont typeface="Arial" panose="020B0604020202020204" pitchFamily="34" charset="0"/>
              <a:buChar char="•"/>
              <a:defRPr/>
            </a:pPr>
            <a:r>
              <a:rPr lang="de-DE" dirty="0" smtClean="0"/>
              <a:t>Do </a:t>
            </a:r>
            <a:r>
              <a:rPr lang="de-DE" dirty="0" err="1" smtClean="0"/>
              <a:t>comment</a:t>
            </a:r>
            <a:r>
              <a:rPr lang="de-DE" dirty="0" smtClean="0"/>
              <a:t> </a:t>
            </a:r>
            <a:r>
              <a:rPr lang="de-DE" dirty="0" err="1" smtClean="0"/>
              <a:t>resolution</a:t>
            </a:r>
            <a:r>
              <a:rPr lang="de-DE" dirty="0" smtClean="0"/>
              <a:t> </a:t>
            </a:r>
            <a:r>
              <a:rPr lang="de-DE" dirty="0" err="1" smtClean="0"/>
              <a:t>against</a:t>
            </a:r>
            <a:r>
              <a:rPr lang="de-DE" dirty="0" smtClean="0"/>
              <a:t> D4</a:t>
            </a:r>
          </a:p>
          <a:p>
            <a:pPr marL="342900" indent="-342900" algn="just">
              <a:buFont typeface="Arial" panose="020B0604020202020204" pitchFamily="34" charset="0"/>
              <a:buChar char="•"/>
              <a:defRPr/>
            </a:pPr>
            <a:r>
              <a:rPr lang="de-DE" dirty="0" smtClean="0"/>
              <a:t>Start WGLB </a:t>
            </a:r>
            <a:r>
              <a:rPr lang="de-DE" dirty="0" err="1" smtClean="0"/>
              <a:t>process</a:t>
            </a: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29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new timeline in doc. </a:t>
            </a:r>
            <a:r>
              <a:rPr lang="en-GB" altLang="en-US" dirty="0" smtClean="0">
                <a:sym typeface="Wingdings" panose="05000000000000000000" pitchFamily="2" charset="2"/>
              </a:rPr>
              <a:t>15-17-288r7.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Nikola </a:t>
            </a:r>
            <a:r>
              <a:rPr lang="en-GB" altLang="en-US" dirty="0" err="1" smtClean="0">
                <a:sym typeface="Wingdings" panose="05000000000000000000" pitchFamily="2" charset="2"/>
              </a:rPr>
              <a:t>Serafimovski</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Tuncer</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with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165470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019552412"/>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 </a:t>
                      </a:r>
                      <a:r>
                        <a:rPr lang="en-GB" sz="1600" dirty="0" smtClean="0"/>
                        <a:t>Li </a:t>
                      </a:r>
                      <a:r>
                        <a:rPr lang="en-GB" sz="1600" dirty="0"/>
                        <a:t>Qiang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Bangkok</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226457114"/>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TGbb#5</a:t>
                      </a:r>
                      <a:endParaRPr lang="en-US" sz="1600" i="1" dirty="0" smtClean="0">
                        <a:solidFill>
                          <a:schemeClr val="bg1">
                            <a:lumMod val="50000"/>
                          </a:schemeClr>
                        </a:solidFill>
                      </a:endParaRP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a:t>
                      </a: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TG13#6</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TGbb#6</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TG13#7</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bg1">
                              <a:lumMod val="50000"/>
                            </a:schemeClr>
                          </a:solidFill>
                        </a:rPr>
                        <a:t>THz tutorial</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dirty="0" smtClean="0"/>
                        <a:t>WG </a:t>
                      </a:r>
                      <a:r>
                        <a:rPr lang="de-DE" sz="1600" b="0" dirty="0" err="1" smtClean="0"/>
                        <a:t>closing</a:t>
                      </a:r>
                      <a:endParaRPr lang="de-DE" sz="1600" b="0"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dirty="0" smtClean="0"/>
              <a:t>7 time </a:t>
            </a:r>
            <a:r>
              <a:rPr lang="de-DE" altLang="en-US" dirty="0" err="1" smtClean="0"/>
              <a:t>slots</a:t>
            </a:r>
            <a:r>
              <a:rPr lang="de-DE" altLang="en-US" dirty="0" smtClean="0"/>
              <a:t> </a:t>
            </a:r>
            <a:r>
              <a:rPr lang="de-DE" altLang="en-US" dirty="0" err="1" smtClean="0"/>
              <a:t>this</a:t>
            </a:r>
            <a:r>
              <a:rPr lang="de-DE" altLang="en-US" dirty="0" smtClean="0"/>
              <a:t> </a:t>
            </a:r>
            <a:r>
              <a:rPr lang="de-DE" altLang="en-US" dirty="0" err="1" smtClean="0"/>
              <a:t>week</a:t>
            </a:r>
            <a:r>
              <a:rPr lang="de-DE" altLang="en-US" dirty="0" smtClean="0"/>
              <a:t> </a:t>
            </a:r>
            <a:r>
              <a:rPr lang="de-DE" altLang="en-US" dirty="0" err="1" smtClean="0"/>
              <a:t>starting</a:t>
            </a:r>
            <a:r>
              <a:rPr lang="de-DE" altLang="en-US" dirty="0" smtClean="0"/>
              <a:t> </a:t>
            </a:r>
            <a:r>
              <a:rPr lang="de-DE" altLang="en-US" dirty="0" err="1" smtClean="0"/>
              <a:t>Tuesday</a:t>
            </a:r>
            <a:r>
              <a:rPr lang="de-DE" altLang="en-US" dirty="0" smtClean="0"/>
              <a:t> AM1</a:t>
            </a:r>
            <a:endParaRPr lang="de-DE" altLang="en-US" dirty="0"/>
          </a:p>
          <a:p>
            <a:pPr marL="342900" indent="-342900" algn="just">
              <a:spcBef>
                <a:spcPts val="0"/>
              </a:spcBef>
              <a:spcAft>
                <a:spcPts val="300"/>
              </a:spcAft>
              <a:defRPr/>
            </a:pPr>
            <a:r>
              <a:rPr lang="de-DE" altLang="en-US" dirty="0" smtClean="0"/>
              <a:t>Further </a:t>
            </a:r>
            <a:r>
              <a:rPr lang="de-DE" altLang="en-US" dirty="0" err="1" smtClean="0"/>
              <a:t>contributions</a:t>
            </a:r>
            <a:r>
              <a:rPr lang="de-DE" altLang="en-US" dirty="0" smtClean="0"/>
              <a:t> </a:t>
            </a:r>
            <a:r>
              <a:rPr lang="de-DE" altLang="en-US" dirty="0" err="1" smtClean="0"/>
              <a:t>to</a:t>
            </a:r>
            <a:r>
              <a:rPr lang="de-DE" altLang="en-US" dirty="0" smtClean="0"/>
              <a:t> </a:t>
            </a:r>
            <a:r>
              <a:rPr lang="de-DE" altLang="en-US" dirty="0" err="1" smtClean="0"/>
              <a:t>the</a:t>
            </a:r>
            <a:r>
              <a:rPr lang="de-DE" altLang="en-US" dirty="0" smtClean="0"/>
              <a:t> MAC</a:t>
            </a:r>
          </a:p>
          <a:p>
            <a:pPr marL="1085850" lvl="1" indent="-342900" algn="just">
              <a:spcBef>
                <a:spcPts val="0"/>
              </a:spcBef>
              <a:spcAft>
                <a:spcPts val="300"/>
              </a:spcAft>
              <a:defRPr/>
            </a:pPr>
            <a:r>
              <a:rPr lang="de-DE" altLang="en-US" sz="2400" b="1" dirty="0" err="1" smtClean="0"/>
              <a:t>Beacon-enabled</a:t>
            </a:r>
            <a:r>
              <a:rPr lang="de-DE" altLang="en-US" sz="2400" b="1" dirty="0" smtClean="0"/>
              <a:t> </a:t>
            </a:r>
            <a:r>
              <a:rPr lang="de-DE" altLang="en-US" sz="2400" b="1" dirty="0" err="1" smtClean="0"/>
              <a:t>mode</a:t>
            </a:r>
            <a:r>
              <a:rPr lang="de-DE" altLang="en-US" sz="2400" b="1" dirty="0" smtClean="0"/>
              <a:t>: </a:t>
            </a:r>
          </a:p>
          <a:p>
            <a:pPr marL="1485900" lvl="2" indent="-342900" algn="just">
              <a:spcBef>
                <a:spcPts val="0"/>
              </a:spcBef>
              <a:spcAft>
                <a:spcPts val="300"/>
              </a:spcAft>
              <a:defRPr/>
            </a:pPr>
            <a:r>
              <a:rPr lang="de-DE" altLang="en-US" sz="1600" b="1" dirty="0" err="1" smtClean="0"/>
              <a:t>doc</a:t>
            </a:r>
            <a:r>
              <a:rPr lang="de-DE" altLang="en-US" sz="1600" b="1" dirty="0" smtClean="0"/>
              <a:t>. 15-18/0562r0 (</a:t>
            </a:r>
            <a:r>
              <a:rPr lang="de-DE" altLang="en-US" sz="1600" b="1" dirty="0" err="1" smtClean="0"/>
              <a:t>vlncomm</a:t>
            </a:r>
            <a:r>
              <a:rPr lang="de-DE" altLang="en-US" sz="1600" b="1" dirty="0" smtClean="0"/>
              <a:t>)</a:t>
            </a:r>
          </a:p>
          <a:p>
            <a:pPr marL="1485900" lvl="2" indent="-342900" algn="just">
              <a:spcBef>
                <a:spcPts val="0"/>
              </a:spcBef>
              <a:spcAft>
                <a:spcPts val="300"/>
              </a:spcAft>
              <a:defRPr/>
            </a:pPr>
            <a:r>
              <a:rPr lang="de-DE" altLang="en-US" sz="1600" b="1" dirty="0" err="1" smtClean="0"/>
              <a:t>doc</a:t>
            </a:r>
            <a:r>
              <a:rPr lang="de-DE" altLang="en-US" sz="1600" b="1" dirty="0" smtClean="0"/>
              <a:t>. 15-18/0410r1 (HHI)</a:t>
            </a:r>
          </a:p>
          <a:p>
            <a:pPr marL="1085850" lvl="1" indent="-342900" algn="just">
              <a:spcBef>
                <a:spcPts val="0"/>
              </a:spcBef>
              <a:spcAft>
                <a:spcPts val="300"/>
              </a:spcAft>
              <a:defRPr/>
            </a:pPr>
            <a:r>
              <a:rPr lang="de-DE" altLang="en-US" sz="2400" b="1" dirty="0"/>
              <a:t>Non-</a:t>
            </a:r>
            <a:r>
              <a:rPr lang="de-DE" altLang="en-US" sz="2400" b="1" dirty="0" err="1"/>
              <a:t>beacon</a:t>
            </a:r>
            <a:r>
              <a:rPr lang="de-DE" altLang="en-US" sz="2400" b="1" dirty="0"/>
              <a:t>-</a:t>
            </a:r>
            <a:r>
              <a:rPr lang="de-DE" altLang="en-US" sz="2400" b="1" dirty="0" err="1"/>
              <a:t>enabled</a:t>
            </a:r>
            <a:r>
              <a:rPr lang="de-DE" altLang="en-US" sz="2400" b="1" dirty="0"/>
              <a:t> </a:t>
            </a:r>
            <a:r>
              <a:rPr lang="de-DE" altLang="en-US" sz="2400" b="1" dirty="0" err="1"/>
              <a:t>mode</a:t>
            </a:r>
            <a:r>
              <a:rPr lang="de-DE" altLang="en-US" sz="2400" b="1" dirty="0"/>
              <a:t>: </a:t>
            </a:r>
          </a:p>
          <a:p>
            <a:pPr marL="1485900" lvl="2" indent="-342900" algn="just">
              <a:spcBef>
                <a:spcPts val="0"/>
              </a:spcBef>
              <a:spcAft>
                <a:spcPts val="300"/>
              </a:spcAft>
              <a:defRPr/>
            </a:pPr>
            <a:r>
              <a:rPr lang="de-DE" altLang="en-US" sz="1600" b="1" dirty="0" err="1"/>
              <a:t>doc</a:t>
            </a:r>
            <a:r>
              <a:rPr lang="de-DE" altLang="en-US" sz="1600" b="1" dirty="0"/>
              <a:t>. </a:t>
            </a:r>
            <a:r>
              <a:rPr lang="de-DE" altLang="en-US" sz="1600" b="1" dirty="0" smtClean="0"/>
              <a:t>15-18/0488r0 (</a:t>
            </a:r>
            <a:r>
              <a:rPr lang="de-DE" altLang="en-US" sz="1600" b="1" dirty="0" err="1" smtClean="0"/>
              <a:t>pureLiFi</a:t>
            </a:r>
            <a:r>
              <a:rPr lang="de-DE" altLang="en-US" sz="1600" b="1" dirty="0" smtClean="0"/>
              <a:t>)</a:t>
            </a:r>
            <a:endParaRPr lang="de-DE" altLang="en-US" sz="1600" b="1" dirty="0"/>
          </a:p>
          <a:p>
            <a:pPr marL="342900" indent="-342900" algn="just">
              <a:buFont typeface="Arial" panose="020B0604020202020204" pitchFamily="34" charset="0"/>
              <a:buChar char="•"/>
              <a:defRPr/>
            </a:pPr>
            <a:r>
              <a:rPr lang="en-GB" altLang="en-US" dirty="0"/>
              <a:t>Create to-do list on missing items in the Spec</a:t>
            </a:r>
          </a:p>
          <a:p>
            <a:pPr marL="342900" indent="-342900" algn="just">
              <a:buFont typeface="Arial" panose="020B0604020202020204" pitchFamily="34" charset="0"/>
              <a:buChar char="•"/>
              <a:defRPr/>
            </a:pPr>
            <a:r>
              <a:rPr lang="en-GB" altLang="en-US" dirty="0" smtClean="0"/>
              <a:t>Comments resolution</a:t>
            </a:r>
            <a:endParaRPr lang="en-GB" altLang="en-US" dirty="0"/>
          </a:p>
          <a:p>
            <a:pPr marL="342900" indent="-342900" algn="just">
              <a:buFont typeface="Arial" panose="020B0604020202020204" pitchFamily="34" charset="0"/>
              <a:buChar char="•"/>
              <a:defRPr/>
            </a:pPr>
            <a:r>
              <a:rPr lang="en-GB" altLang="en-US" dirty="0" smtClean="0"/>
              <a:t>Include </a:t>
            </a:r>
            <a:r>
              <a:rPr lang="en-GB" altLang="en-US" dirty="0"/>
              <a:t>new text </a:t>
            </a:r>
            <a:r>
              <a:rPr lang="en-GB" altLang="en-US" dirty="0" smtClean="0"/>
              <a:t>and resolved comments into the draft</a:t>
            </a:r>
            <a:endParaRPr lang="en-GB" altLang="en-US" dirty="0"/>
          </a:p>
          <a:p>
            <a:pPr marL="342900" indent="-342900" algn="just">
              <a:buFont typeface="Arial" panose="020B0604020202020204" pitchFamily="34" charset="0"/>
              <a:buChar char="•"/>
              <a:defRPr/>
            </a:pPr>
            <a:r>
              <a:rPr lang="en-GB" altLang="en-US" dirty="0" smtClean="0"/>
              <a:t>Discuss </a:t>
            </a:r>
            <a:r>
              <a:rPr lang="en-GB" altLang="en-US" dirty="0" smtClean="0"/>
              <a:t>finalization </a:t>
            </a:r>
            <a:r>
              <a:rPr lang="en-GB" altLang="en-US" dirty="0" smtClean="0"/>
              <a:t>of the draft</a:t>
            </a:r>
            <a:endParaRPr lang="en-GB" altLang="en-US"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15-18-0530/r1.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1644</Words>
  <Application>Microsoft Office PowerPoint</Application>
  <PresentationFormat>Bildschirmpräsentation (4:3)</PresentationFormat>
  <Paragraphs>437</Paragraphs>
  <Slides>25</Slides>
  <Notes>23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25</vt:i4>
      </vt:variant>
    </vt:vector>
  </HeadingPairs>
  <TitlesOfParts>
    <vt:vector size="32" baseType="lpstr">
      <vt:lpstr>MS PGothic</vt:lpstr>
      <vt:lpstr>MS PGothic</vt:lpstr>
      <vt:lpstr>Arial</vt:lpstr>
      <vt:lpstr>Times New Roman</vt:lpstr>
      <vt:lpstr>Wingdings</vt:lpstr>
      <vt:lpstr>802-11-Submission</vt:lpstr>
      <vt:lpstr>Document</vt:lpstr>
      <vt:lpstr>IEEE 802.15 TG13  Multi-Gbit/s Optical Wireless Communication  November 2018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To-do list in TG13</vt:lpstr>
      <vt:lpstr>PowerPoint-Präsentation</vt:lpstr>
      <vt:lpstr>PowerPoint-Präsentation</vt:lpstr>
      <vt:lpstr>Plan for finalization of TG13 Spec</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4732</cp:revision>
  <cp:lastPrinted>2014-11-04T15:04:57Z</cp:lastPrinted>
  <dcterms:created xsi:type="dcterms:W3CDTF">2007-04-17T18:10:23Z</dcterms:created>
  <dcterms:modified xsi:type="dcterms:W3CDTF">2018-11-15T10:02:54Z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