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424" r:id="rId3"/>
    <p:sldId id="717" r:id="rId4"/>
    <p:sldId id="423" r:id="rId5"/>
    <p:sldId id="608" r:id="rId6"/>
    <p:sldId id="708" r:id="rId7"/>
    <p:sldId id="386" r:id="rId8"/>
    <p:sldId id="754" r:id="rId9"/>
    <p:sldId id="800" r:id="rId10"/>
    <p:sldId id="801" r:id="rId11"/>
    <p:sldId id="802" r:id="rId12"/>
    <p:sldId id="560" r:id="rId13"/>
    <p:sldId id="718" r:id="rId14"/>
    <p:sldId id="790" r:id="rId15"/>
    <p:sldId id="805" r:id="rId16"/>
    <p:sldId id="774" r:id="rId17"/>
    <p:sldId id="761" r:id="rId18"/>
    <p:sldId id="806" r:id="rId19"/>
    <p:sldId id="792" r:id="rId20"/>
    <p:sldId id="796" r:id="rId21"/>
    <p:sldId id="793" r:id="rId22"/>
    <p:sldId id="807" r:id="rId23"/>
    <p:sldId id="808"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74" autoAdjust="0"/>
    <p:restoredTop sz="95409" autoAdjust="0"/>
  </p:normalViewPr>
  <p:slideViewPr>
    <p:cSldViewPr>
      <p:cViewPr varScale="1">
        <p:scale>
          <a:sx n="62" d="100"/>
          <a:sy n="62" d="100"/>
        </p:scale>
        <p:origin x="994"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16241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12</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13</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155476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16</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17</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18</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251107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5982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20</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986614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21</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336464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22</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275491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175599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47594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p:nvSpPr>
        <p:spPr bwMode="auto">
          <a:xfrm>
            <a:off x="5464473" y="304026"/>
            <a:ext cx="29238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15-18</a:t>
            </a:r>
            <a:r>
              <a:rPr lang="en-US" sz="1800" b="1" dirty="0" smtClean="0"/>
              <a:t>-0530-02-0013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November 2018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2018-11-11</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5749"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#24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meeting minutes from September in doc. </a:t>
            </a:r>
            <a:r>
              <a:rPr lang="en-GB" altLang="en-US" dirty="0" smtClean="0">
                <a:sym typeface="Wingdings" panose="05000000000000000000" pitchFamily="2" charset="2"/>
              </a:rPr>
              <a:t>15-18-0525/r1.</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a:t>
            </a:r>
            <a:r>
              <a:rPr lang="en-GB" altLang="en-US" dirty="0" smtClean="0">
                <a:sym typeface="Wingdings" panose="05000000000000000000" pitchFamily="2" charset="2"/>
              </a:rPr>
              <a:t>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#25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telco minutes between September and November 2018 in doc. </a:t>
            </a:r>
            <a:r>
              <a:rPr lang="en-GB" altLang="en-US" dirty="0" smtClean="0">
                <a:sym typeface="Wingdings" panose="05000000000000000000" pitchFamily="2" charset="2"/>
              </a:rPr>
              <a:t>15-18-0528r1.</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a:t>
            </a:r>
            <a:r>
              <a:rPr lang="en-GB" altLang="en-US" dirty="0" smtClean="0">
                <a:sym typeface="Wingdings" panose="05000000000000000000" pitchFamily="2" charset="2"/>
              </a:rPr>
              <a:t>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extLst>
      <p:ext uri="{BB962C8B-B14F-4D97-AF65-F5344CB8AC3E}">
        <p14:creationId xmlns:p14="http://schemas.microsoft.com/office/powerpoint/2010/main" val="16170932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12</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Tuesday AM1, Nov. 13, </a:t>
            </a:r>
            <a:r>
              <a:rPr lang="en-US" altLang="en-US" sz="3600" dirty="0"/>
              <a:t>2018</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4229760408"/>
              </p:ext>
            </p:extLst>
          </p:nvPr>
        </p:nvGraphicFramePr>
        <p:xfrm>
          <a:off x="838200" y="2286000"/>
          <a:ext cx="8077200" cy="3340479"/>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new agenda in doc. </a:t>
                      </a:r>
                      <a:r>
                        <a:rPr lang="en-US" altLang="en-US" sz="1800" dirty="0" smtClean="0"/>
                        <a:t>15-18/0530r1</a:t>
                      </a:r>
                      <a:endParaRPr lang="en-US" altLang="en-US" sz="1800" dirty="0" smtClean="0"/>
                    </a:p>
                  </a:txBody>
                  <a:tcPr marT="45764" marB="45764"/>
                </a:tc>
                <a:tc>
                  <a:txBody>
                    <a:bodyPr/>
                    <a:lstStyle/>
                    <a:p>
                      <a:r>
                        <a:rPr lang="de-DE" sz="1800" dirty="0" smtClean="0"/>
                        <a:t>5</a:t>
                      </a:r>
                      <a:endParaRPr lang="en-US" sz="1800" dirty="0"/>
                    </a:p>
                  </a:txBody>
                  <a:tcPr marT="45764" marB="45764"/>
                </a:tc>
                <a:extLst>
                  <a:ext uri="{0D108BD9-81ED-4DB2-BD59-A6C34878D82A}">
                    <a16:rowId xmlns:a16="http://schemas.microsoft.com/office/drawing/2014/main" val="202108602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a:t>
                      </a:r>
                      <a:r>
                        <a:rPr lang="en-US" altLang="en-US" sz="1800" dirty="0" smtClean="0"/>
                        <a:t>15-18/</a:t>
                      </a:r>
                      <a:r>
                        <a:rPr lang="en-GB" altLang="en-US" sz="1800" dirty="0" smtClean="0"/>
                        <a:t>0525r1</a:t>
                      </a:r>
                      <a:endParaRPr lang="en-GB" altLang="en-US" sz="1800" dirty="0" smtClean="0"/>
                    </a:p>
                  </a:txBody>
                  <a:tcPr marT="45764" marB="45764"/>
                </a:tc>
                <a:tc>
                  <a:txBody>
                    <a:bodyPr/>
                    <a:lstStyle/>
                    <a:p>
                      <a:r>
                        <a:rPr lang="de-DE" sz="1800" dirty="0" smtClean="0"/>
                        <a:t>15</a:t>
                      </a:r>
                      <a:endParaRPr lang="en-US" sz="1800" dirty="0"/>
                    </a:p>
                  </a:txBody>
                  <a:tcPr marT="45764" marB="45764"/>
                </a:tc>
                <a:extLst>
                  <a:ext uri="{0D108BD9-81ED-4DB2-BD59-A6C34878D82A}">
                    <a16:rowId xmlns:a16="http://schemas.microsoft.com/office/drawing/2014/main" val="1000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phone call minutes </a:t>
                      </a:r>
                      <a:r>
                        <a:rPr lang="en-US" altLang="en-US" sz="1800" dirty="0" smtClean="0"/>
                        <a:t>in doc. </a:t>
                      </a:r>
                      <a:r>
                        <a:rPr lang="en-US" altLang="en-US" sz="1800" dirty="0" smtClean="0"/>
                        <a:t>15-18/</a:t>
                      </a:r>
                      <a:r>
                        <a:rPr lang="en-GB" altLang="en-US" sz="1800" dirty="0" smtClean="0"/>
                        <a:t>0528</a:t>
                      </a:r>
                      <a:r>
                        <a:rPr lang="en-GB" altLang="en-US" sz="1800" baseline="0" dirty="0" smtClean="0"/>
                        <a:t>r1</a:t>
                      </a:r>
                      <a:endParaRPr lang="en-GB"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1876849568"/>
                  </a:ext>
                </a:extLst>
              </a:tr>
              <a:tr h="201071">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Text for beacon enabled mode in doc. </a:t>
                      </a:r>
                      <a:r>
                        <a:rPr lang="en-US" altLang="en-US" sz="1800" dirty="0" smtClean="0"/>
                        <a:t>15-18/0562r0 </a:t>
                      </a:r>
                      <a:r>
                        <a:rPr lang="en-US" altLang="en-US" sz="1800" dirty="0" smtClean="0"/>
                        <a:t>(Xu) </a:t>
                      </a:r>
                    </a:p>
                  </a:txBody>
                  <a:tcPr marT="45764" marB="45764"/>
                </a:tc>
                <a:tc>
                  <a:txBody>
                    <a:bodyPr/>
                    <a:lstStyle/>
                    <a:p>
                      <a:r>
                        <a:rPr lang="en-US" sz="1800" dirty="0" smtClean="0"/>
                        <a:t>60</a:t>
                      </a:r>
                      <a:endParaRPr lang="en-US" sz="1800" dirty="0"/>
                    </a:p>
                  </a:txBody>
                  <a:tcPr marT="45764" marB="45764"/>
                </a:tc>
                <a:extLst>
                  <a:ext uri="{0D108BD9-81ED-4DB2-BD59-A6C34878D82A}">
                    <a16:rowId xmlns:a16="http://schemas.microsoft.com/office/drawing/2014/main" val="3311314740"/>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13</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a:t>Tuesday </a:t>
            </a:r>
            <a:r>
              <a:rPr lang="en-US" altLang="en-US" sz="3600" dirty="0" smtClean="0"/>
              <a:t>AM2, Nov. 13, </a:t>
            </a:r>
            <a:r>
              <a:rPr lang="en-US" altLang="en-US" sz="3600" dirty="0"/>
              <a:t>2018</a:t>
            </a:r>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828422500"/>
              </p:ext>
            </p:extLst>
          </p:nvPr>
        </p:nvGraphicFramePr>
        <p:xfrm>
          <a:off x="685800" y="2362200"/>
          <a:ext cx="8229600" cy="2682372"/>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kern="1200" cap="none" spc="0" normalizeH="0" baseline="0" noProof="0" dirty="0" smtClean="0">
                          <a:ln>
                            <a:noFill/>
                          </a:ln>
                          <a:solidFill>
                            <a:srgbClr val="000000"/>
                          </a:solidFill>
                          <a:effectLst/>
                          <a:uLnTx/>
                          <a:uFillTx/>
                          <a:latin typeface="Times New Roman"/>
                          <a:ea typeface="+mn-ea"/>
                          <a:cs typeface="+mn-cs"/>
                        </a:rPr>
                        <a:t>High-level description of non-beacon-enabled MAC 15-18-487r0 (Chong) </a:t>
                      </a:r>
                      <a:endParaRPr lang="en-US"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922534317"/>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Text </a:t>
                      </a:r>
                      <a:r>
                        <a:rPr lang="en-US" altLang="en-US" sz="1800" dirty="0" smtClean="0"/>
                        <a:t>for non-beacon-enabled mode in doc. </a:t>
                      </a:r>
                      <a:r>
                        <a:rPr lang="en-US" altLang="en-US" sz="1800" dirty="0" smtClean="0"/>
                        <a:t>15-18-0488r0</a:t>
                      </a:r>
                      <a:r>
                        <a:rPr lang="en-US" altLang="en-US" sz="1800" baseline="0" dirty="0" smtClean="0"/>
                        <a:t> </a:t>
                      </a:r>
                      <a:r>
                        <a:rPr lang="en-US" altLang="en-US" sz="1800" baseline="0" dirty="0" smtClean="0"/>
                        <a:t>(Chong)</a:t>
                      </a:r>
                      <a:endParaRPr lang="en-US" altLang="en-US" sz="1800" dirty="0" smtClean="0"/>
                    </a:p>
                  </a:txBody>
                  <a:tcPr marT="45764" marB="45764"/>
                </a:tc>
                <a:tc>
                  <a:txBody>
                    <a:bodyPr/>
                    <a:lstStyle/>
                    <a:p>
                      <a:r>
                        <a:rPr lang="en-US" sz="1800" dirty="0" smtClean="0"/>
                        <a:t>40</a:t>
                      </a:r>
                      <a:endParaRPr lang="en-US" sz="1800" dirty="0"/>
                    </a:p>
                  </a:txBody>
                  <a:tcPr marT="45764" marB="45764"/>
                </a:tc>
                <a:extLst>
                  <a:ext uri="{0D108BD9-81ED-4DB2-BD59-A6C34878D82A}">
                    <a16:rowId xmlns:a16="http://schemas.microsoft.com/office/drawing/2014/main" val="679639448"/>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MAC </a:t>
                      </a:r>
                      <a:r>
                        <a:rPr lang="de-DE" altLang="en-US" sz="1800" dirty="0" err="1" smtClean="0"/>
                        <a:t>support</a:t>
                      </a:r>
                      <a:r>
                        <a:rPr lang="de-DE" altLang="en-US" sz="1800" dirty="0" smtClean="0"/>
                        <a:t> multiple </a:t>
                      </a:r>
                      <a:r>
                        <a:rPr lang="de-DE" altLang="en-US" sz="1800" dirty="0" err="1" smtClean="0"/>
                        <a:t>optical</a:t>
                      </a:r>
                      <a:r>
                        <a:rPr lang="de-DE" altLang="en-US" sz="1800" dirty="0" smtClean="0"/>
                        <a:t> </a:t>
                      </a:r>
                      <a:r>
                        <a:rPr lang="de-DE" altLang="en-US" sz="1800" dirty="0" err="1" smtClean="0"/>
                        <a:t>frontends</a:t>
                      </a:r>
                      <a:r>
                        <a:rPr lang="de-DE" altLang="en-US" sz="1800" dirty="0" smtClean="0"/>
                        <a:t> </a:t>
                      </a:r>
                      <a:r>
                        <a:rPr lang="de-DE" altLang="en-US" sz="1800" dirty="0" err="1" smtClean="0"/>
                        <a:t>doc</a:t>
                      </a:r>
                      <a:r>
                        <a:rPr lang="de-DE" altLang="en-US" sz="1800" dirty="0" smtClean="0"/>
                        <a:t>. 15-18-0410/r1</a:t>
                      </a:r>
                      <a:r>
                        <a:rPr lang="en-US" altLang="en-US" sz="1800" dirty="0" smtClean="0"/>
                        <a:t> (Lennert)</a:t>
                      </a:r>
                    </a:p>
                  </a:txBody>
                  <a:tcPr marT="45764" marB="45764"/>
                </a:tc>
                <a:tc>
                  <a:txBody>
                    <a:bodyPr/>
                    <a:lstStyle/>
                    <a:p>
                      <a:r>
                        <a:rPr lang="de-DE" sz="1800" dirty="0" smtClean="0"/>
                        <a:t>50</a:t>
                      </a:r>
                      <a:endParaRPr lang="en-US" sz="1800" dirty="0"/>
                    </a:p>
                  </a:txBody>
                  <a:tcPr marT="45764" marB="45764"/>
                </a:tc>
                <a:extLst>
                  <a:ext uri="{0D108BD9-81ED-4DB2-BD59-A6C34878D82A}">
                    <a16:rowId xmlns:a16="http://schemas.microsoft.com/office/drawing/2014/main" val="2339137618"/>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10"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a:t>Tuesday </a:t>
            </a:r>
            <a:r>
              <a:rPr lang="en-US" altLang="en-US" sz="3600" dirty="0" smtClean="0"/>
              <a:t>PM1, Nov. 13, </a:t>
            </a:r>
            <a:r>
              <a:rPr lang="en-US" altLang="en-US" sz="3600" dirty="0"/>
              <a:t>2018</a:t>
            </a:r>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376948962"/>
              </p:ext>
            </p:extLst>
          </p:nvPr>
        </p:nvGraphicFramePr>
        <p:xfrm>
          <a:off x="685800" y="2362200"/>
          <a:ext cx="8229600" cy="292590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Number of slots in St. Luis Jan. 13-17</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2548044710"/>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Summarize discussion on finalization of 802.15.13 Spec</a:t>
                      </a:r>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2267538599"/>
                  </a:ext>
                </a:extLst>
              </a:tr>
              <a:tr h="365702">
                <a:tc>
                  <a:txBody>
                    <a:bodyPr/>
                    <a:lstStyle/>
                    <a:p>
                      <a:pPr marL="358775" lvl="1" indent="-342900" algn="just">
                        <a:spcBef>
                          <a:spcPts val="0"/>
                        </a:spcBef>
                        <a:spcAft>
                          <a:spcPts val="300"/>
                        </a:spcAft>
                        <a:defRPr/>
                      </a:pPr>
                      <a:r>
                        <a:rPr lang="de-DE" altLang="en-US" sz="1800" dirty="0" smtClean="0"/>
                        <a:t>TODO </a:t>
                      </a:r>
                      <a:r>
                        <a:rPr lang="de-DE" altLang="en-US" sz="1800" dirty="0" err="1" smtClean="0"/>
                        <a:t>list</a:t>
                      </a:r>
                      <a:r>
                        <a:rPr lang="de-DE" altLang="en-US" sz="1800" dirty="0" smtClean="0"/>
                        <a:t> </a:t>
                      </a:r>
                      <a:r>
                        <a:rPr lang="de-DE" altLang="en-US" sz="1800" dirty="0" err="1" smtClean="0"/>
                        <a:t>of</a:t>
                      </a:r>
                      <a:r>
                        <a:rPr lang="de-DE" altLang="en-US" sz="1800" dirty="0" smtClean="0"/>
                        <a:t> </a:t>
                      </a:r>
                      <a:r>
                        <a:rPr lang="de-DE" altLang="en-US" sz="1800" dirty="0" err="1" smtClean="0"/>
                        <a:t>missing</a:t>
                      </a:r>
                      <a:r>
                        <a:rPr lang="de-DE" altLang="en-US" sz="1800" dirty="0" smtClean="0"/>
                        <a:t> </a:t>
                      </a:r>
                      <a:r>
                        <a:rPr lang="de-DE" altLang="en-US" sz="1800" dirty="0" err="1" smtClean="0"/>
                        <a:t>items</a:t>
                      </a:r>
                      <a:r>
                        <a:rPr lang="de-DE" altLang="en-US" sz="1800" dirty="0" smtClean="0"/>
                        <a:t> in TG13 </a:t>
                      </a:r>
                      <a:r>
                        <a:rPr lang="de-DE" altLang="en-US" sz="1800" dirty="0" err="1" smtClean="0"/>
                        <a:t>Spec</a:t>
                      </a:r>
                      <a:r>
                        <a:rPr lang="de-DE" altLang="en-US" sz="1800" dirty="0" smtClean="0"/>
                        <a:t>. in </a:t>
                      </a:r>
                      <a:r>
                        <a:rPr lang="de-DE" altLang="en-US" sz="1800" dirty="0" err="1" smtClean="0"/>
                        <a:t>doc</a:t>
                      </a:r>
                      <a:r>
                        <a:rPr lang="de-DE" altLang="en-US" sz="1800" dirty="0" smtClean="0"/>
                        <a:t>. 15-18-05xxr0</a:t>
                      </a:r>
                    </a:p>
                  </a:txBody>
                  <a:tcPr marT="45764" marB="45764"/>
                </a:tc>
                <a:tc>
                  <a:txBody>
                    <a:bodyPr/>
                    <a:lstStyle/>
                    <a:p>
                      <a:r>
                        <a:rPr lang="en-US" sz="1800" dirty="0" smtClean="0"/>
                        <a:t>60</a:t>
                      </a:r>
                      <a:endParaRPr lang="en-US" sz="1800" dirty="0"/>
                    </a:p>
                  </a:txBody>
                  <a:tcPr marT="45764" marB="45764"/>
                </a:tc>
                <a:extLst>
                  <a:ext uri="{0D108BD9-81ED-4DB2-BD59-A6C34878D82A}">
                    <a16:rowId xmlns:a16="http://schemas.microsoft.com/office/drawing/2014/main" val="1613275503"/>
                  </a:ext>
                </a:extLst>
              </a:tr>
              <a:tr h="365702">
                <a:tc>
                  <a:txBody>
                    <a:bodyPr/>
                    <a:lstStyle/>
                    <a:p>
                      <a:pPr marL="358775" lvl="1" indent="-342900" algn="just">
                        <a:spcBef>
                          <a:spcPts val="0"/>
                        </a:spcBef>
                        <a:spcAft>
                          <a:spcPts val="300"/>
                        </a:spcAft>
                        <a:defRPr/>
                      </a:pPr>
                      <a:r>
                        <a:rPr lang="de-DE" sz="1800" dirty="0" err="1" smtClean="0"/>
                        <a:t>Conditional</a:t>
                      </a:r>
                      <a:r>
                        <a:rPr lang="de-DE" sz="1800" dirty="0" smtClean="0"/>
                        <a:t> </a:t>
                      </a:r>
                      <a:r>
                        <a:rPr lang="de-DE" sz="1800" dirty="0" err="1" smtClean="0"/>
                        <a:t>features</a:t>
                      </a:r>
                      <a:r>
                        <a:rPr lang="de-DE" sz="1800" dirty="0" smtClean="0"/>
                        <a:t> </a:t>
                      </a:r>
                      <a:r>
                        <a:rPr lang="de-DE" sz="1800" dirty="0" err="1" smtClean="0"/>
                        <a:t>freeze</a:t>
                      </a:r>
                      <a:r>
                        <a:rPr lang="de-DE" sz="1800" dirty="0" smtClean="0"/>
                        <a:t> </a:t>
                      </a:r>
                      <a:r>
                        <a:rPr lang="de-DE" sz="1800" dirty="0" err="1" smtClean="0"/>
                        <a:t>for</a:t>
                      </a:r>
                      <a:r>
                        <a:rPr lang="de-DE" sz="1800" dirty="0" smtClean="0"/>
                        <a:t> TG13 </a:t>
                      </a:r>
                      <a:r>
                        <a:rPr lang="de-DE" sz="1800" dirty="0" err="1" smtClean="0"/>
                        <a:t>Spec</a:t>
                      </a:r>
                      <a:endParaRPr lang="de-DE"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1024540227"/>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#26</a:t>
            </a:r>
          </a:p>
          <a:p>
            <a:pPr algn="ctr">
              <a:buFontTx/>
              <a:buNone/>
            </a:pPr>
            <a:r>
              <a:rPr lang="en-US" altLang="en-US" sz="3600" dirty="0" smtClean="0"/>
              <a:t>Functional freeze of TG13 </a:t>
            </a:r>
            <a:r>
              <a:rPr lang="en-US" altLang="en-US" sz="3600" dirty="0"/>
              <a:t>S</a:t>
            </a:r>
            <a:r>
              <a:rPr lang="en-US" altLang="en-US" sz="3600" dirty="0" smtClean="0"/>
              <a:t>pec</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Feature list in 802.15.13 Spec is now closed based on </a:t>
            </a:r>
          </a:p>
          <a:p>
            <a:pPr marL="342900" indent="-342900" algn="just">
              <a:buFontTx/>
              <a:buChar char="-"/>
            </a:pPr>
            <a:r>
              <a:rPr lang="en-GB" altLang="en-US" dirty="0" smtClean="0">
                <a:sym typeface="Wingdings" panose="05000000000000000000" pitchFamily="2" charset="2"/>
              </a:rPr>
              <a:t>the existing draft D3.1</a:t>
            </a:r>
          </a:p>
          <a:p>
            <a:pPr marL="342900" indent="-342900" algn="just">
              <a:buFontTx/>
              <a:buChar char="-"/>
            </a:pPr>
            <a:r>
              <a:rPr lang="en-GB" altLang="en-US" dirty="0" smtClean="0">
                <a:sym typeface="Wingdings" panose="05000000000000000000" pitchFamily="2" charset="2"/>
              </a:rPr>
              <a:t>comments resolved in doc. 15-18-05xxx</a:t>
            </a:r>
          </a:p>
          <a:p>
            <a:pPr marL="342900" indent="-342900" algn="just">
              <a:buFontTx/>
              <a:buChar char="-"/>
            </a:pPr>
            <a:r>
              <a:rPr lang="en-GB" altLang="en-US" dirty="0" smtClean="0">
                <a:sym typeface="Wingdings" panose="05000000000000000000" pitchFamily="2" charset="2"/>
              </a:rPr>
              <a:t>list of items in </a:t>
            </a:r>
            <a:r>
              <a:rPr lang="en-GB" altLang="en-US" dirty="0">
                <a:sym typeface="Wingdings" panose="05000000000000000000" pitchFamily="2" charset="2"/>
              </a:rPr>
              <a:t>the </a:t>
            </a:r>
            <a:r>
              <a:rPr lang="en-GB" altLang="en-US" dirty="0" smtClean="0">
                <a:sym typeface="Wingdings" panose="05000000000000000000" pitchFamily="2" charset="2"/>
              </a:rPr>
              <a:t>TG13 to-do </a:t>
            </a:r>
            <a:r>
              <a:rPr lang="en-GB" altLang="en-US" dirty="0">
                <a:sym typeface="Wingdings" panose="05000000000000000000" pitchFamily="2" charset="2"/>
              </a:rPr>
              <a:t>list in </a:t>
            </a:r>
            <a:r>
              <a:rPr lang="en-GB" altLang="en-US" dirty="0" smtClean="0">
                <a:sym typeface="Wingdings" panose="05000000000000000000" pitchFamily="2" charset="2"/>
              </a:rPr>
              <a:t>doc</a:t>
            </a:r>
            <a:r>
              <a:rPr lang="en-GB" altLang="en-US" dirty="0">
                <a:sym typeface="Wingdings" panose="05000000000000000000" pitchFamily="2" charset="2"/>
              </a:rPr>
              <a:t>. </a:t>
            </a:r>
            <a:r>
              <a:rPr lang="en-GB" altLang="en-US" dirty="0" smtClean="0">
                <a:sym typeface="Wingdings" panose="05000000000000000000" pitchFamily="2" charset="2"/>
              </a:rPr>
              <a:t>15-18-05xxr0.</a:t>
            </a:r>
          </a:p>
          <a:p>
            <a:pPr algn="just">
              <a:buNone/>
            </a:pPr>
            <a:r>
              <a:rPr lang="en-GB" altLang="en-US" dirty="0" smtClean="0">
                <a:sym typeface="Wingdings" panose="05000000000000000000" pitchFamily="2" charset="2"/>
              </a:rPr>
              <a:t>Text shall be delivered </a:t>
            </a:r>
            <a:r>
              <a:rPr lang="en-GB" altLang="en-US" dirty="0">
                <a:sym typeface="Wingdings" panose="05000000000000000000" pitchFamily="2" charset="2"/>
              </a:rPr>
              <a:t>before the </a:t>
            </a:r>
            <a:r>
              <a:rPr lang="en-GB" altLang="en-US" dirty="0" smtClean="0">
                <a:sym typeface="Wingdings" panose="05000000000000000000" pitchFamily="2" charset="2"/>
              </a:rPr>
              <a:t>agreed-upon deadlines and will be included in draft prepared for WGLB.</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r>
              <a:rPr lang="en-GB" altLang="en-US" dirty="0">
                <a:sym typeface="Wingdings" panose="05000000000000000000" pitchFamily="2" charset="2"/>
              </a:rPr>
              <a:t>	</a:t>
            </a:r>
            <a:r>
              <a:rPr lang="en-GB" altLang="en-US" dirty="0" smtClean="0">
                <a:sym typeface="Wingdings" panose="05000000000000000000" pitchFamily="2" charset="2"/>
              </a:rPr>
              <a:t>		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x/y/z</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extLst>
      <p:ext uri="{BB962C8B-B14F-4D97-AF65-F5344CB8AC3E}">
        <p14:creationId xmlns:p14="http://schemas.microsoft.com/office/powerpoint/2010/main" val="9541462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16</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nn-NO" altLang="en-US" sz="3600" dirty="0" smtClean="0"/>
              <a:t>Wednesday </a:t>
            </a:r>
            <a:r>
              <a:rPr lang="nn-NO" altLang="en-US" sz="3600" dirty="0"/>
              <a:t>P</a:t>
            </a:r>
            <a:r>
              <a:rPr lang="nn-NO" altLang="en-US" sz="3600" dirty="0" smtClean="0"/>
              <a:t>M1, Nov. 14, </a:t>
            </a:r>
            <a:r>
              <a:rPr lang="nn-NO" altLang="en-US" sz="3600" dirty="0"/>
              <a:t>2018</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055185068"/>
              </p:ext>
            </p:extLst>
          </p:nvPr>
        </p:nvGraphicFramePr>
        <p:xfrm>
          <a:off x="838200" y="2362200"/>
          <a:ext cx="8077200" cy="2194660"/>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Enhanced </a:t>
                      </a:r>
                      <a:r>
                        <a:rPr lang="de-DE" altLang="en-US" sz="1800" dirty="0" err="1" smtClean="0"/>
                        <a:t>readability</a:t>
                      </a:r>
                      <a:r>
                        <a:rPr lang="de-DE" altLang="en-US" sz="1800" baseline="0" dirty="0" smtClean="0"/>
                        <a:t> </a:t>
                      </a:r>
                      <a:r>
                        <a:rPr lang="de-DE" altLang="en-US" sz="1800" baseline="0" dirty="0" err="1" smtClean="0"/>
                        <a:t>of</a:t>
                      </a:r>
                      <a:r>
                        <a:rPr lang="de-DE" altLang="en-US" sz="1800" baseline="0" dirty="0" smtClean="0"/>
                        <a:t> </a:t>
                      </a:r>
                      <a:r>
                        <a:rPr lang="de-DE" altLang="en-US" sz="1800" baseline="0" dirty="0" err="1" smtClean="0"/>
                        <a:t>the</a:t>
                      </a:r>
                      <a:r>
                        <a:rPr lang="de-DE" altLang="en-US" sz="1800" baseline="0" dirty="0" smtClean="0"/>
                        <a:t> </a:t>
                      </a:r>
                      <a:r>
                        <a:rPr lang="de-DE" altLang="en-US" sz="1800" dirty="0" err="1" smtClean="0"/>
                        <a:t>draft</a:t>
                      </a:r>
                      <a:r>
                        <a:rPr lang="de-DE" altLang="en-US" sz="1800" dirty="0" smtClean="0"/>
                        <a:t> </a:t>
                      </a:r>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2745538025"/>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Start </a:t>
                      </a:r>
                      <a:r>
                        <a:rPr lang="de-DE" altLang="en-US" sz="1800" dirty="0" err="1" smtClean="0"/>
                        <a:t>comment</a:t>
                      </a:r>
                      <a:r>
                        <a:rPr lang="de-DE" altLang="en-US" sz="1800" dirty="0" smtClean="0"/>
                        <a:t> </a:t>
                      </a:r>
                      <a:r>
                        <a:rPr lang="de-DE" altLang="en-US" sz="1800" dirty="0" err="1" smtClean="0"/>
                        <a:t>resolution</a:t>
                      </a:r>
                      <a:endParaRPr lang="de-DE" altLang="en-US" sz="1800" dirty="0" smtClean="0"/>
                    </a:p>
                  </a:txBody>
                  <a:tcPr marT="45764" marB="45764"/>
                </a:tc>
                <a:tc>
                  <a:txBody>
                    <a:bodyPr/>
                    <a:lstStyle/>
                    <a:p>
                      <a:r>
                        <a:rPr lang="en-US" sz="1800" dirty="0" smtClean="0"/>
                        <a:t>90</a:t>
                      </a:r>
                      <a:endParaRPr lang="en-US" sz="1800" dirty="0"/>
                    </a:p>
                  </a:txBody>
                  <a:tcPr marT="45764" marB="45764"/>
                </a:tc>
                <a:extLst>
                  <a:ext uri="{0D108BD9-81ED-4DB2-BD59-A6C34878D82A}">
                    <a16:rowId xmlns:a16="http://schemas.microsoft.com/office/drawing/2014/main" val="70019009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78" marB="45678"/>
                </a:tc>
                <a:tc>
                  <a:txBody>
                    <a:bodyPr/>
                    <a:lstStyle/>
                    <a:p>
                      <a:r>
                        <a:rPr lang="de-DE" sz="1800" dirty="0" smtClean="0"/>
                        <a:t>2</a:t>
                      </a:r>
                      <a:endParaRPr lang="en-US" sz="1800" dirty="0"/>
                    </a:p>
                  </a:txBody>
                  <a:tcPr marT="45678" marB="45678"/>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17</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en-US" altLang="en-US" sz="3600" dirty="0" smtClean="0"/>
              <a:t>Thursday AM2, Nov. 15, </a:t>
            </a:r>
            <a:r>
              <a:rPr lang="en-US" altLang="en-US" sz="3600" dirty="0"/>
              <a:t>2018</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446415148"/>
              </p:ext>
            </p:extLst>
          </p:nvPr>
        </p:nvGraphicFramePr>
        <p:xfrm>
          <a:off x="990600" y="2362200"/>
          <a:ext cx="7924800" cy="1924712"/>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 against D3</a:t>
                      </a:r>
                    </a:p>
                  </a:txBody>
                  <a:tcPr marT="45678" marB="45678"/>
                </a:tc>
                <a:tc>
                  <a:txBody>
                    <a:bodyPr/>
                    <a:lstStyle/>
                    <a:p>
                      <a:r>
                        <a:rPr lang="en-US" sz="1800" dirty="0" smtClean="0"/>
                        <a:t>110</a:t>
                      </a:r>
                      <a:endParaRPr lang="en-US" sz="1800" dirty="0"/>
                    </a:p>
                  </a:txBody>
                  <a:tcPr marT="45678" marB="45678"/>
                </a:tc>
                <a:extLst>
                  <a:ext uri="{0D108BD9-81ED-4DB2-BD59-A6C34878D82A}">
                    <a16:rowId xmlns:a16="http://schemas.microsoft.com/office/drawing/2014/main" val="2066514011"/>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18</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en-US" altLang="en-US" sz="3600" dirty="0" smtClean="0"/>
              <a:t>Thursday PM1, Nov. 15, </a:t>
            </a:r>
            <a:r>
              <a:rPr lang="en-US" altLang="en-US" sz="3600" dirty="0"/>
              <a:t>2018</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525174732"/>
              </p:ext>
            </p:extLst>
          </p:nvPr>
        </p:nvGraphicFramePr>
        <p:xfrm>
          <a:off x="990600" y="2362200"/>
          <a:ext cx="7924800" cy="1924712"/>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 against D3</a:t>
                      </a:r>
                    </a:p>
                  </a:txBody>
                  <a:tcPr marT="45678" marB="45678"/>
                </a:tc>
                <a:tc>
                  <a:txBody>
                    <a:bodyPr/>
                    <a:lstStyle/>
                    <a:p>
                      <a:r>
                        <a:rPr lang="en-US" sz="1800" dirty="0" smtClean="0"/>
                        <a:t>110</a:t>
                      </a:r>
                      <a:endParaRPr lang="en-US" sz="1800" dirty="0"/>
                    </a:p>
                  </a:txBody>
                  <a:tcPr marT="45678" marB="45678"/>
                </a:tc>
                <a:extLst>
                  <a:ext uri="{0D108BD9-81ED-4DB2-BD59-A6C34878D82A}">
                    <a16:rowId xmlns:a16="http://schemas.microsoft.com/office/drawing/2014/main" val="2066514011"/>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extLst>
      <p:ext uri="{BB962C8B-B14F-4D97-AF65-F5344CB8AC3E}">
        <p14:creationId xmlns:p14="http://schemas.microsoft.com/office/powerpoint/2010/main" val="35929584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#27</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technical comments resolved in doc. 15-18-0xxx/</a:t>
            </a:r>
            <a:r>
              <a:rPr lang="en-GB" altLang="en-US" dirty="0" err="1" smtClean="0">
                <a:sym typeface="Wingdings" panose="05000000000000000000" pitchFamily="2" charset="2"/>
              </a:rPr>
              <a:t>ry</a:t>
            </a:r>
            <a:r>
              <a:rPr lang="en-GB" altLang="en-US" dirty="0" smtClean="0">
                <a:sym typeface="Wingdings" panose="05000000000000000000" pitchFamily="2" charset="2"/>
              </a:rPr>
              <a:t> and update TG13 draft accordingly. The Technical Editor is granted the right to work in all accepted editorial comments. </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3/0/0</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extLst>
      <p:ext uri="{BB962C8B-B14F-4D97-AF65-F5344CB8AC3E}">
        <p14:creationId xmlns:p14="http://schemas.microsoft.com/office/powerpoint/2010/main" val="30950991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November 2018 </a:t>
            </a:r>
            <a:r>
              <a:rPr lang="en-US" altLang="en-US" dirty="0"/>
              <a:t>session in </a:t>
            </a:r>
            <a:r>
              <a:rPr lang="en-US" altLang="en-US" dirty="0" smtClean="0"/>
              <a:t>Bangkok.</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20</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#7</a:t>
            </a:r>
            <a:endParaRPr lang="en-US" altLang="en-US" sz="3600" dirty="0"/>
          </a:p>
          <a:p>
            <a:pPr algn="just">
              <a:buFontTx/>
              <a:buNone/>
            </a:pPr>
            <a:r>
              <a:rPr lang="en-US" altLang="en-US" sz="3600" dirty="0" smtClean="0"/>
              <a:t>Thursday PM2, Nov. 15, </a:t>
            </a:r>
            <a:r>
              <a:rPr lang="en-US" altLang="en-US" sz="3600" dirty="0"/>
              <a:t>2018</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450693144"/>
              </p:ext>
            </p:extLst>
          </p:nvPr>
        </p:nvGraphicFramePr>
        <p:xfrm>
          <a:off x="809625" y="2209800"/>
          <a:ext cx="7924800" cy="3260876"/>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lvl="0" indent="0" algn="just">
                        <a:buFontTx/>
                        <a:buNone/>
                      </a:pPr>
                      <a:r>
                        <a:rPr lang="en-GB" altLang="en-US" sz="1800" dirty="0" smtClean="0"/>
                        <a:t>Tentative Agenda for November</a:t>
                      </a:r>
                      <a:r>
                        <a:rPr lang="en-GB" altLang="en-US" sz="1800" baseline="0" dirty="0" smtClean="0"/>
                        <a:t> </a:t>
                      </a:r>
                      <a:r>
                        <a:rPr lang="en-GB" altLang="en-US" sz="1800" dirty="0" smtClean="0"/>
                        <a:t>meeting</a:t>
                      </a:r>
                    </a:p>
                  </a:txBody>
                  <a:tcPr marT="45684" marB="45684"/>
                </a:tc>
                <a:tc>
                  <a:txBody>
                    <a:bodyPr/>
                    <a:lstStyle/>
                    <a:p>
                      <a:r>
                        <a:rPr lang="de-DE" sz="1800" dirty="0" smtClean="0"/>
                        <a:t>20</a:t>
                      </a:r>
                      <a:endParaRPr lang="en-US" sz="1800" dirty="0"/>
                    </a:p>
                  </a:txBody>
                  <a:tcPr marT="45684" marB="45684"/>
                </a:tc>
                <a:extLst>
                  <a:ext uri="{0D108BD9-81ED-4DB2-BD59-A6C34878D82A}">
                    <a16:rowId xmlns:a16="http://schemas.microsoft.com/office/drawing/2014/main" val="2066514011"/>
                  </a:ext>
                </a:extLst>
              </a:tr>
              <a:tr h="445388">
                <a:tc>
                  <a:txBody>
                    <a:bodyPr/>
                    <a:lstStyle/>
                    <a:p>
                      <a:pPr marL="0" lvl="0" indent="0" algn="just">
                        <a:buFontTx/>
                        <a:buNone/>
                      </a:pPr>
                      <a:r>
                        <a:rPr lang="en-GB" altLang="en-US" sz="1800" dirty="0" smtClean="0"/>
                        <a:t>Conference calls schedule </a:t>
                      </a:r>
                    </a:p>
                  </a:txBody>
                  <a:tcPr marT="45684" marB="45684"/>
                </a:tc>
                <a:tc>
                  <a:txBody>
                    <a:bodyPr/>
                    <a:lstStyle/>
                    <a:p>
                      <a:r>
                        <a:rPr lang="en-US" sz="1800" dirty="0" smtClean="0"/>
                        <a:t>20</a:t>
                      </a:r>
                      <a:endParaRPr lang="en-US" sz="1800" dirty="0"/>
                    </a:p>
                  </a:txBody>
                  <a:tcPr marT="45684" marB="45684"/>
                </a:tc>
                <a:extLst>
                  <a:ext uri="{0D108BD9-81ED-4DB2-BD59-A6C34878D82A}">
                    <a16:rowId xmlns:a16="http://schemas.microsoft.com/office/drawing/2014/main" val="2357636305"/>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Update TG13 timeline</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1510718787"/>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2220725885"/>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extLst>
      <p:ext uri="{BB962C8B-B14F-4D97-AF65-F5344CB8AC3E}">
        <p14:creationId xmlns:p14="http://schemas.microsoft.com/office/powerpoint/2010/main" val="37847324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21</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until January</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2057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en-GB" altLang="en-US" dirty="0" smtClean="0"/>
              <a:t>D4 is ready by 1</a:t>
            </a:r>
            <a:r>
              <a:rPr lang="en-GB" altLang="en-US" baseline="30000" dirty="0" smtClean="0"/>
              <a:t>st</a:t>
            </a:r>
            <a:r>
              <a:rPr lang="en-GB" altLang="en-US" dirty="0" smtClean="0"/>
              <a:t> of December 2018</a:t>
            </a:r>
          </a:p>
          <a:p>
            <a:pPr marL="342900" indent="-342900" algn="just">
              <a:buFont typeface="Arial" panose="020B0604020202020204" pitchFamily="34" charset="0"/>
              <a:buChar char="•"/>
              <a:defRPr/>
            </a:pPr>
            <a:r>
              <a:rPr lang="en-GB" altLang="en-US" dirty="0" smtClean="0"/>
              <a:t>Comments are due Jan. 8</a:t>
            </a:r>
          </a:p>
          <a:p>
            <a:pPr marL="342900" indent="-342900" algn="just">
              <a:buFont typeface="Arial" panose="020B0604020202020204" pitchFamily="34" charset="0"/>
              <a:buChar char="•"/>
              <a:defRPr/>
            </a:pPr>
            <a:r>
              <a:rPr lang="en-GB" altLang="en-US" dirty="0" smtClean="0"/>
              <a:t>Text input for D5 is due as agreed in to-do list </a:t>
            </a:r>
          </a:p>
          <a:p>
            <a:pPr algn="just">
              <a:buNone/>
              <a:defRPr/>
            </a:pPr>
            <a:endParaRPr lang="en-GB" altLang="en-US" dirty="0" smtClean="0"/>
          </a:p>
          <a:p>
            <a:pPr marL="342900" indent="-342900" algn="just">
              <a:buFont typeface="Arial" panose="020B0604020202020204" pitchFamily="34" charset="0"/>
              <a:buChar char="•"/>
              <a:defRPr/>
            </a:pPr>
            <a:r>
              <a:rPr lang="en-GB" altLang="en-US" dirty="0" smtClean="0"/>
              <a:t>TG13 </a:t>
            </a:r>
            <a:r>
              <a:rPr lang="en-GB" altLang="en-US" dirty="0" err="1" smtClean="0"/>
              <a:t>Telcos</a:t>
            </a:r>
            <a:r>
              <a:rPr lang="en-GB" altLang="en-US" dirty="0" smtClean="0"/>
              <a:t> are scheduled on  </a:t>
            </a:r>
          </a:p>
          <a:p>
            <a:pPr marL="342900" indent="-342900" algn="just">
              <a:buFont typeface="Arial" panose="020B0604020202020204" pitchFamily="34" charset="0"/>
              <a:buChar char="•"/>
              <a:defRPr/>
            </a:pPr>
            <a:r>
              <a:rPr lang="en-GB" altLang="en-US" dirty="0" smtClean="0"/>
              <a:t>xx 	9:30-10:30 EDT on …</a:t>
            </a:r>
          </a:p>
          <a:p>
            <a:pPr marL="342900" indent="-342900" algn="just">
              <a:buFont typeface="Arial" panose="020B0604020202020204" pitchFamily="34" charset="0"/>
              <a:buChar char="•"/>
              <a:defRPr/>
            </a:pPr>
            <a:r>
              <a:rPr lang="en-GB" altLang="en-US" dirty="0" smtClean="0"/>
              <a:t>xx 	10:30-11:30 EDT on …</a:t>
            </a:r>
          </a:p>
          <a:p>
            <a:pPr marL="342900" indent="-342900" algn="just">
              <a:buFont typeface="Arial" panose="020B0604020202020204" pitchFamily="34" charset="0"/>
              <a:buChar char="•"/>
              <a:defRPr/>
            </a:pPr>
            <a:r>
              <a:rPr lang="en-GB" altLang="en-US" dirty="0" smtClean="0"/>
              <a:t>xx 	8:00-10:00 EDT on …</a:t>
            </a:r>
          </a:p>
          <a:p>
            <a:pPr marL="342900" indent="-342900" algn="just">
              <a:buFont typeface="Arial" panose="020B0604020202020204" pitchFamily="34" charset="0"/>
              <a:buChar char="•"/>
              <a:defRPr/>
            </a:pPr>
            <a:r>
              <a:rPr lang="en-GB" altLang="en-US" dirty="0" smtClean="0"/>
              <a:t>xx 	8:00-10:00 EDT on …</a:t>
            </a:r>
          </a:p>
          <a:p>
            <a:pPr marL="342900" indent="-342900" algn="just">
              <a:buFont typeface="Arial" panose="020B0604020202020204" pitchFamily="34" charset="0"/>
              <a:buChar char="•"/>
              <a:defRPr/>
            </a:pP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extLst>
      <p:ext uri="{BB962C8B-B14F-4D97-AF65-F5344CB8AC3E}">
        <p14:creationId xmlns:p14="http://schemas.microsoft.com/office/powerpoint/2010/main" val="1426626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22</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January</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2057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en-GB" altLang="en-US" dirty="0"/>
              <a:t>Prepare everything for </a:t>
            </a:r>
            <a:r>
              <a:rPr lang="en-GB" altLang="en-US" dirty="0" smtClean="0"/>
              <a:t>D5 </a:t>
            </a:r>
            <a:r>
              <a:rPr lang="en-GB" altLang="en-US" dirty="0" smtClean="0">
                <a:sym typeface="Wingdings" panose="05000000000000000000" pitchFamily="2" charset="2"/>
              </a:rPr>
              <a:t> WGLB</a:t>
            </a:r>
            <a:endParaRPr lang="en-GB" altLang="en-US" dirty="0"/>
          </a:p>
          <a:p>
            <a:pPr marL="1085850" lvl="1" indent="-342900" algn="just">
              <a:buFont typeface="Arial" panose="020B0604020202020204" pitchFamily="34" charset="0"/>
              <a:buChar char="•"/>
              <a:defRPr/>
            </a:pPr>
            <a:r>
              <a:rPr lang="en-GB" altLang="en-US" dirty="0" smtClean="0"/>
              <a:t>Comment resolution against D4</a:t>
            </a:r>
          </a:p>
          <a:p>
            <a:pPr marL="1085850" lvl="1" indent="-342900" algn="just">
              <a:buFont typeface="Arial" panose="020B0604020202020204" pitchFamily="34" charset="0"/>
              <a:buChar char="•"/>
              <a:defRPr/>
            </a:pPr>
            <a:r>
              <a:rPr lang="en-GB" altLang="en-US" dirty="0" smtClean="0"/>
              <a:t>Review and revise new text </a:t>
            </a:r>
          </a:p>
          <a:p>
            <a:pPr marL="1085850" lvl="1" indent="-342900" algn="just">
              <a:buFont typeface="Arial" panose="020B0604020202020204" pitchFamily="34" charset="0"/>
              <a:buChar char="•"/>
              <a:defRPr/>
            </a:pPr>
            <a:r>
              <a:rPr lang="en-GB" altLang="en-US" dirty="0" smtClean="0"/>
              <a:t>Include new text into </a:t>
            </a:r>
            <a:r>
              <a:rPr lang="en-GB" altLang="en-US" dirty="0"/>
              <a:t>D5</a:t>
            </a:r>
          </a:p>
          <a:p>
            <a:pPr marL="1085850" lvl="1" indent="-342900" algn="just">
              <a:buFont typeface="Arial" panose="020B0604020202020204" pitchFamily="34" charset="0"/>
              <a:buChar char="•"/>
              <a:defRPr/>
            </a:pPr>
            <a:r>
              <a:rPr lang="en-GB" altLang="en-US" dirty="0" smtClean="0"/>
              <a:t>Motion to start WGLB</a:t>
            </a:r>
          </a:p>
          <a:p>
            <a:pPr marL="342900" indent="-342900" algn="just">
              <a:buFont typeface="Arial" panose="020B0604020202020204" pitchFamily="34" charset="0"/>
              <a:buChar char="•"/>
              <a:defRPr/>
            </a:pPr>
            <a:r>
              <a:rPr lang="en-GB" altLang="en-US" dirty="0" smtClean="0"/>
              <a:t>Plan next steps until + after publication of the standard</a:t>
            </a:r>
          </a:p>
          <a:p>
            <a:pPr marL="342900" indent="-342900" algn="just">
              <a:buFont typeface="Arial" panose="020B0604020202020204" pitchFamily="34" charset="0"/>
              <a:buChar char="•"/>
              <a:defRPr/>
            </a:pP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extLst>
      <p:ext uri="{BB962C8B-B14F-4D97-AF65-F5344CB8AC3E}">
        <p14:creationId xmlns:p14="http://schemas.microsoft.com/office/powerpoint/2010/main" val="104084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#28</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new timeline in doc. 15-17-288r8. </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Approved with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extLst>
      <p:ext uri="{BB962C8B-B14F-4D97-AF65-F5344CB8AC3E}">
        <p14:creationId xmlns:p14="http://schemas.microsoft.com/office/powerpoint/2010/main" val="1654702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0"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685800"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2018</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019552412"/>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Nikola </a:t>
                      </a:r>
                      <a:r>
                        <a:rPr lang="de-DE" sz="1500" dirty="0" err="1" smtClean="0"/>
                        <a:t>Serafimovski</a:t>
                      </a:r>
                      <a:r>
                        <a:rPr lang="de-DE" sz="1500" dirty="0" smtClean="0"/>
                        <a:t>, Tuncer Baykas</a:t>
                      </a:r>
                      <a:endParaRPr lang="en-US" sz="1500" dirty="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Chong</a:t>
                      </a:r>
                      <a:r>
                        <a:rPr lang="en-GB" sz="1600" baseline="0" dirty="0" smtClean="0"/>
                        <a:t> Han, </a:t>
                      </a:r>
                      <a:r>
                        <a:rPr lang="en-GB" sz="1600" dirty="0" smtClean="0"/>
                        <a:t>Li </a:t>
                      </a:r>
                      <a:r>
                        <a:rPr lang="en-GB" sz="1600" dirty="0"/>
                        <a:t>Qiang (John)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11"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in </a:t>
            </a:r>
            <a:r>
              <a:rPr lang="en-US" altLang="en-US" sz="3200" dirty="0" smtClean="0">
                <a:solidFill>
                  <a:schemeClr val="tx2"/>
                </a:solidFill>
              </a:rPr>
              <a:t>Bangkok</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944914536"/>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TGbb#1</a:t>
                      </a: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TGbb#5</a:t>
                      </a:r>
                      <a:endParaRPr lang="en-US" sz="1600" i="1" dirty="0" smtClean="0">
                        <a:solidFill>
                          <a:schemeClr val="bg1">
                            <a:lumMod val="50000"/>
                          </a:schemeClr>
                        </a:solidFill>
                      </a:endParaRP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discussion with Xu</a:t>
                      </a:r>
                      <a:endParaRPr lang="en-US" sz="1600" dirty="0"/>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#2</a:t>
                      </a:r>
                      <a:endParaRPr lang="en-US" sz="1600" b="1" dirty="0" smtClean="0"/>
                    </a:p>
                  </a:txBody>
                  <a:tcPr marT="45744" marB="45744" anchor="ctr"/>
                </a:tc>
                <a:tc>
                  <a:txBody>
                    <a:bodyPr/>
                    <a:lstStyle/>
                    <a:p>
                      <a:pPr algn="ct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TG13#5</a:t>
                      </a:r>
                      <a:endParaRPr lang="en-US" sz="1600" b="1" dirty="0" smtClean="0">
                        <a:solidFill>
                          <a:schemeClr val="tx1"/>
                        </a:solidFill>
                      </a:endParaRP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TGbb#2</a:t>
                      </a:r>
                      <a:endParaRPr lang="en-US" sz="1600" b="0" i="1" dirty="0" smtClean="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TG13#4</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TG13#6</a:t>
                      </a:r>
                      <a:endParaRPr lang="en-US" sz="1600"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TGbb#3</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r>
                        <a:rPr lang="de-DE" sz="1600" i="1" dirty="0" smtClean="0">
                          <a:solidFill>
                            <a:schemeClr val="bg1">
                              <a:lumMod val="50000"/>
                            </a:schemeClr>
                          </a:solidFill>
                        </a:rPr>
                        <a:t>TGbb#6</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TG13#7</a:t>
                      </a:r>
                    </a:p>
                  </a:txBody>
                  <a:tcPr marT="45744" marB="45744" anchor="ctr"/>
                </a:tc>
                <a:extLst>
                  <a:ext uri="{0D108BD9-81ED-4DB2-BD59-A6C34878D82A}">
                    <a16:rowId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endParaRPr lang="en-US" sz="180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i="1" dirty="0" smtClean="0">
                          <a:solidFill>
                            <a:schemeClr val="bg1">
                              <a:lumMod val="50000"/>
                            </a:schemeClr>
                          </a:solidFill>
                        </a:rPr>
                        <a:t>THz tutorial</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i="1" dirty="0" smtClean="0">
                          <a:solidFill>
                            <a:schemeClr val="bg1">
                              <a:lumMod val="50000"/>
                            </a:schemeClr>
                          </a:solidFill>
                        </a:rPr>
                        <a:t>TGbb#4</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0" dirty="0" smtClean="0"/>
                        <a:t>WG </a:t>
                      </a:r>
                      <a:r>
                        <a:rPr lang="de-DE" sz="1600" b="0" dirty="0" err="1" smtClean="0"/>
                        <a:t>closing</a:t>
                      </a:r>
                      <a:endParaRPr lang="de-DE" sz="1600" b="0" dirty="0" smtClean="0"/>
                    </a:p>
                  </a:txBody>
                  <a:tcPr marT="45744" marB="45744" anchor="ctr"/>
                </a:tc>
                <a:extLst>
                  <a:ext uri="{0D108BD9-81ED-4DB2-BD59-A6C34878D82A}">
                    <a16:rowId xmlns:a16="http://schemas.microsoft.com/office/drawing/2014/main" val="533189499"/>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spcBef>
                <a:spcPts val="0"/>
              </a:spcBef>
              <a:spcAft>
                <a:spcPts val="300"/>
              </a:spcAft>
              <a:defRPr/>
            </a:pPr>
            <a:r>
              <a:rPr lang="de-DE" altLang="en-US" dirty="0" smtClean="0"/>
              <a:t>7 time </a:t>
            </a:r>
            <a:r>
              <a:rPr lang="de-DE" altLang="en-US" dirty="0" err="1" smtClean="0"/>
              <a:t>slots</a:t>
            </a:r>
            <a:r>
              <a:rPr lang="de-DE" altLang="en-US" dirty="0" smtClean="0"/>
              <a:t> </a:t>
            </a:r>
            <a:r>
              <a:rPr lang="de-DE" altLang="en-US" dirty="0" err="1" smtClean="0"/>
              <a:t>this</a:t>
            </a:r>
            <a:r>
              <a:rPr lang="de-DE" altLang="en-US" dirty="0" smtClean="0"/>
              <a:t> </a:t>
            </a:r>
            <a:r>
              <a:rPr lang="de-DE" altLang="en-US" dirty="0" err="1" smtClean="0"/>
              <a:t>week</a:t>
            </a:r>
            <a:r>
              <a:rPr lang="de-DE" altLang="en-US" dirty="0" smtClean="0"/>
              <a:t> </a:t>
            </a:r>
            <a:r>
              <a:rPr lang="de-DE" altLang="en-US" dirty="0" err="1" smtClean="0"/>
              <a:t>starting</a:t>
            </a:r>
            <a:r>
              <a:rPr lang="de-DE" altLang="en-US" dirty="0" smtClean="0"/>
              <a:t> </a:t>
            </a:r>
            <a:r>
              <a:rPr lang="de-DE" altLang="en-US" dirty="0" err="1" smtClean="0"/>
              <a:t>Tuesday</a:t>
            </a:r>
            <a:r>
              <a:rPr lang="de-DE" altLang="en-US" dirty="0" smtClean="0"/>
              <a:t> AM1</a:t>
            </a:r>
            <a:endParaRPr lang="de-DE" altLang="en-US" dirty="0"/>
          </a:p>
          <a:p>
            <a:pPr marL="342900" indent="-342900" algn="just">
              <a:spcBef>
                <a:spcPts val="0"/>
              </a:spcBef>
              <a:spcAft>
                <a:spcPts val="300"/>
              </a:spcAft>
              <a:defRPr/>
            </a:pPr>
            <a:r>
              <a:rPr lang="de-DE" altLang="en-US" dirty="0" smtClean="0"/>
              <a:t>Further </a:t>
            </a:r>
            <a:r>
              <a:rPr lang="de-DE" altLang="en-US" dirty="0" err="1" smtClean="0"/>
              <a:t>contributions</a:t>
            </a:r>
            <a:r>
              <a:rPr lang="de-DE" altLang="en-US" dirty="0" smtClean="0"/>
              <a:t> </a:t>
            </a:r>
            <a:r>
              <a:rPr lang="de-DE" altLang="en-US" dirty="0" err="1" smtClean="0"/>
              <a:t>to</a:t>
            </a:r>
            <a:r>
              <a:rPr lang="de-DE" altLang="en-US" dirty="0" smtClean="0"/>
              <a:t> </a:t>
            </a:r>
            <a:r>
              <a:rPr lang="de-DE" altLang="en-US" dirty="0" err="1" smtClean="0"/>
              <a:t>the</a:t>
            </a:r>
            <a:r>
              <a:rPr lang="de-DE" altLang="en-US" dirty="0" smtClean="0"/>
              <a:t> MAC</a:t>
            </a:r>
          </a:p>
          <a:p>
            <a:pPr marL="1085850" lvl="1" indent="-342900" algn="just">
              <a:spcBef>
                <a:spcPts val="0"/>
              </a:spcBef>
              <a:spcAft>
                <a:spcPts val="300"/>
              </a:spcAft>
              <a:defRPr/>
            </a:pPr>
            <a:r>
              <a:rPr lang="de-DE" altLang="en-US" sz="2400" b="1" dirty="0" err="1" smtClean="0"/>
              <a:t>Beacon-enabled</a:t>
            </a:r>
            <a:r>
              <a:rPr lang="de-DE" altLang="en-US" sz="2400" b="1" dirty="0" smtClean="0"/>
              <a:t> </a:t>
            </a:r>
            <a:r>
              <a:rPr lang="de-DE" altLang="en-US" sz="2400" b="1" dirty="0" err="1" smtClean="0"/>
              <a:t>mode</a:t>
            </a:r>
            <a:r>
              <a:rPr lang="de-DE" altLang="en-US" sz="2400" b="1" dirty="0" smtClean="0"/>
              <a:t>: </a:t>
            </a:r>
          </a:p>
          <a:p>
            <a:pPr marL="1485900" lvl="2" indent="-342900" algn="just">
              <a:spcBef>
                <a:spcPts val="0"/>
              </a:spcBef>
              <a:spcAft>
                <a:spcPts val="300"/>
              </a:spcAft>
              <a:defRPr/>
            </a:pPr>
            <a:r>
              <a:rPr lang="de-DE" altLang="en-US" sz="1600" b="1" dirty="0" err="1" smtClean="0"/>
              <a:t>doc</a:t>
            </a:r>
            <a:r>
              <a:rPr lang="de-DE" altLang="en-US" sz="1600" b="1" dirty="0" smtClean="0"/>
              <a:t>. </a:t>
            </a:r>
            <a:r>
              <a:rPr lang="de-DE" altLang="en-US" sz="1600" b="1" dirty="0" smtClean="0"/>
              <a:t>15-18/0562r0 </a:t>
            </a:r>
            <a:r>
              <a:rPr lang="de-DE" altLang="en-US" sz="1600" b="1" dirty="0" smtClean="0"/>
              <a:t>(</a:t>
            </a:r>
            <a:r>
              <a:rPr lang="de-DE" altLang="en-US" sz="1600" b="1" dirty="0" err="1" smtClean="0"/>
              <a:t>vlncomm</a:t>
            </a:r>
            <a:r>
              <a:rPr lang="de-DE" altLang="en-US" sz="1600" b="1" dirty="0" smtClean="0"/>
              <a:t>)</a:t>
            </a:r>
          </a:p>
          <a:p>
            <a:pPr marL="1485900" lvl="2" indent="-342900" algn="just">
              <a:spcBef>
                <a:spcPts val="0"/>
              </a:spcBef>
              <a:spcAft>
                <a:spcPts val="300"/>
              </a:spcAft>
              <a:defRPr/>
            </a:pPr>
            <a:r>
              <a:rPr lang="de-DE" altLang="en-US" sz="1600" b="1" dirty="0" err="1" smtClean="0"/>
              <a:t>doc</a:t>
            </a:r>
            <a:r>
              <a:rPr lang="de-DE" altLang="en-US" sz="1600" b="1" dirty="0" smtClean="0"/>
              <a:t>. </a:t>
            </a:r>
            <a:r>
              <a:rPr lang="de-DE" altLang="en-US" sz="1600" b="1" dirty="0" smtClean="0"/>
              <a:t>15-18/05xx </a:t>
            </a:r>
            <a:r>
              <a:rPr lang="de-DE" altLang="en-US" sz="1600" b="1" dirty="0" smtClean="0"/>
              <a:t>(HHI)</a:t>
            </a:r>
          </a:p>
          <a:p>
            <a:pPr marL="1085850" lvl="1" indent="-342900" algn="just">
              <a:spcBef>
                <a:spcPts val="0"/>
              </a:spcBef>
              <a:spcAft>
                <a:spcPts val="300"/>
              </a:spcAft>
              <a:defRPr/>
            </a:pPr>
            <a:r>
              <a:rPr lang="de-DE" altLang="en-US" sz="2400" b="1" dirty="0"/>
              <a:t>Non-</a:t>
            </a:r>
            <a:r>
              <a:rPr lang="de-DE" altLang="en-US" sz="2400" b="1" dirty="0" err="1"/>
              <a:t>beacon</a:t>
            </a:r>
            <a:r>
              <a:rPr lang="de-DE" altLang="en-US" sz="2400" b="1" dirty="0"/>
              <a:t>-</a:t>
            </a:r>
            <a:r>
              <a:rPr lang="de-DE" altLang="en-US" sz="2400" b="1" dirty="0" err="1"/>
              <a:t>enabled</a:t>
            </a:r>
            <a:r>
              <a:rPr lang="de-DE" altLang="en-US" sz="2400" b="1" dirty="0"/>
              <a:t> </a:t>
            </a:r>
            <a:r>
              <a:rPr lang="de-DE" altLang="en-US" sz="2400" b="1" dirty="0" err="1"/>
              <a:t>mode</a:t>
            </a:r>
            <a:r>
              <a:rPr lang="de-DE" altLang="en-US" sz="2400" b="1" dirty="0"/>
              <a:t>: </a:t>
            </a:r>
          </a:p>
          <a:p>
            <a:pPr marL="1485900" lvl="2" indent="-342900" algn="just">
              <a:spcBef>
                <a:spcPts val="0"/>
              </a:spcBef>
              <a:spcAft>
                <a:spcPts val="300"/>
              </a:spcAft>
              <a:defRPr/>
            </a:pPr>
            <a:r>
              <a:rPr lang="de-DE" altLang="en-US" sz="1600" b="1" dirty="0" err="1"/>
              <a:t>doc</a:t>
            </a:r>
            <a:r>
              <a:rPr lang="de-DE" altLang="en-US" sz="1600" b="1" dirty="0"/>
              <a:t>. </a:t>
            </a:r>
            <a:r>
              <a:rPr lang="de-DE" altLang="en-US" sz="1600" b="1" dirty="0" smtClean="0"/>
              <a:t>15-18/0488r0 </a:t>
            </a:r>
            <a:r>
              <a:rPr lang="de-DE" altLang="en-US" sz="1600" b="1" dirty="0" smtClean="0"/>
              <a:t>(</a:t>
            </a:r>
            <a:r>
              <a:rPr lang="de-DE" altLang="en-US" sz="1600" b="1" dirty="0" err="1" smtClean="0"/>
              <a:t>pureLiFi</a:t>
            </a:r>
            <a:r>
              <a:rPr lang="de-DE" altLang="en-US" sz="1600" b="1" dirty="0" smtClean="0"/>
              <a:t>)</a:t>
            </a:r>
            <a:endParaRPr lang="de-DE" altLang="en-US" sz="1600" b="1" dirty="0"/>
          </a:p>
          <a:p>
            <a:pPr marL="342900" indent="-342900" algn="just">
              <a:buFont typeface="Arial" panose="020B0604020202020204" pitchFamily="34" charset="0"/>
              <a:buChar char="•"/>
              <a:defRPr/>
            </a:pPr>
            <a:r>
              <a:rPr lang="en-GB" altLang="en-US" dirty="0" smtClean="0"/>
              <a:t>Comments </a:t>
            </a:r>
            <a:r>
              <a:rPr lang="en-GB" altLang="en-US" dirty="0" smtClean="0"/>
              <a:t>resolution</a:t>
            </a:r>
            <a:endParaRPr lang="en-GB" altLang="en-US" dirty="0"/>
          </a:p>
          <a:p>
            <a:pPr marL="342900" indent="-342900" algn="just">
              <a:buFont typeface="Arial" panose="020B0604020202020204" pitchFamily="34" charset="0"/>
              <a:buChar char="•"/>
              <a:defRPr/>
            </a:pPr>
            <a:r>
              <a:rPr lang="en-GB" altLang="en-US" dirty="0" smtClean="0"/>
              <a:t>Include </a:t>
            </a:r>
            <a:r>
              <a:rPr lang="en-GB" altLang="en-US" dirty="0"/>
              <a:t>new text </a:t>
            </a:r>
            <a:r>
              <a:rPr lang="en-GB" altLang="en-US" dirty="0" smtClean="0"/>
              <a:t>and resolved comments into the draft</a:t>
            </a:r>
            <a:endParaRPr lang="en-GB" altLang="en-US" dirty="0"/>
          </a:p>
          <a:p>
            <a:pPr marL="342900" indent="-342900" algn="just">
              <a:buFont typeface="Arial" panose="020B0604020202020204" pitchFamily="34" charset="0"/>
              <a:buChar char="•"/>
              <a:defRPr/>
            </a:pPr>
            <a:r>
              <a:rPr lang="en-GB" altLang="en-US" dirty="0"/>
              <a:t>Create to-do list on missing items in </a:t>
            </a:r>
            <a:r>
              <a:rPr lang="en-GB" altLang="en-US" dirty="0" smtClean="0"/>
              <a:t>the Spec</a:t>
            </a:r>
          </a:p>
          <a:p>
            <a:pPr marL="342900" indent="-342900" algn="just">
              <a:buFont typeface="Arial" panose="020B0604020202020204" pitchFamily="34" charset="0"/>
              <a:buChar char="•"/>
              <a:defRPr/>
            </a:pPr>
            <a:r>
              <a:rPr lang="en-GB" altLang="en-US" dirty="0" smtClean="0"/>
              <a:t>Discuss feature freeze and finalization of the draft</a:t>
            </a:r>
            <a:endParaRPr lang="en-GB" altLang="en-US" dirty="0"/>
          </a:p>
          <a:p>
            <a:pPr marL="342900" indent="-342900" algn="just">
              <a:spcBef>
                <a:spcPts val="0"/>
              </a:spcBef>
              <a:spcAft>
                <a:spcPts val="300"/>
              </a:spcAft>
              <a:defRPr/>
            </a:pPr>
            <a:endParaRPr lang="en-GB" altLang="en-US" sz="1800" dirty="0" smtClean="0"/>
          </a:p>
          <a:p>
            <a:pPr algn="just">
              <a:spcBef>
                <a:spcPts val="0"/>
              </a:spcBef>
              <a:spcAft>
                <a:spcPts val="300"/>
              </a:spcAft>
              <a:buFontTx/>
              <a:buNone/>
              <a:defRPr/>
            </a:pP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#23</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15-18-0530/r1.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a:t>
            </a:r>
            <a:r>
              <a:rPr lang="en-GB" altLang="en-US" dirty="0" smtClean="0">
                <a:sym typeface="Wingdings" panose="05000000000000000000" pitchFamily="2" charset="2"/>
              </a:rPr>
              <a:t>by unanimous consent.</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extLst>
      <p:ext uri="{BB962C8B-B14F-4D97-AF65-F5344CB8AC3E}">
        <p14:creationId xmlns:p14="http://schemas.microsoft.com/office/powerpoint/2010/main" val="343424395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1628</Words>
  <Application>Microsoft Office PowerPoint</Application>
  <PresentationFormat>Bildschirmpräsentation (4:3)</PresentationFormat>
  <Paragraphs>419</Paragraphs>
  <Slides>23</Slides>
  <Notes>23</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23</vt:i4>
      </vt:variant>
    </vt:vector>
  </HeadingPairs>
  <TitlesOfParts>
    <vt:vector size="30" baseType="lpstr">
      <vt:lpstr>ＭＳ Ｐゴシック</vt:lpstr>
      <vt:lpstr>ＭＳ Ｐゴシック</vt:lpstr>
      <vt:lpstr>Arial</vt:lpstr>
      <vt:lpstr>Times New Roman</vt:lpstr>
      <vt:lpstr>Wingdings</vt:lpstr>
      <vt:lpstr>802-11-Submission</vt:lpstr>
      <vt:lpstr>Document</vt:lpstr>
      <vt:lpstr>IEEE 802.15 TG13  Multi-Gbit/s Optical Wireless Communication  November 2018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4658</cp:revision>
  <cp:lastPrinted>2014-11-04T15:04:57Z</cp:lastPrinted>
  <dcterms:created xsi:type="dcterms:W3CDTF">2007-04-17T18:10:23Z</dcterms:created>
  <dcterms:modified xsi:type="dcterms:W3CDTF">2018-11-13T03:52:51Z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