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800" r:id="rId10"/>
    <p:sldId id="801" r:id="rId11"/>
    <p:sldId id="802" r:id="rId12"/>
    <p:sldId id="560" r:id="rId13"/>
    <p:sldId id="718" r:id="rId14"/>
    <p:sldId id="790" r:id="rId15"/>
    <p:sldId id="805" r:id="rId16"/>
    <p:sldId id="774" r:id="rId17"/>
    <p:sldId id="761" r:id="rId18"/>
    <p:sldId id="806" r:id="rId19"/>
    <p:sldId id="792" r:id="rId20"/>
    <p:sldId id="796" r:id="rId21"/>
    <p:sldId id="793" r:id="rId22"/>
    <p:sldId id="807" r:id="rId23"/>
    <p:sldId id="808"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62" d="100"/>
          <a:sy n="62" d="100"/>
        </p:scale>
        <p:origin x="811"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12</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5547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17</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18</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-0530-01-0013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2018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2018-11-11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7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September in doc. 15-18-0525/r0.</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minutes between September and November 2018 in doc. 15-18-0528r0.</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12</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Nov. 13,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2985514"/>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15-18-0530r1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0525r0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0528</a:t>
                      </a:r>
                      <a:r>
                        <a:rPr lang="en-GB" altLang="en-US" sz="1800" baseline="0" dirty="0" smtClean="0"/>
                        <a:t>r0</a:t>
                      </a:r>
                      <a:endParaRPr lang="en-GB" altLang="en-US" sz="1800" dirty="0" smtClean="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for beacon enabled mode in doc. 15-18-05xxxr0 (Xu) </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3113147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57682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15-18-0410/r1</a:t>
                      </a:r>
                      <a:r>
                        <a:rPr lang="en-US" altLang="en-US" sz="1800" dirty="0" smtClean="0"/>
                        <a:t> (Lennert)</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2901043000"/>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Text for non-beacon-enabled mode in doc. 15-18-0488r1</a:t>
                      </a:r>
                      <a:r>
                        <a:rPr lang="en-US" altLang="en-US" sz="1800" baseline="0" dirty="0" smtClean="0"/>
                        <a:t> (Chong)</a:t>
                      </a:r>
                      <a:endParaRPr lang="en-US"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6796394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76948962"/>
              </p:ext>
            </p:extLst>
          </p:nvPr>
        </p:nvGraphicFramePr>
        <p:xfrm>
          <a:off x="6858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in St. Luis Jan. 13-17</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Summarize discussion on finalization of 802.15.13 Spec</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267538599"/>
                  </a:ext>
                </a:extLst>
              </a:tr>
              <a:tr h="365702">
                <a:tc>
                  <a:txBody>
                    <a:bodyPr/>
                    <a:lstStyle/>
                    <a:p>
                      <a:pPr marL="358775" lvl="1" indent="-342900" algn="just">
                        <a:spcBef>
                          <a:spcPts val="0"/>
                        </a:spcBef>
                        <a:spcAft>
                          <a:spcPts val="300"/>
                        </a:spcAft>
                        <a:defRPr/>
                      </a:pPr>
                      <a:r>
                        <a:rPr lang="de-DE" altLang="en-US" sz="1800" dirty="0" smtClean="0"/>
                        <a:t>TODO </a:t>
                      </a:r>
                      <a:r>
                        <a:rPr lang="de-DE" altLang="en-US" sz="1800" dirty="0" err="1" smtClean="0"/>
                        <a:t>list</a:t>
                      </a:r>
                      <a:r>
                        <a:rPr lang="de-DE" altLang="en-US" sz="1800" dirty="0" smtClean="0"/>
                        <a:t> </a:t>
                      </a:r>
                      <a:r>
                        <a:rPr lang="de-DE" altLang="en-US" sz="1800" dirty="0" err="1" smtClean="0"/>
                        <a:t>of</a:t>
                      </a:r>
                      <a:r>
                        <a:rPr lang="de-DE" altLang="en-US" sz="1800" dirty="0" smtClean="0"/>
                        <a:t> </a:t>
                      </a:r>
                      <a:r>
                        <a:rPr lang="de-DE" altLang="en-US" sz="1800" dirty="0" err="1" smtClean="0"/>
                        <a:t>missing</a:t>
                      </a:r>
                      <a:r>
                        <a:rPr lang="de-DE" altLang="en-US" sz="1800" dirty="0" smtClean="0"/>
                        <a:t> </a:t>
                      </a:r>
                      <a:r>
                        <a:rPr lang="de-DE" altLang="en-US" sz="1800" dirty="0" err="1" smtClean="0"/>
                        <a:t>items</a:t>
                      </a:r>
                      <a:r>
                        <a:rPr lang="de-DE" altLang="en-US" sz="1800" dirty="0" smtClean="0"/>
                        <a:t> in TG13 </a:t>
                      </a:r>
                      <a:r>
                        <a:rPr lang="de-DE" altLang="en-US" sz="1800" dirty="0" err="1" smtClean="0"/>
                        <a:t>Spec</a:t>
                      </a:r>
                      <a:r>
                        <a:rPr lang="de-DE" altLang="en-US" sz="1800" dirty="0" smtClean="0"/>
                        <a:t>. in </a:t>
                      </a:r>
                      <a:r>
                        <a:rPr lang="de-DE" altLang="en-US" sz="1800" dirty="0" err="1" smtClean="0"/>
                        <a:t>doc</a:t>
                      </a:r>
                      <a:r>
                        <a:rPr lang="de-DE" altLang="en-US" sz="1800" dirty="0" smtClean="0"/>
                        <a:t>. 15-18-05xxr0</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613275503"/>
                  </a:ext>
                </a:extLst>
              </a:tr>
              <a:tr h="365702">
                <a:tc>
                  <a:txBody>
                    <a:bodyPr/>
                    <a:lstStyle/>
                    <a:p>
                      <a:pPr marL="358775" lvl="1" indent="-342900" algn="just">
                        <a:spcBef>
                          <a:spcPts val="0"/>
                        </a:spcBef>
                        <a:spcAft>
                          <a:spcPts val="300"/>
                        </a:spcAft>
                        <a:defRPr/>
                      </a:pPr>
                      <a:r>
                        <a:rPr lang="de-DE" sz="1800" dirty="0" err="1" smtClean="0"/>
                        <a:t>Conditional</a:t>
                      </a:r>
                      <a:r>
                        <a:rPr lang="de-DE" sz="1800" dirty="0" smtClean="0"/>
                        <a:t> </a:t>
                      </a:r>
                      <a:r>
                        <a:rPr lang="de-DE" sz="1800" dirty="0" err="1" smtClean="0"/>
                        <a:t>features</a:t>
                      </a:r>
                      <a:r>
                        <a:rPr lang="de-DE" sz="1800" dirty="0" smtClean="0"/>
                        <a:t> </a:t>
                      </a:r>
                      <a:r>
                        <a:rPr lang="de-DE" sz="1800" dirty="0" err="1" smtClean="0"/>
                        <a:t>freeze</a:t>
                      </a:r>
                      <a:r>
                        <a:rPr lang="de-DE" sz="1800" dirty="0" smtClean="0"/>
                        <a:t> </a:t>
                      </a:r>
                      <a:r>
                        <a:rPr lang="de-DE" sz="1800" dirty="0" err="1" smtClean="0"/>
                        <a:t>for</a:t>
                      </a:r>
                      <a:r>
                        <a:rPr lang="de-DE" sz="1800" dirty="0" smtClean="0"/>
                        <a:t> TG13 </a:t>
                      </a:r>
                      <a:r>
                        <a:rPr lang="de-DE" sz="1800" dirty="0" err="1" smtClean="0"/>
                        <a:t>Spec</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2454022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#26</a:t>
            </a:r>
          </a:p>
          <a:p>
            <a:pPr algn="ctr">
              <a:buFontTx/>
              <a:buNone/>
            </a:pPr>
            <a:r>
              <a:rPr lang="en-US" altLang="en-US" sz="3600" dirty="0" smtClean="0"/>
              <a:t>Functional freeze of TG13 </a:t>
            </a:r>
            <a:r>
              <a:rPr lang="en-US" altLang="en-US" sz="3600" dirty="0"/>
              <a:t>S</a:t>
            </a:r>
            <a:r>
              <a:rPr lang="en-US" altLang="en-US" sz="3600" dirty="0" smtClean="0"/>
              <a:t>pec</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Feature list in 802.15.13 Spec is now closed based on </a:t>
            </a:r>
          </a:p>
          <a:p>
            <a:pPr marL="342900" indent="-342900" algn="just">
              <a:buFontTx/>
              <a:buChar char="-"/>
            </a:pPr>
            <a:r>
              <a:rPr lang="en-GB" altLang="en-US" dirty="0" smtClean="0">
                <a:sym typeface="Wingdings" panose="05000000000000000000" pitchFamily="2" charset="2"/>
              </a:rPr>
              <a:t>the existing draft D3.1</a:t>
            </a:r>
          </a:p>
          <a:p>
            <a:pPr marL="342900" indent="-342900" algn="just">
              <a:buFontTx/>
              <a:buChar char="-"/>
            </a:pPr>
            <a:r>
              <a:rPr lang="en-GB" altLang="en-US" dirty="0" smtClean="0">
                <a:sym typeface="Wingdings" panose="05000000000000000000" pitchFamily="2" charset="2"/>
              </a:rPr>
              <a:t>comments resolved in doc. 15-18-05xxx</a:t>
            </a:r>
          </a:p>
          <a:p>
            <a:pPr marL="342900" indent="-342900" algn="just">
              <a:buFontTx/>
              <a:buChar char="-"/>
            </a:pPr>
            <a:r>
              <a:rPr lang="en-GB" altLang="en-US" dirty="0" smtClean="0">
                <a:sym typeface="Wingdings" panose="05000000000000000000" pitchFamily="2" charset="2"/>
              </a:rPr>
              <a:t>list of items in </a:t>
            </a:r>
            <a:r>
              <a:rPr lang="en-GB" altLang="en-US" dirty="0">
                <a:sym typeface="Wingdings" panose="05000000000000000000" pitchFamily="2" charset="2"/>
              </a:rPr>
              <a:t>the </a:t>
            </a:r>
            <a:r>
              <a:rPr lang="en-GB" altLang="en-US" dirty="0" smtClean="0">
                <a:sym typeface="Wingdings" panose="05000000000000000000" pitchFamily="2" charset="2"/>
              </a:rPr>
              <a:t>TG13 to-do </a:t>
            </a:r>
            <a:r>
              <a:rPr lang="en-GB" altLang="en-US" dirty="0">
                <a:sym typeface="Wingdings" panose="05000000000000000000" pitchFamily="2" charset="2"/>
              </a:rPr>
              <a:t>list in </a:t>
            </a:r>
            <a:r>
              <a:rPr lang="en-GB" altLang="en-US" dirty="0" smtClean="0">
                <a:sym typeface="Wingdings" panose="05000000000000000000" pitchFamily="2" charset="2"/>
              </a:rPr>
              <a:t>doc</a:t>
            </a:r>
            <a:r>
              <a:rPr lang="en-GB" altLang="en-US" dirty="0">
                <a:sym typeface="Wingdings" panose="05000000000000000000" pitchFamily="2" charset="2"/>
              </a:rPr>
              <a:t>. </a:t>
            </a:r>
            <a:r>
              <a:rPr lang="en-GB" altLang="en-US" dirty="0" smtClean="0">
                <a:sym typeface="Wingdings" panose="05000000000000000000" pitchFamily="2" charset="2"/>
              </a:rPr>
              <a:t>15-18-05xxr0.</a:t>
            </a:r>
          </a:p>
          <a:p>
            <a:pPr algn="just">
              <a:buNone/>
            </a:pPr>
            <a:r>
              <a:rPr lang="en-GB" altLang="en-US" dirty="0" smtClean="0">
                <a:sym typeface="Wingdings" panose="05000000000000000000" pitchFamily="2" charset="2"/>
              </a:rPr>
              <a:t>Text shall be delivered </a:t>
            </a:r>
            <a:r>
              <a:rPr lang="en-GB" altLang="en-US" dirty="0">
                <a:sym typeface="Wingdings" panose="05000000000000000000" pitchFamily="2" charset="2"/>
              </a:rPr>
              <a:t>before the </a:t>
            </a:r>
            <a:r>
              <a:rPr lang="en-GB" altLang="en-US" dirty="0" smtClean="0">
                <a:sym typeface="Wingdings" panose="05000000000000000000" pitchFamily="2" charset="2"/>
              </a:rPr>
              <a:t>agreed-upon deadlines and will be included in draft prepared for WGLB.</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r>
              <a:rPr lang="en-GB" altLang="en-US" dirty="0">
                <a:sym typeface="Wingdings" panose="05000000000000000000" pitchFamily="2" charset="2"/>
              </a:rPr>
              <a:t>	</a:t>
            </a:r>
            <a:r>
              <a:rPr lang="en-GB" altLang="en-US" dirty="0" smtClean="0">
                <a:sym typeface="Wingdings" panose="05000000000000000000" pitchFamily="2" charset="2"/>
              </a:rPr>
              <a:t>		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x/y/z</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954146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Nov. 14,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55185068"/>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Enhanced </a:t>
                      </a:r>
                      <a:r>
                        <a:rPr lang="de-DE" altLang="en-US" sz="1800" dirty="0" err="1" smtClean="0"/>
                        <a:t>readability</a:t>
                      </a:r>
                      <a:r>
                        <a:rPr lang="de-DE" altLang="en-US" sz="1800" baseline="0" dirty="0" smtClean="0"/>
                        <a:t> </a:t>
                      </a:r>
                      <a:r>
                        <a:rPr lang="de-DE" altLang="en-US" sz="1800" baseline="0" dirty="0" err="1" smtClean="0"/>
                        <a:t>of</a:t>
                      </a:r>
                      <a:r>
                        <a:rPr lang="de-DE" altLang="en-US" sz="1800" baseline="0" dirty="0" smtClean="0"/>
                        <a:t> </a:t>
                      </a:r>
                      <a:r>
                        <a:rPr lang="de-DE" altLang="en-US" sz="1800" baseline="0" dirty="0" err="1" smtClean="0"/>
                        <a:t>the</a:t>
                      </a:r>
                      <a:r>
                        <a:rPr lang="de-DE" altLang="en-US" sz="1800" baseline="0" dirty="0" smtClean="0"/>
                        <a:t> </a:t>
                      </a:r>
                      <a:r>
                        <a:rPr lang="de-DE" altLang="en-US" sz="1800" dirty="0" err="1" smtClean="0"/>
                        <a:t>draft</a:t>
                      </a:r>
                      <a:r>
                        <a:rPr lang="de-DE" altLang="en-US" sz="1800" dirty="0" smtClean="0"/>
                        <a:t> </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745538025"/>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endParaRPr lang="de-DE"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70019009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17</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6415148"/>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18</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25174732"/>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technical comments resolved in doc. 15-18-0xxx/</a:t>
            </a:r>
            <a:r>
              <a:rPr lang="en-GB" altLang="en-US" dirty="0" err="1" smtClean="0">
                <a:sym typeface="Wingdings" panose="05000000000000000000" pitchFamily="2" charset="2"/>
              </a:rPr>
              <a:t>ry</a:t>
            </a:r>
            <a:r>
              <a:rPr lang="en-GB" altLang="en-US" dirty="0" smtClean="0">
                <a:sym typeface="Wingdings" panose="05000000000000000000" pitchFamily="2" charset="2"/>
              </a:rPr>
              <a:t> and update TG13 draft accordingly. The 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3/0/0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November 2018 </a:t>
            </a:r>
            <a:r>
              <a:rPr lang="en-US" altLang="en-US" dirty="0"/>
              <a:t>session in </a:t>
            </a:r>
            <a:r>
              <a:rPr lang="en-US" altLang="en-US" dirty="0" smtClean="0"/>
              <a:t>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50693144"/>
              </p:ext>
            </p:extLst>
          </p:nvPr>
        </p:nvGraphicFramePr>
        <p:xfrm>
          <a:off x="809625" y="22098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November</a:t>
                      </a:r>
                      <a:r>
                        <a:rPr lang="en-GB" altLang="en-US" sz="1800" baseline="0" dirty="0" smtClean="0"/>
                        <a:t> </a:t>
                      </a:r>
                      <a:r>
                        <a:rPr lang="en-GB" altLang="en-US" sz="1800" dirty="0" smtClean="0"/>
                        <a:t>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D4 is ready by 1</a:t>
            </a:r>
            <a:r>
              <a:rPr lang="en-GB" altLang="en-US" baseline="30000" dirty="0" smtClean="0"/>
              <a:t>st</a:t>
            </a:r>
            <a:r>
              <a:rPr lang="en-GB" altLang="en-US" dirty="0" smtClean="0"/>
              <a:t> of December 2018</a:t>
            </a:r>
          </a:p>
          <a:p>
            <a:pPr marL="342900" indent="-342900" algn="just">
              <a:buFont typeface="Arial" panose="020B0604020202020204" pitchFamily="34" charset="0"/>
              <a:buChar char="•"/>
              <a:defRPr/>
            </a:pPr>
            <a:r>
              <a:rPr lang="en-GB" altLang="en-US" dirty="0" smtClean="0"/>
              <a:t>Comments are due Jan. 8</a:t>
            </a:r>
          </a:p>
          <a:p>
            <a:pPr marL="342900" indent="-342900" algn="just">
              <a:buFont typeface="Arial" panose="020B0604020202020204" pitchFamily="34" charset="0"/>
              <a:buChar char="•"/>
              <a:defRPr/>
            </a:pPr>
            <a:r>
              <a:rPr lang="en-GB" altLang="en-US" dirty="0" smtClean="0"/>
              <a:t>Text input for D5 is due as agreed in to-do list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xx 	9:30-10:30 EDT on …</a:t>
            </a:r>
          </a:p>
          <a:p>
            <a:pPr marL="342900" indent="-342900" algn="just">
              <a:buFont typeface="Arial" panose="020B0604020202020204" pitchFamily="34" charset="0"/>
              <a:buChar char="•"/>
              <a:defRPr/>
            </a:pPr>
            <a:r>
              <a:rPr lang="en-GB" altLang="en-US" dirty="0" smtClean="0"/>
              <a:t>xx 	10:30-11:30 EDT on …</a:t>
            </a:r>
          </a:p>
          <a:p>
            <a:pPr marL="342900" indent="-342900" algn="just">
              <a:buFont typeface="Arial" panose="020B0604020202020204" pitchFamily="34" charset="0"/>
              <a:buChar char="•"/>
              <a:defRPr/>
            </a:pPr>
            <a:r>
              <a:rPr lang="en-GB" altLang="en-US" dirty="0" smtClean="0"/>
              <a:t>xx 	8:00-10:00 EDT on …</a:t>
            </a:r>
          </a:p>
          <a:p>
            <a:pPr marL="342900" indent="-342900" algn="just">
              <a:buFont typeface="Arial" panose="020B0604020202020204" pitchFamily="34" charset="0"/>
              <a:buChar char="•"/>
              <a:defRPr/>
            </a:pPr>
            <a:r>
              <a:rPr lang="en-GB" altLang="en-US" dirty="0" smtClean="0"/>
              <a:t>xx 	8:00-10:00 EDT on …</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a:t>Prepare everything for </a:t>
            </a:r>
            <a:r>
              <a:rPr lang="en-GB" altLang="en-US" dirty="0" smtClean="0"/>
              <a:t>D5 </a:t>
            </a:r>
            <a:r>
              <a:rPr lang="en-GB" altLang="en-US" dirty="0" smtClean="0">
                <a:sym typeface="Wingdings" panose="05000000000000000000" pitchFamily="2" charset="2"/>
              </a:rPr>
              <a:t> WGLB</a:t>
            </a:r>
            <a:endParaRPr lang="en-GB" altLang="en-US" dirty="0"/>
          </a:p>
          <a:p>
            <a:pPr marL="1085850" lvl="1" indent="-342900" algn="just">
              <a:buFont typeface="Arial" panose="020B0604020202020204" pitchFamily="34" charset="0"/>
              <a:buChar char="•"/>
              <a:defRPr/>
            </a:pPr>
            <a:r>
              <a:rPr lang="en-GB" altLang="en-US" dirty="0" smtClean="0"/>
              <a:t>Comment resolution against D4</a:t>
            </a:r>
          </a:p>
          <a:p>
            <a:pPr marL="1085850" lvl="1" indent="-342900" algn="just">
              <a:buFont typeface="Arial" panose="020B0604020202020204" pitchFamily="34" charset="0"/>
              <a:buChar char="•"/>
              <a:defRPr/>
            </a:pPr>
            <a:r>
              <a:rPr lang="en-GB" altLang="en-US" dirty="0" smtClean="0"/>
              <a:t>Review and revise new text </a:t>
            </a:r>
          </a:p>
          <a:p>
            <a:pPr marL="1085850" lvl="1" indent="-342900" algn="just">
              <a:buFont typeface="Arial" panose="020B0604020202020204" pitchFamily="34" charset="0"/>
              <a:buChar char="•"/>
              <a:defRPr/>
            </a:pPr>
            <a:r>
              <a:rPr lang="en-GB" altLang="en-US" dirty="0" smtClean="0"/>
              <a:t>Include new text into </a:t>
            </a:r>
            <a:r>
              <a:rPr lang="en-GB" altLang="en-US" dirty="0"/>
              <a:t>D5</a:t>
            </a:r>
          </a:p>
          <a:p>
            <a:pPr marL="1085850" lvl="1" indent="-342900" algn="just">
              <a:buFont typeface="Arial" panose="020B0604020202020204" pitchFamily="34" charset="0"/>
              <a:buChar char="•"/>
              <a:defRPr/>
            </a:pPr>
            <a:r>
              <a:rPr lang="en-GB" altLang="en-US" dirty="0" smtClean="0"/>
              <a:t>Motion to start WGLB</a:t>
            </a:r>
          </a:p>
          <a:p>
            <a:pPr marL="342900" indent="-342900" algn="just">
              <a:buFont typeface="Arial" panose="020B0604020202020204" pitchFamily="34" charset="0"/>
              <a:buChar char="•"/>
              <a:defRPr/>
            </a:pPr>
            <a:r>
              <a:rPr lang="en-GB" altLang="en-US" dirty="0" smtClean="0"/>
              <a:t>Plan next steps until + after publication of the standard</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019552412"/>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 </a:t>
                      </a:r>
                      <a:r>
                        <a:rPr lang="en-GB" sz="1600" dirty="0" smtClean="0"/>
                        <a:t>Li </a:t>
                      </a:r>
                      <a:r>
                        <a:rPr lang="en-GB" sz="1600" dirty="0"/>
                        <a:t>Qiang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Bangkok</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452393186"/>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TG13#6</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TGbb#6</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endParaRPr lang="en-US" sz="180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THz tutorial</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dirty="0" smtClean="0"/>
                        <a:t>WG </a:t>
                      </a:r>
                      <a:r>
                        <a:rPr lang="de-DE" sz="1600" b="0" dirty="0" err="1" smtClean="0"/>
                        <a:t>closing</a:t>
                      </a:r>
                      <a:endParaRPr lang="de-DE" sz="1600" b="0"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smtClean="0"/>
              <a:t>7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Tuesday</a:t>
            </a:r>
            <a:r>
              <a:rPr lang="de-DE" altLang="en-US" dirty="0" smtClean="0"/>
              <a:t> AM1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contributions</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MAC</a:t>
            </a:r>
          </a:p>
          <a:p>
            <a:pPr marL="1085850" lvl="1" indent="-342900" algn="just">
              <a:spcBef>
                <a:spcPts val="0"/>
              </a:spcBef>
              <a:spcAft>
                <a:spcPts val="300"/>
              </a:spcAft>
              <a:defRPr/>
            </a:pPr>
            <a:r>
              <a:rPr lang="de-DE" altLang="en-US" sz="2400" b="1" dirty="0" err="1" smtClean="0"/>
              <a:t>Beacon-enabled</a:t>
            </a:r>
            <a:r>
              <a:rPr lang="de-DE" altLang="en-US" sz="2400" b="1" dirty="0" smtClean="0"/>
              <a:t> </a:t>
            </a:r>
            <a:r>
              <a:rPr lang="de-DE" altLang="en-US" sz="2400" b="1" dirty="0" err="1" smtClean="0"/>
              <a:t>mode</a:t>
            </a:r>
            <a:r>
              <a:rPr lang="de-DE" altLang="en-US" sz="2400" b="1" dirty="0" smtClean="0"/>
              <a:t>: </a:t>
            </a:r>
          </a:p>
          <a:p>
            <a:pPr marL="1485900" lvl="2" indent="-342900" algn="just">
              <a:spcBef>
                <a:spcPts val="0"/>
              </a:spcBef>
              <a:spcAft>
                <a:spcPts val="300"/>
              </a:spcAft>
              <a:defRPr/>
            </a:pPr>
            <a:r>
              <a:rPr lang="de-DE" altLang="en-US" sz="1600" b="1" dirty="0" err="1" smtClean="0"/>
              <a:t>doc</a:t>
            </a:r>
            <a:r>
              <a:rPr lang="de-DE" altLang="en-US" sz="1600" b="1" dirty="0" smtClean="0"/>
              <a:t>. </a:t>
            </a:r>
            <a:r>
              <a:rPr lang="de-DE" altLang="en-US" sz="1600" b="1" dirty="0" smtClean="0"/>
              <a:t>15-18/0562r0 </a:t>
            </a:r>
            <a:r>
              <a:rPr lang="de-DE" altLang="en-US" sz="1600" b="1" dirty="0" smtClean="0"/>
              <a:t>(</a:t>
            </a:r>
            <a:r>
              <a:rPr lang="de-DE" altLang="en-US" sz="1600" b="1" dirty="0" err="1" smtClean="0"/>
              <a:t>vlncomm</a:t>
            </a:r>
            <a:r>
              <a:rPr lang="de-DE" altLang="en-US" sz="1600" b="1" dirty="0" smtClean="0"/>
              <a:t>)</a:t>
            </a:r>
          </a:p>
          <a:p>
            <a:pPr marL="1485900" lvl="2" indent="-342900" algn="just">
              <a:spcBef>
                <a:spcPts val="0"/>
              </a:spcBef>
              <a:spcAft>
                <a:spcPts val="300"/>
              </a:spcAft>
              <a:defRPr/>
            </a:pPr>
            <a:r>
              <a:rPr lang="de-DE" altLang="en-US" sz="1600" b="1" dirty="0" err="1" smtClean="0"/>
              <a:t>doc</a:t>
            </a:r>
            <a:r>
              <a:rPr lang="de-DE" altLang="en-US" sz="1600" b="1" dirty="0" smtClean="0"/>
              <a:t>. </a:t>
            </a:r>
            <a:r>
              <a:rPr lang="de-DE" altLang="en-US" sz="1600" b="1" dirty="0" smtClean="0"/>
              <a:t>15-18/05xx </a:t>
            </a:r>
            <a:r>
              <a:rPr lang="de-DE" altLang="en-US" sz="1600" b="1" dirty="0" smtClean="0"/>
              <a:t>(HHI)</a:t>
            </a:r>
          </a:p>
          <a:p>
            <a:pPr marL="1085850" lvl="1" indent="-342900" algn="just">
              <a:spcBef>
                <a:spcPts val="0"/>
              </a:spcBef>
              <a:spcAft>
                <a:spcPts val="300"/>
              </a:spcAft>
              <a:defRPr/>
            </a:pPr>
            <a:r>
              <a:rPr lang="de-DE" altLang="en-US" sz="2400" b="1" dirty="0"/>
              <a:t>Non-</a:t>
            </a:r>
            <a:r>
              <a:rPr lang="de-DE" altLang="en-US" sz="2400" b="1" dirty="0" err="1"/>
              <a:t>beacon</a:t>
            </a:r>
            <a:r>
              <a:rPr lang="de-DE" altLang="en-US" sz="2400" b="1" dirty="0"/>
              <a:t>-</a:t>
            </a:r>
            <a:r>
              <a:rPr lang="de-DE" altLang="en-US" sz="2400" b="1" dirty="0" err="1"/>
              <a:t>enabled</a:t>
            </a:r>
            <a:r>
              <a:rPr lang="de-DE" altLang="en-US" sz="2400" b="1" dirty="0"/>
              <a:t> </a:t>
            </a:r>
            <a:r>
              <a:rPr lang="de-DE" altLang="en-US" sz="2400" b="1" dirty="0" err="1"/>
              <a:t>mode</a:t>
            </a:r>
            <a:r>
              <a:rPr lang="de-DE" altLang="en-US" sz="2400" b="1" dirty="0"/>
              <a:t>: </a:t>
            </a:r>
          </a:p>
          <a:p>
            <a:pPr marL="1485900" lvl="2" indent="-342900" algn="just">
              <a:spcBef>
                <a:spcPts val="0"/>
              </a:spcBef>
              <a:spcAft>
                <a:spcPts val="300"/>
              </a:spcAft>
              <a:defRPr/>
            </a:pPr>
            <a:r>
              <a:rPr lang="de-DE" altLang="en-US" sz="1600" b="1" dirty="0" err="1"/>
              <a:t>doc</a:t>
            </a:r>
            <a:r>
              <a:rPr lang="de-DE" altLang="en-US" sz="1600" b="1" dirty="0"/>
              <a:t>. </a:t>
            </a:r>
            <a:r>
              <a:rPr lang="de-DE" altLang="en-US" sz="1600" b="1" dirty="0" smtClean="0"/>
              <a:t>15-18/0488r0 </a:t>
            </a:r>
            <a:r>
              <a:rPr lang="de-DE" altLang="en-US" sz="1600" b="1" dirty="0" smtClean="0"/>
              <a:t>(</a:t>
            </a:r>
            <a:r>
              <a:rPr lang="de-DE" altLang="en-US" sz="1600" b="1" dirty="0" err="1" smtClean="0"/>
              <a:t>pureLiFi</a:t>
            </a:r>
            <a:r>
              <a:rPr lang="de-DE" altLang="en-US" sz="1600" b="1" dirty="0" smtClean="0"/>
              <a:t>)</a:t>
            </a:r>
            <a:endParaRPr lang="de-DE" altLang="en-US" sz="1600" b="1" dirty="0"/>
          </a:p>
          <a:p>
            <a:pPr marL="342900" indent="-342900" algn="just">
              <a:buFont typeface="Arial" panose="020B0604020202020204" pitchFamily="34" charset="0"/>
              <a:buChar char="•"/>
              <a:defRPr/>
            </a:pPr>
            <a:r>
              <a:rPr lang="en-GB" altLang="en-US" dirty="0" smtClean="0"/>
              <a:t>Comments </a:t>
            </a:r>
            <a:r>
              <a:rPr lang="en-GB" altLang="en-US" dirty="0" smtClean="0"/>
              <a:t>resolution</a:t>
            </a:r>
            <a:endParaRPr lang="en-GB" altLang="en-US" dirty="0"/>
          </a:p>
          <a:p>
            <a:pPr marL="342900" indent="-342900" algn="just">
              <a:buFont typeface="Arial" panose="020B0604020202020204" pitchFamily="34" charset="0"/>
              <a:buChar char="•"/>
              <a:defRPr/>
            </a:pPr>
            <a:r>
              <a:rPr lang="en-GB" altLang="en-US" dirty="0" smtClean="0"/>
              <a:t>Include </a:t>
            </a:r>
            <a:r>
              <a:rPr lang="en-GB" altLang="en-US" dirty="0"/>
              <a:t>new text </a:t>
            </a:r>
            <a:r>
              <a:rPr lang="en-GB" altLang="en-US" dirty="0" smtClean="0"/>
              <a:t>and resolved comments into the draft</a:t>
            </a:r>
            <a:endParaRPr lang="en-GB" altLang="en-US" dirty="0"/>
          </a:p>
          <a:p>
            <a:pPr marL="342900" indent="-342900" algn="just">
              <a:buFont typeface="Arial" panose="020B0604020202020204" pitchFamily="34" charset="0"/>
              <a:buChar char="•"/>
              <a:defRPr/>
            </a:pPr>
            <a:r>
              <a:rPr lang="en-GB" altLang="en-US" dirty="0"/>
              <a:t>Create to-do list on missing items in </a:t>
            </a:r>
            <a:r>
              <a:rPr lang="en-GB" altLang="en-US" dirty="0" smtClean="0"/>
              <a:t>the Spec</a:t>
            </a:r>
          </a:p>
          <a:p>
            <a:pPr marL="342900" indent="-342900" algn="just">
              <a:buFont typeface="Arial" panose="020B0604020202020204" pitchFamily="34" charset="0"/>
              <a:buChar char="•"/>
              <a:defRPr/>
            </a:pPr>
            <a:r>
              <a:rPr lang="en-GB" altLang="en-US" dirty="0" smtClean="0"/>
              <a:t>Discuss feature freeze and finalization of the draft</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15-18-0530/r1.</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1612</Words>
  <Application>Microsoft Office PowerPoint</Application>
  <PresentationFormat>Bildschirmpräsentation (4:3)</PresentationFormat>
  <Paragraphs>425</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November 2018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4646</cp:revision>
  <cp:lastPrinted>2014-11-04T15:04:57Z</cp:lastPrinted>
  <dcterms:created xsi:type="dcterms:W3CDTF">2007-04-17T18:10:23Z</dcterms:created>
  <dcterms:modified xsi:type="dcterms:W3CDTF">2018-11-13T01:42:14Z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