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69" r:id="rId2"/>
    <p:sldId id="424" r:id="rId3"/>
    <p:sldId id="717" r:id="rId4"/>
    <p:sldId id="423" r:id="rId5"/>
    <p:sldId id="608" r:id="rId6"/>
    <p:sldId id="708" r:id="rId7"/>
    <p:sldId id="386" r:id="rId8"/>
    <p:sldId id="754" r:id="rId9"/>
    <p:sldId id="800" r:id="rId10"/>
    <p:sldId id="801" r:id="rId11"/>
    <p:sldId id="802" r:id="rId12"/>
    <p:sldId id="560" r:id="rId13"/>
    <p:sldId id="718" r:id="rId14"/>
    <p:sldId id="790" r:id="rId15"/>
    <p:sldId id="805" r:id="rId16"/>
    <p:sldId id="774" r:id="rId17"/>
    <p:sldId id="761" r:id="rId18"/>
    <p:sldId id="806" r:id="rId19"/>
    <p:sldId id="792" r:id="rId20"/>
    <p:sldId id="796" r:id="rId21"/>
    <p:sldId id="793" r:id="rId22"/>
    <p:sldId id="807" r:id="rId23"/>
    <p:sldId id="808"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374" autoAdjust="0"/>
    <p:restoredTop sz="95409" autoAdjust="0"/>
  </p:normalViewPr>
  <p:slideViewPr>
    <p:cSldViewPr>
      <p:cViewPr varScale="1">
        <p:scale>
          <a:sx n="62" d="100"/>
          <a:sy n="62" d="100"/>
        </p:scale>
        <p:origin x="994" y="58"/>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5401078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11</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4162415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12</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13</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14</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18752103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15</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01554763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409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4096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4096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9A3BC02-BFE1-49C1-AF78-0F0A6EE9B830}" type="slidenum">
              <a:rPr lang="en-US" altLang="en-US" smtClean="0"/>
              <a:pPr>
                <a:spcBef>
                  <a:spcPct val="0"/>
                </a:spcBef>
              </a:pPr>
              <a:t>16</a:t>
            </a:fld>
            <a:endParaRPr lang="en-US" altLang="en-US" smtClean="0"/>
          </a:p>
        </p:txBody>
      </p:sp>
      <p:sp>
        <p:nvSpPr>
          <p:cNvPr id="40966" name="Rectangle 2"/>
          <p:cNvSpPr>
            <a:spLocks noGrp="1" noRot="1" noChangeAspect="1" noChangeArrowheads="1" noTextEdit="1"/>
          </p:cNvSpPr>
          <p:nvPr>
            <p:ph type="sldImg"/>
          </p:nvPr>
        </p:nvSpPr>
        <p:spPr>
          <a:xfrm>
            <a:off x="1154113" y="701675"/>
            <a:ext cx="4625975" cy="3468688"/>
          </a:xfrm>
          <a:ln/>
        </p:spPr>
      </p:sp>
      <p:sp>
        <p:nvSpPr>
          <p:cNvPr id="409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17</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18</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2251107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36959822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120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1204"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120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5ACB8009-9660-415B-921E-EB7B97997081}" type="slidenum">
              <a:rPr lang="en-US" altLang="en-US" smtClean="0"/>
              <a:pPr>
                <a:spcBef>
                  <a:spcPct val="0"/>
                </a:spcBef>
              </a:pPr>
              <a:t>20</a:t>
            </a:fld>
            <a:endParaRPr lang="en-US" altLang="en-US" smtClean="0"/>
          </a:p>
        </p:txBody>
      </p:sp>
      <p:sp>
        <p:nvSpPr>
          <p:cNvPr id="51206" name="Rectangle 2"/>
          <p:cNvSpPr>
            <a:spLocks noGrp="1" noRot="1" noChangeAspect="1" noChangeArrowheads="1" noTextEdit="1"/>
          </p:cNvSpPr>
          <p:nvPr>
            <p:ph type="sldImg"/>
          </p:nvPr>
        </p:nvSpPr>
        <p:spPr>
          <a:xfrm>
            <a:off x="1154113" y="701675"/>
            <a:ext cx="4625975" cy="3468688"/>
          </a:xfrm>
          <a:ln/>
        </p:spPr>
      </p:sp>
      <p:sp>
        <p:nvSpPr>
          <p:cNvPr id="5120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2986614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21</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33364641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5939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5939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5939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F9BF433-1276-49FE-9023-176D69872A94}" type="slidenum">
              <a:rPr lang="en-US" altLang="en-US" smtClean="0"/>
              <a:pPr>
                <a:spcBef>
                  <a:spcPct val="0"/>
                </a:spcBef>
              </a:pPr>
              <a:t>22</a:t>
            </a:fld>
            <a:endParaRPr lang="en-US" altLang="en-US" smtClean="0"/>
          </a:p>
        </p:txBody>
      </p:sp>
      <p:sp>
        <p:nvSpPr>
          <p:cNvPr id="59398" name="Rectangle 2"/>
          <p:cNvSpPr>
            <a:spLocks noGrp="1" noRot="1" noChangeAspect="1" noChangeArrowheads="1" noTextEdit="1"/>
          </p:cNvSpPr>
          <p:nvPr>
            <p:ph type="sldImg"/>
          </p:nvPr>
        </p:nvSpPr>
        <p:spPr>
          <a:xfrm>
            <a:off x="1154113" y="701675"/>
            <a:ext cx="4625975" cy="3468688"/>
          </a:xfrm>
          <a:ln/>
        </p:spPr>
      </p:sp>
      <p:sp>
        <p:nvSpPr>
          <p:cNvPr id="5939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26275491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23</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6175599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9</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40475944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p:nvSpPr>
        <p:spPr bwMode="auto">
          <a:xfrm>
            <a:off x="5349056" y="304026"/>
            <a:ext cx="30392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15-18</a:t>
            </a:r>
            <a:r>
              <a:rPr lang="en-US" sz="1800" b="1" dirty="0" smtClean="0"/>
              <a:t>-0530-00-0013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1" name="Date Placeholder 3"/>
          <p:cNvSpPr>
            <a:spLocks noGrp="1"/>
          </p:cNvSpPr>
          <p:nvPr>
            <p:ph type="dt" sz="quarter" idx="2"/>
          </p:nvPr>
        </p:nvSpPr>
        <p:spPr>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1440" tIns="45720" rIns="91440" bIns="45720" anchor="t"/>
          <a:lstStyle>
            <a:lvl1pPr>
              <a:spcBef>
                <a:spcPct val="0"/>
              </a:spcBef>
              <a:buFontTx/>
              <a:buNone/>
              <a:defRPr sz="16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dirty="0" smtClean="0"/>
              <a:t>July 2018</a:t>
            </a:r>
            <a:endParaRPr lang="en-US" altLang="en-US" dirty="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18-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November 2018 </a:t>
            </a:r>
            <a:r>
              <a:rPr lang="en-US" altLang="en-US" sz="3000" dirty="0" smtClean="0"/>
              <a:t>Meeting </a:t>
            </a:r>
            <a:r>
              <a:rPr lang="en-US" altLang="en-US" sz="3000" dirty="0" smtClean="0"/>
              <a:t>Agenda</a:t>
            </a:r>
            <a:endParaRPr lang="en-US" altLang="en-US" sz="3000" dirty="0" smtClean="0"/>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2018-11-11</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5718"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#24</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meeting minutes from </a:t>
            </a:r>
            <a:r>
              <a:rPr lang="en-GB" altLang="en-US" dirty="0" smtClean="0">
                <a:sym typeface="Wingdings" panose="05000000000000000000" pitchFamily="2" charset="2"/>
              </a:rPr>
              <a:t>September</a:t>
            </a:r>
            <a:r>
              <a:rPr lang="en-GB" altLang="en-US" dirty="0" smtClean="0">
                <a:sym typeface="Wingdings" panose="05000000000000000000" pitchFamily="2" charset="2"/>
              </a:rPr>
              <a:t> </a:t>
            </a:r>
            <a:r>
              <a:rPr lang="en-GB" altLang="en-US" dirty="0" smtClean="0">
                <a:sym typeface="Wingdings" panose="05000000000000000000" pitchFamily="2" charset="2"/>
              </a:rPr>
              <a:t>in </a:t>
            </a:r>
            <a:r>
              <a:rPr lang="en-GB" altLang="en-US" dirty="0" smtClean="0">
                <a:sym typeface="Wingdings" panose="05000000000000000000" pitchFamily="2" charset="2"/>
              </a:rPr>
              <a:t>doc. 15-18-0525/r0</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a:t>
            </a:r>
            <a:r>
              <a:rPr lang="en-GB" altLang="en-US" dirty="0" smtClean="0">
                <a:sym typeface="Wingdings" panose="05000000000000000000" pitchFamily="2" charset="2"/>
              </a:rPr>
              <a:t>by unanimous consent.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9060165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11</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#25</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telco minutes </a:t>
            </a:r>
            <a:r>
              <a:rPr lang="en-GB" altLang="en-US" dirty="0" smtClean="0">
                <a:sym typeface="Wingdings" panose="05000000000000000000" pitchFamily="2" charset="2"/>
              </a:rPr>
              <a:t>between September and November 2018 in doc. 15-18-0528r0.</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16170932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12</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Tuesday AM1</a:t>
            </a:r>
            <a:r>
              <a:rPr lang="en-US" altLang="en-US" sz="3600" dirty="0" smtClean="0"/>
              <a:t>, </a:t>
            </a:r>
            <a:r>
              <a:rPr lang="en-US" altLang="en-US" sz="3600" dirty="0" smtClean="0"/>
              <a:t>Nov. 13, </a:t>
            </a:r>
            <a:r>
              <a:rPr lang="en-US" altLang="en-US" sz="3600" dirty="0"/>
              <a:t>2018</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92985514"/>
              </p:ext>
            </p:extLst>
          </p:nvPr>
        </p:nvGraphicFramePr>
        <p:xfrm>
          <a:off x="838200" y="2286000"/>
          <a:ext cx="8077200" cy="3340479"/>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81364">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71193">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Discussion and approval of new agenda in </a:t>
                      </a:r>
                      <a:r>
                        <a:rPr lang="en-US" altLang="en-US" sz="1800" dirty="0" smtClean="0"/>
                        <a:t>doc. 15-18-0530r1</a:t>
                      </a:r>
                      <a:endParaRPr lang="en-US" altLang="en-US" sz="1800" dirty="0" smtClean="0"/>
                    </a:p>
                  </a:txBody>
                  <a:tcPr marT="45764" marB="45764"/>
                </a:tc>
                <a:tc>
                  <a:txBody>
                    <a:bodyPr/>
                    <a:lstStyle/>
                    <a:p>
                      <a:r>
                        <a:rPr lang="de-DE" sz="1800" dirty="0" smtClean="0"/>
                        <a:t>5</a:t>
                      </a:r>
                      <a:endParaRPr lang="en-US" sz="1800" dirty="0"/>
                    </a:p>
                  </a:txBody>
                  <a:tcPr marT="45764" marB="45764"/>
                </a:tc>
                <a:extLst>
                  <a:ext uri="{0D108BD9-81ED-4DB2-BD59-A6C34878D82A}">
                    <a16:rowId xmlns:a16="http://schemas.microsoft.com/office/drawing/2014/main" val="202108602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last meeting minutes </a:t>
                      </a:r>
                      <a:r>
                        <a:rPr lang="en-US" altLang="en-US" sz="1800" dirty="0" smtClean="0"/>
                        <a:t>in doc. 15-18-</a:t>
                      </a:r>
                      <a:r>
                        <a:rPr lang="en-GB" altLang="en-US" sz="1800" dirty="0" smtClean="0"/>
                        <a:t>0525r0</a:t>
                      </a:r>
                      <a:endParaRPr lang="en-GB" altLang="en-US" sz="1800" dirty="0" smtClean="0"/>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4"/>
                  </a:ext>
                </a:extLst>
              </a:tr>
              <a:tr h="37119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Review and approve phone call minutes </a:t>
                      </a:r>
                      <a:r>
                        <a:rPr lang="en-US" altLang="en-US" sz="1800" dirty="0" smtClean="0"/>
                        <a:t>in doc. 15-18-</a:t>
                      </a:r>
                      <a:r>
                        <a:rPr lang="en-GB" altLang="en-US" sz="1800" dirty="0" smtClean="0"/>
                        <a:t>0528</a:t>
                      </a:r>
                      <a:r>
                        <a:rPr lang="en-GB" altLang="en-US" sz="1800" baseline="0" dirty="0" smtClean="0"/>
                        <a:t>r0</a:t>
                      </a:r>
                      <a:endParaRPr lang="en-GB" altLang="en-US" sz="1800" dirty="0" smtClean="0"/>
                    </a:p>
                  </a:txBody>
                  <a:tcPr marT="45764" marB="45764"/>
                </a:tc>
                <a:tc>
                  <a:txBody>
                    <a:bodyPr/>
                    <a:lstStyle/>
                    <a:p>
                      <a:r>
                        <a:rPr lang="en-US" sz="1800" dirty="0" smtClean="0"/>
                        <a:t>15</a:t>
                      </a:r>
                      <a:endParaRPr lang="en-US" sz="1800" dirty="0"/>
                    </a:p>
                  </a:txBody>
                  <a:tcPr marT="45764" marB="45764"/>
                </a:tc>
                <a:extLst>
                  <a:ext uri="{0D108BD9-81ED-4DB2-BD59-A6C34878D82A}">
                    <a16:rowId xmlns:a16="http://schemas.microsoft.com/office/drawing/2014/main" val="1876849568"/>
                  </a:ext>
                </a:extLst>
              </a:tr>
              <a:tr h="201071">
                <a:tc>
                  <a:txBody>
                    <a:bodyPr/>
                    <a:lstStyle/>
                    <a:p>
                      <a:pPr marL="358775" marR="0" lvl="1" indent="-358775" algn="just" defTabSz="914400" rtl="0" eaLnBrk="1" fontAlgn="auto" latinLnBrk="0" hangingPunct="1">
                        <a:lnSpc>
                          <a:spcPct val="100000"/>
                        </a:lnSpc>
                        <a:spcBef>
                          <a:spcPts val="0"/>
                        </a:spcBef>
                        <a:spcAft>
                          <a:spcPts val="300"/>
                        </a:spcAft>
                        <a:buClrTx/>
                        <a:buSzTx/>
                        <a:buFontTx/>
                        <a:buNone/>
                        <a:tabLst/>
                        <a:defRPr/>
                      </a:pPr>
                      <a:r>
                        <a:rPr lang="en-US" altLang="en-US" sz="1800" dirty="0" smtClean="0"/>
                        <a:t>Text for beacon enabled mode in doc. 15-18-05xxxr0 (Xu) </a:t>
                      </a:r>
                      <a:endParaRPr lang="en-US"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3311314740"/>
                  </a:ext>
                </a:extLst>
              </a:tr>
              <a:tr h="3661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 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13</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a:t>Tuesday </a:t>
            </a:r>
            <a:r>
              <a:rPr lang="en-US" altLang="en-US" sz="3600" dirty="0" smtClean="0"/>
              <a:t>AM2, Nov. 13,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4576829"/>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MAC </a:t>
                      </a:r>
                      <a:r>
                        <a:rPr lang="de-DE" altLang="en-US" sz="1800" dirty="0" err="1" smtClean="0"/>
                        <a:t>support</a:t>
                      </a:r>
                      <a:r>
                        <a:rPr lang="de-DE" altLang="en-US" sz="1800" dirty="0" smtClean="0"/>
                        <a:t> multiple </a:t>
                      </a:r>
                      <a:r>
                        <a:rPr lang="de-DE" altLang="en-US" sz="1800" dirty="0" err="1" smtClean="0"/>
                        <a:t>optical</a:t>
                      </a:r>
                      <a:r>
                        <a:rPr lang="de-DE" altLang="en-US" sz="1800" dirty="0" smtClean="0"/>
                        <a:t> </a:t>
                      </a:r>
                      <a:r>
                        <a:rPr lang="de-DE" altLang="en-US" sz="1800" dirty="0" err="1" smtClean="0"/>
                        <a:t>frontends</a:t>
                      </a:r>
                      <a:r>
                        <a:rPr lang="de-DE" altLang="en-US" sz="1800" dirty="0" smtClean="0"/>
                        <a:t> </a:t>
                      </a:r>
                      <a:r>
                        <a:rPr lang="de-DE" altLang="en-US" sz="1800" dirty="0" err="1" smtClean="0"/>
                        <a:t>doc</a:t>
                      </a:r>
                      <a:r>
                        <a:rPr lang="de-DE" altLang="en-US" sz="1800" dirty="0" smtClean="0"/>
                        <a:t>. 15-18-0410/r1</a:t>
                      </a:r>
                      <a:r>
                        <a:rPr lang="en-US" altLang="en-US" sz="1800" dirty="0" smtClean="0"/>
                        <a:t> (Lennert)</a:t>
                      </a:r>
                      <a:endParaRPr lang="en-US" altLang="en-US" sz="1800" dirty="0" smtClean="0"/>
                    </a:p>
                  </a:txBody>
                  <a:tcPr marT="45764" marB="45764"/>
                </a:tc>
                <a:tc>
                  <a:txBody>
                    <a:bodyPr/>
                    <a:lstStyle/>
                    <a:p>
                      <a:r>
                        <a:rPr lang="de-DE" sz="1800" dirty="0" smtClean="0"/>
                        <a:t>50</a:t>
                      </a:r>
                      <a:endParaRPr lang="en-US" sz="1800" dirty="0"/>
                    </a:p>
                  </a:txBody>
                  <a:tcPr marT="45764" marB="45764"/>
                </a:tc>
                <a:extLst>
                  <a:ext uri="{0D108BD9-81ED-4DB2-BD59-A6C34878D82A}">
                    <a16:rowId xmlns:a16="http://schemas.microsoft.com/office/drawing/2014/main" val="2901043000"/>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Text for non-beacon-enabled mode in doc. 15-18-0488r1</a:t>
                      </a:r>
                      <a:r>
                        <a:rPr lang="en-US" altLang="en-US" sz="1800" baseline="0" dirty="0" smtClean="0"/>
                        <a:t> (Chong)</a:t>
                      </a:r>
                      <a:endParaRPr lang="en-US" altLang="en-US" sz="1800" dirty="0" smtClean="0"/>
                    </a:p>
                  </a:txBody>
                  <a:tcPr marT="45764" marB="45764"/>
                </a:tc>
                <a:tc>
                  <a:txBody>
                    <a:bodyPr/>
                    <a:lstStyle/>
                    <a:p>
                      <a:r>
                        <a:rPr lang="en-US" sz="1800" dirty="0" smtClean="0"/>
                        <a:t>50</a:t>
                      </a:r>
                      <a:endParaRPr lang="en-US" sz="1800" dirty="0"/>
                    </a:p>
                  </a:txBody>
                  <a:tcPr marT="45764" marB="45764"/>
                </a:tc>
                <a:extLst>
                  <a:ext uri="{0D108BD9-81ED-4DB2-BD59-A6C34878D82A}">
                    <a16:rowId xmlns:a16="http://schemas.microsoft.com/office/drawing/2014/main" val="679639448"/>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14</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#3</a:t>
            </a:r>
            <a:endParaRPr lang="en-US" altLang="en-US" sz="3600" dirty="0"/>
          </a:p>
          <a:p>
            <a:pPr algn="just">
              <a:buFontTx/>
              <a:buNone/>
            </a:pPr>
            <a:r>
              <a:rPr lang="en-US" altLang="en-US" sz="3600" dirty="0"/>
              <a:t>Tuesday </a:t>
            </a:r>
            <a:r>
              <a:rPr lang="en-US" altLang="en-US" sz="3600" dirty="0" smtClean="0"/>
              <a:t>PM1</a:t>
            </a:r>
            <a:r>
              <a:rPr lang="en-US" altLang="en-US" sz="3600" dirty="0" smtClean="0"/>
              <a:t>, Nov. 13, </a:t>
            </a:r>
            <a:r>
              <a:rPr lang="en-US" altLang="en-US" sz="3600" dirty="0"/>
              <a:t>2018</a:t>
            </a:r>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376948962"/>
              </p:ext>
            </p:extLst>
          </p:nvPr>
        </p:nvGraphicFramePr>
        <p:xfrm>
          <a:off x="685800" y="2362200"/>
          <a:ext cx="8229600" cy="292590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Number of slots in St. Luis Jan. 13-17</a:t>
                      </a:r>
                      <a:endParaRPr lang="en-US" altLang="en-US" sz="1800" dirty="0" smtClean="0"/>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2548044710"/>
                  </a:ext>
                </a:extLst>
              </a:tr>
              <a:tr h="3657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en-US" sz="1800" dirty="0" smtClean="0"/>
                        <a:t>Summarize discussion </a:t>
                      </a:r>
                      <a:r>
                        <a:rPr lang="en-US" altLang="en-US" sz="1800" dirty="0" smtClean="0"/>
                        <a:t>on finalization </a:t>
                      </a:r>
                      <a:r>
                        <a:rPr lang="en-US" altLang="en-US" sz="1800" dirty="0" smtClean="0"/>
                        <a:t>of </a:t>
                      </a:r>
                      <a:r>
                        <a:rPr lang="en-US" altLang="en-US" sz="1800" dirty="0" smtClean="0"/>
                        <a:t>802.15.13 </a:t>
                      </a:r>
                      <a:r>
                        <a:rPr lang="en-US" altLang="en-US" sz="1800" dirty="0" smtClean="0"/>
                        <a:t>Spec</a:t>
                      </a:r>
                      <a:endParaRPr lang="en-US"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2267538599"/>
                  </a:ext>
                </a:extLst>
              </a:tr>
              <a:tr h="365702">
                <a:tc>
                  <a:txBody>
                    <a:bodyPr/>
                    <a:lstStyle/>
                    <a:p>
                      <a:pPr marL="358775" lvl="1" indent="-342900" algn="just">
                        <a:spcBef>
                          <a:spcPts val="0"/>
                        </a:spcBef>
                        <a:spcAft>
                          <a:spcPts val="300"/>
                        </a:spcAft>
                        <a:defRPr/>
                      </a:pPr>
                      <a:r>
                        <a:rPr lang="de-DE" altLang="en-US" sz="1800" dirty="0" smtClean="0"/>
                        <a:t>TODO </a:t>
                      </a:r>
                      <a:r>
                        <a:rPr lang="de-DE" altLang="en-US" sz="1800" dirty="0" err="1" smtClean="0"/>
                        <a:t>list</a:t>
                      </a:r>
                      <a:r>
                        <a:rPr lang="de-DE" altLang="en-US" sz="1800" dirty="0" smtClean="0"/>
                        <a:t> </a:t>
                      </a:r>
                      <a:r>
                        <a:rPr lang="de-DE" altLang="en-US" sz="1800" dirty="0" err="1" smtClean="0"/>
                        <a:t>of</a:t>
                      </a:r>
                      <a:r>
                        <a:rPr lang="de-DE" altLang="en-US" sz="1800" dirty="0" smtClean="0"/>
                        <a:t> </a:t>
                      </a:r>
                      <a:r>
                        <a:rPr lang="de-DE" altLang="en-US" sz="1800" dirty="0" err="1" smtClean="0"/>
                        <a:t>missing</a:t>
                      </a:r>
                      <a:r>
                        <a:rPr lang="de-DE" altLang="en-US" sz="1800" dirty="0" smtClean="0"/>
                        <a:t> </a:t>
                      </a:r>
                      <a:r>
                        <a:rPr lang="de-DE" altLang="en-US" sz="1800" dirty="0" err="1" smtClean="0"/>
                        <a:t>items</a:t>
                      </a:r>
                      <a:r>
                        <a:rPr lang="de-DE" altLang="en-US" sz="1800" dirty="0" smtClean="0"/>
                        <a:t> in TG13 </a:t>
                      </a:r>
                      <a:r>
                        <a:rPr lang="de-DE" altLang="en-US" sz="1800" dirty="0" err="1" smtClean="0"/>
                        <a:t>Spec</a:t>
                      </a:r>
                      <a:r>
                        <a:rPr lang="de-DE" altLang="en-US" sz="1800" dirty="0" smtClean="0"/>
                        <a:t>. in </a:t>
                      </a:r>
                      <a:r>
                        <a:rPr lang="de-DE" altLang="en-US" sz="1800" dirty="0" err="1" smtClean="0"/>
                        <a:t>doc</a:t>
                      </a:r>
                      <a:r>
                        <a:rPr lang="de-DE" altLang="en-US" sz="1800" dirty="0" smtClean="0"/>
                        <a:t>. 15-18-05xxr0</a:t>
                      </a:r>
                      <a:endParaRPr lang="de-DE"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613275503"/>
                  </a:ext>
                </a:extLst>
              </a:tr>
              <a:tr h="365702">
                <a:tc>
                  <a:txBody>
                    <a:bodyPr/>
                    <a:lstStyle/>
                    <a:p>
                      <a:pPr marL="358775" lvl="1" indent="-342900" algn="just">
                        <a:spcBef>
                          <a:spcPts val="0"/>
                        </a:spcBef>
                        <a:spcAft>
                          <a:spcPts val="300"/>
                        </a:spcAft>
                        <a:defRPr/>
                      </a:pPr>
                      <a:r>
                        <a:rPr lang="de-DE" sz="1800" dirty="0" err="1" smtClean="0"/>
                        <a:t>Conditional</a:t>
                      </a:r>
                      <a:r>
                        <a:rPr lang="de-DE" sz="1800" dirty="0" smtClean="0"/>
                        <a:t> </a:t>
                      </a:r>
                      <a:r>
                        <a:rPr lang="de-DE" sz="1800" dirty="0" err="1" smtClean="0"/>
                        <a:t>features</a:t>
                      </a:r>
                      <a:r>
                        <a:rPr lang="de-DE" sz="1800" dirty="0" smtClean="0"/>
                        <a:t> </a:t>
                      </a:r>
                      <a:r>
                        <a:rPr lang="de-DE" sz="1800" dirty="0" err="1" smtClean="0"/>
                        <a:t>freeze</a:t>
                      </a:r>
                      <a:r>
                        <a:rPr lang="de-DE" sz="1800" dirty="0" smtClean="0"/>
                        <a:t> </a:t>
                      </a:r>
                      <a:r>
                        <a:rPr lang="de-DE" sz="1800" dirty="0" err="1" smtClean="0"/>
                        <a:t>for</a:t>
                      </a:r>
                      <a:r>
                        <a:rPr lang="de-DE" sz="1800" dirty="0" smtClean="0"/>
                        <a:t> TG13 </a:t>
                      </a:r>
                      <a:r>
                        <a:rPr lang="de-DE" sz="1800" dirty="0" err="1" smtClean="0"/>
                        <a:t>Spec</a:t>
                      </a:r>
                      <a:endParaRPr lang="de-DE" altLang="en-US" sz="1800" dirty="0" smtClean="0"/>
                    </a:p>
                  </a:txBody>
                  <a:tcPr marT="45764" marB="45764"/>
                </a:tc>
                <a:tc>
                  <a:txBody>
                    <a:bodyPr/>
                    <a:lstStyle/>
                    <a:p>
                      <a:r>
                        <a:rPr lang="en-US" sz="1800" dirty="0" smtClean="0"/>
                        <a:t>20</a:t>
                      </a:r>
                      <a:endParaRPr lang="en-US" sz="1800" dirty="0"/>
                    </a:p>
                  </a:txBody>
                  <a:tcPr marT="45764" marB="45764"/>
                </a:tc>
                <a:extLst>
                  <a:ext uri="{0D108BD9-81ED-4DB2-BD59-A6C34878D82A}">
                    <a16:rowId xmlns:a16="http://schemas.microsoft.com/office/drawing/2014/main" val="1024540227"/>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8750317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15</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26</a:t>
            </a:r>
          </a:p>
          <a:p>
            <a:pPr algn="ctr">
              <a:buFontTx/>
              <a:buNone/>
            </a:pPr>
            <a:r>
              <a:rPr lang="en-US" altLang="en-US" sz="3600" dirty="0" smtClean="0"/>
              <a:t>Functional freeze of TG13 </a:t>
            </a:r>
            <a:r>
              <a:rPr lang="en-US" altLang="en-US" sz="3600" dirty="0"/>
              <a:t>S</a:t>
            </a:r>
            <a:r>
              <a:rPr lang="en-US" altLang="en-US" sz="3600" dirty="0" smtClean="0"/>
              <a:t>pec</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Feature list in 802.15.13 Spec is now closed based on </a:t>
            </a:r>
          </a:p>
          <a:p>
            <a:pPr marL="342900" indent="-342900" algn="just">
              <a:buFontTx/>
              <a:buChar char="-"/>
            </a:pPr>
            <a:r>
              <a:rPr lang="en-GB" altLang="en-US" dirty="0" smtClean="0">
                <a:sym typeface="Wingdings" panose="05000000000000000000" pitchFamily="2" charset="2"/>
              </a:rPr>
              <a:t>the existing draft D3.1</a:t>
            </a:r>
          </a:p>
          <a:p>
            <a:pPr marL="342900" indent="-342900" algn="just">
              <a:buFontTx/>
              <a:buChar char="-"/>
            </a:pPr>
            <a:r>
              <a:rPr lang="en-GB" altLang="en-US" dirty="0" smtClean="0">
                <a:sym typeface="Wingdings" panose="05000000000000000000" pitchFamily="2" charset="2"/>
              </a:rPr>
              <a:t>comments resolved in doc. 15-18-05xxx</a:t>
            </a:r>
          </a:p>
          <a:p>
            <a:pPr marL="342900" indent="-342900" algn="just">
              <a:buFontTx/>
              <a:buChar char="-"/>
            </a:pPr>
            <a:r>
              <a:rPr lang="en-GB" altLang="en-US" dirty="0" smtClean="0">
                <a:sym typeface="Wingdings" panose="05000000000000000000" pitchFamily="2" charset="2"/>
              </a:rPr>
              <a:t>list of </a:t>
            </a:r>
            <a:r>
              <a:rPr lang="en-GB" altLang="en-US" dirty="0" smtClean="0">
                <a:sym typeface="Wingdings" panose="05000000000000000000" pitchFamily="2" charset="2"/>
              </a:rPr>
              <a:t>items </a:t>
            </a:r>
            <a:r>
              <a:rPr lang="en-GB" altLang="en-US" dirty="0" smtClean="0">
                <a:sym typeface="Wingdings" panose="05000000000000000000" pitchFamily="2" charset="2"/>
              </a:rPr>
              <a:t>in </a:t>
            </a:r>
            <a:r>
              <a:rPr lang="en-GB" altLang="en-US" dirty="0">
                <a:sym typeface="Wingdings" panose="05000000000000000000" pitchFamily="2" charset="2"/>
              </a:rPr>
              <a:t>the </a:t>
            </a:r>
            <a:r>
              <a:rPr lang="en-GB" altLang="en-US" dirty="0" smtClean="0">
                <a:sym typeface="Wingdings" panose="05000000000000000000" pitchFamily="2" charset="2"/>
              </a:rPr>
              <a:t>TG13 to-do </a:t>
            </a:r>
            <a:r>
              <a:rPr lang="en-GB" altLang="en-US" dirty="0">
                <a:sym typeface="Wingdings" panose="05000000000000000000" pitchFamily="2" charset="2"/>
              </a:rPr>
              <a:t>list in </a:t>
            </a:r>
            <a:r>
              <a:rPr lang="en-GB" altLang="en-US" dirty="0" smtClean="0">
                <a:sym typeface="Wingdings" panose="05000000000000000000" pitchFamily="2" charset="2"/>
              </a:rPr>
              <a:t>doc</a:t>
            </a:r>
            <a:r>
              <a:rPr lang="en-GB" altLang="en-US" dirty="0">
                <a:sym typeface="Wingdings" panose="05000000000000000000" pitchFamily="2" charset="2"/>
              </a:rPr>
              <a:t>. </a:t>
            </a:r>
            <a:r>
              <a:rPr lang="en-GB" altLang="en-US" dirty="0" smtClean="0">
                <a:sym typeface="Wingdings" panose="05000000000000000000" pitchFamily="2" charset="2"/>
              </a:rPr>
              <a:t>15-18-05xxr0</a:t>
            </a:r>
            <a:r>
              <a:rPr lang="en-GB" altLang="en-US" dirty="0" smtClean="0">
                <a:sym typeface="Wingdings" panose="05000000000000000000" pitchFamily="2" charset="2"/>
              </a:rPr>
              <a:t>.</a:t>
            </a:r>
          </a:p>
          <a:p>
            <a:pPr algn="just">
              <a:buNone/>
            </a:pPr>
            <a:r>
              <a:rPr lang="en-GB" altLang="en-US" dirty="0" smtClean="0">
                <a:sym typeface="Wingdings" panose="05000000000000000000" pitchFamily="2" charset="2"/>
              </a:rPr>
              <a:t>Text shall be delivered </a:t>
            </a:r>
            <a:r>
              <a:rPr lang="en-GB" altLang="en-US" dirty="0">
                <a:sym typeface="Wingdings" panose="05000000000000000000" pitchFamily="2" charset="2"/>
              </a:rPr>
              <a:t>before the </a:t>
            </a:r>
            <a:r>
              <a:rPr lang="en-GB" altLang="en-US" dirty="0" smtClean="0">
                <a:sym typeface="Wingdings" panose="05000000000000000000" pitchFamily="2" charset="2"/>
              </a:rPr>
              <a:t>agreed-upon deadlines and will be included in draft prepared for WGLB.</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r>
              <a:rPr lang="en-GB" altLang="en-US" dirty="0">
                <a:sym typeface="Wingdings" panose="05000000000000000000" pitchFamily="2" charset="2"/>
              </a:rPr>
              <a:t>	</a:t>
            </a:r>
            <a:r>
              <a:rPr lang="en-GB" altLang="en-US" dirty="0" smtClean="0">
                <a:sym typeface="Wingdings" panose="05000000000000000000" pitchFamily="2" charset="2"/>
              </a:rPr>
              <a:t>		</a:t>
            </a:r>
            <a:r>
              <a:rPr lang="en-GB" altLang="en-US" dirty="0" smtClean="0">
                <a:sym typeface="Wingdings" panose="05000000000000000000" pitchFamily="2" charset="2"/>
              </a:rPr>
              <a:t>Seconded </a:t>
            </a:r>
            <a:r>
              <a:rPr lang="en-GB" altLang="en-US" dirty="0" smtClean="0">
                <a:sym typeface="Wingdings" panose="05000000000000000000" pitchFamily="2" charset="2"/>
              </a:rPr>
              <a:t>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x/y/z</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9541462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6100A1B3-8543-4150-BF28-C0C711A7AF40}" type="slidenum">
              <a:rPr lang="en-US" altLang="en-US" sz="1200" b="0" smtClean="0"/>
              <a:pPr>
                <a:spcBef>
                  <a:spcPct val="0"/>
                </a:spcBef>
                <a:buFontTx/>
                <a:buNone/>
              </a:pPr>
              <a:t>16</a:t>
            </a:fld>
            <a:endParaRPr lang="en-US" altLang="en-US" sz="1200" b="0" smtClean="0"/>
          </a:p>
        </p:txBody>
      </p:sp>
      <p:sp>
        <p:nvSpPr>
          <p:cNvPr id="3993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#4</a:t>
            </a:r>
            <a:endParaRPr lang="en-US" altLang="en-US" sz="3600" dirty="0"/>
          </a:p>
          <a:p>
            <a:pPr algn="just">
              <a:buFontTx/>
              <a:buNone/>
            </a:pPr>
            <a:r>
              <a:rPr lang="nn-NO" altLang="en-US" sz="3600" dirty="0" smtClean="0"/>
              <a:t>Wednesday </a:t>
            </a:r>
            <a:r>
              <a:rPr lang="nn-NO" altLang="en-US" sz="3600" dirty="0"/>
              <a:t>P</a:t>
            </a:r>
            <a:r>
              <a:rPr lang="nn-NO" altLang="en-US" sz="3600" dirty="0" smtClean="0"/>
              <a:t>M1, </a:t>
            </a:r>
            <a:r>
              <a:rPr lang="nn-NO" altLang="en-US" sz="3600" dirty="0" smtClean="0"/>
              <a:t>Nov. 14, </a:t>
            </a:r>
            <a:r>
              <a:rPr lang="nn-NO" altLang="en-US" sz="3600" dirty="0"/>
              <a:t>2018</a:t>
            </a:r>
            <a:endParaRPr lang="en-US" altLang="en-US" dirty="0"/>
          </a:p>
        </p:txBody>
      </p:sp>
      <p:sp>
        <p:nvSpPr>
          <p:cNvPr id="3994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055185068"/>
              </p:ext>
            </p:extLst>
          </p:nvPr>
        </p:nvGraphicFramePr>
        <p:xfrm>
          <a:off x="838200" y="2362200"/>
          <a:ext cx="8077200" cy="2194660"/>
        </p:xfrm>
        <a:graphic>
          <a:graphicData uri="http://schemas.openxmlformats.org/drawingml/2006/table">
            <a:tbl>
              <a:tblPr firstRow="1" bandRow="1">
                <a:tableStyleId>{5C22544A-7EE6-4342-B048-85BDC9FD1C3A}</a:tableStyleId>
              </a:tblPr>
              <a:tblGrid>
                <a:gridCol w="70287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741">
                <a:tc>
                  <a:txBody>
                    <a:bodyPr/>
                    <a:lstStyle/>
                    <a:p>
                      <a:r>
                        <a:rPr lang="de-DE" sz="1800" dirty="0" smtClean="0"/>
                        <a:t>Item</a:t>
                      </a:r>
                      <a:endParaRPr lang="en-US" sz="1800" dirty="0"/>
                    </a:p>
                  </a:txBody>
                  <a:tcPr marT="45678" marB="45678"/>
                </a:tc>
                <a:tc>
                  <a:txBody>
                    <a:bodyPr/>
                    <a:lstStyle/>
                    <a:p>
                      <a:r>
                        <a:rPr lang="de-DE" sz="1800" dirty="0" smtClean="0"/>
                        <a:t>Time</a:t>
                      </a:r>
                      <a:endParaRPr lang="en-US" sz="1800" dirty="0"/>
                    </a:p>
                  </a:txBody>
                  <a:tcPr marT="45678" marB="45678"/>
                </a:tc>
                <a:extLst>
                  <a:ext uri="{0D108BD9-81ED-4DB2-BD59-A6C34878D82A}">
                    <a16:rowId xmlns:a16="http://schemas.microsoft.com/office/drawing/2014/main" val="10000"/>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78" marB="45678"/>
                </a:tc>
                <a:tc>
                  <a:txBody>
                    <a:bodyPr/>
                    <a:lstStyle/>
                    <a:p>
                      <a:r>
                        <a:rPr lang="de-DE" sz="1800" dirty="0" smtClean="0"/>
                        <a:t>3</a:t>
                      </a:r>
                      <a:endParaRPr lang="en-US" sz="1800" dirty="0"/>
                    </a:p>
                  </a:txBody>
                  <a:tcPr marT="45678" marB="45678"/>
                </a:tc>
                <a:extLst>
                  <a:ext uri="{0D108BD9-81ED-4DB2-BD59-A6C34878D82A}">
                    <a16:rowId xmlns:a16="http://schemas.microsoft.com/office/drawing/2014/main" val="1000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678" marB="45678"/>
                </a:tc>
                <a:tc>
                  <a:txBody>
                    <a:bodyPr/>
                    <a:lstStyle/>
                    <a:p>
                      <a:r>
                        <a:rPr lang="de-DE" sz="1800" dirty="0" smtClean="0"/>
                        <a:t>5</a:t>
                      </a:r>
                      <a:endParaRPr lang="en-US" sz="1800" dirty="0"/>
                    </a:p>
                  </a:txBody>
                  <a:tcPr marT="45678" marB="45678"/>
                </a:tc>
                <a:extLst>
                  <a:ext uri="{0D108BD9-81ED-4DB2-BD59-A6C34878D82A}">
                    <a16:rowId xmlns:a16="http://schemas.microsoft.com/office/drawing/2014/main" val="10002"/>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Enhanced </a:t>
                      </a:r>
                      <a:r>
                        <a:rPr lang="de-DE" altLang="en-US" sz="1800" dirty="0" err="1" smtClean="0"/>
                        <a:t>readability</a:t>
                      </a:r>
                      <a:r>
                        <a:rPr lang="de-DE" altLang="en-US" sz="1800" baseline="0" dirty="0" smtClean="0"/>
                        <a:t> </a:t>
                      </a:r>
                      <a:r>
                        <a:rPr lang="de-DE" altLang="en-US" sz="1800" baseline="0" dirty="0" err="1" smtClean="0"/>
                        <a:t>of</a:t>
                      </a:r>
                      <a:r>
                        <a:rPr lang="de-DE" altLang="en-US" sz="1800" baseline="0" dirty="0" smtClean="0"/>
                        <a:t> </a:t>
                      </a:r>
                      <a:r>
                        <a:rPr lang="de-DE" altLang="en-US" sz="1800" baseline="0" dirty="0" err="1" smtClean="0"/>
                        <a:t>the</a:t>
                      </a:r>
                      <a:r>
                        <a:rPr lang="de-DE" altLang="en-US" sz="1800" baseline="0" dirty="0" smtClean="0"/>
                        <a:t> </a:t>
                      </a:r>
                      <a:r>
                        <a:rPr lang="de-DE" altLang="en-US" sz="1800" dirty="0" err="1" smtClean="0"/>
                        <a:t>draft</a:t>
                      </a:r>
                      <a:r>
                        <a:rPr lang="de-DE" altLang="en-US" sz="1800" dirty="0" smtClean="0"/>
                        <a:t> </a:t>
                      </a:r>
                      <a:endParaRPr lang="de-DE"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2745538025"/>
                  </a:ext>
                </a:extLst>
              </a:tr>
              <a:tr h="36583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de-DE" altLang="en-US" sz="1800" dirty="0" smtClean="0"/>
                        <a:t>Start </a:t>
                      </a:r>
                      <a:r>
                        <a:rPr lang="de-DE" altLang="en-US" sz="1800" dirty="0" err="1" smtClean="0"/>
                        <a:t>comment</a:t>
                      </a:r>
                      <a:r>
                        <a:rPr lang="de-DE" altLang="en-US" sz="1800" dirty="0" smtClean="0"/>
                        <a:t> </a:t>
                      </a:r>
                      <a:r>
                        <a:rPr lang="de-DE" altLang="en-US" sz="1800" dirty="0" err="1" smtClean="0"/>
                        <a:t>resolution</a:t>
                      </a:r>
                      <a:endParaRPr lang="de-DE" altLang="en-US" sz="1800" dirty="0" smtClean="0"/>
                    </a:p>
                  </a:txBody>
                  <a:tcPr marT="45764" marB="45764"/>
                </a:tc>
                <a:tc>
                  <a:txBody>
                    <a:bodyPr/>
                    <a:lstStyle/>
                    <a:p>
                      <a:r>
                        <a:rPr lang="en-US" sz="1800" dirty="0" smtClean="0"/>
                        <a:t>90</a:t>
                      </a:r>
                      <a:endParaRPr lang="en-US" sz="1800" dirty="0"/>
                    </a:p>
                  </a:txBody>
                  <a:tcPr marT="45764" marB="45764"/>
                </a:tc>
                <a:extLst>
                  <a:ext uri="{0D108BD9-81ED-4DB2-BD59-A6C34878D82A}">
                    <a16:rowId xmlns:a16="http://schemas.microsoft.com/office/drawing/2014/main" val="700190091"/>
                  </a:ext>
                </a:extLst>
              </a:tr>
              <a:tr h="36574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78" marB="45678"/>
                </a:tc>
                <a:tc>
                  <a:txBody>
                    <a:bodyPr/>
                    <a:lstStyle/>
                    <a:p>
                      <a:r>
                        <a:rPr lang="de-DE" sz="1800" dirty="0" smtClean="0"/>
                        <a:t>2</a:t>
                      </a:r>
                      <a:endParaRPr lang="en-US" sz="1800" dirty="0"/>
                    </a:p>
                  </a:txBody>
                  <a:tcPr marT="45678" marB="45678"/>
                </a:tc>
                <a:extLst>
                  <a:ext uri="{0D108BD9-81ED-4DB2-BD59-A6C34878D82A}">
                    <a16:rowId xmlns:a16="http://schemas.microsoft.com/office/drawing/2014/main" val="10005"/>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17</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#5</a:t>
            </a:r>
            <a:endParaRPr lang="en-US" altLang="en-US" sz="3600" dirty="0"/>
          </a:p>
          <a:p>
            <a:pPr algn="just">
              <a:buFontTx/>
              <a:buNone/>
            </a:pPr>
            <a:r>
              <a:rPr lang="en-US" altLang="en-US" sz="3600" dirty="0" smtClean="0"/>
              <a:t>Thursday </a:t>
            </a:r>
            <a:r>
              <a:rPr lang="en-US" altLang="en-US" sz="3600" dirty="0" smtClean="0"/>
              <a:t>AM2, 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1446415148"/>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110</a:t>
                      </a:r>
                      <a:endParaRPr lang="en-US" sz="1800" dirty="0"/>
                    </a:p>
                  </a:txBody>
                  <a:tcPr marT="45678" marB="45678"/>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18</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#6</a:t>
            </a:r>
            <a:endParaRPr lang="en-US" altLang="en-US" sz="3600" dirty="0"/>
          </a:p>
          <a:p>
            <a:pPr algn="just">
              <a:buFontTx/>
              <a:buNone/>
            </a:pPr>
            <a:r>
              <a:rPr lang="en-US" altLang="en-US" sz="3600" dirty="0" smtClean="0"/>
              <a:t>Thursday </a:t>
            </a:r>
            <a:r>
              <a:rPr lang="en-US" altLang="en-US" sz="3600" dirty="0" smtClean="0"/>
              <a:t>PM1</a:t>
            </a:r>
            <a:r>
              <a:rPr lang="en-US" altLang="en-US" sz="3600" dirty="0" smtClean="0"/>
              <a:t>, </a:t>
            </a:r>
            <a:r>
              <a:rPr lang="en-US" altLang="en-US" sz="3600" dirty="0" smtClean="0"/>
              <a:t>Nov. 15,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525174732"/>
              </p:ext>
            </p:extLst>
          </p:nvPr>
        </p:nvGraphicFramePr>
        <p:xfrm>
          <a:off x="990600" y="2362200"/>
          <a:ext cx="7924800" cy="1924712"/>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 resolution against D3</a:t>
                      </a:r>
                    </a:p>
                  </a:txBody>
                  <a:tcPr marT="45678" marB="45678"/>
                </a:tc>
                <a:tc>
                  <a:txBody>
                    <a:bodyPr/>
                    <a:lstStyle/>
                    <a:p>
                      <a:r>
                        <a:rPr lang="en-US" sz="1800" dirty="0" smtClean="0"/>
                        <a:t>110</a:t>
                      </a:r>
                      <a:endParaRPr lang="en-US" sz="1800" dirty="0"/>
                    </a:p>
                  </a:txBody>
                  <a:tcPr marT="45678" marB="45678"/>
                </a:tc>
                <a:extLst>
                  <a:ext uri="{0D108BD9-81ED-4DB2-BD59-A6C34878D82A}">
                    <a16:rowId xmlns:a16="http://schemas.microsoft.com/office/drawing/2014/main" val="2066514011"/>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59295842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27</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technical comments resolved in doc. </a:t>
            </a:r>
            <a:r>
              <a:rPr lang="en-GB" altLang="en-US" dirty="0" smtClean="0">
                <a:sym typeface="Wingdings" panose="05000000000000000000" pitchFamily="2" charset="2"/>
              </a:rPr>
              <a:t>15-18-0xxx/</a:t>
            </a:r>
            <a:r>
              <a:rPr lang="en-GB" altLang="en-US" dirty="0" err="1" smtClean="0">
                <a:sym typeface="Wingdings" panose="05000000000000000000" pitchFamily="2" charset="2"/>
              </a:rPr>
              <a:t>ry</a:t>
            </a:r>
            <a:r>
              <a:rPr lang="en-GB" altLang="en-US" dirty="0" smtClean="0">
                <a:sym typeface="Wingdings" panose="05000000000000000000" pitchFamily="2" charset="2"/>
              </a:rPr>
              <a:t> </a:t>
            </a:r>
            <a:r>
              <a:rPr lang="en-GB" altLang="en-US" dirty="0" smtClean="0">
                <a:sym typeface="Wingdings" panose="05000000000000000000" pitchFamily="2" charset="2"/>
              </a:rPr>
              <a:t>and update TG13 draft accordingly. </a:t>
            </a:r>
            <a:r>
              <a:rPr lang="en-GB" altLang="en-US" dirty="0" smtClean="0">
                <a:sym typeface="Wingdings" panose="05000000000000000000" pitchFamily="2" charset="2"/>
              </a:rPr>
              <a:t>The </a:t>
            </a:r>
            <a:r>
              <a:rPr lang="en-GB" altLang="en-US" dirty="0" smtClean="0">
                <a:sym typeface="Wingdings" panose="05000000000000000000" pitchFamily="2" charset="2"/>
              </a:rPr>
              <a:t>Technical Editor is granted the right to work in all accepted editorial comments. </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3/0/0</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0950991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November </a:t>
            </a:r>
            <a:r>
              <a:rPr lang="en-US" altLang="en-US" dirty="0" smtClean="0"/>
              <a:t>2018 </a:t>
            </a:r>
            <a:r>
              <a:rPr lang="en-US" altLang="en-US" dirty="0"/>
              <a:t>session in </a:t>
            </a:r>
            <a:r>
              <a:rPr lang="en-US" altLang="en-US" dirty="0" smtClean="0"/>
              <a:t>Bangkok.</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7"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02732EF9-D912-477F-96FB-3C574E5113DC}" type="slidenum">
              <a:rPr lang="en-US" altLang="en-US" sz="1200" b="0" smtClean="0"/>
              <a:pPr>
                <a:spcBef>
                  <a:spcPct val="0"/>
                </a:spcBef>
                <a:buFontTx/>
                <a:buNone/>
              </a:pPr>
              <a:t>20</a:t>
            </a:fld>
            <a:endParaRPr lang="en-US" altLang="en-US" sz="1200" b="0" smtClean="0"/>
          </a:p>
        </p:txBody>
      </p:sp>
      <p:sp>
        <p:nvSpPr>
          <p:cNvPr id="50179"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#7</a:t>
            </a:r>
            <a:endParaRPr lang="en-US" altLang="en-US" sz="3600" dirty="0"/>
          </a:p>
          <a:p>
            <a:pPr algn="just">
              <a:buFontTx/>
              <a:buNone/>
            </a:pPr>
            <a:r>
              <a:rPr lang="en-US" altLang="en-US" sz="3600" dirty="0" smtClean="0"/>
              <a:t>Thursday </a:t>
            </a:r>
            <a:r>
              <a:rPr lang="en-US" altLang="en-US" sz="3600" dirty="0" smtClean="0"/>
              <a:t>PM2, </a:t>
            </a:r>
            <a:r>
              <a:rPr lang="en-US" altLang="en-US" sz="3600" dirty="0" smtClean="0"/>
              <a:t>September 13, </a:t>
            </a:r>
            <a:r>
              <a:rPr lang="en-US" altLang="en-US" sz="3600" dirty="0"/>
              <a:t>2018</a:t>
            </a:r>
            <a:endParaRPr lang="en-US" altLang="en-US" dirty="0"/>
          </a:p>
          <a:p>
            <a:pPr lvl="1"/>
            <a:endParaRPr lang="en-US" altLang="en-US" dirty="0"/>
          </a:p>
        </p:txBody>
      </p:sp>
      <p:sp>
        <p:nvSpPr>
          <p:cNvPr id="5018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3450693144"/>
              </p:ext>
            </p:extLst>
          </p:nvPr>
        </p:nvGraphicFramePr>
        <p:xfrm>
          <a:off x="809625" y="2209800"/>
          <a:ext cx="7924800" cy="3260876"/>
        </p:xfrm>
        <a:graphic>
          <a:graphicData uri="http://schemas.openxmlformats.org/drawingml/2006/table">
            <a:tbl>
              <a:tblPr firstRow="1" bandRow="1">
                <a:tableStyleId>{5C22544A-7EE6-4342-B048-85BDC9FD1C3A}</a:tableStyleId>
              </a:tblPr>
              <a:tblGrid>
                <a:gridCol w="6915150">
                  <a:extLst>
                    <a:ext uri="{9D8B030D-6E8A-4147-A177-3AD203B41FA5}">
                      <a16:colId xmlns:a16="http://schemas.microsoft.com/office/drawing/2014/main" val="20000"/>
                    </a:ext>
                  </a:extLst>
                </a:gridCol>
                <a:gridCol w="1009650">
                  <a:extLst>
                    <a:ext uri="{9D8B030D-6E8A-4147-A177-3AD203B41FA5}">
                      <a16:colId xmlns:a16="http://schemas.microsoft.com/office/drawing/2014/main" val="20001"/>
                    </a:ext>
                  </a:extLst>
                </a:gridCol>
              </a:tblGrid>
              <a:tr h="371102">
                <a:tc>
                  <a:txBody>
                    <a:bodyPr/>
                    <a:lstStyle/>
                    <a:p>
                      <a:r>
                        <a:rPr lang="de-DE" sz="1800" dirty="0" smtClean="0"/>
                        <a:t>Item</a:t>
                      </a:r>
                      <a:endParaRPr lang="en-US" sz="1800" dirty="0"/>
                    </a:p>
                  </a:txBody>
                  <a:tcPr marT="45752" marB="45752"/>
                </a:tc>
                <a:tc>
                  <a:txBody>
                    <a:bodyPr/>
                    <a:lstStyle/>
                    <a:p>
                      <a:r>
                        <a:rPr lang="de-DE" sz="1800" dirty="0" smtClean="0"/>
                        <a:t>Time</a:t>
                      </a:r>
                      <a:endParaRPr lang="en-US" sz="1800" dirty="0"/>
                    </a:p>
                  </a:txBody>
                  <a:tcPr marT="45752" marB="45752"/>
                </a:tc>
                <a:extLst>
                  <a:ext uri="{0D108BD9-81ED-4DB2-BD59-A6C34878D82A}">
                    <a16:rowId xmlns:a16="http://schemas.microsoft.com/office/drawing/2014/main" val="10000"/>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52" marB="45752"/>
                </a:tc>
                <a:tc>
                  <a:txBody>
                    <a:bodyPr/>
                    <a:lstStyle/>
                    <a:p>
                      <a:r>
                        <a:rPr lang="de-DE" sz="1800" dirty="0" smtClean="0"/>
                        <a:t>3</a:t>
                      </a:r>
                      <a:endParaRPr lang="en-US" sz="1800" dirty="0"/>
                    </a:p>
                  </a:txBody>
                  <a:tcPr marT="45752" marB="45752"/>
                </a:tc>
                <a:extLst>
                  <a:ext uri="{0D108BD9-81ED-4DB2-BD59-A6C34878D82A}">
                    <a16:rowId xmlns:a16="http://schemas.microsoft.com/office/drawing/2014/main" val="10001"/>
                  </a:ext>
                </a:extLst>
              </a:tr>
              <a:tr h="3711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a:t>
                      </a:r>
                    </a:p>
                  </a:txBody>
                  <a:tcPr marT="45752" marB="45752"/>
                </a:tc>
                <a:tc>
                  <a:txBody>
                    <a:bodyPr/>
                    <a:lstStyle/>
                    <a:p>
                      <a:r>
                        <a:rPr lang="de-DE" sz="1800" dirty="0" smtClean="0"/>
                        <a:t>5</a:t>
                      </a:r>
                      <a:endParaRPr lang="en-US" sz="1800" dirty="0"/>
                    </a:p>
                  </a:txBody>
                  <a:tcPr marT="45752" marB="45752"/>
                </a:tc>
                <a:extLst>
                  <a:ext uri="{0D108BD9-81ED-4DB2-BD59-A6C34878D82A}">
                    <a16:rowId xmlns:a16="http://schemas.microsoft.com/office/drawing/2014/main" val="10002"/>
                  </a:ext>
                </a:extLst>
              </a:tr>
              <a:tr h="445388">
                <a:tc>
                  <a:txBody>
                    <a:bodyPr/>
                    <a:lstStyle/>
                    <a:p>
                      <a:pPr marL="0" lvl="0" indent="0" algn="just">
                        <a:buFontTx/>
                        <a:buNone/>
                      </a:pPr>
                      <a:r>
                        <a:rPr lang="en-GB" altLang="en-US" sz="1800" dirty="0" smtClean="0"/>
                        <a:t>Tentative Agenda for November</a:t>
                      </a:r>
                      <a:r>
                        <a:rPr lang="en-GB" altLang="en-US" sz="1800" baseline="0" dirty="0" smtClean="0"/>
                        <a:t> </a:t>
                      </a:r>
                      <a:r>
                        <a:rPr lang="en-GB" altLang="en-US" sz="1800" dirty="0" smtClean="0"/>
                        <a:t>meeting</a:t>
                      </a:r>
                    </a:p>
                  </a:txBody>
                  <a:tcPr marT="45684" marB="45684"/>
                </a:tc>
                <a:tc>
                  <a:txBody>
                    <a:bodyPr/>
                    <a:lstStyle/>
                    <a:p>
                      <a:r>
                        <a:rPr lang="de-DE" sz="1800" dirty="0" smtClean="0"/>
                        <a:t>20</a:t>
                      </a:r>
                      <a:endParaRPr lang="en-US" sz="1800" dirty="0"/>
                    </a:p>
                  </a:txBody>
                  <a:tcPr marT="45684" marB="45684"/>
                </a:tc>
                <a:extLst>
                  <a:ext uri="{0D108BD9-81ED-4DB2-BD59-A6C34878D82A}">
                    <a16:rowId xmlns:a16="http://schemas.microsoft.com/office/drawing/2014/main" val="2066514011"/>
                  </a:ext>
                </a:extLst>
              </a:tr>
              <a:tr h="445388">
                <a:tc>
                  <a:txBody>
                    <a:bodyPr/>
                    <a:lstStyle/>
                    <a:p>
                      <a:pPr marL="0" lvl="0" indent="0" algn="just">
                        <a:buFontTx/>
                        <a:buNone/>
                      </a:pPr>
                      <a:r>
                        <a:rPr lang="en-GB" altLang="en-US" sz="1800" dirty="0" smtClean="0"/>
                        <a:t>Conference calls schedule </a:t>
                      </a:r>
                    </a:p>
                  </a:txBody>
                  <a:tcPr marT="45684" marB="45684"/>
                </a:tc>
                <a:tc>
                  <a:txBody>
                    <a:bodyPr/>
                    <a:lstStyle/>
                    <a:p>
                      <a:r>
                        <a:rPr lang="en-US" sz="1800" dirty="0" smtClean="0"/>
                        <a:t>20</a:t>
                      </a:r>
                      <a:endParaRPr lang="en-US" sz="1800" dirty="0"/>
                    </a:p>
                  </a:txBody>
                  <a:tcPr marT="45684" marB="45684"/>
                </a:tc>
                <a:extLst>
                  <a:ext uri="{0D108BD9-81ED-4DB2-BD59-A6C34878D82A}">
                    <a16:rowId xmlns:a16="http://schemas.microsoft.com/office/drawing/2014/main" val="2357636305"/>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Update TG13 timeline</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1510718787"/>
                  </a:ext>
                </a:extLst>
              </a:tr>
              <a:tr h="44538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Any other business</a:t>
                      </a:r>
                    </a:p>
                  </a:txBody>
                  <a:tcPr marT="45754" marB="45754"/>
                </a:tc>
                <a:tc>
                  <a:txBody>
                    <a:bodyPr/>
                    <a:lstStyle/>
                    <a:p>
                      <a:r>
                        <a:rPr lang="en-US" sz="1800" dirty="0" smtClean="0"/>
                        <a:t>10</a:t>
                      </a:r>
                      <a:endParaRPr lang="en-US" sz="1800" dirty="0"/>
                    </a:p>
                  </a:txBody>
                  <a:tcPr marT="45754" marB="45754"/>
                </a:tc>
                <a:extLst>
                  <a:ext uri="{0D108BD9-81ED-4DB2-BD59-A6C34878D82A}">
                    <a16:rowId xmlns:a16="http://schemas.microsoft.com/office/drawing/2014/main" val="2220725885"/>
                  </a:ext>
                </a:extLst>
              </a:tr>
              <a:tr h="36601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Adjourn</a:t>
                      </a:r>
                    </a:p>
                  </a:txBody>
                  <a:tcPr marT="45752" marB="45752"/>
                </a:tc>
                <a:tc>
                  <a:txBody>
                    <a:bodyPr/>
                    <a:lstStyle/>
                    <a:p>
                      <a:r>
                        <a:rPr lang="de-DE" sz="1800" dirty="0" smtClean="0"/>
                        <a:t>2</a:t>
                      </a:r>
                      <a:endParaRPr lang="en-US" sz="1800" dirty="0"/>
                    </a:p>
                  </a:txBody>
                  <a:tcPr marT="45752" marB="45752"/>
                </a:tc>
                <a:extLst>
                  <a:ext uri="{0D108BD9-81ED-4DB2-BD59-A6C34878D82A}">
                    <a16:rowId xmlns:a16="http://schemas.microsoft.com/office/drawing/2014/main" val="10004"/>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78473248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21</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until </a:t>
            </a:r>
            <a:r>
              <a:rPr lang="en-US" altLang="en-US" sz="3600" dirty="0" smtClean="0"/>
              <a:t>January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smtClean="0"/>
              <a:t>D4 is ready 1</a:t>
            </a:r>
            <a:r>
              <a:rPr lang="en-GB" altLang="en-US" baseline="30000" dirty="0" smtClean="0"/>
              <a:t>st</a:t>
            </a:r>
            <a:r>
              <a:rPr lang="en-GB" altLang="en-US" dirty="0" smtClean="0"/>
              <a:t> of </a:t>
            </a:r>
            <a:r>
              <a:rPr lang="en-GB" altLang="en-US" dirty="0" smtClean="0"/>
              <a:t>December 2018</a:t>
            </a:r>
          </a:p>
          <a:p>
            <a:pPr marL="342900" indent="-342900" algn="just">
              <a:buFont typeface="Arial" panose="020B0604020202020204" pitchFamily="34" charset="0"/>
              <a:buChar char="•"/>
              <a:defRPr/>
            </a:pPr>
            <a:r>
              <a:rPr lang="en-GB" altLang="en-US" dirty="0" smtClean="0"/>
              <a:t>Comments </a:t>
            </a:r>
            <a:r>
              <a:rPr lang="en-GB" altLang="en-US" dirty="0" smtClean="0"/>
              <a:t>are due </a:t>
            </a:r>
            <a:r>
              <a:rPr lang="en-GB" altLang="en-US" dirty="0" smtClean="0"/>
              <a:t>Jan. 8</a:t>
            </a:r>
            <a:endParaRPr lang="en-GB" altLang="en-US" dirty="0" smtClean="0"/>
          </a:p>
          <a:p>
            <a:pPr marL="342900" indent="-342900" algn="just">
              <a:buFont typeface="Arial" panose="020B0604020202020204" pitchFamily="34" charset="0"/>
              <a:buChar char="•"/>
              <a:defRPr/>
            </a:pPr>
            <a:r>
              <a:rPr lang="en-GB" altLang="en-US" dirty="0" smtClean="0"/>
              <a:t>Text input for D5 is due as agreed in to-do list </a:t>
            </a:r>
          </a:p>
          <a:p>
            <a:pPr algn="just">
              <a:buNone/>
              <a:defRPr/>
            </a:pPr>
            <a:endParaRPr lang="en-GB" altLang="en-US" dirty="0" smtClean="0"/>
          </a:p>
          <a:p>
            <a:pPr marL="342900" indent="-342900" algn="just">
              <a:buFont typeface="Arial" panose="020B0604020202020204" pitchFamily="34" charset="0"/>
              <a:buChar char="•"/>
              <a:defRPr/>
            </a:pPr>
            <a:r>
              <a:rPr lang="en-GB" altLang="en-US" dirty="0" smtClean="0"/>
              <a:t>TG13 </a:t>
            </a:r>
            <a:r>
              <a:rPr lang="en-GB" altLang="en-US" dirty="0" err="1" smtClean="0"/>
              <a:t>Telcos</a:t>
            </a:r>
            <a:r>
              <a:rPr lang="en-GB" altLang="en-US" dirty="0" smtClean="0"/>
              <a:t> are scheduled on  </a:t>
            </a:r>
          </a:p>
          <a:p>
            <a:pPr marL="342900" indent="-342900" algn="just">
              <a:buFont typeface="Arial" panose="020B0604020202020204" pitchFamily="34" charset="0"/>
              <a:buChar char="•"/>
              <a:defRPr/>
            </a:pPr>
            <a:r>
              <a:rPr lang="en-GB" altLang="en-US" dirty="0" smtClean="0"/>
              <a:t>xx </a:t>
            </a:r>
            <a:r>
              <a:rPr lang="en-GB" altLang="en-US" dirty="0" smtClean="0"/>
              <a:t>	9:30-10:30 EDT on </a:t>
            </a:r>
            <a:r>
              <a:rPr lang="en-GB" altLang="en-US" dirty="0" smtClean="0"/>
              <a:t>…</a:t>
            </a:r>
            <a:endParaRPr lang="en-GB" altLang="en-US" dirty="0" smtClean="0"/>
          </a:p>
          <a:p>
            <a:pPr marL="342900" indent="-342900" algn="just">
              <a:buFont typeface="Arial" panose="020B0604020202020204" pitchFamily="34" charset="0"/>
              <a:buChar char="•"/>
              <a:defRPr/>
            </a:pPr>
            <a:r>
              <a:rPr lang="en-GB" altLang="en-US" dirty="0" smtClean="0"/>
              <a:t>xx </a:t>
            </a:r>
            <a:r>
              <a:rPr lang="en-GB" altLang="en-US" dirty="0" smtClean="0"/>
              <a:t>	10:30-11:30 EDT on </a:t>
            </a:r>
            <a:r>
              <a:rPr lang="en-GB" altLang="en-US" dirty="0" smtClean="0"/>
              <a:t>…</a:t>
            </a:r>
            <a:endParaRPr lang="en-GB" altLang="en-US" dirty="0" smtClean="0"/>
          </a:p>
          <a:p>
            <a:pPr marL="342900" indent="-342900" algn="just">
              <a:buFont typeface="Arial" panose="020B0604020202020204" pitchFamily="34" charset="0"/>
              <a:buChar char="•"/>
              <a:defRPr/>
            </a:pPr>
            <a:r>
              <a:rPr lang="en-GB" altLang="en-US" dirty="0" smtClean="0"/>
              <a:t>xx </a:t>
            </a:r>
            <a:r>
              <a:rPr lang="en-GB" altLang="en-US" dirty="0" smtClean="0"/>
              <a:t>	8:00-10:00 EDT on </a:t>
            </a:r>
            <a:r>
              <a:rPr lang="en-GB" altLang="en-US" dirty="0" smtClean="0"/>
              <a:t>…</a:t>
            </a:r>
            <a:endParaRPr lang="en-GB" altLang="en-US" dirty="0" smtClean="0"/>
          </a:p>
          <a:p>
            <a:pPr marL="342900" indent="-342900" algn="just">
              <a:buFont typeface="Arial" panose="020B0604020202020204" pitchFamily="34" charset="0"/>
              <a:buChar char="•"/>
              <a:defRPr/>
            </a:pPr>
            <a:r>
              <a:rPr lang="en-GB" altLang="en-US" dirty="0" smtClean="0"/>
              <a:t>xx </a:t>
            </a:r>
            <a:r>
              <a:rPr lang="en-GB" altLang="en-US" dirty="0" smtClean="0"/>
              <a:t>	8:00-10:00 EDT on </a:t>
            </a:r>
            <a:r>
              <a:rPr lang="en-GB" altLang="en-US" dirty="0" smtClean="0"/>
              <a:t>…</a:t>
            </a:r>
            <a:endParaRPr lang="en-GB" altLang="en-US" dirty="0" smtClean="0"/>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14266261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999C766-B60C-439F-BD7C-2495863852CF}" type="slidenum">
              <a:rPr lang="en-US" altLang="en-US" sz="1200" b="0" smtClean="0"/>
              <a:pPr>
                <a:spcBef>
                  <a:spcPct val="0"/>
                </a:spcBef>
                <a:buFontTx/>
                <a:buNone/>
              </a:pPr>
              <a:t>22</a:t>
            </a:fld>
            <a:endParaRPr lang="en-US" altLang="en-US" sz="1200" b="0" smtClean="0"/>
          </a:p>
        </p:txBody>
      </p:sp>
      <p:sp>
        <p:nvSpPr>
          <p:cNvPr id="5837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smtClean="0"/>
              <a:t>TG13 Plans for </a:t>
            </a:r>
            <a:r>
              <a:rPr lang="en-US" altLang="en-US" sz="3600" dirty="0" smtClean="0"/>
              <a:t>January</a:t>
            </a:r>
            <a:endParaRPr lang="en-US" altLang="en-US" dirty="0"/>
          </a:p>
        </p:txBody>
      </p:sp>
      <p:sp>
        <p:nvSpPr>
          <p:cNvPr id="5837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Rectangle 3"/>
          <p:cNvSpPr txBox="1">
            <a:spLocks noChangeArrowheads="1"/>
          </p:cNvSpPr>
          <p:nvPr/>
        </p:nvSpPr>
        <p:spPr bwMode="auto">
          <a:xfrm>
            <a:off x="762000" y="2057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en-GB" altLang="en-US" dirty="0"/>
              <a:t>Prepare everything for </a:t>
            </a:r>
            <a:r>
              <a:rPr lang="en-GB" altLang="en-US" dirty="0" smtClean="0"/>
              <a:t>D5 </a:t>
            </a:r>
            <a:r>
              <a:rPr lang="en-GB" altLang="en-US" dirty="0" smtClean="0">
                <a:sym typeface="Wingdings" panose="05000000000000000000" pitchFamily="2" charset="2"/>
              </a:rPr>
              <a:t> WGLB</a:t>
            </a:r>
            <a:endParaRPr lang="en-GB" altLang="en-US" dirty="0"/>
          </a:p>
          <a:p>
            <a:pPr marL="1085850" lvl="1" indent="-342900" algn="just">
              <a:buFont typeface="Arial" panose="020B0604020202020204" pitchFamily="34" charset="0"/>
              <a:buChar char="•"/>
              <a:defRPr/>
            </a:pPr>
            <a:r>
              <a:rPr lang="en-GB" altLang="en-US" dirty="0" smtClean="0"/>
              <a:t>Comment </a:t>
            </a:r>
            <a:r>
              <a:rPr lang="en-GB" altLang="en-US" dirty="0" smtClean="0"/>
              <a:t>resolution against D4</a:t>
            </a:r>
          </a:p>
          <a:p>
            <a:pPr marL="1085850" lvl="1" indent="-342900" algn="just">
              <a:buFont typeface="Arial" panose="020B0604020202020204" pitchFamily="34" charset="0"/>
              <a:buChar char="•"/>
              <a:defRPr/>
            </a:pPr>
            <a:r>
              <a:rPr lang="en-GB" altLang="en-US" dirty="0" smtClean="0"/>
              <a:t>Review and revise new text </a:t>
            </a:r>
          </a:p>
          <a:p>
            <a:pPr marL="1085850" lvl="1" indent="-342900" algn="just">
              <a:buFont typeface="Arial" panose="020B0604020202020204" pitchFamily="34" charset="0"/>
              <a:buChar char="•"/>
              <a:defRPr/>
            </a:pPr>
            <a:r>
              <a:rPr lang="en-GB" altLang="en-US" dirty="0" smtClean="0"/>
              <a:t>Include new text into </a:t>
            </a:r>
            <a:r>
              <a:rPr lang="en-GB" altLang="en-US" dirty="0"/>
              <a:t>D5</a:t>
            </a:r>
          </a:p>
          <a:p>
            <a:pPr marL="1085850" lvl="1" indent="-342900" algn="just">
              <a:buFont typeface="Arial" panose="020B0604020202020204" pitchFamily="34" charset="0"/>
              <a:buChar char="•"/>
              <a:defRPr/>
            </a:pPr>
            <a:r>
              <a:rPr lang="en-GB" altLang="en-US" dirty="0" smtClean="0"/>
              <a:t>Motion </a:t>
            </a:r>
            <a:r>
              <a:rPr lang="en-GB" altLang="en-US" dirty="0" smtClean="0"/>
              <a:t>to start </a:t>
            </a:r>
            <a:r>
              <a:rPr lang="en-GB" altLang="en-US" dirty="0" smtClean="0"/>
              <a:t>WGLB</a:t>
            </a:r>
          </a:p>
          <a:p>
            <a:pPr marL="342900" indent="-342900" algn="just">
              <a:buFont typeface="Arial" panose="020B0604020202020204" pitchFamily="34" charset="0"/>
              <a:buChar char="•"/>
              <a:defRPr/>
            </a:pPr>
            <a:r>
              <a:rPr lang="en-GB" altLang="en-US" dirty="0" smtClean="0"/>
              <a:t>Plan next steps until + after publication of the standard</a:t>
            </a:r>
            <a:endParaRPr lang="en-GB" altLang="en-US" dirty="0" smtClean="0"/>
          </a:p>
          <a:p>
            <a:pPr marL="342900" indent="-342900" algn="just">
              <a:buFont typeface="Arial" panose="020B0604020202020204" pitchFamily="34" charset="0"/>
              <a:buChar char="•"/>
              <a:defRPr/>
            </a:pPr>
            <a:endParaRPr lang="en-GB" altLang="en-US" dirty="0" smtClean="0"/>
          </a:p>
          <a:p>
            <a:pPr marL="342900" indent="-342900" algn="just">
              <a:buFont typeface="Arial" panose="020B0604020202020204" pitchFamily="34" charset="0"/>
              <a:buChar char="•"/>
              <a:defRPr/>
            </a:pPr>
            <a:endParaRPr lang="en-GB" altLang="en-US" dirty="0" smtClean="0"/>
          </a:p>
          <a:p>
            <a:pPr algn="just">
              <a:buFontTx/>
              <a:buNone/>
              <a:defRPr/>
            </a:pPr>
            <a:endParaRPr lang="en-GB" altLang="en-US" sz="2000" dirty="0" smtClean="0"/>
          </a:p>
          <a:p>
            <a:pPr algn="just">
              <a:buFontTx/>
              <a:buNone/>
              <a:defRPr/>
            </a:pPr>
            <a:endParaRPr lang="en-GB" altLang="en-US" dirty="0" smtClean="0"/>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1040840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23</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a:t>
            </a:r>
            <a:r>
              <a:rPr lang="en-US" altLang="en-US" sz="3600" dirty="0" smtClean="0"/>
              <a:t>28</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new timeline in doc. </a:t>
            </a:r>
            <a:r>
              <a:rPr lang="en-GB" altLang="en-US" dirty="0" smtClean="0">
                <a:sym typeface="Wingdings" panose="05000000000000000000" pitchFamily="2" charset="2"/>
              </a:rPr>
              <a:t>15-17-288r8. </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with unanimous consent</a:t>
            </a: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165470205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
        <p:nvSpPr>
          <p:cNvPr id="11"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685800"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November </a:t>
            </a:r>
            <a:r>
              <a:rPr lang="en-US" altLang="en-US" sz="1600" dirty="0" smtClean="0"/>
              <a:t>2018</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019552412"/>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Nikola </a:t>
                      </a:r>
                      <a:r>
                        <a:rPr lang="en-US" sz="1500" b="0" dirty="0" err="1" smtClean="0"/>
                        <a:t>Serafimovski</a:t>
                      </a:r>
                      <a:r>
                        <a:rPr lang="en-US" sz="1500" b="0" dirty="0" smtClean="0"/>
                        <a:t>, Sang-</a:t>
                      </a:r>
                      <a:r>
                        <a:rPr lang="en-US" sz="1500" b="0" dirty="0" err="1" smtClean="0"/>
                        <a:t>Kyu</a:t>
                      </a:r>
                      <a:r>
                        <a:rPr lang="en-US" sz="1500" b="0" dirty="0" smtClean="0"/>
                        <a:t> Lim, Xu Wang</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r>
                        <a:rPr lang="de-DE" sz="1500" dirty="0" smtClean="0"/>
                        <a:t>Nikola </a:t>
                      </a:r>
                      <a:r>
                        <a:rPr lang="de-DE" sz="1500" dirty="0" err="1" smtClean="0"/>
                        <a:t>Serafimovski</a:t>
                      </a:r>
                      <a:r>
                        <a:rPr lang="de-DE" sz="1500" dirty="0" smtClean="0"/>
                        <a:t>, Tuncer Baykas</a:t>
                      </a:r>
                      <a:endParaRPr lang="en-US" sz="1500" dirty="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Chong</a:t>
                      </a:r>
                      <a:r>
                        <a:rPr lang="en-GB" sz="1600" baseline="0" dirty="0" smtClean="0"/>
                        <a:t> Han, </a:t>
                      </a:r>
                      <a:r>
                        <a:rPr lang="en-GB" sz="1600" dirty="0" smtClean="0"/>
                        <a:t>Li </a:t>
                      </a:r>
                      <a:r>
                        <a:rPr lang="en-GB" sz="1600" dirty="0"/>
                        <a:t>Qiang (John)</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a:t>
            </a:r>
            <a:r>
              <a:rPr lang="de-DE" altLang="en-US" kern="0" dirty="0" smtClean="0"/>
              <a:t>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detailled</a:t>
            </a:r>
            <a:r>
              <a:rPr lang="de-DE" altLang="en-US" kern="0" dirty="0" smtClean="0"/>
              <a:t> </a:t>
            </a:r>
            <a:r>
              <a:rPr lang="de-DE" altLang="en-US" kern="0" dirty="0" err="1" smtClean="0"/>
              <a:t>rules</a:t>
            </a:r>
            <a:r>
              <a:rPr lang="de-DE" altLang="en-US" kern="0" dirty="0" smtClean="0"/>
              <a:t> </a:t>
            </a:r>
            <a:r>
              <a:rPr lang="en-US" altLang="en-US" sz="2000" b="0" kern="0" dirty="0" smtClean="0">
                <a:hlinkClick r:id="rId3"/>
              </a:rPr>
              <a:t>https</a:t>
            </a:r>
            <a:r>
              <a:rPr lang="en-US" altLang="en-US" sz="2000" b="0" kern="0" dirty="0">
                <a:hlinkClick r:id="rId3"/>
              </a:rPr>
              <a:t>://</a:t>
            </a:r>
            <a:r>
              <a:rPr lang="en-US" altLang="en-US" sz="2000" b="0" kern="0" dirty="0" smtClean="0">
                <a:hlinkClick r:id="rId3"/>
              </a:rPr>
              <a:t>mentor.ieee.org/802.15/dcn/10/15-10-0235-18-0000-802-15-operations-manual.docx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in </a:t>
            </a:r>
            <a:r>
              <a:rPr lang="en-US" altLang="en-US" sz="3200" dirty="0" smtClean="0">
                <a:solidFill>
                  <a:schemeClr val="tx2"/>
                </a:solidFill>
              </a:rPr>
              <a:t>Bangkok</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2381567686"/>
              </p:ext>
            </p:extLst>
          </p:nvPr>
        </p:nvGraphicFramePr>
        <p:xfrm>
          <a:off x="990600" y="1600200"/>
          <a:ext cx="7162800" cy="4506528"/>
        </p:xfrm>
        <a:graphic>
          <a:graphicData uri="http://schemas.openxmlformats.org/drawingml/2006/table">
            <a:tbl>
              <a:tblPr firstRow="1" bandRow="1">
                <a:tableStyleId>{21E4AEA4-8DFA-4A89-87EB-49C32662AFE0}</a:tableStyleId>
              </a:tblPr>
              <a:tblGrid>
                <a:gridCol w="1432560">
                  <a:extLst>
                    <a:ext uri="{9D8B030D-6E8A-4147-A177-3AD203B41FA5}">
                      <a16:colId xmlns:a16="http://schemas.microsoft.com/office/drawing/2014/main" val="20000"/>
                    </a:ext>
                  </a:extLst>
                </a:gridCol>
                <a:gridCol w="1432560">
                  <a:extLst>
                    <a:ext uri="{9D8B030D-6E8A-4147-A177-3AD203B41FA5}">
                      <a16:colId xmlns:a16="http://schemas.microsoft.com/office/drawing/2014/main" val="20001"/>
                    </a:ext>
                  </a:extLst>
                </a:gridCol>
                <a:gridCol w="1432560">
                  <a:extLst>
                    <a:ext uri="{9D8B030D-6E8A-4147-A177-3AD203B41FA5}">
                      <a16:colId xmlns:a16="http://schemas.microsoft.com/office/drawing/2014/main" val="20002"/>
                    </a:ext>
                  </a:extLst>
                </a:gridCol>
                <a:gridCol w="1432560">
                  <a:extLst>
                    <a:ext uri="{9D8B030D-6E8A-4147-A177-3AD203B41FA5}">
                      <a16:colId xmlns:a16="http://schemas.microsoft.com/office/drawing/2014/main" val="20003"/>
                    </a:ext>
                  </a:extLst>
                </a:gridCol>
                <a:gridCol w="1432560">
                  <a:extLst>
                    <a:ext uri="{9D8B030D-6E8A-4147-A177-3AD203B41FA5}">
                      <a16:colId xmlns:a16="http://schemas.microsoft.com/office/drawing/2014/main" val="20004"/>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TGbb#1</a:t>
                      </a:r>
                      <a:endParaRPr lang="en-US" sz="1600" b="0" i="1" dirty="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#1</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TGbb#5</a:t>
                      </a:r>
                      <a:endParaRPr lang="en-US" sz="1600" i="1" dirty="0" smtClean="0">
                        <a:solidFill>
                          <a:schemeClr val="bg1">
                            <a:lumMod val="50000"/>
                          </a:schemeClr>
                        </a:solidFill>
                      </a:endParaRPr>
                    </a:p>
                  </a:txBody>
                  <a:tcPr marT="45744" marB="45744"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 </a:t>
                      </a:r>
                      <a:r>
                        <a:rPr lang="de-DE" sz="1600" b="1" dirty="0" smtClean="0"/>
                        <a:t>#2</a:t>
                      </a:r>
                      <a:endParaRPr lang="en-US" sz="1600" b="1" dirty="0" smtClean="0"/>
                    </a:p>
                  </a:txBody>
                  <a:tcPr marT="45744" marB="45744" anchor="ctr"/>
                </a:tc>
                <a:tc>
                  <a:txBody>
                    <a:bodyPr/>
                    <a:lstStyle/>
                    <a:p>
                      <a:pPr algn="ctr"/>
                      <a:endParaRPr lang="en-US" sz="16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solidFill>
                            <a:schemeClr val="tx1"/>
                          </a:solidFill>
                        </a:rPr>
                        <a:t>TG13#5</a:t>
                      </a:r>
                      <a:endParaRPr lang="en-US" sz="1600" b="1" dirty="0" smtClean="0">
                        <a:solidFill>
                          <a:schemeClr val="tx1"/>
                        </a:solidFill>
                      </a:endParaRP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TGbb#2</a:t>
                      </a:r>
                      <a:endParaRPr lang="en-US" sz="1600" b="0" i="1" dirty="0" smtClean="0">
                        <a:latin typeface="+mn-lt"/>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TG13#3</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TG13#4</a:t>
                      </a: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TG13#6</a:t>
                      </a:r>
                      <a:endParaRPr lang="en-US" sz="1600"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i="1" dirty="0" smtClean="0">
                          <a:solidFill>
                            <a:schemeClr val="bg1">
                              <a:lumMod val="50000"/>
                            </a:schemeClr>
                          </a:solidFill>
                        </a:rPr>
                        <a:t>TGbb#3</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r>
                        <a:rPr lang="de-DE" sz="1600" i="1" dirty="0" smtClean="0">
                          <a:solidFill>
                            <a:schemeClr val="bg1">
                              <a:lumMod val="50000"/>
                            </a:schemeClr>
                          </a:solidFill>
                        </a:rPr>
                        <a:t>TGbb#6</a:t>
                      </a: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1" dirty="0" smtClean="0"/>
                        <a:t>TG13#7</a:t>
                      </a:r>
                    </a:p>
                  </a:txBody>
                  <a:tcPr marT="45744" marB="45744" anchor="ctr"/>
                </a:tc>
                <a:extLst>
                  <a:ext uri="{0D108BD9-81ED-4DB2-BD59-A6C34878D82A}">
                    <a16:rowId xmlns:a16="http://schemas.microsoft.com/office/drawing/2014/main" val="10004"/>
                  </a:ext>
                </a:extLst>
              </a:tr>
              <a:tr h="7510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dirty="0" smtClean="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lumMod val="50000"/>
                            </a:schemeClr>
                          </a:solidFill>
                        </a:rPr>
                        <a:t>THz tutorial</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i="1" dirty="0" smtClean="0">
                          <a:solidFill>
                            <a:schemeClr val="bg1">
                              <a:lumMod val="50000"/>
                            </a:schemeClr>
                          </a:solidFill>
                        </a:rPr>
                        <a:t>TGbb#4</a:t>
                      </a:r>
                      <a:endParaRPr lang="en-US"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tab pos="185738" algn="l"/>
                        </a:tabLst>
                        <a:defRPr/>
                      </a:pPr>
                      <a:endParaRPr lang="de-DE" sz="1600" i="1" dirty="0" smtClean="0">
                        <a:solidFill>
                          <a:schemeClr val="bg1">
                            <a:lumMod val="50000"/>
                          </a:schemeClr>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600" b="0" dirty="0" smtClean="0"/>
                        <a:t>WG </a:t>
                      </a:r>
                      <a:r>
                        <a:rPr lang="de-DE" sz="1600" b="0" dirty="0" err="1" smtClean="0"/>
                        <a:t>closing</a:t>
                      </a:r>
                      <a:endParaRPr lang="de-DE" sz="1600" b="0" dirty="0" smtClean="0"/>
                    </a:p>
                  </a:txBody>
                  <a:tcPr marT="45744" marB="45744" anchor="ctr"/>
                </a:tc>
                <a:extLst>
                  <a:ext uri="{0D108BD9-81ED-4DB2-BD59-A6C34878D82A}">
                    <a16:rowId xmlns:a16="http://schemas.microsoft.com/office/drawing/2014/main" val="533189499"/>
                  </a:ext>
                </a:extLst>
              </a:tr>
            </a:tbl>
          </a:graphicData>
        </a:graphic>
      </p:graphicFrame>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spcBef>
                <a:spcPts val="0"/>
              </a:spcBef>
              <a:spcAft>
                <a:spcPts val="300"/>
              </a:spcAft>
              <a:defRPr/>
            </a:pPr>
            <a:r>
              <a:rPr lang="de-DE" altLang="en-US" dirty="0" smtClean="0"/>
              <a:t>Review </a:t>
            </a:r>
            <a:r>
              <a:rPr lang="de-DE" altLang="en-US" dirty="0" err="1" smtClean="0"/>
              <a:t>and</a:t>
            </a:r>
            <a:r>
              <a:rPr lang="de-DE" altLang="en-US" dirty="0" smtClean="0"/>
              <a:t> </a:t>
            </a:r>
            <a:r>
              <a:rPr lang="de-DE" altLang="en-US" dirty="0" err="1" smtClean="0"/>
              <a:t>discuss</a:t>
            </a:r>
            <a:r>
              <a:rPr lang="de-DE" altLang="en-US" dirty="0" smtClean="0"/>
              <a:t> </a:t>
            </a:r>
            <a:r>
              <a:rPr lang="de-DE" altLang="en-US" dirty="0" err="1" smtClean="0"/>
              <a:t>outcome</a:t>
            </a:r>
            <a:r>
              <a:rPr lang="de-DE" altLang="en-US" dirty="0" smtClean="0"/>
              <a:t> </a:t>
            </a:r>
            <a:r>
              <a:rPr lang="de-DE" altLang="en-US" dirty="0" err="1" smtClean="0"/>
              <a:t>of</a:t>
            </a:r>
            <a:r>
              <a:rPr lang="de-DE" altLang="en-US" dirty="0" smtClean="0"/>
              <a:t> </a:t>
            </a:r>
            <a:r>
              <a:rPr lang="de-DE" altLang="en-US" dirty="0" err="1" smtClean="0"/>
              <a:t>several</a:t>
            </a:r>
            <a:r>
              <a:rPr lang="de-DE" altLang="en-US" dirty="0" smtClean="0"/>
              <a:t> </a:t>
            </a:r>
            <a:r>
              <a:rPr lang="de-DE" altLang="en-US" dirty="0" err="1" smtClean="0"/>
              <a:t>phone</a:t>
            </a:r>
            <a:r>
              <a:rPr lang="de-DE" altLang="en-US" dirty="0" smtClean="0"/>
              <a:t> </a:t>
            </a:r>
            <a:r>
              <a:rPr lang="de-DE" altLang="en-US" dirty="0" err="1" smtClean="0"/>
              <a:t>calls</a:t>
            </a:r>
            <a:endParaRPr lang="de-DE" altLang="en-US" dirty="0"/>
          </a:p>
          <a:p>
            <a:pPr marL="342900" indent="-342900" algn="just">
              <a:spcBef>
                <a:spcPts val="0"/>
              </a:spcBef>
              <a:spcAft>
                <a:spcPts val="300"/>
              </a:spcAft>
              <a:defRPr/>
            </a:pPr>
            <a:r>
              <a:rPr lang="de-DE" altLang="en-US" dirty="0" smtClean="0"/>
              <a:t>Further </a:t>
            </a:r>
            <a:r>
              <a:rPr lang="de-DE" altLang="en-US" dirty="0" err="1" smtClean="0"/>
              <a:t>contributions</a:t>
            </a:r>
            <a:r>
              <a:rPr lang="de-DE" altLang="en-US" dirty="0" smtClean="0"/>
              <a:t> </a:t>
            </a:r>
            <a:r>
              <a:rPr lang="de-DE" altLang="en-US" dirty="0" err="1" smtClean="0"/>
              <a:t>to</a:t>
            </a:r>
            <a:r>
              <a:rPr lang="de-DE" altLang="en-US" dirty="0" smtClean="0"/>
              <a:t> </a:t>
            </a:r>
            <a:r>
              <a:rPr lang="de-DE" altLang="en-US" dirty="0" err="1" smtClean="0"/>
              <a:t>the</a:t>
            </a:r>
            <a:r>
              <a:rPr lang="de-DE" altLang="en-US" dirty="0" smtClean="0"/>
              <a:t> MAC</a:t>
            </a:r>
          </a:p>
          <a:p>
            <a:pPr marL="1085850" lvl="1" indent="-342900" algn="just">
              <a:spcBef>
                <a:spcPts val="0"/>
              </a:spcBef>
              <a:spcAft>
                <a:spcPts val="300"/>
              </a:spcAft>
              <a:defRPr/>
            </a:pPr>
            <a:r>
              <a:rPr lang="de-DE" altLang="en-US" sz="2400" b="1" dirty="0" err="1" smtClean="0"/>
              <a:t>Beacon-enabled</a:t>
            </a:r>
            <a:r>
              <a:rPr lang="de-DE" altLang="en-US" sz="2400" b="1" dirty="0" smtClean="0"/>
              <a:t> </a:t>
            </a:r>
            <a:r>
              <a:rPr lang="de-DE" altLang="en-US" sz="2400" b="1" dirty="0" err="1" smtClean="0"/>
              <a:t>mode</a:t>
            </a:r>
            <a:r>
              <a:rPr lang="de-DE" altLang="en-US" sz="2400" b="1" dirty="0" smtClean="0"/>
              <a:t>: </a:t>
            </a:r>
          </a:p>
          <a:p>
            <a:pPr marL="1485900" lvl="2" indent="-342900" algn="just">
              <a:spcBef>
                <a:spcPts val="0"/>
              </a:spcBef>
              <a:spcAft>
                <a:spcPts val="300"/>
              </a:spcAft>
              <a:defRPr/>
            </a:pPr>
            <a:r>
              <a:rPr lang="de-DE" altLang="en-US" sz="1600" b="1" dirty="0" err="1" smtClean="0"/>
              <a:t>doc</a:t>
            </a:r>
            <a:r>
              <a:rPr lang="de-DE" altLang="en-US" sz="1600" b="1" dirty="0" smtClean="0"/>
              <a:t>. 15-18-05xxr0 (</a:t>
            </a:r>
            <a:r>
              <a:rPr lang="de-DE" altLang="en-US" sz="1600" b="1" dirty="0" err="1" smtClean="0"/>
              <a:t>vlncomm</a:t>
            </a:r>
            <a:r>
              <a:rPr lang="de-DE" altLang="en-US" sz="1600" b="1" dirty="0" smtClean="0"/>
              <a:t>)</a:t>
            </a:r>
          </a:p>
          <a:p>
            <a:pPr marL="1485900" lvl="2" indent="-342900" algn="just">
              <a:spcBef>
                <a:spcPts val="0"/>
              </a:spcBef>
              <a:spcAft>
                <a:spcPts val="300"/>
              </a:spcAft>
              <a:defRPr/>
            </a:pPr>
            <a:r>
              <a:rPr lang="de-DE" altLang="en-US" sz="1600" b="1" dirty="0" err="1" smtClean="0"/>
              <a:t>doc</a:t>
            </a:r>
            <a:r>
              <a:rPr lang="de-DE" altLang="en-US" sz="1600" b="1" dirty="0" smtClean="0"/>
              <a:t>. 15-18-05xx (HHI)</a:t>
            </a:r>
          </a:p>
          <a:p>
            <a:pPr marL="1085850" lvl="1" indent="-342900" algn="just">
              <a:spcBef>
                <a:spcPts val="0"/>
              </a:spcBef>
              <a:spcAft>
                <a:spcPts val="300"/>
              </a:spcAft>
              <a:defRPr/>
            </a:pPr>
            <a:r>
              <a:rPr lang="de-DE" altLang="en-US" sz="2400" b="1" dirty="0"/>
              <a:t>Non-</a:t>
            </a:r>
            <a:r>
              <a:rPr lang="de-DE" altLang="en-US" sz="2400" b="1" dirty="0" err="1"/>
              <a:t>beacon</a:t>
            </a:r>
            <a:r>
              <a:rPr lang="de-DE" altLang="en-US" sz="2400" b="1" dirty="0"/>
              <a:t>-</a:t>
            </a:r>
            <a:r>
              <a:rPr lang="de-DE" altLang="en-US" sz="2400" b="1" dirty="0" err="1"/>
              <a:t>enabled</a:t>
            </a:r>
            <a:r>
              <a:rPr lang="de-DE" altLang="en-US" sz="2400" b="1" dirty="0"/>
              <a:t> </a:t>
            </a:r>
            <a:r>
              <a:rPr lang="de-DE" altLang="en-US" sz="2400" b="1" dirty="0" err="1"/>
              <a:t>mode</a:t>
            </a:r>
            <a:r>
              <a:rPr lang="de-DE" altLang="en-US" sz="2400" b="1" dirty="0"/>
              <a:t>: </a:t>
            </a:r>
          </a:p>
          <a:p>
            <a:pPr marL="1485900" lvl="2" indent="-342900" algn="just">
              <a:spcBef>
                <a:spcPts val="0"/>
              </a:spcBef>
              <a:spcAft>
                <a:spcPts val="300"/>
              </a:spcAft>
              <a:defRPr/>
            </a:pPr>
            <a:r>
              <a:rPr lang="de-DE" altLang="en-US" sz="1600" b="1" dirty="0" err="1"/>
              <a:t>doc</a:t>
            </a:r>
            <a:r>
              <a:rPr lang="de-DE" altLang="en-US" sz="1600" b="1" dirty="0"/>
              <a:t>. </a:t>
            </a:r>
            <a:r>
              <a:rPr lang="de-DE" altLang="en-US" sz="1600" b="1" dirty="0" smtClean="0"/>
              <a:t>15-18-0488r0 (</a:t>
            </a:r>
            <a:r>
              <a:rPr lang="de-DE" altLang="en-US" sz="1600" b="1" dirty="0" err="1" smtClean="0"/>
              <a:t>pureLiFi</a:t>
            </a:r>
            <a:r>
              <a:rPr lang="de-DE" altLang="en-US" sz="1600" b="1" dirty="0" smtClean="0"/>
              <a:t>)</a:t>
            </a:r>
            <a:endParaRPr lang="de-DE" altLang="en-US" sz="1600" b="1" dirty="0"/>
          </a:p>
          <a:p>
            <a:pPr marL="342900" indent="-342900" algn="just">
              <a:buFont typeface="Arial" panose="020B0604020202020204" pitchFamily="34" charset="0"/>
              <a:buChar char="•"/>
              <a:defRPr/>
            </a:pPr>
            <a:r>
              <a:rPr lang="en-GB" altLang="en-US" dirty="0" smtClean="0"/>
              <a:t>Check updates on PHYs</a:t>
            </a:r>
          </a:p>
          <a:p>
            <a:pPr marL="342900" indent="-342900" algn="just">
              <a:buFont typeface="Arial" panose="020B0604020202020204" pitchFamily="34" charset="0"/>
              <a:buChar char="•"/>
              <a:defRPr/>
            </a:pPr>
            <a:r>
              <a:rPr lang="en-GB" altLang="en-US" dirty="0" smtClean="0"/>
              <a:t>Create to-do list on missing items in TG13 Spec</a:t>
            </a:r>
          </a:p>
          <a:p>
            <a:pPr marL="342900" indent="-342900" algn="just">
              <a:buFont typeface="Arial" panose="020B0604020202020204" pitchFamily="34" charset="0"/>
              <a:buChar char="•"/>
              <a:defRPr/>
            </a:pPr>
            <a:r>
              <a:rPr lang="en-GB" altLang="en-US" dirty="0" smtClean="0"/>
              <a:t>Comments resolution</a:t>
            </a:r>
            <a:endParaRPr lang="en-GB" altLang="en-US" dirty="0"/>
          </a:p>
          <a:p>
            <a:pPr marL="342900" indent="-342900" algn="just">
              <a:buFont typeface="Arial" panose="020B0604020202020204" pitchFamily="34" charset="0"/>
              <a:buChar char="•"/>
              <a:defRPr/>
            </a:pPr>
            <a:r>
              <a:rPr lang="en-GB" altLang="en-US" dirty="0" smtClean="0"/>
              <a:t>Include </a:t>
            </a:r>
            <a:r>
              <a:rPr lang="en-GB" altLang="en-US" dirty="0"/>
              <a:t>new text </a:t>
            </a:r>
            <a:r>
              <a:rPr lang="en-GB" altLang="en-US" dirty="0" smtClean="0"/>
              <a:t>and resolved comments into the draft</a:t>
            </a:r>
            <a:endParaRPr lang="en-GB" altLang="en-US" dirty="0"/>
          </a:p>
          <a:p>
            <a:pPr marL="342900" indent="-342900" algn="just">
              <a:buFont typeface="Arial" panose="020B0604020202020204" pitchFamily="34" charset="0"/>
              <a:buChar char="•"/>
              <a:defRPr/>
            </a:pPr>
            <a:r>
              <a:rPr lang="en-GB" altLang="en-US" dirty="0" smtClean="0"/>
              <a:t>Reconsider the timeline</a:t>
            </a:r>
            <a:endParaRPr lang="en-GB" altLang="en-US" dirty="0"/>
          </a:p>
          <a:p>
            <a:pPr marL="342900" indent="-342900" algn="just">
              <a:spcBef>
                <a:spcPts val="0"/>
              </a:spcBef>
              <a:spcAft>
                <a:spcPts val="300"/>
              </a:spcAft>
              <a:defRPr/>
            </a:pPr>
            <a:endParaRPr lang="en-GB" altLang="en-US" sz="1800" dirty="0" smtClean="0"/>
          </a:p>
          <a:p>
            <a:pPr algn="just">
              <a:spcBef>
                <a:spcPts val="0"/>
              </a:spcBef>
              <a:spcAft>
                <a:spcPts val="300"/>
              </a:spcAft>
              <a:buFontTx/>
              <a:buNone/>
              <a:defRPr/>
            </a:pPr>
            <a:endParaRPr lang="en-GB" altLang="en-US" sz="18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9"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9</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#23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15-18-0530/r1</a:t>
            </a:r>
            <a:r>
              <a:rPr lang="en-GB" altLang="en-US" dirty="0" smtClean="0">
                <a:sym typeface="Wingdings" panose="05000000000000000000" pitchFamily="2" charset="2"/>
              </a:rPr>
              <a:t>.</a:t>
            </a:r>
          </a:p>
          <a:p>
            <a:pPr algn="just">
              <a:buFontTx/>
              <a:buNone/>
            </a:pPr>
            <a:endParaRPr lang="en-GB" altLang="en-US" dirty="0">
              <a:sym typeface="Wingdings" panose="05000000000000000000" pitchFamily="2" charset="2"/>
            </a:endParaRPr>
          </a:p>
          <a:p>
            <a:pPr algn="just">
              <a:buFontTx/>
              <a:buNone/>
            </a:pPr>
            <a:r>
              <a:rPr lang="en-GB" altLang="en-US" dirty="0">
                <a:sym typeface="Wingdings" panose="05000000000000000000" pitchFamily="2" charset="2"/>
              </a:rPr>
              <a:t>Moved </a:t>
            </a:r>
            <a:r>
              <a:rPr lang="en-GB" altLang="en-US" dirty="0" smtClean="0">
                <a:sym typeface="Wingdings" panose="05000000000000000000" pitchFamily="2" charset="2"/>
              </a:rPr>
              <a:t>by</a:t>
            </a: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Seconded by </a:t>
            </a:r>
            <a:r>
              <a:rPr lang="en-GB" altLang="en-US" dirty="0">
                <a:sym typeface="Wingdings" panose="05000000000000000000" pitchFamily="2" charset="2"/>
              </a:rPr>
              <a:t>			</a:t>
            </a:r>
            <a:endParaRPr lang="en-GB" altLang="en-US" dirty="0" smtClean="0">
              <a:sym typeface="Wingdings" panose="05000000000000000000" pitchFamily="2" charset="2"/>
            </a:endParaRPr>
          </a:p>
          <a:p>
            <a:pPr algn="just">
              <a:buFontTx/>
              <a:buNone/>
            </a:pPr>
            <a:endParaRPr lang="en-GB" altLang="en-US" dirty="0" smtClean="0">
              <a:sym typeface="Wingdings" panose="05000000000000000000" pitchFamily="2" charset="2"/>
            </a:endParaRPr>
          </a:p>
          <a:p>
            <a:pPr algn="just">
              <a:buFontTx/>
              <a:buNone/>
            </a:pPr>
            <a:r>
              <a:rPr lang="en-GB" altLang="en-US" dirty="0" smtClean="0">
                <a:sym typeface="Wingdings" panose="05000000000000000000" pitchFamily="2" charset="2"/>
              </a:rPr>
              <a:t>Approved </a:t>
            </a:r>
            <a:r>
              <a:rPr lang="en-GB" altLang="en-US" dirty="0" smtClean="0">
                <a:sym typeface="Wingdings" panose="05000000000000000000" pitchFamily="2" charset="2"/>
              </a:rPr>
              <a:t>by unanimous consent.</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p:txBody>
      </p:sp>
      <p:sp>
        <p:nvSpPr>
          <p:cNvPr id="8" name="Date Placeholder 3"/>
          <p:cNvSpPr txBox="1">
            <a:spLocks/>
          </p:cNvSpPr>
          <p:nvPr/>
        </p:nvSpPr>
        <p:spPr bwMode="auto">
          <a:xfrm>
            <a:off x="6858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smtClean="0"/>
              <a:t>September 2018</a:t>
            </a:r>
            <a:endParaRPr lang="en-US" altLang="en-US" sz="1600" dirty="0" smtClean="0"/>
          </a:p>
        </p:txBody>
      </p:sp>
    </p:spTree>
    <p:extLst>
      <p:ext uri="{BB962C8B-B14F-4D97-AF65-F5344CB8AC3E}">
        <p14:creationId xmlns:p14="http://schemas.microsoft.com/office/powerpoint/2010/main" val="3434243950"/>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1609</Words>
  <Application>Microsoft Office PowerPoint</Application>
  <PresentationFormat>Bildschirmpräsentation (4:3)</PresentationFormat>
  <Paragraphs>426</Paragraphs>
  <Slides>23</Slides>
  <Notes>23</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23</vt:i4>
      </vt:variant>
    </vt:vector>
  </HeadingPairs>
  <TitlesOfParts>
    <vt:vector size="30"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November 2018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11-17/0203Xr0</dc:title>
  <dc:subject>Task Group AY November 2015 Meeting Agenda</dc:subject>
  <dc:creator>Nikola Serafimovski</dc:creator>
  <cp:keywords>March 2017</cp:keywords>
  <cp:lastModifiedBy>Jungnickel, Volker</cp:lastModifiedBy>
  <cp:revision>4635</cp:revision>
  <cp:lastPrinted>2014-11-04T15:04:57Z</cp:lastPrinted>
  <dcterms:created xsi:type="dcterms:W3CDTF">2007-04-17T18:10:23Z</dcterms:created>
  <dcterms:modified xsi:type="dcterms:W3CDTF">2018-11-11T16:20:24Z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