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317" r:id="rId4"/>
    <p:sldId id="324" r:id="rId5"/>
    <p:sldId id="325" r:id="rId6"/>
    <p:sldId id="320" r:id="rId7"/>
    <p:sldId id="326" r:id="rId8"/>
    <p:sldId id="327" r:id="rId9"/>
    <p:sldId id="328" r:id="rId10"/>
    <p:sldId id="329"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32" autoAdjust="0"/>
    <p:restoredTop sz="94497" autoAdjust="0"/>
  </p:normalViewPr>
  <p:slideViewPr>
    <p:cSldViewPr>
      <p:cViewPr varScale="1">
        <p:scale>
          <a:sx n="84" d="100"/>
          <a:sy n="84" d="100"/>
        </p:scale>
        <p:origin x="1096"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Nov. 2017</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a:t>Don Sturek, </a:t>
            </a:r>
            <a:r>
              <a:rPr lang="en-US" altLang="en-US" dirty="0" err="1"/>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November 2018</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November 2018</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Don Sturek, </a:t>
            </a:r>
            <a:r>
              <a:rPr lang="en-US" altLang="en-US" dirty="0" err="1"/>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178713"/>
            <a:ext cx="460628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a:t>
            </a:r>
            <a:r>
              <a:rPr lang="mr-IN" altLang="en-US" sz="1400" b="1" dirty="0"/>
              <a:t>IEEE 802.15-18-0522</a:t>
            </a:r>
            <a:r>
              <a:rPr lang="fi-FI" altLang="en-US" sz="1400" b="1" dirty="0"/>
              <a:t>-00</a:t>
            </a:r>
            <a:r>
              <a:rPr lang="mr-IN" altLang="en-US" sz="1400" b="1" dirty="0"/>
              <a:t>-</a:t>
            </a:r>
            <a:r>
              <a:rPr lang="mr-IN" altLang="en-US" sz="1400" b="1" dirty="0" err="1"/>
              <a:t>secn</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November 2018</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Don Sturek, </a:t>
            </a:r>
            <a:r>
              <a:rPr lang="en-US" altLang="en-US" dirty="0" err="1"/>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[SG SECN Amendment text]</a:t>
            </a:r>
          </a:p>
          <a:p>
            <a:pPr>
              <a:defRPr/>
            </a:pPr>
            <a:r>
              <a:rPr lang="en-US" altLang="en-US" sz="1600" b="1" dirty="0">
                <a:solidFill>
                  <a:schemeClr val="tx2"/>
                </a:solidFill>
              </a:rPr>
              <a:t>Date Submitted: </a:t>
            </a:r>
            <a:r>
              <a:rPr lang="en-US" altLang="en-US" sz="1600" dirty="0">
                <a:solidFill>
                  <a:schemeClr val="tx2"/>
                </a:solidFill>
              </a:rPr>
              <a:t>[12 November, 2018]	</a:t>
            </a:r>
          </a:p>
          <a:p>
            <a:pPr>
              <a:defRPr/>
            </a:pPr>
            <a:r>
              <a:rPr lang="en-US" altLang="en-US" sz="1600" b="1" dirty="0">
                <a:solidFill>
                  <a:schemeClr val="tx2"/>
                </a:solidFill>
              </a:rPr>
              <a:t>Source:</a:t>
            </a:r>
            <a:r>
              <a:rPr lang="en-US" altLang="en-US" sz="1600" dirty="0">
                <a:solidFill>
                  <a:schemeClr val="tx2"/>
                </a:solidFill>
              </a:rPr>
              <a:t> [Don Sturek] Company [</a:t>
            </a:r>
            <a:r>
              <a:rPr lang="en-US" altLang="en-US" sz="1600" dirty="0" err="1">
                <a:solidFill>
                  <a:schemeClr val="tx2"/>
                </a:solidFill>
              </a:rPr>
              <a:t>Itron</a:t>
            </a:r>
            <a:r>
              <a:rPr lang="en-US" altLang="en-US" sz="1600" dirty="0">
                <a:solidFill>
                  <a:schemeClr val="tx2"/>
                </a:solidFill>
              </a:rPr>
              <a:t>]</a:t>
            </a: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Voice:[+1 669 770 4790], FAX: [+1 866 776 0015], E-Mail:[</a:t>
            </a:r>
            <a:r>
              <a:rPr lang="en-US" altLang="en-US" sz="1600" dirty="0" err="1">
                <a:solidFill>
                  <a:schemeClr val="tx2"/>
                </a:solidFill>
              </a:rPr>
              <a:t>don.sturek@itron.com</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[IEEE 802.15 4y SECN]</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[4y SECN Amendment draft text]</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[4y SECN Amendment draft text]</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9827" y="1371600"/>
            <a:ext cx="8601888" cy="5011530"/>
          </a:xfrm>
        </p:spPr>
        <p:txBody>
          <a:bodyPr>
            <a:normAutofit/>
          </a:bodyPr>
          <a:lstStyle/>
          <a:p>
            <a:r>
              <a:rPr lang="en-US" sz="2000" dirty="0"/>
              <a:t>Editorial comments (note these are rogue comments so we should weigh in on whether 15.4md processes these)</a:t>
            </a:r>
          </a:p>
          <a:p>
            <a:endParaRPr lang="en-US" sz="2000" dirty="0"/>
          </a:p>
          <a:p>
            <a:pPr lvl="1"/>
            <a:endParaRPr lang="en-US" sz="1600" dirty="0"/>
          </a:p>
        </p:txBody>
      </p:sp>
      <p:sp>
        <p:nvSpPr>
          <p:cNvPr id="4" name="Date Placeholder 3"/>
          <p:cNvSpPr>
            <a:spLocks noGrp="1"/>
          </p:cNvSpPr>
          <p:nvPr>
            <p:ph type="dt" sz="half" idx="10"/>
          </p:nvPr>
        </p:nvSpPr>
        <p:spPr>
          <a:xfrm>
            <a:off x="685800" y="378281"/>
            <a:ext cx="1600200" cy="215444"/>
          </a:xfrm>
        </p:spPr>
        <p:txBody>
          <a:bodyPr/>
          <a:lstStyle/>
          <a:p>
            <a:r>
              <a:rPr lang="en-US" dirty="0"/>
              <a:t>November 2018</a:t>
            </a:r>
          </a:p>
        </p:txBody>
      </p:sp>
      <p:sp>
        <p:nvSpPr>
          <p:cNvPr id="5" name="Footer Placeholder 4"/>
          <p:cNvSpPr>
            <a:spLocks noGrp="1"/>
          </p:cNvSpPr>
          <p:nvPr>
            <p:ph type="ftr" sz="quarter" idx="11"/>
          </p:nvPr>
        </p:nvSpPr>
        <p:spPr>
          <a:xfrm>
            <a:off x="5486400" y="6475413"/>
            <a:ext cx="3124200" cy="184666"/>
          </a:xfrm>
        </p:spPr>
        <p:txBody>
          <a:bodyPr/>
          <a:lstStyle/>
          <a:p>
            <a:r>
              <a:rPr lang="en-US" dirty="0"/>
              <a:t>Don Sturek, </a:t>
            </a:r>
            <a:r>
              <a:rPr lang="en-US" dirty="0" err="1"/>
              <a:t>Itron</a:t>
            </a:r>
            <a:endParaRPr lang="en-US" dirty="0"/>
          </a:p>
        </p:txBody>
      </p:sp>
      <p:sp>
        <p:nvSpPr>
          <p:cNvPr id="6" name="Slide Number Placeholder 5"/>
          <p:cNvSpPr>
            <a:spLocks noGrp="1"/>
          </p:cNvSpPr>
          <p:nvPr>
            <p:ph type="sldNum" sz="quarter" idx="12"/>
          </p:nvPr>
        </p:nvSpPr>
        <p:spPr/>
        <p:txBody>
          <a:bodyPr/>
          <a:lstStyle/>
          <a:p>
            <a:r>
              <a:rPr lang="en-US"/>
              <a:t>Slide </a:t>
            </a:r>
            <a:fld id="{BEA1CB58-4D52-0449-BE91-2C27EAEF9D94}" type="slidenum">
              <a:rPr lang="en-US" smtClean="0"/>
              <a:pPr/>
              <a:t>10</a:t>
            </a:fld>
            <a:endParaRPr lang="en-US"/>
          </a:p>
        </p:txBody>
      </p:sp>
      <p:sp>
        <p:nvSpPr>
          <p:cNvPr id="7" name="Title 1"/>
          <p:cNvSpPr>
            <a:spLocks noGrp="1"/>
          </p:cNvSpPr>
          <p:nvPr>
            <p:ph type="title"/>
          </p:nvPr>
        </p:nvSpPr>
        <p:spPr>
          <a:xfrm>
            <a:off x="685800" y="685800"/>
            <a:ext cx="7924800" cy="533400"/>
          </a:xfrm>
        </p:spPr>
        <p:txBody>
          <a:bodyPr>
            <a:normAutofit fontScale="90000"/>
          </a:bodyPr>
          <a:lstStyle/>
          <a:p>
            <a:r>
              <a:rPr lang="en-US" b="1" dirty="0"/>
              <a:t>15.4md comments on security</a:t>
            </a:r>
          </a:p>
        </p:txBody>
      </p:sp>
      <p:sp>
        <p:nvSpPr>
          <p:cNvPr id="8" name="TextBox 7"/>
          <p:cNvSpPr txBox="1"/>
          <p:nvPr/>
        </p:nvSpPr>
        <p:spPr>
          <a:xfrm>
            <a:off x="391886" y="5747657"/>
            <a:ext cx="184731" cy="276999"/>
          </a:xfrm>
          <a:prstGeom prst="rect">
            <a:avLst/>
          </a:prstGeom>
          <a:noFill/>
        </p:spPr>
        <p:txBody>
          <a:bodyPr wrap="none" rtlCol="0">
            <a:spAutoFit/>
          </a:bodyPr>
          <a:lstStyle/>
          <a:p>
            <a:endParaRPr lang="en-US" dirty="0"/>
          </a:p>
        </p:txBody>
      </p:sp>
      <p:pic>
        <p:nvPicPr>
          <p:cNvPr id="9" name="Picture 8">
            <a:extLst>
              <a:ext uri="{FF2B5EF4-FFF2-40B4-BE49-F238E27FC236}">
                <a16:creationId xmlns:a16="http://schemas.microsoft.com/office/drawing/2014/main" id="{1A581CF3-148F-3946-97B6-36835FAFB6E2}"/>
              </a:ext>
            </a:extLst>
          </p:cNvPr>
          <p:cNvPicPr>
            <a:picLocks noChangeAspect="1"/>
          </p:cNvPicPr>
          <p:nvPr/>
        </p:nvPicPr>
        <p:blipFill>
          <a:blip r:embed="rId2"/>
          <a:stretch>
            <a:fillRect/>
          </a:stretch>
        </p:blipFill>
        <p:spPr>
          <a:xfrm>
            <a:off x="104913" y="3002095"/>
            <a:ext cx="8934173" cy="875270"/>
          </a:xfrm>
          <a:prstGeom prst="rect">
            <a:avLst/>
          </a:prstGeom>
        </p:spPr>
      </p:pic>
    </p:spTree>
    <p:extLst>
      <p:ext uri="{BB962C8B-B14F-4D97-AF65-F5344CB8AC3E}">
        <p14:creationId xmlns:p14="http://schemas.microsoft.com/office/powerpoint/2010/main" val="2403902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 4y SECN</a:t>
            </a:r>
            <a:br>
              <a:rPr lang="en-US" dirty="0"/>
            </a:br>
            <a:r>
              <a:rPr lang="en-US" dirty="0"/>
              <a:t>Amendment draft text</a:t>
            </a:r>
          </a:p>
        </p:txBody>
      </p:sp>
      <p:sp>
        <p:nvSpPr>
          <p:cNvPr id="6" name="Untertitel 5"/>
          <p:cNvSpPr>
            <a:spLocks noGrp="1"/>
          </p:cNvSpPr>
          <p:nvPr>
            <p:ph type="subTitle" idx="1"/>
          </p:nvPr>
        </p:nvSpPr>
        <p:spPr/>
        <p:txBody>
          <a:bodyPr/>
          <a:lstStyle/>
          <a:p>
            <a:r>
              <a:rPr lang="en-US" dirty="0"/>
              <a:t>Don Sturek</a:t>
            </a:r>
            <a:br>
              <a:rPr lang="en-US" dirty="0"/>
            </a:br>
            <a:r>
              <a:rPr lang="en-US" dirty="0" err="1"/>
              <a:t>Itron</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November 2018</a:t>
            </a:r>
          </a:p>
        </p:txBody>
      </p:sp>
      <p:sp>
        <p:nvSpPr>
          <p:cNvPr id="3" name="Fußzeilenplatzhalter 2"/>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9827" y="1371600"/>
            <a:ext cx="8601888" cy="5011530"/>
          </a:xfrm>
        </p:spPr>
        <p:txBody>
          <a:bodyPr>
            <a:normAutofit fontScale="55000" lnSpcReduction="20000"/>
          </a:bodyPr>
          <a:lstStyle/>
          <a:p>
            <a:pPr lvl="0"/>
            <a:r>
              <a:rPr lang="en-US" dirty="0"/>
              <a:t>Document edits for 15.4y to IEEE 802.15.4-2015.  All section and table references below are for 15.4-2015</a:t>
            </a:r>
          </a:p>
          <a:p>
            <a:pPr lvl="1"/>
            <a:r>
              <a:rPr lang="en-US" dirty="0"/>
              <a:t>15.4-2015 Section 9</a:t>
            </a:r>
          </a:p>
          <a:p>
            <a:pPr lvl="2"/>
            <a:r>
              <a:rPr lang="en-US" dirty="0"/>
              <a:t>Rename CCM * to AEAD</a:t>
            </a:r>
          </a:p>
          <a:p>
            <a:pPr lvl="1"/>
            <a:r>
              <a:rPr lang="en-US" dirty="0"/>
              <a:t>Security state machine in reference B14 – </a:t>
            </a:r>
            <a:r>
              <a:rPr lang="en-US" dirty="0" err="1"/>
              <a:t>Tero</a:t>
            </a:r>
            <a:r>
              <a:rPr lang="en-US" dirty="0"/>
              <a:t> to update the document</a:t>
            </a:r>
          </a:p>
          <a:p>
            <a:pPr lvl="1"/>
            <a:r>
              <a:rPr lang="en-US" dirty="0"/>
              <a:t>Note on 9.3.4 (CCM *) – Item f in Section 9.2.1 – Edit to add in obtaining the algorithm</a:t>
            </a:r>
          </a:p>
          <a:p>
            <a:pPr lvl="1"/>
            <a:r>
              <a:rPr lang="en-US" dirty="0"/>
              <a:t>Section 9.2.3 – Check into whether minimum security level can be leveraged to provide the same function</a:t>
            </a:r>
          </a:p>
          <a:p>
            <a:pPr lvl="1"/>
            <a:r>
              <a:rPr lang="en-US" dirty="0"/>
              <a:t>Section 9.2.3 (</a:t>
            </a:r>
            <a:r>
              <a:rPr lang="en-US" dirty="0" err="1"/>
              <a:t>i</a:t>
            </a:r>
            <a:r>
              <a:rPr lang="en-US" dirty="0"/>
              <a:t>) to avoid CCM *</a:t>
            </a:r>
          </a:p>
          <a:p>
            <a:pPr lvl="1"/>
            <a:r>
              <a:rPr lang="en-US" dirty="0"/>
              <a:t>Section 9.2.3 (l) augment with algorithm ID from RFC 5116</a:t>
            </a:r>
          </a:p>
          <a:p>
            <a:pPr lvl="1"/>
            <a:r>
              <a:rPr lang="en-US" dirty="0"/>
              <a:t>Section 9.2.7 (c) (2) – Correct to reflect the algorithm ID rather than just security level</a:t>
            </a:r>
          </a:p>
          <a:p>
            <a:pPr lvl="1"/>
            <a:r>
              <a:rPr lang="en-US" dirty="0"/>
              <a:t>Section 9.2.9 – Correct to reflect the algorithm ID</a:t>
            </a:r>
          </a:p>
          <a:p>
            <a:pPr lvl="1"/>
            <a:r>
              <a:rPr lang="en-US" dirty="0"/>
              <a:t>Section 9.2.3 (n) – Add in algorithm ID</a:t>
            </a:r>
          </a:p>
          <a:p>
            <a:pPr lvl="1"/>
            <a:r>
              <a:rPr lang="en-US" dirty="0"/>
              <a:t>Section 9.2.4 (e) (f) – Add in algorithm ID</a:t>
            </a:r>
          </a:p>
          <a:p>
            <a:pPr lvl="1"/>
            <a:r>
              <a:rPr lang="en-US" dirty="0"/>
              <a:t>Section 9.2.9 (b) – Update to add in algorithm ID</a:t>
            </a:r>
          </a:p>
          <a:p>
            <a:pPr lvl="1"/>
            <a:r>
              <a:rPr lang="en-US" dirty="0"/>
              <a:t>Section 9.5, Table 9-15  – Update to add in algorithm ID</a:t>
            </a:r>
          </a:p>
          <a:p>
            <a:pPr lvl="1"/>
            <a:r>
              <a:rPr lang="en-US" dirty="0"/>
              <a:t>Section 9.2.3 – Change to refer to AEAD, references to annex B should be evaluated to determine whether they reference CCM or not.</a:t>
            </a:r>
          </a:p>
          <a:p>
            <a:pPr lvl="1"/>
            <a:r>
              <a:rPr lang="en-US" dirty="0"/>
              <a:t>Section 9.3.1 – Integer and octet representation used by the algorithm should be noted</a:t>
            </a:r>
          </a:p>
          <a:p>
            <a:endParaRPr lang="en-US" dirty="0"/>
          </a:p>
        </p:txBody>
      </p:sp>
      <p:sp>
        <p:nvSpPr>
          <p:cNvPr id="4" name="Date Placeholder 3"/>
          <p:cNvSpPr>
            <a:spLocks noGrp="1"/>
          </p:cNvSpPr>
          <p:nvPr>
            <p:ph type="dt" sz="half" idx="10"/>
          </p:nvPr>
        </p:nvSpPr>
        <p:spPr>
          <a:xfrm>
            <a:off x="685800" y="378281"/>
            <a:ext cx="1600200" cy="215444"/>
          </a:xfrm>
        </p:spPr>
        <p:txBody>
          <a:bodyPr/>
          <a:lstStyle/>
          <a:p>
            <a:r>
              <a:rPr lang="en-US" dirty="0"/>
              <a:t>November 2018</a:t>
            </a:r>
          </a:p>
        </p:txBody>
      </p:sp>
      <p:sp>
        <p:nvSpPr>
          <p:cNvPr id="5" name="Footer Placeholder 4"/>
          <p:cNvSpPr>
            <a:spLocks noGrp="1"/>
          </p:cNvSpPr>
          <p:nvPr>
            <p:ph type="ftr" sz="quarter" idx="11"/>
          </p:nvPr>
        </p:nvSpPr>
        <p:spPr>
          <a:xfrm>
            <a:off x="5486400" y="6475413"/>
            <a:ext cx="3124200" cy="184666"/>
          </a:xfrm>
        </p:spPr>
        <p:txBody>
          <a:bodyPr/>
          <a:lstStyle/>
          <a:p>
            <a:r>
              <a:rPr lang="en-US" dirty="0"/>
              <a:t>Don Sturek, </a:t>
            </a:r>
            <a:r>
              <a:rPr lang="en-US" dirty="0" err="1"/>
              <a:t>Itron</a:t>
            </a:r>
            <a:endParaRPr lang="en-US" dirty="0"/>
          </a:p>
        </p:txBody>
      </p:sp>
      <p:sp>
        <p:nvSpPr>
          <p:cNvPr id="6" name="Slide Number Placeholder 5"/>
          <p:cNvSpPr>
            <a:spLocks noGrp="1"/>
          </p:cNvSpPr>
          <p:nvPr>
            <p:ph type="sldNum" sz="quarter" idx="12"/>
          </p:nvPr>
        </p:nvSpPr>
        <p:spPr/>
        <p:txBody>
          <a:bodyPr/>
          <a:lstStyle/>
          <a:p>
            <a:r>
              <a:rPr lang="en-US"/>
              <a:t>Slide </a:t>
            </a:r>
            <a:fld id="{BEA1CB58-4D52-0449-BE91-2C27EAEF9D94}" type="slidenum">
              <a:rPr lang="en-US" smtClean="0"/>
              <a:pPr/>
              <a:t>3</a:t>
            </a:fld>
            <a:endParaRPr lang="en-US"/>
          </a:p>
        </p:txBody>
      </p:sp>
      <p:sp>
        <p:nvSpPr>
          <p:cNvPr id="7" name="Title 1"/>
          <p:cNvSpPr>
            <a:spLocks noGrp="1"/>
          </p:cNvSpPr>
          <p:nvPr>
            <p:ph type="title"/>
          </p:nvPr>
        </p:nvSpPr>
        <p:spPr>
          <a:xfrm>
            <a:off x="685800" y="685800"/>
            <a:ext cx="7924800" cy="533400"/>
          </a:xfrm>
        </p:spPr>
        <p:txBody>
          <a:bodyPr>
            <a:normAutofit fontScale="90000"/>
          </a:bodyPr>
          <a:lstStyle/>
          <a:p>
            <a:pPr algn="ctr"/>
            <a:r>
              <a:rPr lang="en-US" b="1" dirty="0"/>
              <a:t>From San Diego 4y Sessions</a:t>
            </a:r>
          </a:p>
        </p:txBody>
      </p:sp>
      <p:sp>
        <p:nvSpPr>
          <p:cNvPr id="8" name="TextBox 7"/>
          <p:cNvSpPr txBox="1"/>
          <p:nvPr/>
        </p:nvSpPr>
        <p:spPr>
          <a:xfrm>
            <a:off x="391886" y="5747657"/>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029131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9827" y="1371600"/>
            <a:ext cx="8601888" cy="5011530"/>
          </a:xfrm>
        </p:spPr>
        <p:txBody>
          <a:bodyPr>
            <a:normAutofit fontScale="47500" lnSpcReduction="20000"/>
          </a:bodyPr>
          <a:lstStyle/>
          <a:p>
            <a:pPr lvl="0"/>
            <a:r>
              <a:rPr lang="en-US" dirty="0"/>
              <a:t>Document edits for 15.4y to IEEE 802.15.4-2015.  All section and table references below are for 15.4-2015</a:t>
            </a:r>
          </a:p>
          <a:p>
            <a:pPr lvl="1"/>
            <a:r>
              <a:rPr lang="en-US" dirty="0"/>
              <a:t>Keep annex B and C for CCM * in the amendment, create a new document to cover the new algorithms</a:t>
            </a:r>
          </a:p>
          <a:p>
            <a:pPr lvl="1"/>
            <a:r>
              <a:rPr lang="en-US" dirty="0"/>
              <a:t>Section 9.3.2.1 – Check into whether all algorithm IDs use nonce lengths of 13.   Rename this as the AEAD default nonce generator.   Change CCM * to AEAD</a:t>
            </a:r>
          </a:p>
          <a:p>
            <a:pPr lvl="1"/>
            <a:r>
              <a:rPr lang="en-US" dirty="0"/>
              <a:t>Section 9.3.3 – Genericize to AEAD</a:t>
            </a:r>
          </a:p>
          <a:p>
            <a:pPr lvl="1"/>
            <a:r>
              <a:rPr lang="en-US" dirty="0"/>
              <a:t>Section 9.3.4, 9.3.5 – Remove CCM *, rest of text does not change</a:t>
            </a:r>
          </a:p>
          <a:p>
            <a:pPr lvl="1"/>
            <a:r>
              <a:rPr lang="en-US" dirty="0"/>
              <a:t>Figure 9-6 fix “reserved” bit numbering</a:t>
            </a:r>
          </a:p>
          <a:p>
            <a:pPr lvl="1"/>
            <a:r>
              <a:rPr lang="en-US" dirty="0"/>
              <a:t>Section 9.4.2 – Remove CCM * in favor of AEAD</a:t>
            </a:r>
          </a:p>
          <a:p>
            <a:pPr lvl="1"/>
            <a:r>
              <a:rPr lang="en-US" dirty="0"/>
              <a:t>Section 9.5 Table 9-10 – Add in algorithm ID</a:t>
            </a:r>
          </a:p>
          <a:p>
            <a:pPr lvl="1"/>
            <a:r>
              <a:rPr lang="en-US" dirty="0"/>
              <a:t>Identify an ANA process to identify algorithm ID’s supported in 15.4y.   Ask 802.15 to create a process to add new algorithm IDs includes providing Annex B/C information on the new algorithm.  AES-256 CCM as a first example</a:t>
            </a:r>
          </a:p>
          <a:p>
            <a:pPr lvl="1"/>
            <a:r>
              <a:rPr lang="en-US" dirty="0"/>
              <a:t>Check into algorithm ID definition of </a:t>
            </a:r>
            <a:r>
              <a:rPr lang="en-US" dirty="0" err="1"/>
              <a:t>nonces</a:t>
            </a:r>
            <a:endParaRPr lang="en-US" dirty="0"/>
          </a:p>
          <a:p>
            <a:pPr lvl="1"/>
            <a:r>
              <a:rPr lang="en-US" dirty="0"/>
              <a:t>In 802.15.9 WNG – need to deal with algorithm matching as part of key establishment</a:t>
            </a:r>
          </a:p>
          <a:p>
            <a:pPr lvl="1"/>
            <a:r>
              <a:rPr lang="en-US" dirty="0"/>
              <a:t>Keep Annex B and C.   Create a new document and process to add new algorithms – SECN to do the AES-256 CCM as an example</a:t>
            </a:r>
          </a:p>
          <a:p>
            <a:pPr lvl="1"/>
            <a:r>
              <a:rPr lang="en-US" dirty="0"/>
              <a:t>Annex C updates</a:t>
            </a:r>
          </a:p>
          <a:p>
            <a:pPr lvl="2"/>
            <a:r>
              <a:rPr lang="en-US" dirty="0"/>
              <a:t>Only 2006 frames right now</a:t>
            </a:r>
          </a:p>
          <a:p>
            <a:pPr lvl="3"/>
            <a:r>
              <a:rPr lang="en-US" dirty="0"/>
              <a:t>Beacon frame (not enhanced beacon)</a:t>
            </a:r>
          </a:p>
          <a:p>
            <a:pPr lvl="3"/>
            <a:r>
              <a:rPr lang="en-US" dirty="0"/>
              <a:t>MAC Command frame (not encrypted in frame type v1 but encrypted in frame type v2)</a:t>
            </a:r>
          </a:p>
          <a:p>
            <a:pPr lvl="2"/>
            <a:r>
              <a:rPr lang="en-US" dirty="0"/>
              <a:t>Need examples with frame type v2 with header IE’s and payload IE’s.  Need example with enhanced beacons, MAC commands, data frames, multipurpose frames</a:t>
            </a:r>
          </a:p>
          <a:p>
            <a:pPr lvl="2"/>
            <a:r>
              <a:rPr lang="en-US" dirty="0"/>
              <a:t>Table C.8 – won’t repeat for other algorithms</a:t>
            </a:r>
          </a:p>
          <a:p>
            <a:pPr lvl="2"/>
            <a:r>
              <a:rPr lang="en-US" dirty="0"/>
              <a:t>C.2.3.3.2 (a) – </a:t>
            </a:r>
            <a:r>
              <a:rPr lang="en-US" dirty="0" err="1"/>
              <a:t>AuthData</a:t>
            </a:r>
            <a:r>
              <a:rPr lang="en-US" dirty="0"/>
              <a:t> differs by missing 2 bytes from earlier </a:t>
            </a:r>
            <a:r>
              <a:rPr lang="en-US" dirty="0" err="1"/>
              <a:t>AuthData</a:t>
            </a:r>
            <a:r>
              <a:rPr lang="en-US" dirty="0"/>
              <a:t>, 2B is missing after 1D and before DC</a:t>
            </a:r>
          </a:p>
          <a:p>
            <a:endParaRPr lang="en-US" dirty="0"/>
          </a:p>
        </p:txBody>
      </p:sp>
      <p:sp>
        <p:nvSpPr>
          <p:cNvPr id="4" name="Date Placeholder 3"/>
          <p:cNvSpPr>
            <a:spLocks noGrp="1"/>
          </p:cNvSpPr>
          <p:nvPr>
            <p:ph type="dt" sz="half" idx="10"/>
          </p:nvPr>
        </p:nvSpPr>
        <p:spPr>
          <a:xfrm>
            <a:off x="685800" y="378281"/>
            <a:ext cx="1600200" cy="215444"/>
          </a:xfrm>
        </p:spPr>
        <p:txBody>
          <a:bodyPr/>
          <a:lstStyle/>
          <a:p>
            <a:r>
              <a:rPr lang="en-US" dirty="0"/>
              <a:t>November 2018</a:t>
            </a:r>
          </a:p>
        </p:txBody>
      </p:sp>
      <p:sp>
        <p:nvSpPr>
          <p:cNvPr id="5" name="Footer Placeholder 4"/>
          <p:cNvSpPr>
            <a:spLocks noGrp="1"/>
          </p:cNvSpPr>
          <p:nvPr>
            <p:ph type="ftr" sz="quarter" idx="11"/>
          </p:nvPr>
        </p:nvSpPr>
        <p:spPr>
          <a:xfrm>
            <a:off x="5486400" y="6475413"/>
            <a:ext cx="3124200" cy="184666"/>
          </a:xfrm>
        </p:spPr>
        <p:txBody>
          <a:bodyPr/>
          <a:lstStyle/>
          <a:p>
            <a:r>
              <a:rPr lang="en-US" dirty="0"/>
              <a:t>Don Sturek, </a:t>
            </a:r>
            <a:r>
              <a:rPr lang="en-US" dirty="0" err="1"/>
              <a:t>Itron</a:t>
            </a:r>
            <a:endParaRPr lang="en-US" dirty="0"/>
          </a:p>
        </p:txBody>
      </p:sp>
      <p:sp>
        <p:nvSpPr>
          <p:cNvPr id="6" name="Slide Number Placeholder 5"/>
          <p:cNvSpPr>
            <a:spLocks noGrp="1"/>
          </p:cNvSpPr>
          <p:nvPr>
            <p:ph type="sldNum" sz="quarter" idx="12"/>
          </p:nvPr>
        </p:nvSpPr>
        <p:spPr/>
        <p:txBody>
          <a:bodyPr/>
          <a:lstStyle/>
          <a:p>
            <a:r>
              <a:rPr lang="en-US"/>
              <a:t>Slide </a:t>
            </a:r>
            <a:fld id="{BEA1CB58-4D52-0449-BE91-2C27EAEF9D94}" type="slidenum">
              <a:rPr lang="en-US" smtClean="0"/>
              <a:pPr/>
              <a:t>4</a:t>
            </a:fld>
            <a:endParaRPr lang="en-US"/>
          </a:p>
        </p:txBody>
      </p:sp>
      <p:sp>
        <p:nvSpPr>
          <p:cNvPr id="7" name="Title 1"/>
          <p:cNvSpPr>
            <a:spLocks noGrp="1"/>
          </p:cNvSpPr>
          <p:nvPr>
            <p:ph type="title"/>
          </p:nvPr>
        </p:nvSpPr>
        <p:spPr>
          <a:xfrm>
            <a:off x="685800" y="685800"/>
            <a:ext cx="7924800" cy="533400"/>
          </a:xfrm>
        </p:spPr>
        <p:txBody>
          <a:bodyPr>
            <a:normAutofit fontScale="90000"/>
          </a:bodyPr>
          <a:lstStyle/>
          <a:p>
            <a:pPr algn="ctr"/>
            <a:r>
              <a:rPr lang="en-US" b="1" dirty="0"/>
              <a:t>From San Diego 4y Sessions</a:t>
            </a:r>
          </a:p>
        </p:txBody>
      </p:sp>
      <p:sp>
        <p:nvSpPr>
          <p:cNvPr id="8" name="TextBox 7"/>
          <p:cNvSpPr txBox="1"/>
          <p:nvPr/>
        </p:nvSpPr>
        <p:spPr>
          <a:xfrm>
            <a:off x="391886" y="5747657"/>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262627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9827" y="1371600"/>
            <a:ext cx="8601888" cy="5011530"/>
          </a:xfrm>
        </p:spPr>
        <p:txBody>
          <a:bodyPr>
            <a:normAutofit fontScale="92500"/>
          </a:bodyPr>
          <a:lstStyle/>
          <a:p>
            <a:pPr lvl="0"/>
            <a:r>
              <a:rPr lang="en-US" dirty="0"/>
              <a:t>AES-256 CCM example for Annex B/C – </a:t>
            </a:r>
          </a:p>
          <a:p>
            <a:pPr lvl="1"/>
            <a:r>
              <a:rPr lang="en-US" dirty="0"/>
              <a:t>Annex B would map 15.4 terminology to FIPS document ideally (not with the cut/paste sections of the CCM standard as was done previously)</a:t>
            </a:r>
          </a:p>
          <a:p>
            <a:pPr lvl="1"/>
            <a:r>
              <a:rPr lang="en-US" dirty="0"/>
              <a:t>Annex C should compute interim values (reviewed MACSEC document in IEEE 802.1 as an example)</a:t>
            </a:r>
          </a:p>
          <a:p>
            <a:r>
              <a:rPr lang="en-US" dirty="0"/>
              <a:t>Different block sizes for other light weight algorithms should be considered (128 bits vs. Keccak with 512 bits).  Determine whether this matters within the key descriptor </a:t>
            </a:r>
          </a:p>
        </p:txBody>
      </p:sp>
      <p:sp>
        <p:nvSpPr>
          <p:cNvPr id="4" name="Date Placeholder 3"/>
          <p:cNvSpPr>
            <a:spLocks noGrp="1"/>
          </p:cNvSpPr>
          <p:nvPr>
            <p:ph type="dt" sz="half" idx="10"/>
          </p:nvPr>
        </p:nvSpPr>
        <p:spPr>
          <a:xfrm>
            <a:off x="685800" y="378281"/>
            <a:ext cx="1600200" cy="215444"/>
          </a:xfrm>
        </p:spPr>
        <p:txBody>
          <a:bodyPr/>
          <a:lstStyle/>
          <a:p>
            <a:r>
              <a:rPr lang="en-US" dirty="0"/>
              <a:t>November 2018</a:t>
            </a:r>
          </a:p>
        </p:txBody>
      </p:sp>
      <p:sp>
        <p:nvSpPr>
          <p:cNvPr id="5" name="Footer Placeholder 4"/>
          <p:cNvSpPr>
            <a:spLocks noGrp="1"/>
          </p:cNvSpPr>
          <p:nvPr>
            <p:ph type="ftr" sz="quarter" idx="11"/>
          </p:nvPr>
        </p:nvSpPr>
        <p:spPr>
          <a:xfrm>
            <a:off x="5486400" y="6475413"/>
            <a:ext cx="3124200" cy="184666"/>
          </a:xfrm>
        </p:spPr>
        <p:txBody>
          <a:bodyPr/>
          <a:lstStyle/>
          <a:p>
            <a:r>
              <a:rPr lang="en-US" dirty="0"/>
              <a:t>Don Sturek, </a:t>
            </a:r>
            <a:r>
              <a:rPr lang="en-US" dirty="0" err="1"/>
              <a:t>Itron</a:t>
            </a:r>
            <a:endParaRPr lang="en-US" dirty="0"/>
          </a:p>
        </p:txBody>
      </p:sp>
      <p:sp>
        <p:nvSpPr>
          <p:cNvPr id="6" name="Slide Number Placeholder 5"/>
          <p:cNvSpPr>
            <a:spLocks noGrp="1"/>
          </p:cNvSpPr>
          <p:nvPr>
            <p:ph type="sldNum" sz="quarter" idx="12"/>
          </p:nvPr>
        </p:nvSpPr>
        <p:spPr/>
        <p:txBody>
          <a:bodyPr/>
          <a:lstStyle/>
          <a:p>
            <a:r>
              <a:rPr lang="en-US"/>
              <a:t>Slide </a:t>
            </a:r>
            <a:fld id="{BEA1CB58-4D52-0449-BE91-2C27EAEF9D94}" type="slidenum">
              <a:rPr lang="en-US" smtClean="0"/>
              <a:pPr/>
              <a:t>5</a:t>
            </a:fld>
            <a:endParaRPr lang="en-US"/>
          </a:p>
        </p:txBody>
      </p:sp>
      <p:sp>
        <p:nvSpPr>
          <p:cNvPr id="7" name="Title 1"/>
          <p:cNvSpPr>
            <a:spLocks noGrp="1"/>
          </p:cNvSpPr>
          <p:nvPr>
            <p:ph type="title"/>
          </p:nvPr>
        </p:nvSpPr>
        <p:spPr>
          <a:xfrm>
            <a:off x="685800" y="685800"/>
            <a:ext cx="7924800" cy="533400"/>
          </a:xfrm>
        </p:spPr>
        <p:txBody>
          <a:bodyPr>
            <a:normAutofit fontScale="90000"/>
          </a:bodyPr>
          <a:lstStyle/>
          <a:p>
            <a:pPr algn="ctr"/>
            <a:r>
              <a:rPr lang="en-US" b="1" dirty="0"/>
              <a:t>From San Diego 4y Sessions</a:t>
            </a:r>
          </a:p>
        </p:txBody>
      </p:sp>
      <p:sp>
        <p:nvSpPr>
          <p:cNvPr id="8" name="TextBox 7"/>
          <p:cNvSpPr txBox="1"/>
          <p:nvPr/>
        </p:nvSpPr>
        <p:spPr>
          <a:xfrm>
            <a:off x="391886" y="5747657"/>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975573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9827" y="1371600"/>
            <a:ext cx="8601888" cy="5011530"/>
          </a:xfrm>
        </p:spPr>
        <p:txBody>
          <a:bodyPr>
            <a:normAutofit/>
          </a:bodyPr>
          <a:lstStyle/>
          <a:p>
            <a:r>
              <a:rPr lang="en-US" sz="2000" dirty="0"/>
              <a:t>Technical comments</a:t>
            </a:r>
          </a:p>
          <a:p>
            <a:pPr lvl="1"/>
            <a:endParaRPr lang="en-US" sz="1600" dirty="0"/>
          </a:p>
        </p:txBody>
      </p:sp>
      <p:sp>
        <p:nvSpPr>
          <p:cNvPr id="4" name="Date Placeholder 3"/>
          <p:cNvSpPr>
            <a:spLocks noGrp="1"/>
          </p:cNvSpPr>
          <p:nvPr>
            <p:ph type="dt" sz="half" idx="10"/>
          </p:nvPr>
        </p:nvSpPr>
        <p:spPr>
          <a:xfrm>
            <a:off x="685800" y="378281"/>
            <a:ext cx="1600200" cy="215444"/>
          </a:xfrm>
        </p:spPr>
        <p:txBody>
          <a:bodyPr/>
          <a:lstStyle/>
          <a:p>
            <a:r>
              <a:rPr lang="en-US" dirty="0"/>
              <a:t>November 2018</a:t>
            </a:r>
          </a:p>
        </p:txBody>
      </p:sp>
      <p:sp>
        <p:nvSpPr>
          <p:cNvPr id="5" name="Footer Placeholder 4"/>
          <p:cNvSpPr>
            <a:spLocks noGrp="1"/>
          </p:cNvSpPr>
          <p:nvPr>
            <p:ph type="ftr" sz="quarter" idx="11"/>
          </p:nvPr>
        </p:nvSpPr>
        <p:spPr>
          <a:xfrm>
            <a:off x="5486400" y="6475413"/>
            <a:ext cx="3124200" cy="184666"/>
          </a:xfrm>
        </p:spPr>
        <p:txBody>
          <a:bodyPr/>
          <a:lstStyle/>
          <a:p>
            <a:r>
              <a:rPr lang="en-US" dirty="0"/>
              <a:t>Don Sturek, </a:t>
            </a:r>
            <a:r>
              <a:rPr lang="en-US" dirty="0" err="1"/>
              <a:t>Itron</a:t>
            </a:r>
            <a:endParaRPr lang="en-US" dirty="0"/>
          </a:p>
        </p:txBody>
      </p:sp>
      <p:sp>
        <p:nvSpPr>
          <p:cNvPr id="6" name="Slide Number Placeholder 5"/>
          <p:cNvSpPr>
            <a:spLocks noGrp="1"/>
          </p:cNvSpPr>
          <p:nvPr>
            <p:ph type="sldNum" sz="quarter" idx="12"/>
          </p:nvPr>
        </p:nvSpPr>
        <p:spPr/>
        <p:txBody>
          <a:bodyPr/>
          <a:lstStyle/>
          <a:p>
            <a:r>
              <a:rPr lang="en-US"/>
              <a:t>Slide </a:t>
            </a:r>
            <a:fld id="{BEA1CB58-4D52-0449-BE91-2C27EAEF9D94}" type="slidenum">
              <a:rPr lang="en-US" smtClean="0"/>
              <a:pPr/>
              <a:t>6</a:t>
            </a:fld>
            <a:endParaRPr lang="en-US"/>
          </a:p>
        </p:txBody>
      </p:sp>
      <p:sp>
        <p:nvSpPr>
          <p:cNvPr id="7" name="Title 1"/>
          <p:cNvSpPr>
            <a:spLocks noGrp="1"/>
          </p:cNvSpPr>
          <p:nvPr>
            <p:ph type="title"/>
          </p:nvPr>
        </p:nvSpPr>
        <p:spPr>
          <a:xfrm>
            <a:off x="685800" y="685800"/>
            <a:ext cx="7924800" cy="533400"/>
          </a:xfrm>
        </p:spPr>
        <p:txBody>
          <a:bodyPr>
            <a:normAutofit fontScale="90000"/>
          </a:bodyPr>
          <a:lstStyle/>
          <a:p>
            <a:r>
              <a:rPr lang="en-US" b="1" dirty="0"/>
              <a:t>15.4md comments on security</a:t>
            </a:r>
          </a:p>
        </p:txBody>
      </p:sp>
      <p:sp>
        <p:nvSpPr>
          <p:cNvPr id="8" name="TextBox 7"/>
          <p:cNvSpPr txBox="1"/>
          <p:nvPr/>
        </p:nvSpPr>
        <p:spPr>
          <a:xfrm>
            <a:off x="391886" y="5747657"/>
            <a:ext cx="184731" cy="276999"/>
          </a:xfrm>
          <a:prstGeom prst="rect">
            <a:avLst/>
          </a:prstGeom>
          <a:noFill/>
        </p:spPr>
        <p:txBody>
          <a:bodyPr wrap="none" rtlCol="0">
            <a:spAutoFit/>
          </a:bodyPr>
          <a:lstStyle/>
          <a:p>
            <a:endParaRPr lang="en-US" dirty="0"/>
          </a:p>
        </p:txBody>
      </p:sp>
      <p:pic>
        <p:nvPicPr>
          <p:cNvPr id="2" name="Picture 1">
            <a:extLst>
              <a:ext uri="{FF2B5EF4-FFF2-40B4-BE49-F238E27FC236}">
                <a16:creationId xmlns:a16="http://schemas.microsoft.com/office/drawing/2014/main" id="{62724F57-3B8A-984E-9602-E0DF5E01CFFE}"/>
              </a:ext>
            </a:extLst>
          </p:cNvPr>
          <p:cNvPicPr>
            <a:picLocks noChangeAspect="1"/>
          </p:cNvPicPr>
          <p:nvPr/>
        </p:nvPicPr>
        <p:blipFill>
          <a:blip r:embed="rId2"/>
          <a:stretch>
            <a:fillRect/>
          </a:stretch>
        </p:blipFill>
        <p:spPr>
          <a:xfrm>
            <a:off x="0" y="2454392"/>
            <a:ext cx="9144000" cy="1949215"/>
          </a:xfrm>
          <a:prstGeom prst="rect">
            <a:avLst/>
          </a:prstGeom>
        </p:spPr>
      </p:pic>
    </p:spTree>
    <p:extLst>
      <p:ext uri="{BB962C8B-B14F-4D97-AF65-F5344CB8AC3E}">
        <p14:creationId xmlns:p14="http://schemas.microsoft.com/office/powerpoint/2010/main" val="1746602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9827" y="1371600"/>
            <a:ext cx="8601888" cy="5011530"/>
          </a:xfrm>
        </p:spPr>
        <p:txBody>
          <a:bodyPr>
            <a:normAutofit/>
          </a:bodyPr>
          <a:lstStyle/>
          <a:p>
            <a:r>
              <a:rPr lang="en-US" sz="2000" dirty="0"/>
              <a:t>Editorial comments (note these are rogue comments so we should weigh in on whether 15.4md processes these)</a:t>
            </a:r>
          </a:p>
          <a:p>
            <a:endParaRPr lang="en-US" sz="2000" dirty="0"/>
          </a:p>
          <a:p>
            <a:pPr lvl="1"/>
            <a:endParaRPr lang="en-US" sz="1600" dirty="0"/>
          </a:p>
        </p:txBody>
      </p:sp>
      <p:sp>
        <p:nvSpPr>
          <p:cNvPr id="4" name="Date Placeholder 3"/>
          <p:cNvSpPr>
            <a:spLocks noGrp="1"/>
          </p:cNvSpPr>
          <p:nvPr>
            <p:ph type="dt" sz="half" idx="10"/>
          </p:nvPr>
        </p:nvSpPr>
        <p:spPr>
          <a:xfrm>
            <a:off x="685800" y="378281"/>
            <a:ext cx="1600200" cy="215444"/>
          </a:xfrm>
        </p:spPr>
        <p:txBody>
          <a:bodyPr/>
          <a:lstStyle/>
          <a:p>
            <a:r>
              <a:rPr lang="en-US" dirty="0"/>
              <a:t>November 2018</a:t>
            </a:r>
          </a:p>
        </p:txBody>
      </p:sp>
      <p:sp>
        <p:nvSpPr>
          <p:cNvPr id="5" name="Footer Placeholder 4"/>
          <p:cNvSpPr>
            <a:spLocks noGrp="1"/>
          </p:cNvSpPr>
          <p:nvPr>
            <p:ph type="ftr" sz="quarter" idx="11"/>
          </p:nvPr>
        </p:nvSpPr>
        <p:spPr>
          <a:xfrm>
            <a:off x="5486400" y="6475413"/>
            <a:ext cx="3124200" cy="184666"/>
          </a:xfrm>
        </p:spPr>
        <p:txBody>
          <a:bodyPr/>
          <a:lstStyle/>
          <a:p>
            <a:r>
              <a:rPr lang="en-US" dirty="0"/>
              <a:t>Don Sturek, </a:t>
            </a:r>
            <a:r>
              <a:rPr lang="en-US" dirty="0" err="1"/>
              <a:t>Itron</a:t>
            </a:r>
            <a:endParaRPr lang="en-US" dirty="0"/>
          </a:p>
        </p:txBody>
      </p:sp>
      <p:sp>
        <p:nvSpPr>
          <p:cNvPr id="6" name="Slide Number Placeholder 5"/>
          <p:cNvSpPr>
            <a:spLocks noGrp="1"/>
          </p:cNvSpPr>
          <p:nvPr>
            <p:ph type="sldNum" sz="quarter" idx="12"/>
          </p:nvPr>
        </p:nvSpPr>
        <p:spPr/>
        <p:txBody>
          <a:bodyPr/>
          <a:lstStyle/>
          <a:p>
            <a:r>
              <a:rPr lang="en-US"/>
              <a:t>Slide </a:t>
            </a:r>
            <a:fld id="{BEA1CB58-4D52-0449-BE91-2C27EAEF9D94}" type="slidenum">
              <a:rPr lang="en-US" smtClean="0"/>
              <a:pPr/>
              <a:t>7</a:t>
            </a:fld>
            <a:endParaRPr lang="en-US"/>
          </a:p>
        </p:txBody>
      </p:sp>
      <p:sp>
        <p:nvSpPr>
          <p:cNvPr id="7" name="Title 1"/>
          <p:cNvSpPr>
            <a:spLocks noGrp="1"/>
          </p:cNvSpPr>
          <p:nvPr>
            <p:ph type="title"/>
          </p:nvPr>
        </p:nvSpPr>
        <p:spPr>
          <a:xfrm>
            <a:off x="685800" y="685800"/>
            <a:ext cx="7924800" cy="533400"/>
          </a:xfrm>
        </p:spPr>
        <p:txBody>
          <a:bodyPr>
            <a:normAutofit fontScale="90000"/>
          </a:bodyPr>
          <a:lstStyle/>
          <a:p>
            <a:r>
              <a:rPr lang="en-US" b="1" dirty="0"/>
              <a:t>15.4md comments on security</a:t>
            </a:r>
          </a:p>
        </p:txBody>
      </p:sp>
      <p:sp>
        <p:nvSpPr>
          <p:cNvPr id="8" name="TextBox 7"/>
          <p:cNvSpPr txBox="1"/>
          <p:nvPr/>
        </p:nvSpPr>
        <p:spPr>
          <a:xfrm>
            <a:off x="391886" y="5747657"/>
            <a:ext cx="184731" cy="276999"/>
          </a:xfrm>
          <a:prstGeom prst="rect">
            <a:avLst/>
          </a:prstGeom>
          <a:noFill/>
        </p:spPr>
        <p:txBody>
          <a:bodyPr wrap="none" rtlCol="0">
            <a:spAutoFit/>
          </a:bodyPr>
          <a:lstStyle/>
          <a:p>
            <a:endParaRPr lang="en-US" dirty="0"/>
          </a:p>
        </p:txBody>
      </p:sp>
      <p:pic>
        <p:nvPicPr>
          <p:cNvPr id="10" name="Picture 9">
            <a:extLst>
              <a:ext uri="{FF2B5EF4-FFF2-40B4-BE49-F238E27FC236}">
                <a16:creationId xmlns:a16="http://schemas.microsoft.com/office/drawing/2014/main" id="{0FC8BFBF-9D8D-254C-94A4-6A01288BD3B4}"/>
              </a:ext>
            </a:extLst>
          </p:cNvPr>
          <p:cNvPicPr>
            <a:picLocks noChangeAspect="1"/>
          </p:cNvPicPr>
          <p:nvPr/>
        </p:nvPicPr>
        <p:blipFill>
          <a:blip r:embed="rId2"/>
          <a:stretch>
            <a:fillRect/>
          </a:stretch>
        </p:blipFill>
        <p:spPr>
          <a:xfrm>
            <a:off x="104913" y="2198473"/>
            <a:ext cx="8934173" cy="2461054"/>
          </a:xfrm>
          <a:prstGeom prst="rect">
            <a:avLst/>
          </a:prstGeom>
        </p:spPr>
      </p:pic>
    </p:spTree>
    <p:extLst>
      <p:ext uri="{BB962C8B-B14F-4D97-AF65-F5344CB8AC3E}">
        <p14:creationId xmlns:p14="http://schemas.microsoft.com/office/powerpoint/2010/main" val="2555929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9827" y="1371600"/>
            <a:ext cx="8601888" cy="5011530"/>
          </a:xfrm>
        </p:spPr>
        <p:txBody>
          <a:bodyPr>
            <a:normAutofit/>
          </a:bodyPr>
          <a:lstStyle/>
          <a:p>
            <a:r>
              <a:rPr lang="en-US" sz="2000" dirty="0"/>
              <a:t>Editorial comments (note these are rogue comments so we should weigh in on whether 15.4md processes these)</a:t>
            </a:r>
          </a:p>
          <a:p>
            <a:endParaRPr lang="en-US" sz="2000" dirty="0"/>
          </a:p>
          <a:p>
            <a:pPr lvl="1"/>
            <a:endParaRPr lang="en-US" sz="1600" dirty="0"/>
          </a:p>
        </p:txBody>
      </p:sp>
      <p:sp>
        <p:nvSpPr>
          <p:cNvPr id="4" name="Date Placeholder 3"/>
          <p:cNvSpPr>
            <a:spLocks noGrp="1"/>
          </p:cNvSpPr>
          <p:nvPr>
            <p:ph type="dt" sz="half" idx="10"/>
          </p:nvPr>
        </p:nvSpPr>
        <p:spPr>
          <a:xfrm>
            <a:off x="685800" y="378281"/>
            <a:ext cx="1600200" cy="215444"/>
          </a:xfrm>
        </p:spPr>
        <p:txBody>
          <a:bodyPr/>
          <a:lstStyle/>
          <a:p>
            <a:r>
              <a:rPr lang="en-US" dirty="0"/>
              <a:t>November 2018</a:t>
            </a:r>
          </a:p>
        </p:txBody>
      </p:sp>
      <p:sp>
        <p:nvSpPr>
          <p:cNvPr id="5" name="Footer Placeholder 4"/>
          <p:cNvSpPr>
            <a:spLocks noGrp="1"/>
          </p:cNvSpPr>
          <p:nvPr>
            <p:ph type="ftr" sz="quarter" idx="11"/>
          </p:nvPr>
        </p:nvSpPr>
        <p:spPr>
          <a:xfrm>
            <a:off x="5486400" y="6475413"/>
            <a:ext cx="3124200" cy="184666"/>
          </a:xfrm>
        </p:spPr>
        <p:txBody>
          <a:bodyPr/>
          <a:lstStyle/>
          <a:p>
            <a:r>
              <a:rPr lang="en-US" dirty="0"/>
              <a:t>Don Sturek, </a:t>
            </a:r>
            <a:r>
              <a:rPr lang="en-US" dirty="0" err="1"/>
              <a:t>Itron</a:t>
            </a:r>
            <a:endParaRPr lang="en-US" dirty="0"/>
          </a:p>
        </p:txBody>
      </p:sp>
      <p:sp>
        <p:nvSpPr>
          <p:cNvPr id="6" name="Slide Number Placeholder 5"/>
          <p:cNvSpPr>
            <a:spLocks noGrp="1"/>
          </p:cNvSpPr>
          <p:nvPr>
            <p:ph type="sldNum" sz="quarter" idx="12"/>
          </p:nvPr>
        </p:nvSpPr>
        <p:spPr/>
        <p:txBody>
          <a:bodyPr/>
          <a:lstStyle/>
          <a:p>
            <a:r>
              <a:rPr lang="en-US"/>
              <a:t>Slide </a:t>
            </a:r>
            <a:fld id="{BEA1CB58-4D52-0449-BE91-2C27EAEF9D94}" type="slidenum">
              <a:rPr lang="en-US" smtClean="0"/>
              <a:pPr/>
              <a:t>8</a:t>
            </a:fld>
            <a:endParaRPr lang="en-US"/>
          </a:p>
        </p:txBody>
      </p:sp>
      <p:sp>
        <p:nvSpPr>
          <p:cNvPr id="7" name="Title 1"/>
          <p:cNvSpPr>
            <a:spLocks noGrp="1"/>
          </p:cNvSpPr>
          <p:nvPr>
            <p:ph type="title"/>
          </p:nvPr>
        </p:nvSpPr>
        <p:spPr>
          <a:xfrm>
            <a:off x="685800" y="685800"/>
            <a:ext cx="7924800" cy="533400"/>
          </a:xfrm>
        </p:spPr>
        <p:txBody>
          <a:bodyPr>
            <a:normAutofit fontScale="90000"/>
          </a:bodyPr>
          <a:lstStyle/>
          <a:p>
            <a:r>
              <a:rPr lang="en-US" b="1" dirty="0"/>
              <a:t>15.4md comments on security</a:t>
            </a:r>
          </a:p>
        </p:txBody>
      </p:sp>
      <p:sp>
        <p:nvSpPr>
          <p:cNvPr id="8" name="TextBox 7"/>
          <p:cNvSpPr txBox="1"/>
          <p:nvPr/>
        </p:nvSpPr>
        <p:spPr>
          <a:xfrm>
            <a:off x="391886" y="5747657"/>
            <a:ext cx="184731" cy="276999"/>
          </a:xfrm>
          <a:prstGeom prst="rect">
            <a:avLst/>
          </a:prstGeom>
          <a:noFill/>
        </p:spPr>
        <p:txBody>
          <a:bodyPr wrap="none" rtlCol="0">
            <a:spAutoFit/>
          </a:bodyPr>
          <a:lstStyle/>
          <a:p>
            <a:endParaRPr lang="en-US" dirty="0"/>
          </a:p>
        </p:txBody>
      </p:sp>
      <p:pic>
        <p:nvPicPr>
          <p:cNvPr id="9" name="Picture 8">
            <a:extLst>
              <a:ext uri="{FF2B5EF4-FFF2-40B4-BE49-F238E27FC236}">
                <a16:creationId xmlns:a16="http://schemas.microsoft.com/office/drawing/2014/main" id="{EAD654E0-5EE7-7745-9A94-D5FE316E76B2}"/>
              </a:ext>
            </a:extLst>
          </p:cNvPr>
          <p:cNvPicPr>
            <a:picLocks noChangeAspect="1"/>
          </p:cNvPicPr>
          <p:nvPr/>
        </p:nvPicPr>
        <p:blipFill>
          <a:blip r:embed="rId2"/>
          <a:stretch>
            <a:fillRect/>
          </a:stretch>
        </p:blipFill>
        <p:spPr>
          <a:xfrm>
            <a:off x="143013" y="1997075"/>
            <a:ext cx="8857973" cy="4191000"/>
          </a:xfrm>
          <a:prstGeom prst="rect">
            <a:avLst/>
          </a:prstGeom>
        </p:spPr>
      </p:pic>
    </p:spTree>
    <p:extLst>
      <p:ext uri="{BB962C8B-B14F-4D97-AF65-F5344CB8AC3E}">
        <p14:creationId xmlns:p14="http://schemas.microsoft.com/office/powerpoint/2010/main" val="17729888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9827" y="1371600"/>
            <a:ext cx="8601888" cy="5011530"/>
          </a:xfrm>
        </p:spPr>
        <p:txBody>
          <a:bodyPr>
            <a:normAutofit/>
          </a:bodyPr>
          <a:lstStyle/>
          <a:p>
            <a:r>
              <a:rPr lang="en-US" sz="2000" dirty="0"/>
              <a:t>Editorial comments (note these are rogue comments so we should weigh in on whether 15.4md processes these)</a:t>
            </a:r>
          </a:p>
          <a:p>
            <a:endParaRPr lang="en-US" sz="2000" dirty="0"/>
          </a:p>
          <a:p>
            <a:pPr lvl="1"/>
            <a:endParaRPr lang="en-US" sz="1600" dirty="0"/>
          </a:p>
        </p:txBody>
      </p:sp>
      <p:sp>
        <p:nvSpPr>
          <p:cNvPr id="4" name="Date Placeholder 3"/>
          <p:cNvSpPr>
            <a:spLocks noGrp="1"/>
          </p:cNvSpPr>
          <p:nvPr>
            <p:ph type="dt" sz="half" idx="10"/>
          </p:nvPr>
        </p:nvSpPr>
        <p:spPr>
          <a:xfrm>
            <a:off x="685800" y="378281"/>
            <a:ext cx="1600200" cy="215444"/>
          </a:xfrm>
        </p:spPr>
        <p:txBody>
          <a:bodyPr/>
          <a:lstStyle/>
          <a:p>
            <a:r>
              <a:rPr lang="en-US" dirty="0"/>
              <a:t>November 2018</a:t>
            </a:r>
          </a:p>
        </p:txBody>
      </p:sp>
      <p:sp>
        <p:nvSpPr>
          <p:cNvPr id="5" name="Footer Placeholder 4"/>
          <p:cNvSpPr>
            <a:spLocks noGrp="1"/>
          </p:cNvSpPr>
          <p:nvPr>
            <p:ph type="ftr" sz="quarter" idx="11"/>
          </p:nvPr>
        </p:nvSpPr>
        <p:spPr>
          <a:xfrm>
            <a:off x="5486400" y="6475413"/>
            <a:ext cx="3124200" cy="184666"/>
          </a:xfrm>
        </p:spPr>
        <p:txBody>
          <a:bodyPr/>
          <a:lstStyle/>
          <a:p>
            <a:r>
              <a:rPr lang="en-US" dirty="0"/>
              <a:t>Don Sturek, </a:t>
            </a:r>
            <a:r>
              <a:rPr lang="en-US" dirty="0" err="1"/>
              <a:t>Itron</a:t>
            </a:r>
            <a:endParaRPr lang="en-US" dirty="0"/>
          </a:p>
        </p:txBody>
      </p:sp>
      <p:sp>
        <p:nvSpPr>
          <p:cNvPr id="6" name="Slide Number Placeholder 5"/>
          <p:cNvSpPr>
            <a:spLocks noGrp="1"/>
          </p:cNvSpPr>
          <p:nvPr>
            <p:ph type="sldNum" sz="quarter" idx="12"/>
          </p:nvPr>
        </p:nvSpPr>
        <p:spPr/>
        <p:txBody>
          <a:bodyPr/>
          <a:lstStyle/>
          <a:p>
            <a:r>
              <a:rPr lang="en-US"/>
              <a:t>Slide </a:t>
            </a:r>
            <a:fld id="{BEA1CB58-4D52-0449-BE91-2C27EAEF9D94}" type="slidenum">
              <a:rPr lang="en-US" smtClean="0"/>
              <a:pPr/>
              <a:t>9</a:t>
            </a:fld>
            <a:endParaRPr lang="en-US"/>
          </a:p>
        </p:txBody>
      </p:sp>
      <p:sp>
        <p:nvSpPr>
          <p:cNvPr id="7" name="Title 1"/>
          <p:cNvSpPr>
            <a:spLocks noGrp="1"/>
          </p:cNvSpPr>
          <p:nvPr>
            <p:ph type="title"/>
          </p:nvPr>
        </p:nvSpPr>
        <p:spPr>
          <a:xfrm>
            <a:off x="685800" y="685800"/>
            <a:ext cx="7924800" cy="533400"/>
          </a:xfrm>
        </p:spPr>
        <p:txBody>
          <a:bodyPr>
            <a:normAutofit fontScale="90000"/>
          </a:bodyPr>
          <a:lstStyle/>
          <a:p>
            <a:r>
              <a:rPr lang="en-US" b="1" dirty="0"/>
              <a:t>15.4md comments on security</a:t>
            </a:r>
          </a:p>
        </p:txBody>
      </p:sp>
      <p:sp>
        <p:nvSpPr>
          <p:cNvPr id="8" name="TextBox 7"/>
          <p:cNvSpPr txBox="1"/>
          <p:nvPr/>
        </p:nvSpPr>
        <p:spPr>
          <a:xfrm>
            <a:off x="391886" y="5747657"/>
            <a:ext cx="184731" cy="276999"/>
          </a:xfrm>
          <a:prstGeom prst="rect">
            <a:avLst/>
          </a:prstGeom>
          <a:noFill/>
        </p:spPr>
        <p:txBody>
          <a:bodyPr wrap="none" rtlCol="0">
            <a:spAutoFit/>
          </a:bodyPr>
          <a:lstStyle/>
          <a:p>
            <a:endParaRPr lang="en-US" dirty="0"/>
          </a:p>
        </p:txBody>
      </p:sp>
      <p:pic>
        <p:nvPicPr>
          <p:cNvPr id="2" name="Picture 1">
            <a:extLst>
              <a:ext uri="{FF2B5EF4-FFF2-40B4-BE49-F238E27FC236}">
                <a16:creationId xmlns:a16="http://schemas.microsoft.com/office/drawing/2014/main" id="{AF899346-2020-AB4A-A428-E3B456226E6C}"/>
              </a:ext>
            </a:extLst>
          </p:cNvPr>
          <p:cNvPicPr>
            <a:picLocks noChangeAspect="1"/>
          </p:cNvPicPr>
          <p:nvPr/>
        </p:nvPicPr>
        <p:blipFill>
          <a:blip r:embed="rId2"/>
          <a:stretch>
            <a:fillRect/>
          </a:stretch>
        </p:blipFill>
        <p:spPr>
          <a:xfrm>
            <a:off x="104913" y="2351480"/>
            <a:ext cx="8934173" cy="3037703"/>
          </a:xfrm>
          <a:prstGeom prst="rect">
            <a:avLst/>
          </a:prstGeom>
        </p:spPr>
      </p:pic>
    </p:spTree>
    <p:extLst>
      <p:ext uri="{BB962C8B-B14F-4D97-AF65-F5344CB8AC3E}">
        <p14:creationId xmlns:p14="http://schemas.microsoft.com/office/powerpoint/2010/main" val="2973500903"/>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1154</TotalTime>
  <Words>819</Words>
  <Application>Microsoft Macintosh PowerPoint</Application>
  <PresentationFormat>On-screen Show (4:3)</PresentationFormat>
  <Paragraphs>96</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Times New Roman</vt:lpstr>
      <vt:lpstr>IEEE-P802_15_Rbt</vt:lpstr>
      <vt:lpstr>PowerPoint Presentation</vt:lpstr>
      <vt:lpstr>802.15 4y SECN Amendment draft text</vt:lpstr>
      <vt:lpstr>From San Diego 4y Sessions</vt:lpstr>
      <vt:lpstr>From San Diego 4y Sessions</vt:lpstr>
      <vt:lpstr>From San Diego 4y Sessions</vt:lpstr>
      <vt:lpstr>15.4md comments on security</vt:lpstr>
      <vt:lpstr>15.4md comments on security</vt:lpstr>
      <vt:lpstr>15.4md comments on security</vt:lpstr>
      <vt:lpstr>15.4md comments on security</vt:lpstr>
      <vt:lpstr>15.4md comments on security</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370</cp:revision>
  <cp:lastPrinted>1998-02-10T13:28:06Z</cp:lastPrinted>
  <dcterms:created xsi:type="dcterms:W3CDTF">2017-03-12T21:31:02Z</dcterms:created>
  <dcterms:modified xsi:type="dcterms:W3CDTF">2018-11-09T02:11:20Z</dcterms:modified>
</cp:coreProperties>
</file>