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3">
  <p:sldMasterIdLst>
    <p:sldMasterId id="2147483648" r:id="rId1"/>
  </p:sldMasterIdLst>
  <p:notesMasterIdLst>
    <p:notesMasterId r:id="rId13"/>
  </p:notesMasterIdLst>
  <p:handoutMasterIdLst>
    <p:handoutMasterId r:id="rId14"/>
  </p:handoutMasterIdLst>
  <p:sldIdLst>
    <p:sldId id="256" r:id="rId2"/>
    <p:sldId id="285" r:id="rId3"/>
    <p:sldId id="266" r:id="rId4"/>
    <p:sldId id="286" r:id="rId5"/>
    <p:sldId id="287" r:id="rId6"/>
    <p:sldId id="288" r:id="rId7"/>
    <p:sldId id="289" r:id="rId8"/>
    <p:sldId id="290" r:id="rId9"/>
    <p:sldId id="293" r:id="rId10"/>
    <p:sldId id="291" r:id="rId11"/>
    <p:sldId id="294"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Standardabschnitt" id="{60C61700-4714-4FBE-BCF5-F499E3CFA122}">
          <p14:sldIdLst>
            <p14:sldId id="256"/>
            <p14:sldId id="285"/>
            <p14:sldId id="266"/>
            <p14:sldId id="286"/>
            <p14:sldId id="287"/>
            <p14:sldId id="288"/>
            <p14:sldId id="289"/>
            <p14:sldId id="290"/>
            <p14:sldId id="293"/>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71" autoAdjust="0"/>
    <p:restoredTop sz="91757" autoAdjust="0"/>
  </p:normalViewPr>
  <p:slideViewPr>
    <p:cSldViewPr>
      <p:cViewPr varScale="1">
        <p:scale>
          <a:sx n="133" d="100"/>
          <a:sy n="133" d="100"/>
        </p:scale>
        <p:origin x="1038" y="120"/>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10/23/2018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‹Nr.›</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dirty="0"/>
              <a:t>&lt;month year&gt;</a:t>
            </a:r>
          </a:p>
        </p:txBody>
      </p:sp>
      <p:sp>
        <p:nvSpPr>
          <p:cNvPr id="6" name="바닥글 개체 틀 5"/>
          <p:cNvSpPr>
            <a:spLocks noGrp="1"/>
          </p:cNvSpPr>
          <p:nvPr>
            <p:ph type="ftr" sz="quarter" idx="12"/>
          </p:nvPr>
        </p:nvSpPr>
        <p:spPr/>
        <p:txBody>
          <a:bodyPr/>
          <a:lstStyle/>
          <a:p>
            <a:pPr lvl="4"/>
            <a:r>
              <a:rPr lang="en-US" altLang="zh-CN" dirty="0"/>
              <a:t>&lt;author&gt;, &lt;company&gt;</a:t>
            </a:r>
          </a:p>
        </p:txBody>
      </p:sp>
      <p:sp>
        <p:nvSpPr>
          <p:cNvPr id="7" name="슬라이드 번호 개체 틀 6"/>
          <p:cNvSpPr>
            <a:spLocks noGrp="1"/>
          </p:cNvSpPr>
          <p:nvPr>
            <p:ph type="sldNum" sz="quarter" idx="13"/>
          </p:nvPr>
        </p:nvSpPr>
        <p:spPr/>
        <p:txBody>
          <a:bodyPr/>
          <a:lstStyle/>
          <a:p>
            <a:r>
              <a:rPr lang="en-US" altLang="zh-CN" dirty="0"/>
              <a:t>Page </a:t>
            </a:r>
            <a:fld id="{E03D6019-6E9A-433C-BEAF-106EDE2EE5B7}" type="slidenum">
              <a:rPr lang="en-US" altLang="zh-CN" smtClean="0"/>
              <a:pPr/>
              <a:t>1</a:t>
            </a:fld>
            <a:endParaRPr lang="en-US" altLang="zh-CN" dirty="0"/>
          </a:p>
        </p:txBody>
      </p:sp>
    </p:spTree>
    <p:extLst>
      <p:ext uri="{BB962C8B-B14F-4D97-AF65-F5344CB8AC3E}">
        <p14:creationId xmlns:p14="http://schemas.microsoft.com/office/powerpoint/2010/main" val="805681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dirty="0"/>
              <a:t>&lt;month year&gt;</a:t>
            </a:r>
          </a:p>
        </p:txBody>
      </p:sp>
      <p:sp>
        <p:nvSpPr>
          <p:cNvPr id="6" name="바닥글 개체 틀 5"/>
          <p:cNvSpPr>
            <a:spLocks noGrp="1"/>
          </p:cNvSpPr>
          <p:nvPr>
            <p:ph type="ftr" sz="quarter" idx="12"/>
          </p:nvPr>
        </p:nvSpPr>
        <p:spPr/>
        <p:txBody>
          <a:bodyPr/>
          <a:lstStyle/>
          <a:p>
            <a:pPr lvl="4"/>
            <a:r>
              <a:rPr lang="en-US" altLang="zh-CN" dirty="0"/>
              <a:t>&lt;author&gt;, &lt;company&gt;</a:t>
            </a:r>
          </a:p>
        </p:txBody>
      </p:sp>
      <p:sp>
        <p:nvSpPr>
          <p:cNvPr id="7" name="슬라이드 번호 개체 틀 6"/>
          <p:cNvSpPr>
            <a:spLocks noGrp="1"/>
          </p:cNvSpPr>
          <p:nvPr>
            <p:ph type="sldNum" sz="quarter" idx="13"/>
          </p:nvPr>
        </p:nvSpPr>
        <p:spPr/>
        <p:txBody>
          <a:bodyPr/>
          <a:lstStyle/>
          <a:p>
            <a:r>
              <a:rPr lang="en-US" altLang="zh-CN" dirty="0"/>
              <a:t>Page </a:t>
            </a:r>
            <a:fld id="{E03D6019-6E9A-433C-BEAF-106EDE2EE5B7}" type="slidenum">
              <a:rPr lang="en-US" altLang="zh-CN" smtClean="0"/>
              <a:pPr/>
              <a:t>2</a:t>
            </a:fld>
            <a:endParaRPr lang="en-US" altLang="zh-CN" dirty="0"/>
          </a:p>
        </p:txBody>
      </p:sp>
    </p:spTree>
    <p:extLst>
      <p:ext uri="{BB962C8B-B14F-4D97-AF65-F5344CB8AC3E}">
        <p14:creationId xmlns:p14="http://schemas.microsoft.com/office/powerpoint/2010/main" val="1016676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p:txBody>
          <a:bodyPr/>
          <a:lstStyle>
            <a:lvl1pPr>
              <a:defRPr/>
            </a:lvl1pPr>
          </a:lstStyle>
          <a:p>
            <a:r>
              <a:rPr lang="de-DE"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‹Nr.›</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Kai Lennert Bober, HHI</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dirty="0"/>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p:txBody>
          <a:bodyPr/>
          <a:lstStyle>
            <a:lvl1pPr>
              <a:defRPr/>
            </a:lvl1pPr>
          </a:lstStyle>
          <a:p>
            <a:r>
              <a:rPr lang="de-DE"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‹Nr.›</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de-DE" dirty="0"/>
              <a:t>May 2018</a:t>
            </a:r>
            <a:endParaRPr lang="en-GB" dirty="0"/>
          </a:p>
        </p:txBody>
      </p:sp>
      <p:sp>
        <p:nvSpPr>
          <p:cNvPr id="6" name="Footer Placeholder 5"/>
          <p:cNvSpPr>
            <a:spLocks noGrp="1"/>
          </p:cNvSpPr>
          <p:nvPr>
            <p:ph type="ftr" idx="11"/>
          </p:nvPr>
        </p:nvSpPr>
        <p:spPr/>
        <p:txBody>
          <a:bodyPr/>
          <a:lstStyle>
            <a:lvl1pPr>
              <a:defRPr/>
            </a:lvl1pPr>
          </a:lstStyle>
          <a:p>
            <a:r>
              <a:rPr lang="en-GB" dirty="0"/>
              <a:t>Kai Lennert Bober, HHI</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‹Nr.›</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de-DE" dirty="0"/>
              <a:t>May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Kai Lennert Bober, HHI</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‹Nr.›</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p:txBody>
          <a:bodyPr/>
          <a:lstStyle>
            <a:lvl1pPr>
              <a:defRPr/>
            </a:lvl1pPr>
          </a:lstStyle>
          <a:p>
            <a:r>
              <a:rPr lang="de-DE" dirty="0"/>
              <a:t>May 2018</a:t>
            </a:r>
            <a:endParaRPr lang="en-GB" dirty="0"/>
          </a:p>
        </p:txBody>
      </p:sp>
      <p:sp>
        <p:nvSpPr>
          <p:cNvPr id="4" name="Footer Placeholder 3"/>
          <p:cNvSpPr>
            <a:spLocks noGrp="1"/>
          </p:cNvSpPr>
          <p:nvPr>
            <p:ph type="ftr" idx="11"/>
          </p:nvPr>
        </p:nvSpPr>
        <p:spPr/>
        <p:txBody>
          <a:bodyPr/>
          <a:lstStyle>
            <a:lvl1pPr>
              <a:defRPr/>
            </a:lvl1pPr>
          </a:lstStyle>
          <a:p>
            <a:r>
              <a:rPr lang="en-GB" dirty="0"/>
              <a:t>Kai Lennert Bober, HHI</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‹Nr.›</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dirty="0"/>
              <a:t>May 2018</a:t>
            </a:r>
            <a:endParaRPr lang="en-GB" dirty="0"/>
          </a:p>
        </p:txBody>
      </p:sp>
      <p:sp>
        <p:nvSpPr>
          <p:cNvPr id="3" name="Footer Placeholder 2"/>
          <p:cNvSpPr>
            <a:spLocks noGrp="1"/>
          </p:cNvSpPr>
          <p:nvPr>
            <p:ph type="ftr" idx="11"/>
          </p:nvPr>
        </p:nvSpPr>
        <p:spPr/>
        <p:txBody>
          <a:bodyPr/>
          <a:lstStyle>
            <a:lvl1pPr>
              <a:defRPr/>
            </a:lvl1pPr>
          </a:lstStyle>
          <a:p>
            <a:r>
              <a:rPr lang="en-GB" dirty="0"/>
              <a:t>Kai Lennert Bober, HHI</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‹Nr.›</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‹Nr.›</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‹Nr.›</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dirty="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Kai Lennert Bober, HHI</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‹Nr.›</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15-18-0506-01-0013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idx="10"/>
          </p:nvPr>
        </p:nvSpPr>
        <p:spPr/>
        <p:txBody>
          <a:bodyPr/>
          <a:lstStyle/>
          <a:p>
            <a:r>
              <a:rPr lang="en-US" altLang="ko-KR" dirty="0" smtClean="0"/>
              <a:t>October 2018</a:t>
            </a:r>
            <a:endParaRPr lang="en-US" altLang="zh-CN" dirty="0"/>
          </a:p>
        </p:txBody>
      </p:sp>
      <p:sp>
        <p:nvSpPr>
          <p:cNvPr id="4" name="바닥글 개체 틀 3"/>
          <p:cNvSpPr>
            <a:spLocks noGrp="1"/>
          </p:cNvSpPr>
          <p:nvPr>
            <p:ph type="ftr" idx="11"/>
          </p:nvPr>
        </p:nvSpPr>
        <p:spPr/>
        <p:txBody>
          <a:bodyPr/>
          <a:lstStyle/>
          <a:p>
            <a:r>
              <a:rPr lang="en-US" dirty="0" smtClean="0"/>
              <a:t>Kai Lennert Bober</a:t>
            </a:r>
            <a:r>
              <a:rPr lang="en-US" altLang="zh-CN" dirty="0" smtClean="0"/>
              <a:t>, HHI</a:t>
            </a:r>
            <a:endParaRPr lang="en-US" altLang="zh-CN"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1</a:t>
            </a:fld>
            <a:endParaRPr lang="en-US" altLang="zh-CN" dirty="0"/>
          </a:p>
        </p:txBody>
      </p:sp>
      <p:sp>
        <p:nvSpPr>
          <p:cNvPr id="9" name="Rectangle 3"/>
          <p:cNvSpPr>
            <a:spLocks noChangeArrowheads="1"/>
          </p:cNvSpPr>
          <p:nvPr/>
        </p:nvSpPr>
        <p:spPr bwMode="auto">
          <a:xfrm>
            <a:off x="76200" y="1166842"/>
            <a:ext cx="8991600" cy="4770537"/>
          </a:xfrm>
          <a:prstGeom prst="rect">
            <a:avLst/>
          </a:prstGeom>
          <a:noFill/>
          <a:ln w="12700">
            <a:noFill/>
            <a:miter lim="800000"/>
            <a:headEnd type="none" w="sm" len="sm"/>
            <a:tailEnd type="none" w="sm" len="sm"/>
          </a:ln>
          <a:effec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sz="1600" dirty="0"/>
              <a:t>IEEE </a:t>
            </a:r>
            <a:r>
              <a:rPr lang="en-US" sz="1600" dirty="0" smtClean="0"/>
              <a:t>P802.15.13 – </a:t>
            </a:r>
            <a:r>
              <a:rPr lang="en-US" altLang="zh-CN" sz="1600" dirty="0">
                <a:solidFill>
                  <a:schemeClr val="tx1">
                    <a:lumMod val="85000"/>
                    <a:lumOff val="15000"/>
                  </a:schemeClr>
                </a:solidFill>
                <a:ea typeface="宋体" charset="-122"/>
              </a:rPr>
              <a:t>Variable MAC frame format using information elements </a:t>
            </a:r>
            <a:endParaRPr lang="en-US" sz="1600" dirty="0" smtClean="0"/>
          </a:p>
          <a:p>
            <a:r>
              <a:rPr lang="en-US" altLang="zh-CN" sz="1600" b="1" dirty="0" smtClean="0">
                <a:solidFill>
                  <a:schemeClr val="tx1">
                    <a:lumMod val="85000"/>
                    <a:lumOff val="15000"/>
                  </a:schemeClr>
                </a:solidFill>
                <a:ea typeface="宋体" charset="-122"/>
              </a:rPr>
              <a:t>Date </a:t>
            </a:r>
            <a:r>
              <a:rPr lang="en-US" altLang="zh-CN" sz="1600" b="1" dirty="0">
                <a:solidFill>
                  <a:schemeClr val="tx1">
                    <a:lumMod val="85000"/>
                    <a:lumOff val="15000"/>
                  </a:schemeClr>
                </a:solidFill>
                <a:ea typeface="宋体" charset="-122"/>
              </a:rPr>
              <a:t>Submitted: </a:t>
            </a:r>
            <a:r>
              <a:rPr lang="en-US" altLang="zh-CN" sz="1600" dirty="0" smtClean="0">
                <a:solidFill>
                  <a:schemeClr val="tx1">
                    <a:lumMod val="85000"/>
                    <a:lumOff val="15000"/>
                  </a:schemeClr>
                </a:solidFill>
                <a:ea typeface="宋体" charset="-122"/>
              </a:rPr>
              <a:t>23 </a:t>
            </a:r>
            <a:r>
              <a:rPr lang="en-US" altLang="zh-CN" sz="1600" dirty="0" err="1" smtClean="0">
                <a:solidFill>
                  <a:schemeClr val="tx1">
                    <a:lumMod val="85000"/>
                    <a:lumOff val="15000"/>
                  </a:schemeClr>
                </a:solidFill>
                <a:ea typeface="宋体" charset="-122"/>
              </a:rPr>
              <a:t>Okt</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2018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Kai Lennert </a:t>
            </a:r>
            <a:r>
              <a:rPr lang="en-US" altLang="zh-CN" sz="1600" dirty="0" smtClean="0">
                <a:solidFill>
                  <a:schemeClr val="tx1">
                    <a:lumMod val="85000"/>
                    <a:lumOff val="15000"/>
                  </a:schemeClr>
                </a:solidFill>
                <a:ea typeface="宋体" charset="-122"/>
              </a:rPr>
              <a:t>Bober, Volker Jungnickel [Fraunhofer HHI]</a:t>
            </a:r>
          </a:p>
          <a:p>
            <a:r>
              <a:rPr lang="en-US" altLang="zh-CN" sz="1600" dirty="0" smtClean="0">
                <a:solidFill>
                  <a:schemeClr val="tx1">
                    <a:lumMod val="85000"/>
                    <a:lumOff val="15000"/>
                  </a:schemeClr>
                </a:solidFill>
                <a:ea typeface="宋体" charset="-122"/>
              </a:rPr>
              <a:t>Address: Einsteinufer 37, 10587 Berlin, Germany</a:t>
            </a:r>
          </a:p>
          <a:p>
            <a:r>
              <a:rPr lang="en-US" altLang="zh-CN" sz="1600" dirty="0" smtClean="0">
                <a:solidFill>
                  <a:schemeClr val="tx1">
                    <a:lumMod val="85000"/>
                    <a:lumOff val="15000"/>
                  </a:schemeClr>
                </a:solidFill>
                <a:ea typeface="宋体" charset="-122"/>
              </a:rPr>
              <a:t>Voice</a:t>
            </a:r>
            <a:r>
              <a:rPr lang="en-US" altLang="zh-CN" sz="1600" dirty="0">
                <a:solidFill>
                  <a:schemeClr val="tx1">
                    <a:lumMod val="85000"/>
                    <a:lumOff val="15000"/>
                  </a:schemeClr>
                </a:solidFill>
                <a:ea typeface="宋体" charset="-122"/>
              </a:rPr>
              <a:t>:[+49-30</a:t>
            </a:r>
            <a:r>
              <a:rPr lang="en-US" altLang="ko-KR" sz="1600" dirty="0">
                <a:solidFill>
                  <a:schemeClr val="tx1">
                    <a:lumMod val="85000"/>
                    <a:lumOff val="15000"/>
                  </a:schemeClr>
                </a:solidFill>
                <a:ea typeface="굴림" pitchFamily="50" charset="-127"/>
              </a:rPr>
              <a:t>-31002 </a:t>
            </a:r>
            <a:r>
              <a:rPr lang="en-US" altLang="ko-KR" sz="1600" dirty="0" smtClean="0">
                <a:solidFill>
                  <a:schemeClr val="tx1">
                    <a:lumMod val="85000"/>
                    <a:lumOff val="15000"/>
                  </a:schemeClr>
                </a:solidFill>
                <a:ea typeface="굴림" pitchFamily="50" charset="-127"/>
              </a:rPr>
              <a:t>302</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E-Mail:[kai.lennert.bober@hhi.fraunhofer.de]	</a:t>
            </a:r>
            <a:endParaRPr lang="en-US" altLang="zh-CN" sz="1600" dirty="0" smtClean="0">
              <a:solidFill>
                <a:schemeClr val="tx1">
                  <a:lumMod val="85000"/>
                  <a:lumOff val="15000"/>
                </a:schemeClr>
              </a:solidFill>
              <a:ea typeface="宋体" charset="-122"/>
            </a:endParaRPr>
          </a:p>
          <a:p>
            <a:r>
              <a:rPr lang="en-US" altLang="zh-CN" sz="1600" dirty="0" smtClean="0">
                <a:solidFill>
                  <a:schemeClr val="tx1">
                    <a:lumMod val="85000"/>
                    <a:lumOff val="15000"/>
                  </a:schemeClr>
                </a:solidFill>
                <a:ea typeface="宋体" charset="-122"/>
              </a:rPr>
              <a:t>Voice:[+49-30</a:t>
            </a:r>
            <a:r>
              <a:rPr lang="en-US" altLang="ko-KR" sz="1600" dirty="0" smtClean="0">
                <a:solidFill>
                  <a:schemeClr val="tx1">
                    <a:lumMod val="85000"/>
                    <a:lumOff val="15000"/>
                  </a:schemeClr>
                </a:solidFill>
                <a:ea typeface="굴림" pitchFamily="50" charset="-127"/>
              </a:rPr>
              <a:t>-31002 768</a:t>
            </a:r>
            <a:r>
              <a:rPr lang="en-US" altLang="zh-CN" sz="1600" dirty="0" smtClean="0">
                <a:solidFill>
                  <a:schemeClr val="tx1">
                    <a:lumMod val="85000"/>
                    <a:lumOff val="15000"/>
                  </a:schemeClr>
                </a:solidFill>
                <a:ea typeface="宋体" charset="-122"/>
              </a:rPr>
              <a:t>], E-Mail:[volker.jungnickel@hhi.fraunhofer.de]	</a:t>
            </a:r>
          </a:p>
          <a:p>
            <a:pPr>
              <a:spcBef>
                <a:spcPts val="600"/>
              </a:spcBef>
              <a:spcAft>
                <a:spcPts val="600"/>
              </a:spcAft>
            </a:pPr>
            <a:r>
              <a:rPr lang="en-US" altLang="zh-CN" sz="1600" b="1" dirty="0" smtClean="0">
                <a:solidFill>
                  <a:schemeClr val="tx1">
                    <a:lumMod val="85000"/>
                    <a:lumOff val="15000"/>
                  </a:schemeClr>
                </a:solidFill>
                <a:ea typeface="宋体" charset="-122"/>
              </a:rPr>
              <a:t>Re:</a:t>
            </a:r>
            <a:endParaRPr lang="en-US" altLang="zh-CN" sz="1600" dirty="0" smtClean="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endParaRPr lang="en-US" altLang="zh-CN" sz="1600" dirty="0" smtClean="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Purpose</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a:t>
            </a:r>
            <a:r>
              <a:rPr lang="en-US" altLang="ko-KR" sz="1600" dirty="0" smtClean="0">
                <a:solidFill>
                  <a:schemeClr val="tx1">
                    <a:lumMod val="85000"/>
                    <a:lumOff val="15000"/>
                  </a:schemeClr>
                </a:solidFill>
                <a:ea typeface="굴림" pitchFamily="50" charset="-127"/>
              </a:rPr>
              <a:t>P802.15.13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751131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Option 2: preserve currently proposed MAC frame header and only add IEs</a:t>
            </a:r>
            <a:endParaRPr lang="en-US" dirty="0"/>
          </a:p>
        </p:txBody>
      </p:sp>
      <p:sp>
        <p:nvSpPr>
          <p:cNvPr id="3" name="Inhaltsplatzhalter 2"/>
          <p:cNvSpPr>
            <a:spLocks noGrp="1"/>
          </p:cNvSpPr>
          <p:nvPr>
            <p:ph idx="1"/>
          </p:nvPr>
        </p:nvSpPr>
        <p:spPr>
          <a:xfrm>
            <a:off x="685800" y="1844825"/>
            <a:ext cx="7918648" cy="2350369"/>
          </a:xfrm>
        </p:spPr>
        <p:txBody>
          <a:bodyPr/>
          <a:lstStyle/>
          <a:p>
            <a:pPr>
              <a:buFont typeface="Arial" panose="020B0604020202020204" pitchFamily="34" charset="0"/>
              <a:buChar char="•"/>
            </a:pPr>
            <a:r>
              <a:rPr lang="en-US" sz="2000" b="0" dirty="0" smtClean="0"/>
              <a:t>Keep the proposed general MAC header</a:t>
            </a:r>
          </a:p>
          <a:p>
            <a:pPr>
              <a:buFont typeface="Arial" panose="020B0604020202020204" pitchFamily="34" charset="0"/>
              <a:buChar char="•"/>
            </a:pPr>
            <a:r>
              <a:rPr lang="en-US" sz="2000" b="0" dirty="0" smtClean="0"/>
              <a:t>But: (re-)enable short representation for receiver and transmitter addresses via bit in frame control</a:t>
            </a:r>
          </a:p>
          <a:p>
            <a:pPr>
              <a:buFont typeface="Arial" panose="020B0604020202020204" pitchFamily="34" charset="0"/>
              <a:buChar char="•"/>
            </a:pPr>
            <a:r>
              <a:rPr lang="en-US" sz="2000" b="0" dirty="0" smtClean="0"/>
              <a:t>Add optional header and payload IEs after MAC </a:t>
            </a:r>
            <a:r>
              <a:rPr lang="en-US" sz="2000" b="0" dirty="0" smtClean="0"/>
              <a:t>header</a:t>
            </a:r>
          </a:p>
          <a:p>
            <a:pPr>
              <a:buFont typeface="Arial" panose="020B0604020202020204" pitchFamily="34" charset="0"/>
              <a:buChar char="•"/>
            </a:pPr>
            <a:r>
              <a:rPr lang="de-DE" sz="2000" b="0" dirty="0" smtClean="0"/>
              <a:t>Add „IEs </a:t>
            </a:r>
            <a:r>
              <a:rPr lang="de-DE" sz="2000" b="0" dirty="0" err="1" smtClean="0"/>
              <a:t>present</a:t>
            </a:r>
            <a:r>
              <a:rPr lang="de-DE" sz="2000" b="0" dirty="0" smtClean="0"/>
              <a:t>“ </a:t>
            </a:r>
            <a:r>
              <a:rPr lang="de-DE" sz="2000" b="0" dirty="0" err="1" smtClean="0"/>
              <a:t>field</a:t>
            </a:r>
            <a:r>
              <a:rPr lang="de-DE" sz="2000" b="0" dirty="0" smtClean="0"/>
              <a:t> </a:t>
            </a:r>
            <a:r>
              <a:rPr lang="de-DE" sz="2000" b="0" dirty="0" err="1" smtClean="0"/>
              <a:t>to</a:t>
            </a:r>
            <a:r>
              <a:rPr lang="de-DE" sz="2000" b="0" dirty="0" smtClean="0"/>
              <a:t> Frame Control</a:t>
            </a:r>
          </a:p>
          <a:p>
            <a:pPr>
              <a:buFont typeface="Arial" panose="020B0604020202020204" pitchFamily="34" charset="0"/>
              <a:buChar char="•"/>
            </a:pPr>
            <a:r>
              <a:rPr lang="de-DE" sz="2000" b="0" dirty="0" smtClean="0"/>
              <a:t>Add </a:t>
            </a:r>
            <a:r>
              <a:rPr lang="de-DE" sz="2000" b="0" dirty="0" err="1" smtClean="0"/>
              <a:t>addressing</a:t>
            </a:r>
            <a:r>
              <a:rPr lang="de-DE" sz="2000" b="0" dirty="0" smtClean="0"/>
              <a:t> </a:t>
            </a:r>
            <a:r>
              <a:rPr lang="de-DE" sz="2000" b="0" dirty="0" err="1" smtClean="0"/>
              <a:t>mode</a:t>
            </a:r>
            <a:r>
              <a:rPr lang="de-DE" sz="2000" b="0" dirty="0" smtClean="0"/>
              <a:t> </a:t>
            </a:r>
            <a:r>
              <a:rPr lang="de-DE" sz="2000" b="0" dirty="0" err="1" smtClean="0"/>
              <a:t>field</a:t>
            </a:r>
            <a:r>
              <a:rPr lang="de-DE" sz="2000" b="0" dirty="0" smtClean="0"/>
              <a:t> </a:t>
            </a:r>
            <a:r>
              <a:rPr lang="de-DE" sz="2000" b="0" dirty="0" err="1" smtClean="0"/>
              <a:t>to</a:t>
            </a:r>
            <a:r>
              <a:rPr lang="de-DE" sz="2000" b="0" dirty="0" smtClean="0"/>
              <a:t> Frame Control</a:t>
            </a:r>
            <a:endParaRPr lang="en-US" sz="2000" b="0" dirty="0" smtClean="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10</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October</a:t>
            </a:r>
            <a:r>
              <a:rPr lang="en-US" dirty="0" smtClean="0"/>
              <a:t> 2018</a:t>
            </a:r>
            <a:endParaRPr lang="en-US" dirty="0"/>
          </a:p>
        </p:txBody>
      </p:sp>
      <p:graphicFrame>
        <p:nvGraphicFramePr>
          <p:cNvPr id="8" name="Tabelle 7"/>
          <p:cNvGraphicFramePr>
            <a:graphicFrameLocks noGrp="1"/>
          </p:cNvGraphicFramePr>
          <p:nvPr>
            <p:extLst>
              <p:ext uri="{D42A27DB-BD31-4B8C-83A1-F6EECF244321}">
                <p14:modId xmlns:p14="http://schemas.microsoft.com/office/powerpoint/2010/main" val="3174552859"/>
              </p:ext>
            </p:extLst>
          </p:nvPr>
        </p:nvGraphicFramePr>
        <p:xfrm>
          <a:off x="271077" y="4459305"/>
          <a:ext cx="8676458" cy="1751997"/>
        </p:xfrm>
        <a:graphic>
          <a:graphicData uri="http://schemas.openxmlformats.org/drawingml/2006/table">
            <a:tbl>
              <a:tblPr firstRow="1" firstCol="1" bandRow="1"/>
              <a:tblGrid>
                <a:gridCol w="808721">
                  <a:extLst>
                    <a:ext uri="{9D8B030D-6E8A-4147-A177-3AD203B41FA5}">
                      <a16:colId xmlns:a16="http://schemas.microsoft.com/office/drawing/2014/main" val="2356468762"/>
                    </a:ext>
                  </a:extLst>
                </a:gridCol>
                <a:gridCol w="864096">
                  <a:extLst>
                    <a:ext uri="{9D8B030D-6E8A-4147-A177-3AD203B41FA5}">
                      <a16:colId xmlns:a16="http://schemas.microsoft.com/office/drawing/2014/main" val="2077471260"/>
                    </a:ext>
                  </a:extLst>
                </a:gridCol>
                <a:gridCol w="648072">
                  <a:extLst>
                    <a:ext uri="{9D8B030D-6E8A-4147-A177-3AD203B41FA5}">
                      <a16:colId xmlns:a16="http://schemas.microsoft.com/office/drawing/2014/main" val="3929043933"/>
                    </a:ext>
                  </a:extLst>
                </a:gridCol>
                <a:gridCol w="827906">
                  <a:extLst>
                    <a:ext uri="{9D8B030D-6E8A-4147-A177-3AD203B41FA5}">
                      <a16:colId xmlns:a16="http://schemas.microsoft.com/office/drawing/2014/main" val="4046048828"/>
                    </a:ext>
                  </a:extLst>
                </a:gridCol>
                <a:gridCol w="720080">
                  <a:extLst>
                    <a:ext uri="{9D8B030D-6E8A-4147-A177-3AD203B41FA5}">
                      <a16:colId xmlns:a16="http://schemas.microsoft.com/office/drawing/2014/main" val="2390740415"/>
                    </a:ext>
                  </a:extLst>
                </a:gridCol>
                <a:gridCol w="720080">
                  <a:extLst>
                    <a:ext uri="{9D8B030D-6E8A-4147-A177-3AD203B41FA5}">
                      <a16:colId xmlns:a16="http://schemas.microsoft.com/office/drawing/2014/main" val="771474035"/>
                    </a:ext>
                  </a:extLst>
                </a:gridCol>
                <a:gridCol w="667629">
                  <a:extLst>
                    <a:ext uri="{9D8B030D-6E8A-4147-A177-3AD203B41FA5}">
                      <a16:colId xmlns:a16="http://schemas.microsoft.com/office/drawing/2014/main" val="2445273316"/>
                    </a:ext>
                  </a:extLst>
                </a:gridCol>
                <a:gridCol w="720080">
                  <a:extLst>
                    <a:ext uri="{9D8B030D-6E8A-4147-A177-3AD203B41FA5}">
                      <a16:colId xmlns:a16="http://schemas.microsoft.com/office/drawing/2014/main" val="2536199859"/>
                    </a:ext>
                  </a:extLst>
                </a:gridCol>
                <a:gridCol w="792088">
                  <a:extLst>
                    <a:ext uri="{9D8B030D-6E8A-4147-A177-3AD203B41FA5}">
                      <a16:colId xmlns:a16="http://schemas.microsoft.com/office/drawing/2014/main" val="1635867375"/>
                    </a:ext>
                  </a:extLst>
                </a:gridCol>
                <a:gridCol w="720080">
                  <a:extLst>
                    <a:ext uri="{9D8B030D-6E8A-4147-A177-3AD203B41FA5}">
                      <a16:colId xmlns:a16="http://schemas.microsoft.com/office/drawing/2014/main" val="2277365739"/>
                    </a:ext>
                  </a:extLst>
                </a:gridCol>
                <a:gridCol w="643120">
                  <a:extLst>
                    <a:ext uri="{9D8B030D-6E8A-4147-A177-3AD203B41FA5}">
                      <a16:colId xmlns:a16="http://schemas.microsoft.com/office/drawing/2014/main" val="2942127049"/>
                    </a:ext>
                  </a:extLst>
                </a:gridCol>
                <a:gridCol w="544506">
                  <a:extLst>
                    <a:ext uri="{9D8B030D-6E8A-4147-A177-3AD203B41FA5}">
                      <a16:colId xmlns:a16="http://schemas.microsoft.com/office/drawing/2014/main" val="3614213798"/>
                    </a:ext>
                  </a:extLst>
                </a:gridCol>
              </a:tblGrid>
              <a:tr h="360040">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Octets: </a:t>
                      </a:r>
                      <a:r>
                        <a:rPr lang="en-US" sz="1100" b="1" dirty="0">
                          <a:effectLst/>
                          <a:latin typeface="Times New Roman" panose="02020603050405020304" pitchFamily="18" charset="0"/>
                          <a:ea typeface="SimSun" panose="02010600030101010101" pitchFamily="2" charset="-122"/>
                        </a:rPr>
                        <a:t>2</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0/2</a:t>
                      </a:r>
                      <a:r>
                        <a:rPr lang="en-US" sz="900" dirty="0" smtClean="0">
                          <a:effectLst/>
                          <a:latin typeface="Times New Roman" panose="02020603050405020304" pitchFamily="18" charset="0"/>
                          <a:ea typeface="MS Mincho" panose="02020609040205080304" pitchFamily="49" charset="-128"/>
                        </a:rPr>
                        <a:t> </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a:solidFill>
                            <a:schemeClr val="tx1"/>
                          </a:solidFill>
                          <a:effectLst/>
                          <a:latin typeface="Times New Roman" panose="02020603050405020304" pitchFamily="18" charset="0"/>
                          <a:ea typeface="SimSun" panose="02010600030101010101" pitchFamily="2" charset="-122"/>
                          <a:cs typeface="+mn-cs"/>
                        </a:rPr>
                        <a:t>2</a:t>
                      </a:r>
                      <a:r>
                        <a:rPr lang="en-US" sz="1100" b="1" kern="1200" dirty="0" smtClean="0">
                          <a:solidFill>
                            <a:schemeClr val="tx1"/>
                          </a:solidFill>
                          <a:effectLst/>
                          <a:latin typeface="Times New Roman" panose="02020603050405020304" pitchFamily="18" charset="0"/>
                          <a:ea typeface="SimSun" panose="02010600030101010101" pitchFamily="2" charset="-122"/>
                          <a:cs typeface="+mn-cs"/>
                        </a:rPr>
                        <a:t>/6</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smtClean="0">
                          <a:solidFill>
                            <a:schemeClr val="tx1"/>
                          </a:solidFill>
                          <a:effectLst/>
                          <a:latin typeface="Times New Roman" panose="02020603050405020304" pitchFamily="18" charset="0"/>
                          <a:ea typeface="SimSun" panose="02010600030101010101" pitchFamily="2" charset="-122"/>
                          <a:cs typeface="+mn-cs"/>
                        </a:rPr>
                        <a:t>0/2/6</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tx1"/>
                          </a:solidFill>
                          <a:effectLst/>
                          <a:latin typeface="Times New Roman" panose="02020603050405020304" pitchFamily="18" charset="0"/>
                          <a:ea typeface="SimSun" panose="02010600030101010101" pitchFamily="2" charset="-122"/>
                          <a:cs typeface="+mn-cs"/>
                        </a:rPr>
                        <a:t>0/6</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tx1"/>
                          </a:solidFill>
                          <a:effectLst/>
                          <a:latin typeface="Times New Roman" panose="02020603050405020304" pitchFamily="18" charset="0"/>
                          <a:ea typeface="SimSun" panose="02010600030101010101" pitchFamily="2" charset="-122"/>
                          <a:cs typeface="+mn-cs"/>
                        </a:rPr>
                        <a:t>0/2</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tx1"/>
                          </a:solidFill>
                          <a:effectLst/>
                          <a:latin typeface="Times New Roman" panose="02020603050405020304" pitchFamily="18" charset="0"/>
                          <a:ea typeface="SimSun" panose="02010600030101010101" pitchFamily="2" charset="-122"/>
                          <a:cs typeface="+mn-cs"/>
                        </a:rPr>
                        <a:t>0/6</a:t>
                      </a:r>
                      <a:endParaRPr lang="de-DE" sz="1100" b="1" kern="1200" dirty="0" smtClean="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solidFill>
                            <a:schemeClr val="tx1"/>
                          </a:solidFill>
                          <a:effectLst/>
                          <a:latin typeface="Times New Roman" panose="02020603050405020304" pitchFamily="18" charset="0"/>
                          <a:ea typeface="SimSun" panose="02010600030101010101" pitchFamily="2" charset="-122"/>
                        </a:rPr>
                        <a:t>variable</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solidFill>
                            <a:schemeClr val="tx1"/>
                          </a:solidFill>
                          <a:effectLst/>
                          <a:latin typeface="Times New Roman" panose="02020603050405020304" pitchFamily="18" charset="0"/>
                          <a:ea typeface="SimSun" panose="02010600030101010101" pitchFamily="2" charset="-122"/>
                        </a:rPr>
                        <a:t>variable</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solidFill>
                            <a:schemeClr val="tx1"/>
                          </a:solidFill>
                          <a:effectLst/>
                          <a:latin typeface="Times New Roman" panose="02020603050405020304" pitchFamily="18" charset="0"/>
                          <a:ea typeface="SimSun" panose="02010600030101010101" pitchFamily="2" charset="-122"/>
                        </a:rPr>
                        <a:t>variable</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solidFill>
                            <a:schemeClr val="tx1"/>
                          </a:solidFill>
                          <a:effectLst/>
                          <a:latin typeface="Times New Roman" panose="02020603050405020304" pitchFamily="18" charset="0"/>
                          <a:ea typeface="SimSun" panose="02010600030101010101" pitchFamily="2" charset="-122"/>
                        </a:rPr>
                        <a:t>variable</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4</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6466109"/>
                  </a:ext>
                </a:extLst>
              </a:tr>
              <a:tr h="601679">
                <a:tc rowSpan="2">
                  <a:txBody>
                    <a:bodyPr/>
                    <a:lstStyle/>
                    <a:p>
                      <a:pPr algn="ctr">
                        <a:spcAft>
                          <a:spcPts val="0"/>
                        </a:spcAft>
                      </a:pPr>
                      <a:r>
                        <a:rPr lang="en-US" sz="1000" b="1" u="sng" dirty="0">
                          <a:effectLst/>
                          <a:latin typeface="Times New Roman" panose="02020603050405020304" pitchFamily="18" charset="0"/>
                          <a:ea typeface="SimSun" panose="02010600030101010101" pitchFamily="2" charset="-122"/>
                        </a:rPr>
                        <a:t>Frame </a:t>
                      </a:r>
                      <a:r>
                        <a:rPr lang="en-US" sz="1000" b="1" u="sng" dirty="0" smtClean="0">
                          <a:effectLst/>
                          <a:latin typeface="Times New Roman" panose="02020603050405020304" pitchFamily="18" charset="0"/>
                          <a:ea typeface="SimSun" panose="02010600030101010101" pitchFamily="2" charset="-122"/>
                        </a:rPr>
                        <a:t>Control</a:t>
                      </a:r>
                      <a:endParaRPr lang="de-DE" sz="1100" b="1" u="sng"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sng" strike="noStrike" kern="1200" cap="none" spc="0" normalizeH="0" baseline="0" noProof="0" dirty="0" smtClean="0">
                          <a:ln>
                            <a:noFill/>
                          </a:ln>
                          <a:solidFill>
                            <a:srgbClr val="000000"/>
                          </a:solidFill>
                          <a:effectLst/>
                          <a:uLnTx/>
                          <a:uFillTx/>
                          <a:latin typeface="Times New Roman" panose="02020603050405020304" pitchFamily="18" charset="0"/>
                          <a:ea typeface="SimSun" panose="02010600030101010101" pitchFamily="2" charset="-122"/>
                          <a:cs typeface="+mn-cs"/>
                        </a:rPr>
                        <a:t>ACK Information </a:t>
                      </a:r>
                      <a:endParaRPr lang="de-DE"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rgbClr val="000000"/>
                          </a:solidFill>
                          <a:effectLst/>
                          <a:uLnTx/>
                          <a:uFillTx/>
                          <a:latin typeface="Times New Roman" panose="02020603050405020304" pitchFamily="18" charset="0"/>
                          <a:ea typeface="SimSun" panose="02010600030101010101" pitchFamily="2" charset="-122"/>
                          <a:cs typeface="+mn-cs"/>
                        </a:rPr>
                        <a:t>Receiver Address</a:t>
                      </a:r>
                      <a:endParaRPr kumimoji="0" lang="de-DE" sz="11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rgbClr val="000000"/>
                          </a:solidFill>
                          <a:effectLst/>
                          <a:uLnTx/>
                          <a:uFillTx/>
                          <a:latin typeface="Times New Roman" panose="02020603050405020304" pitchFamily="18" charset="0"/>
                          <a:ea typeface="SimSun" panose="02010600030101010101" pitchFamily="2" charset="-122"/>
                          <a:cs typeface="+mn-cs"/>
                        </a:rPr>
                        <a:t>Transmitter Address</a:t>
                      </a:r>
                      <a:endParaRPr kumimoji="0" lang="de-DE" sz="11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srgbClr val="000000"/>
                          </a:solidFill>
                          <a:effectLst/>
                          <a:uLnTx/>
                          <a:uFillTx/>
                          <a:latin typeface="Times New Roman" panose="02020603050405020304" pitchFamily="18" charset="0"/>
                          <a:ea typeface="SimSun" panose="02010600030101010101" pitchFamily="2" charset="-122"/>
                          <a:cs typeface="+mn-cs"/>
                        </a:rPr>
                        <a:t>Auxiliary Address 1</a:t>
                      </a:r>
                      <a:endParaRPr kumimoji="0" lang="de-DE" sz="11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sng" strike="noStrike" kern="1200" cap="none" spc="0" normalizeH="0" baseline="0" noProof="0" dirty="0" smtClean="0">
                          <a:ln>
                            <a:noFill/>
                          </a:ln>
                          <a:solidFill>
                            <a:srgbClr val="000000"/>
                          </a:solidFill>
                          <a:effectLst/>
                          <a:uLnTx/>
                          <a:uFillTx/>
                          <a:latin typeface="Times New Roman" panose="02020603050405020304" pitchFamily="18" charset="0"/>
                          <a:ea typeface="SimSun" panose="02010600030101010101" pitchFamily="2" charset="-122"/>
                          <a:cs typeface="+mn-cs"/>
                        </a:rPr>
                        <a:t>Sequence Control</a:t>
                      </a:r>
                      <a:endParaRPr kumimoji="0" lang="de-DE" sz="1100" b="0" i="0" u="sng" strike="noStrike" kern="1200" cap="none" spc="0" normalizeH="0" baseline="0" noProof="0" dirty="0" smtClean="0">
                        <a:ln>
                          <a:noFill/>
                        </a:ln>
                        <a:solidFill>
                          <a:srgbClr val="000000"/>
                        </a:solidFill>
                        <a:effectLst/>
                        <a:uLnTx/>
                        <a:uFillTx/>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1000" dirty="0" smtClean="0">
                          <a:solidFill>
                            <a:schemeClr val="tx1"/>
                          </a:solidFill>
                          <a:effectLst/>
                          <a:latin typeface="Times New Roman" panose="02020603050405020304" pitchFamily="18" charset="0"/>
                          <a:ea typeface="SimSun" panose="02010600030101010101" pitchFamily="2" charset="-122"/>
                        </a:rPr>
                        <a:t>Auxiliary Address 2</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1000" b="1" u="sng" dirty="0">
                          <a:solidFill>
                            <a:schemeClr val="tx1"/>
                          </a:solidFill>
                          <a:effectLst/>
                          <a:latin typeface="Times New Roman" panose="02020603050405020304" pitchFamily="18" charset="0"/>
                          <a:ea typeface="SimSun" panose="02010600030101010101" pitchFamily="2" charset="-122"/>
                        </a:rPr>
                        <a:t>Auxiliary </a:t>
                      </a:r>
                      <a:r>
                        <a:rPr lang="en-US" sz="1000" b="1" u="sng" dirty="0" smtClean="0">
                          <a:solidFill>
                            <a:schemeClr val="tx1"/>
                          </a:solidFill>
                          <a:effectLst/>
                          <a:latin typeface="Times New Roman" panose="02020603050405020304" pitchFamily="18" charset="0"/>
                          <a:ea typeface="SimSun" panose="02010600030101010101" pitchFamily="2" charset="-122"/>
                        </a:rPr>
                        <a:t>Security Header</a:t>
                      </a: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100" b="1" u="sng" dirty="0" smtClean="0">
                          <a:solidFill>
                            <a:schemeClr val="tx1"/>
                          </a:solidFill>
                          <a:effectLst/>
                          <a:latin typeface="Times New Roman" panose="02020603050405020304" pitchFamily="18" charset="0"/>
                          <a:ea typeface="MS Mincho" panose="02020609040205080304" pitchFamily="49" charset="-128"/>
                        </a:rPr>
                        <a:t>IEs</a:t>
                      </a:r>
                    </a:p>
                    <a:p>
                      <a:pPr algn="ctr">
                        <a:spcAft>
                          <a:spcPts val="0"/>
                        </a:spcAft>
                      </a:pP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rowSpan="2">
                  <a:txBody>
                    <a:bodyPr/>
                    <a:lstStyle/>
                    <a:p>
                      <a:pPr algn="ctr">
                        <a:spcAft>
                          <a:spcPts val="0"/>
                        </a:spcAft>
                      </a:pPr>
                      <a:r>
                        <a:rPr lang="en-US" sz="1000" dirty="0">
                          <a:solidFill>
                            <a:schemeClr val="tx1"/>
                          </a:solidFill>
                          <a:effectLst/>
                          <a:latin typeface="Times New Roman" panose="02020603050405020304" pitchFamily="18" charset="0"/>
                          <a:ea typeface="SimSun" panose="02010600030101010101" pitchFamily="2" charset="-122"/>
                        </a:rPr>
                        <a:t>Frame </a:t>
                      </a:r>
                      <a:r>
                        <a:rPr lang="en-US" sz="1000" dirty="0" smtClean="0">
                          <a:solidFill>
                            <a:schemeClr val="tx1"/>
                          </a:solidFill>
                          <a:effectLst/>
                          <a:latin typeface="Times New Roman" panose="02020603050405020304" pitchFamily="18" charset="0"/>
                          <a:ea typeface="SimSun" panose="02010600030101010101" pitchFamily="2" charset="-122"/>
                        </a:rPr>
                        <a:t>Payload</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1000" dirty="0">
                          <a:effectLst/>
                          <a:latin typeface="Times New Roman" panose="02020603050405020304" pitchFamily="18" charset="0"/>
                          <a:ea typeface="SimSun" panose="02010600030101010101" pitchFamily="2" charset="-122"/>
                        </a:rPr>
                        <a:t>FCS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1383953"/>
                  </a:ext>
                </a:extLst>
              </a:tr>
              <a:tr h="383773">
                <a:tc vMerge="1">
                  <a:txBody>
                    <a:bodyPr/>
                    <a:lstStyle/>
                    <a:p>
                      <a:pPr algn="ctr">
                        <a:spcAft>
                          <a:spcPts val="0"/>
                        </a:spcAft>
                      </a:pPr>
                      <a:endParaRPr lang="de-DE" sz="1100" b="1" u="sng"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de-DE"/>
                    </a:p>
                  </a:txBody>
                  <a:tcPr/>
                </a:tc>
                <a:tc vMerge="1">
                  <a:txBody>
                    <a:bodyPr/>
                    <a:lstStyle/>
                    <a:p>
                      <a:endParaRPr lang="de-DE" dirty="0"/>
                    </a:p>
                  </a:txBody>
                  <a:tcPr/>
                </a:tc>
                <a:tc vMerge="1">
                  <a:txBody>
                    <a:bodyPr/>
                    <a:lstStyle/>
                    <a:p>
                      <a:endParaRPr lang="de-DE" dirty="0"/>
                    </a:p>
                  </a:txBody>
                  <a:tcPr/>
                </a:tc>
                <a:tc vMerge="1">
                  <a:txBody>
                    <a:bodyPr/>
                    <a:lstStyle/>
                    <a:p>
                      <a:pPr algn="ctr">
                        <a:spcAft>
                          <a:spcPts val="0"/>
                        </a:spcAft>
                      </a:pP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u="sng" dirty="0" smtClean="0">
                          <a:solidFill>
                            <a:schemeClr val="tx1"/>
                          </a:solidFill>
                          <a:effectLst/>
                          <a:latin typeface="Times New Roman" panose="02020603050405020304" pitchFamily="18" charset="0"/>
                          <a:ea typeface="MS Mincho" panose="02020609040205080304" pitchFamily="49" charset="-128"/>
                        </a:rPr>
                        <a:t>Header IEs</a:t>
                      </a: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u="sng" dirty="0" smtClean="0">
                          <a:solidFill>
                            <a:schemeClr val="tx1"/>
                          </a:solidFill>
                          <a:effectLst/>
                          <a:latin typeface="Times New Roman" panose="02020603050405020304" pitchFamily="18" charset="0"/>
                          <a:ea typeface="MS Mincho" panose="02020609040205080304" pitchFamily="49" charset="-128"/>
                        </a:rPr>
                        <a:t>Payload IEs</a:t>
                      </a: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9881731"/>
                  </a:ext>
                </a:extLst>
              </a:tr>
              <a:tr h="406505">
                <a:tc gridSpan="9">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MHR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pPr algn="ctr">
                        <a:spcAft>
                          <a:spcPts val="0"/>
                        </a:spcAft>
                      </a:pP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100" dirty="0">
                          <a:effectLst/>
                          <a:latin typeface="Times New Roman" panose="02020603050405020304" pitchFamily="18" charset="0"/>
                          <a:ea typeface="SimSun" panose="02010600030101010101" pitchFamily="2" charset="-122"/>
                        </a:rPr>
                        <a:t>MSDU</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MFR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6254401"/>
                  </a:ext>
                </a:extLst>
              </a:tr>
            </a:tbl>
          </a:graphicData>
        </a:graphic>
      </p:graphicFrame>
      <p:sp>
        <p:nvSpPr>
          <p:cNvPr id="7" name="Rechteck 6"/>
          <p:cNvSpPr/>
          <p:nvPr/>
        </p:nvSpPr>
        <p:spPr bwMode="auto">
          <a:xfrm>
            <a:off x="6228184" y="4459305"/>
            <a:ext cx="1512168" cy="1345959"/>
          </a:xfrm>
          <a:prstGeom prst="rect">
            <a:avLst/>
          </a:prstGeom>
          <a:noFill/>
          <a:ln w="38100"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251220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What happens with the frame type?</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sz="2000" b="0" dirty="0" smtClean="0"/>
              <a:t>If IEs are used, why do we need a frame type?</a:t>
            </a:r>
          </a:p>
          <a:p>
            <a:pPr>
              <a:buFont typeface="Arial" panose="020B0604020202020204" pitchFamily="34" charset="0"/>
              <a:buChar char="•"/>
            </a:pPr>
            <a:r>
              <a:rPr lang="en-US" sz="2000" b="0" dirty="0" smtClean="0"/>
              <a:t>In theory, a single general MAC frame format could be used with all types of frame</a:t>
            </a:r>
          </a:p>
          <a:p>
            <a:pPr>
              <a:buFont typeface="Arial" panose="020B0604020202020204" pitchFamily="34" charset="0"/>
              <a:buChar char="•"/>
            </a:pPr>
            <a:endParaRPr lang="en-US" sz="2000" b="0" dirty="0" smtClean="0"/>
          </a:p>
          <a:p>
            <a:pPr>
              <a:buFont typeface="Arial" panose="020B0604020202020204" pitchFamily="34" charset="0"/>
              <a:buChar char="•"/>
            </a:pPr>
            <a:r>
              <a:rPr lang="en-US" sz="2000" b="0" dirty="0" smtClean="0"/>
              <a:t>For further discussion…</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en-GB" smtClean="0"/>
              <a:t>Kai Lennert Bober, HHI</a:t>
            </a:r>
            <a:endParaRPr lang="en-GB" dirty="0"/>
          </a:p>
        </p:txBody>
      </p:sp>
      <p:sp>
        <p:nvSpPr>
          <p:cNvPr id="6" name="Datumsplatzhalter 5"/>
          <p:cNvSpPr>
            <a:spLocks noGrp="1"/>
          </p:cNvSpPr>
          <p:nvPr>
            <p:ph type="dt" idx="15"/>
          </p:nvPr>
        </p:nvSpPr>
        <p:spPr/>
        <p:txBody>
          <a:bodyPr/>
          <a:lstStyle/>
          <a:p>
            <a:r>
              <a:rPr lang="en-US" altLang="ko-KR" dirty="0"/>
              <a:t>October</a:t>
            </a:r>
            <a:r>
              <a:rPr lang="de-DE" dirty="0" smtClean="0"/>
              <a:t> 2018</a:t>
            </a:r>
            <a:endParaRPr lang="en-GB" dirty="0"/>
          </a:p>
        </p:txBody>
      </p:sp>
    </p:spTree>
    <p:extLst>
      <p:ext uri="{BB962C8B-B14F-4D97-AF65-F5344CB8AC3E}">
        <p14:creationId xmlns:p14="http://schemas.microsoft.com/office/powerpoint/2010/main" val="201193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1556792"/>
            <a:ext cx="7772400" cy="1470025"/>
          </a:xfrm>
        </p:spPr>
        <p:txBody>
          <a:bodyPr/>
          <a:lstStyle/>
          <a:p>
            <a:r>
              <a:rPr lang="en-US" dirty="0" smtClean="0"/>
              <a:t>IEEE P802.15.13 </a:t>
            </a:r>
            <a:br>
              <a:rPr lang="en-US" dirty="0" smtClean="0"/>
            </a:br>
            <a:r>
              <a:rPr lang="en-US" altLang="zh-CN" dirty="0" smtClean="0">
                <a:solidFill>
                  <a:schemeClr val="tx1">
                    <a:lumMod val="85000"/>
                    <a:lumOff val="15000"/>
                  </a:schemeClr>
                </a:solidFill>
                <a:ea typeface="宋体" charset="-122"/>
              </a:rPr>
              <a:t>Variable MAC frame format using information elements</a:t>
            </a:r>
            <a:endParaRPr lang="en-US" dirty="0"/>
          </a:p>
        </p:txBody>
      </p:sp>
      <p:sp>
        <p:nvSpPr>
          <p:cNvPr id="2" name="날짜 개체 틀 1"/>
          <p:cNvSpPr>
            <a:spLocks noGrp="1"/>
          </p:cNvSpPr>
          <p:nvPr>
            <p:ph type="dt" idx="10"/>
          </p:nvPr>
        </p:nvSpPr>
        <p:spPr/>
        <p:txBody>
          <a:bodyPr/>
          <a:lstStyle/>
          <a:p>
            <a:r>
              <a:rPr lang="en-US" altLang="ko-KR" dirty="0"/>
              <a:t>October </a:t>
            </a:r>
            <a:r>
              <a:rPr lang="en-US" altLang="ko-KR" dirty="0" smtClean="0"/>
              <a:t>2018</a:t>
            </a:r>
            <a:endParaRPr lang="en-US" altLang="zh-CN" dirty="0"/>
          </a:p>
        </p:txBody>
      </p:sp>
      <p:sp>
        <p:nvSpPr>
          <p:cNvPr id="4" name="바닥글 개체 틀 3"/>
          <p:cNvSpPr>
            <a:spLocks noGrp="1"/>
          </p:cNvSpPr>
          <p:nvPr>
            <p:ph type="ftr" idx="11"/>
          </p:nvPr>
        </p:nvSpPr>
        <p:spPr/>
        <p:txBody>
          <a:bodyPr/>
          <a:lstStyle/>
          <a:p>
            <a:r>
              <a:rPr lang="en-US" dirty="0" smtClean="0"/>
              <a:t>Kai Lennert Bober</a:t>
            </a:r>
            <a:r>
              <a:rPr lang="en-US" altLang="zh-CN" dirty="0" smtClean="0"/>
              <a:t>, HHI</a:t>
            </a:r>
            <a:endParaRPr lang="en-US" altLang="zh-CN"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2</a:t>
            </a:fld>
            <a:endParaRPr lang="en-US" altLang="zh-CN" dirty="0"/>
          </a:p>
        </p:txBody>
      </p:sp>
      <p:sp>
        <p:nvSpPr>
          <p:cNvPr id="8" name="Rectangle 6"/>
          <p:cNvSpPr txBox="1">
            <a:spLocks noChangeArrowheads="1"/>
          </p:cNvSpPr>
          <p:nvPr/>
        </p:nvSpPr>
        <p:spPr bwMode="auto">
          <a:xfrm>
            <a:off x="685800" y="3666728"/>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r>
              <a:rPr lang="en-US" altLang="en-US" sz="2000" kern="0" dirty="0"/>
              <a:t>Date:</a:t>
            </a:r>
            <a:r>
              <a:rPr lang="en-US" altLang="en-US" sz="2000" b="0" kern="0" dirty="0"/>
              <a:t> </a:t>
            </a:r>
            <a:r>
              <a:rPr lang="en-US" altLang="en-US" sz="2000" b="0" kern="0" dirty="0" smtClean="0"/>
              <a:t>2018-10-23 </a:t>
            </a:r>
            <a:endParaRPr lang="en-US" altLang="en-US" sz="2000" b="0" kern="0" dirty="0"/>
          </a:p>
        </p:txBody>
      </p:sp>
      <p:graphicFrame>
        <p:nvGraphicFramePr>
          <p:cNvPr id="9" name="Object 11"/>
          <p:cNvGraphicFramePr>
            <a:graphicFrameLocks noChangeAspect="1"/>
          </p:cNvGraphicFramePr>
          <p:nvPr>
            <p:extLst>
              <p:ext uri="{D42A27DB-BD31-4B8C-83A1-F6EECF244321}">
                <p14:modId xmlns:p14="http://schemas.microsoft.com/office/powerpoint/2010/main" val="1111711912"/>
              </p:ext>
            </p:extLst>
          </p:nvPr>
        </p:nvGraphicFramePr>
        <p:xfrm>
          <a:off x="107505" y="4907331"/>
          <a:ext cx="10500626" cy="3044724"/>
        </p:xfrm>
        <a:graphic>
          <a:graphicData uri="http://schemas.openxmlformats.org/presentationml/2006/ole">
            <mc:AlternateContent xmlns:mc="http://schemas.openxmlformats.org/markup-compatibility/2006">
              <mc:Choice xmlns:v="urn:schemas-microsoft-com:vml" Requires="v">
                <p:oleObj spid="_x0000_s1329" name="Document" r:id="rId4" imgW="8593869" imgH="2492215" progId="Word.Document.8">
                  <p:embed/>
                </p:oleObj>
              </mc:Choice>
              <mc:Fallback>
                <p:oleObj name="Document" r:id="rId4" imgW="8593869" imgH="2492215" progId="Word.Document.8">
                  <p:embed/>
                  <p:pic>
                    <p:nvPicPr>
                      <p:cNvPr id="14342" name="Object 11"/>
                      <p:cNvPicPr>
                        <a:picLocks noChangeAspect="1" noChangeArrowheads="1"/>
                      </p:cNvPicPr>
                      <p:nvPr/>
                    </p:nvPicPr>
                    <p:blipFill>
                      <a:blip r:embed="rId5"/>
                      <a:srcRect/>
                      <a:stretch>
                        <a:fillRect/>
                      </a:stretch>
                    </p:blipFill>
                    <p:spPr bwMode="auto">
                      <a:xfrm>
                        <a:off x="107505" y="4907331"/>
                        <a:ext cx="10500626" cy="3044724"/>
                      </a:xfrm>
                      <a:prstGeom prst="rect">
                        <a:avLst/>
                      </a:prstGeom>
                      <a:noFill/>
                      <a:ln>
                        <a:noFill/>
                      </a:ln>
                      <a:effectLst/>
                      <a:extLst/>
                    </p:spPr>
                  </p:pic>
                </p:oleObj>
              </mc:Fallback>
            </mc:AlternateContent>
          </a:graphicData>
        </a:graphic>
      </p:graphicFrame>
      <p:sp>
        <p:nvSpPr>
          <p:cNvPr id="12" name="Rectangle 12"/>
          <p:cNvSpPr>
            <a:spLocks noChangeArrowheads="1"/>
          </p:cNvSpPr>
          <p:nvPr/>
        </p:nvSpPr>
        <p:spPr bwMode="auto">
          <a:xfrm>
            <a:off x="685800" y="420012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dirty="0"/>
              <a:t> Authors:</a:t>
            </a:r>
            <a:endParaRPr lang="en-US" altLang="en-US" sz="2000" b="0" dirty="0"/>
          </a:p>
        </p:txBody>
      </p:sp>
    </p:spTree>
    <p:extLst>
      <p:ext uri="{BB962C8B-B14F-4D97-AF65-F5344CB8AC3E}">
        <p14:creationId xmlns:p14="http://schemas.microsoft.com/office/powerpoint/2010/main" val="2479168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dirty="0" smtClean="0"/>
              <a:t>Content</a:t>
            </a:r>
            <a:endParaRPr lang="en-US"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3</a:t>
            </a:fld>
            <a:endParaRPr lang="en-US" altLang="zh-CN" dirty="0"/>
          </a:p>
        </p:txBody>
      </p:sp>
      <p:sp>
        <p:nvSpPr>
          <p:cNvPr id="4" name="바닥글 개체 틀 3"/>
          <p:cNvSpPr>
            <a:spLocks noGrp="1"/>
          </p:cNvSpPr>
          <p:nvPr>
            <p:ph type="ftr" idx="14"/>
          </p:nvPr>
        </p:nvSpPr>
        <p:spPr/>
        <p:txBody>
          <a:bodyPr/>
          <a:lstStyle/>
          <a:p>
            <a:r>
              <a:rPr lang="en-US" dirty="0" smtClean="0"/>
              <a:t>Kai Lennert Bober</a:t>
            </a:r>
            <a:r>
              <a:rPr lang="en-US" altLang="zh-CN" dirty="0" smtClean="0"/>
              <a:t>, HHI</a:t>
            </a:r>
            <a:endParaRPr lang="en-US" altLang="zh-CN" dirty="0"/>
          </a:p>
        </p:txBody>
      </p:sp>
      <p:sp>
        <p:nvSpPr>
          <p:cNvPr id="2" name="날짜 개체 틀 1"/>
          <p:cNvSpPr>
            <a:spLocks noGrp="1"/>
          </p:cNvSpPr>
          <p:nvPr>
            <p:ph type="dt" idx="15"/>
          </p:nvPr>
        </p:nvSpPr>
        <p:spPr/>
        <p:txBody>
          <a:bodyPr/>
          <a:lstStyle/>
          <a:p>
            <a:r>
              <a:rPr lang="en-US" altLang="ko-KR" dirty="0"/>
              <a:t>October </a:t>
            </a:r>
            <a:r>
              <a:rPr lang="en-US" altLang="ko-KR" dirty="0" smtClean="0"/>
              <a:t>2018</a:t>
            </a:r>
            <a:endParaRPr lang="en-US" altLang="zh-CN" dirty="0"/>
          </a:p>
        </p:txBody>
      </p:sp>
      <p:sp>
        <p:nvSpPr>
          <p:cNvPr id="5" name="Inhaltsplatzhalter 4"/>
          <p:cNvSpPr>
            <a:spLocks noGrp="1"/>
          </p:cNvSpPr>
          <p:nvPr>
            <p:ph idx="1"/>
          </p:nvPr>
        </p:nvSpPr>
        <p:spPr/>
        <p:txBody>
          <a:bodyPr/>
          <a:lstStyle/>
          <a:p>
            <a:pPr marL="0" indent="0"/>
            <a:r>
              <a:rPr lang="en-US" dirty="0"/>
              <a:t>This doc. c</a:t>
            </a:r>
            <a:r>
              <a:rPr lang="en-US" dirty="0" smtClean="0"/>
              <a:t>ontains a proposal to introduce variable information elements (IEs) in the MAC frame, similar to the MAC frame defined by IEEE 802.15.4.</a:t>
            </a:r>
            <a:endParaRPr lang="en-US" dirty="0"/>
          </a:p>
        </p:txBody>
      </p:sp>
    </p:spTree>
    <p:extLst>
      <p:ext uri="{BB962C8B-B14F-4D97-AF65-F5344CB8AC3E}">
        <p14:creationId xmlns:p14="http://schemas.microsoft.com/office/powerpoint/2010/main" val="1185178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Current state of the MAC frame</a:t>
            </a:r>
            <a:endParaRPr lang="en-US" dirty="0"/>
          </a:p>
        </p:txBody>
      </p:sp>
      <p:sp>
        <p:nvSpPr>
          <p:cNvPr id="3" name="Inhaltsplatzhalter 2"/>
          <p:cNvSpPr>
            <a:spLocks noGrp="1"/>
          </p:cNvSpPr>
          <p:nvPr>
            <p:ph idx="1"/>
          </p:nvPr>
        </p:nvSpPr>
        <p:spPr>
          <a:xfrm>
            <a:off x="685800" y="1981200"/>
            <a:ext cx="7918648" cy="4494213"/>
          </a:xfrm>
        </p:spPr>
        <p:txBody>
          <a:bodyPr/>
          <a:lstStyle/>
          <a:p>
            <a:pPr>
              <a:buFont typeface="Arial" panose="020B0604020202020204" pitchFamily="34" charset="0"/>
              <a:buChar char="•"/>
            </a:pPr>
            <a:r>
              <a:rPr lang="en-US" b="0" dirty="0" smtClean="0"/>
              <a:t>The general MAC frame format was covered in documents </a:t>
            </a:r>
          </a:p>
          <a:p>
            <a:pPr lvl="1">
              <a:buFont typeface="Arial" panose="020B0604020202020204" pitchFamily="34" charset="0"/>
              <a:buChar char="•"/>
            </a:pPr>
            <a:r>
              <a:rPr lang="en-US" altLang="zh-CN" dirty="0" smtClean="0">
                <a:solidFill>
                  <a:schemeClr val="tx1"/>
                </a:solidFill>
              </a:rPr>
              <a:t>15-18-0185-01-0013</a:t>
            </a:r>
          </a:p>
          <a:p>
            <a:pPr lvl="1">
              <a:buFont typeface="Arial" panose="020B0604020202020204" pitchFamily="34" charset="0"/>
              <a:buChar char="•"/>
            </a:pPr>
            <a:r>
              <a:rPr lang="en-US" altLang="zh-CN" kern="1200" dirty="0">
                <a:solidFill>
                  <a:schemeClr val="tx1"/>
                </a:solidFill>
                <a:latin typeface="Times New Roman" pitchFamily="18" charset="0"/>
              </a:rPr>
              <a:t>15-18-0269-00-0013</a:t>
            </a:r>
            <a:endParaRPr lang="en-US" altLang="zh-CN" sz="2200" dirty="0">
              <a:ea typeface="宋体" charset="-122"/>
            </a:endParaRPr>
          </a:p>
          <a:p>
            <a:pPr lvl="1">
              <a:buFont typeface="Arial" panose="020B0604020202020204" pitchFamily="34" charset="0"/>
              <a:buChar char="•"/>
            </a:pPr>
            <a:r>
              <a:rPr lang="en-US" dirty="0" smtClean="0"/>
              <a:t>15-18-0270-05-0013 </a:t>
            </a:r>
          </a:p>
          <a:p>
            <a:pPr lvl="1">
              <a:buFont typeface="Arial" panose="020B0604020202020204" pitchFamily="34" charset="0"/>
              <a:buChar char="•"/>
            </a:pPr>
            <a:endParaRPr lang="en-US" dirty="0" smtClean="0"/>
          </a:p>
          <a:p>
            <a:pPr>
              <a:buFont typeface="Arial" panose="020B0604020202020204" pitchFamily="34" charset="0"/>
              <a:buChar char="•"/>
            </a:pPr>
            <a:r>
              <a:rPr lang="en-US" b="0" dirty="0" smtClean="0"/>
              <a:t>Frame formats for management and control frames were proposed in document </a:t>
            </a:r>
          </a:p>
          <a:p>
            <a:pPr lvl="1">
              <a:buFont typeface="Arial" panose="020B0604020202020204" pitchFamily="34" charset="0"/>
              <a:buChar char="•"/>
            </a:pPr>
            <a:r>
              <a:rPr lang="en-US" dirty="0" smtClean="0"/>
              <a:t>15-18-0393-02-0013</a:t>
            </a:r>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4</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October</a:t>
            </a:r>
            <a:r>
              <a:rPr lang="en-US" dirty="0" smtClean="0"/>
              <a:t> 2018</a:t>
            </a:r>
            <a:endParaRPr lang="en-US" dirty="0"/>
          </a:p>
        </p:txBody>
      </p:sp>
    </p:spTree>
    <p:extLst>
      <p:ext uri="{BB962C8B-B14F-4D97-AF65-F5344CB8AC3E}">
        <p14:creationId xmlns:p14="http://schemas.microsoft.com/office/powerpoint/2010/main" val="2409365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a:t>
            </a:r>
            <a:r>
              <a:rPr lang="en-US" dirty="0" smtClean="0"/>
              <a:t>proposed general </a:t>
            </a:r>
            <a:r>
              <a:rPr lang="en-US" dirty="0" smtClean="0"/>
              <a:t>MAC header format</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5</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smtClean="0"/>
              <a:t>October</a:t>
            </a:r>
            <a:r>
              <a:rPr lang="en-US" dirty="0" smtClean="0"/>
              <a:t> 2018</a:t>
            </a:r>
            <a:endParaRPr lang="en-US" dirty="0"/>
          </a:p>
        </p:txBody>
      </p:sp>
      <p:graphicFrame>
        <p:nvGraphicFramePr>
          <p:cNvPr id="10" name="Tabelle 9"/>
          <p:cNvGraphicFramePr>
            <a:graphicFrameLocks noGrp="1"/>
          </p:cNvGraphicFramePr>
          <p:nvPr>
            <p:extLst>
              <p:ext uri="{D42A27DB-BD31-4B8C-83A1-F6EECF244321}">
                <p14:modId xmlns:p14="http://schemas.microsoft.com/office/powerpoint/2010/main" val="981155893"/>
              </p:ext>
            </p:extLst>
          </p:nvPr>
        </p:nvGraphicFramePr>
        <p:xfrm>
          <a:off x="514015" y="2282002"/>
          <a:ext cx="8190581" cy="1291014"/>
        </p:xfrm>
        <a:graphic>
          <a:graphicData uri="http://schemas.openxmlformats.org/drawingml/2006/table">
            <a:tbl>
              <a:tblPr firstRow="1" firstCol="1" bandRow="1"/>
              <a:tblGrid>
                <a:gridCol w="773758">
                  <a:extLst>
                    <a:ext uri="{9D8B030D-6E8A-4147-A177-3AD203B41FA5}">
                      <a16:colId xmlns:a16="http://schemas.microsoft.com/office/drawing/2014/main" val="2356468762"/>
                    </a:ext>
                  </a:extLst>
                </a:gridCol>
                <a:gridCol w="792088">
                  <a:extLst>
                    <a:ext uri="{9D8B030D-6E8A-4147-A177-3AD203B41FA5}">
                      <a16:colId xmlns:a16="http://schemas.microsoft.com/office/drawing/2014/main" val="2461628747"/>
                    </a:ext>
                  </a:extLst>
                </a:gridCol>
                <a:gridCol w="720080">
                  <a:extLst>
                    <a:ext uri="{9D8B030D-6E8A-4147-A177-3AD203B41FA5}">
                      <a16:colId xmlns:a16="http://schemas.microsoft.com/office/drawing/2014/main" val="2077471260"/>
                    </a:ext>
                  </a:extLst>
                </a:gridCol>
                <a:gridCol w="792088">
                  <a:extLst>
                    <a:ext uri="{9D8B030D-6E8A-4147-A177-3AD203B41FA5}">
                      <a16:colId xmlns:a16="http://schemas.microsoft.com/office/drawing/2014/main" val="3929043933"/>
                    </a:ext>
                  </a:extLst>
                </a:gridCol>
                <a:gridCol w="792088">
                  <a:extLst>
                    <a:ext uri="{9D8B030D-6E8A-4147-A177-3AD203B41FA5}">
                      <a16:colId xmlns:a16="http://schemas.microsoft.com/office/drawing/2014/main" val="4046048828"/>
                    </a:ext>
                  </a:extLst>
                </a:gridCol>
                <a:gridCol w="864096">
                  <a:extLst>
                    <a:ext uri="{9D8B030D-6E8A-4147-A177-3AD203B41FA5}">
                      <a16:colId xmlns:a16="http://schemas.microsoft.com/office/drawing/2014/main" val="2369972075"/>
                    </a:ext>
                  </a:extLst>
                </a:gridCol>
                <a:gridCol w="792088">
                  <a:extLst>
                    <a:ext uri="{9D8B030D-6E8A-4147-A177-3AD203B41FA5}">
                      <a16:colId xmlns:a16="http://schemas.microsoft.com/office/drawing/2014/main" val="1054997285"/>
                    </a:ext>
                  </a:extLst>
                </a:gridCol>
                <a:gridCol w="864096">
                  <a:extLst>
                    <a:ext uri="{9D8B030D-6E8A-4147-A177-3AD203B41FA5}">
                      <a16:colId xmlns:a16="http://schemas.microsoft.com/office/drawing/2014/main" val="2536199859"/>
                    </a:ext>
                  </a:extLst>
                </a:gridCol>
                <a:gridCol w="1195995">
                  <a:extLst>
                    <a:ext uri="{9D8B030D-6E8A-4147-A177-3AD203B41FA5}">
                      <a16:colId xmlns:a16="http://schemas.microsoft.com/office/drawing/2014/main" val="2942127049"/>
                    </a:ext>
                  </a:extLst>
                </a:gridCol>
                <a:gridCol w="604204">
                  <a:extLst>
                    <a:ext uri="{9D8B030D-6E8A-4147-A177-3AD203B41FA5}">
                      <a16:colId xmlns:a16="http://schemas.microsoft.com/office/drawing/2014/main" val="3614213798"/>
                    </a:ext>
                  </a:extLst>
                </a:gridCol>
              </a:tblGrid>
              <a:tr h="377249">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Octets: </a:t>
                      </a:r>
                      <a:r>
                        <a:rPr lang="en-US" sz="1100" b="1" dirty="0">
                          <a:effectLst/>
                          <a:latin typeface="Times New Roman" panose="02020603050405020304" pitchFamily="18" charset="0"/>
                          <a:ea typeface="SimSun" panose="02010600030101010101" pitchFamily="2" charset="-122"/>
                        </a:rPr>
                        <a:t>2</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0/2</a:t>
                      </a:r>
                      <a:r>
                        <a:rPr lang="en-US" sz="900" dirty="0">
                          <a:effectLst/>
                          <a:latin typeface="Times New Roman" panose="02020603050405020304" pitchFamily="18" charset="0"/>
                          <a:ea typeface="MS Mincho" panose="02020609040205080304" pitchFamily="49" charset="-128"/>
                        </a:rPr>
                        <a:t>  </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solidFill>
                            <a:schemeClr val="tx1"/>
                          </a:solidFill>
                          <a:effectLst/>
                          <a:latin typeface="Times New Roman" panose="02020603050405020304" pitchFamily="18" charset="0"/>
                          <a:ea typeface="SimSun" panose="02010600030101010101" pitchFamily="2" charset="-122"/>
                        </a:rPr>
                        <a:t>6</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a:solidFill>
                            <a:schemeClr val="tx1"/>
                          </a:solidFill>
                          <a:effectLst/>
                          <a:latin typeface="Times New Roman" panose="02020603050405020304" pitchFamily="18" charset="0"/>
                          <a:ea typeface="SimSun" panose="02010600030101010101" pitchFamily="2" charset="-122"/>
                          <a:cs typeface="+mn-cs"/>
                        </a:rPr>
                        <a:t>0/6</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a:solidFill>
                            <a:schemeClr val="tx1"/>
                          </a:solidFill>
                          <a:effectLst/>
                          <a:latin typeface="Times New Roman" panose="02020603050405020304" pitchFamily="18" charset="0"/>
                          <a:ea typeface="SimSun" panose="02010600030101010101" pitchFamily="2" charset="-122"/>
                          <a:cs typeface="+mn-cs"/>
                        </a:rPr>
                        <a:t>0/6</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a:solidFill>
                            <a:schemeClr val="tx1"/>
                          </a:solidFill>
                          <a:effectLst/>
                          <a:latin typeface="Times New Roman" panose="02020603050405020304" pitchFamily="18" charset="0"/>
                          <a:ea typeface="SimSun" panose="02010600030101010101" pitchFamily="2" charset="-122"/>
                          <a:cs typeface="+mn-cs"/>
                        </a:rPr>
                        <a:t>0/2</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a:solidFill>
                            <a:schemeClr val="tx1"/>
                          </a:solidFill>
                          <a:effectLst/>
                          <a:latin typeface="Times New Roman" panose="02020603050405020304" pitchFamily="18" charset="0"/>
                          <a:ea typeface="SimSun" panose="02010600030101010101" pitchFamily="2" charset="-122"/>
                          <a:cs typeface="+mn-cs"/>
                        </a:rPr>
                        <a:t>0/6</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chemeClr val="tx1"/>
                          </a:solidFill>
                          <a:effectLst/>
                          <a:latin typeface="Times New Roman" panose="02020603050405020304" pitchFamily="18" charset="0"/>
                          <a:ea typeface="SimSun" panose="02010600030101010101" pitchFamily="2" charset="-122"/>
                        </a:rPr>
                        <a:t>0/5/6/10</a:t>
                      </a:r>
                      <a:endParaRPr lang="de-DE" sz="1100">
                        <a:solidFill>
                          <a:schemeClr val="tx1"/>
                        </a:solidFill>
                        <a:effectLst/>
                        <a:latin typeface="Times New Roman" panose="02020603050405020304" pitchFamily="18" charset="0"/>
                        <a:ea typeface="MS Mincho" panose="02020609040205080304" pitchFamily="49" charset="-128"/>
                      </a:endParaRPr>
                    </a:p>
                    <a:p>
                      <a:pPr algn="ctr">
                        <a:spcAft>
                          <a:spcPts val="0"/>
                        </a:spcAft>
                      </a:pPr>
                      <a:r>
                        <a:rPr lang="en-US" sz="1100" b="1">
                          <a:solidFill>
                            <a:schemeClr val="tx1"/>
                          </a:solidFill>
                          <a:effectLst/>
                          <a:latin typeface="Times New Roman" panose="02020603050405020304" pitchFamily="18" charset="0"/>
                          <a:ea typeface="SimSun" panose="02010600030101010101" pitchFamily="2" charset="-122"/>
                        </a:rPr>
                        <a:t>/14</a:t>
                      </a:r>
                      <a:r>
                        <a:rPr lang="en-US" sz="900">
                          <a:solidFill>
                            <a:schemeClr val="tx1"/>
                          </a:solidFill>
                          <a:effectLst/>
                          <a:latin typeface="Times New Roman" panose="02020603050405020304" pitchFamily="18" charset="0"/>
                          <a:ea typeface="MS Mincho" panose="02020609040205080304" pitchFamily="49" charset="-128"/>
                        </a:rPr>
                        <a:t> </a:t>
                      </a:r>
                      <a:endParaRPr lang="de-DE" sz="110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chemeClr val="tx1"/>
                          </a:solidFill>
                          <a:effectLst/>
                          <a:latin typeface="Times New Roman" panose="02020603050405020304" pitchFamily="18" charset="0"/>
                          <a:ea typeface="SimSun" panose="02010600030101010101" pitchFamily="2" charset="-122"/>
                        </a:rPr>
                        <a:t>variable</a:t>
                      </a:r>
                      <a:endParaRPr lang="de-DE" sz="110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4</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6466109"/>
                  </a:ext>
                </a:extLst>
              </a:tr>
              <a:tr h="586105">
                <a:tc>
                  <a:txBody>
                    <a:bodyPr/>
                    <a:lstStyle/>
                    <a:p>
                      <a:pPr algn="ctr">
                        <a:spcAft>
                          <a:spcPts val="0"/>
                        </a:spcAft>
                      </a:pPr>
                      <a:r>
                        <a:rPr lang="en-US" sz="1000" b="1" u="sng" dirty="0">
                          <a:effectLst/>
                          <a:latin typeface="Times New Roman" panose="02020603050405020304" pitchFamily="18" charset="0"/>
                          <a:ea typeface="SimSun" panose="02010600030101010101" pitchFamily="2" charset="-122"/>
                        </a:rPr>
                        <a:t>Frame control</a:t>
                      </a:r>
                      <a:endParaRPr lang="de-DE" sz="1100" b="1" u="sng"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u="sng" dirty="0">
                          <a:effectLst/>
                          <a:latin typeface="Times New Roman" panose="02020603050405020304" pitchFamily="18" charset="0"/>
                          <a:ea typeface="SimSun" panose="02010600030101010101" pitchFamily="2" charset="-122"/>
                        </a:rPr>
                        <a:t>ACK information </a:t>
                      </a:r>
                      <a:endParaRPr lang="de-DE" sz="1100" b="1" u="sng"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a:solidFill>
                            <a:schemeClr val="tx1"/>
                          </a:solidFill>
                          <a:effectLst/>
                          <a:latin typeface="Times New Roman" panose="02020603050405020304" pitchFamily="18" charset="0"/>
                          <a:ea typeface="SimSun" panose="02010600030101010101" pitchFamily="2" charset="-122"/>
                        </a:rPr>
                        <a:t>Receiver Address</a:t>
                      </a:r>
                      <a:endParaRPr lang="de-DE" sz="110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chemeClr val="tx1"/>
                          </a:solidFill>
                          <a:effectLst/>
                          <a:latin typeface="Times New Roman" panose="02020603050405020304" pitchFamily="18" charset="0"/>
                          <a:ea typeface="SimSun" panose="02010600030101010101" pitchFamily="2" charset="-122"/>
                        </a:rPr>
                        <a:t>Transmitter Address</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chemeClr val="tx1"/>
                          </a:solidFill>
                          <a:effectLst/>
                          <a:latin typeface="Times New Roman" panose="02020603050405020304" pitchFamily="18" charset="0"/>
                          <a:ea typeface="SimSun" panose="02010600030101010101" pitchFamily="2" charset="-122"/>
                        </a:rPr>
                        <a:t>Auxiliary Address 1</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u="sng" dirty="0">
                          <a:solidFill>
                            <a:schemeClr val="tx1"/>
                          </a:solidFill>
                          <a:effectLst/>
                          <a:latin typeface="Times New Roman" panose="02020603050405020304" pitchFamily="18" charset="0"/>
                          <a:ea typeface="SimSun" panose="02010600030101010101" pitchFamily="2" charset="-122"/>
                        </a:rPr>
                        <a:t>Sequence </a:t>
                      </a:r>
                      <a:r>
                        <a:rPr lang="en-US" sz="1000" b="1" u="sng" dirty="0" smtClean="0">
                          <a:solidFill>
                            <a:schemeClr val="tx1"/>
                          </a:solidFill>
                          <a:effectLst/>
                          <a:latin typeface="Times New Roman" panose="02020603050405020304" pitchFamily="18" charset="0"/>
                          <a:ea typeface="SimSun" panose="02010600030101010101" pitchFamily="2" charset="-122"/>
                        </a:rPr>
                        <a:t>control</a:t>
                      </a:r>
                      <a:endParaRPr lang="de-DE" sz="1100"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chemeClr val="tx1"/>
                          </a:solidFill>
                          <a:effectLst/>
                          <a:latin typeface="Times New Roman" panose="02020603050405020304" pitchFamily="18" charset="0"/>
                          <a:ea typeface="SimSun" panose="02010600030101010101" pitchFamily="2" charset="-122"/>
                        </a:rPr>
                        <a:t>Auxiliary Address 2</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b="1" u="sng" dirty="0">
                          <a:solidFill>
                            <a:schemeClr val="tx1"/>
                          </a:solidFill>
                          <a:effectLst/>
                          <a:latin typeface="Times New Roman" panose="02020603050405020304" pitchFamily="18" charset="0"/>
                          <a:ea typeface="SimSun" panose="02010600030101010101" pitchFamily="2" charset="-122"/>
                        </a:rPr>
                        <a:t>Auxiliary security header</a:t>
                      </a: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solidFill>
                            <a:schemeClr val="tx1"/>
                          </a:solidFill>
                          <a:effectLst/>
                          <a:latin typeface="Times New Roman" panose="02020603050405020304" pitchFamily="18" charset="0"/>
                          <a:ea typeface="SimSun" panose="02010600030101010101" pitchFamily="2" charset="-122"/>
                        </a:rPr>
                        <a:t>Frame payload</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00" dirty="0">
                          <a:effectLst/>
                          <a:latin typeface="Times New Roman" panose="02020603050405020304" pitchFamily="18" charset="0"/>
                          <a:ea typeface="SimSun" panose="02010600030101010101" pitchFamily="2" charset="-122"/>
                        </a:rPr>
                        <a:t>FCS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1383953"/>
                  </a:ext>
                </a:extLst>
              </a:tr>
              <a:tr h="327660">
                <a:tc gridSpan="8">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MHR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ctr">
                        <a:spcAft>
                          <a:spcPts val="0"/>
                        </a:spcAft>
                      </a:pPr>
                      <a:r>
                        <a:rPr lang="en-US" sz="1100">
                          <a:effectLst/>
                          <a:latin typeface="Times New Roman" panose="02020603050405020304" pitchFamily="18" charset="0"/>
                          <a:ea typeface="SimSun" panose="02010600030101010101" pitchFamily="2" charset="-122"/>
                        </a:rPr>
                        <a:t>MSDU</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MFR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6254401"/>
                  </a:ext>
                </a:extLst>
              </a:tr>
            </a:tbl>
          </a:graphicData>
        </a:graphic>
      </p:graphicFrame>
      <p:graphicFrame>
        <p:nvGraphicFramePr>
          <p:cNvPr id="9" name="Tabelle 8"/>
          <p:cNvGraphicFramePr>
            <a:graphicFrameLocks noGrp="1"/>
          </p:cNvGraphicFramePr>
          <p:nvPr>
            <p:extLst>
              <p:ext uri="{D42A27DB-BD31-4B8C-83A1-F6EECF244321}">
                <p14:modId xmlns:p14="http://schemas.microsoft.com/office/powerpoint/2010/main" val="1830980552"/>
              </p:ext>
            </p:extLst>
          </p:nvPr>
        </p:nvGraphicFramePr>
        <p:xfrm>
          <a:off x="514015" y="4083395"/>
          <a:ext cx="5138106" cy="970874"/>
        </p:xfrm>
        <a:graphic>
          <a:graphicData uri="http://schemas.openxmlformats.org/drawingml/2006/table">
            <a:tbl>
              <a:tblPr firstRow="1" firstCol="1" bandRow="1"/>
              <a:tblGrid>
                <a:gridCol w="646320">
                  <a:extLst>
                    <a:ext uri="{9D8B030D-6E8A-4147-A177-3AD203B41FA5}">
                      <a16:colId xmlns:a16="http://schemas.microsoft.com/office/drawing/2014/main" val="2233226746"/>
                    </a:ext>
                  </a:extLst>
                </a:gridCol>
                <a:gridCol w="603353">
                  <a:extLst>
                    <a:ext uri="{9D8B030D-6E8A-4147-A177-3AD203B41FA5}">
                      <a16:colId xmlns:a16="http://schemas.microsoft.com/office/drawing/2014/main" val="978360473"/>
                    </a:ext>
                  </a:extLst>
                </a:gridCol>
                <a:gridCol w="720080">
                  <a:extLst>
                    <a:ext uri="{9D8B030D-6E8A-4147-A177-3AD203B41FA5}">
                      <a16:colId xmlns:a16="http://schemas.microsoft.com/office/drawing/2014/main" val="3616989979"/>
                    </a:ext>
                  </a:extLst>
                </a:gridCol>
                <a:gridCol w="648072">
                  <a:extLst>
                    <a:ext uri="{9D8B030D-6E8A-4147-A177-3AD203B41FA5}">
                      <a16:colId xmlns:a16="http://schemas.microsoft.com/office/drawing/2014/main" val="3566949280"/>
                    </a:ext>
                  </a:extLst>
                </a:gridCol>
                <a:gridCol w="648072">
                  <a:extLst>
                    <a:ext uri="{9D8B030D-6E8A-4147-A177-3AD203B41FA5}">
                      <a16:colId xmlns:a16="http://schemas.microsoft.com/office/drawing/2014/main" val="26758367"/>
                    </a:ext>
                  </a:extLst>
                </a:gridCol>
                <a:gridCol w="576064">
                  <a:extLst>
                    <a:ext uri="{9D8B030D-6E8A-4147-A177-3AD203B41FA5}">
                      <a16:colId xmlns:a16="http://schemas.microsoft.com/office/drawing/2014/main" val="126262449"/>
                    </a:ext>
                  </a:extLst>
                </a:gridCol>
                <a:gridCol w="576064">
                  <a:extLst>
                    <a:ext uri="{9D8B030D-6E8A-4147-A177-3AD203B41FA5}">
                      <a16:colId xmlns:a16="http://schemas.microsoft.com/office/drawing/2014/main" val="2364925203"/>
                    </a:ext>
                  </a:extLst>
                </a:gridCol>
                <a:gridCol w="720081">
                  <a:extLst>
                    <a:ext uri="{9D8B030D-6E8A-4147-A177-3AD203B41FA5}">
                      <a16:colId xmlns:a16="http://schemas.microsoft.com/office/drawing/2014/main" val="517021808"/>
                    </a:ext>
                  </a:extLst>
                </a:gridCol>
              </a:tblGrid>
              <a:tr h="388350">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0-1 </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MS Mincho" panose="02020609040205080304" pitchFamily="49" charset="-128"/>
                        </a:rPr>
                        <a:t> </a:t>
                      </a:r>
                      <a:r>
                        <a:rPr lang="en-US" sz="1100" b="1" dirty="0" smtClean="0">
                          <a:effectLst/>
                          <a:latin typeface="Times New Roman" panose="02020603050405020304" pitchFamily="18" charset="0"/>
                          <a:ea typeface="MS Mincho" panose="02020609040205080304" pitchFamily="49" charset="-128"/>
                        </a:rPr>
                        <a:t>2-7</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MS Mincho" panose="02020609040205080304" pitchFamily="49" charset="-128"/>
                        </a:rPr>
                        <a:t>8</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MS Mincho" panose="02020609040205080304" pitchFamily="49" charset="-128"/>
                        </a:rPr>
                        <a:t>9</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MS Mincho" panose="02020609040205080304" pitchFamily="49" charset="-128"/>
                        </a:rPr>
                        <a:t>10</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SimSun" panose="02010600030101010101" pitchFamily="2" charset="-122"/>
                        </a:rPr>
                        <a:t>11</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SimSun" panose="02010600030101010101" pitchFamily="2" charset="-122"/>
                        </a:rPr>
                        <a:t>12</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13-15</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8035428"/>
                  </a:ext>
                </a:extLst>
              </a:tr>
              <a:tr h="582524">
                <a:tc>
                  <a:txBody>
                    <a:bodyPr/>
                    <a:lstStyle/>
                    <a:p>
                      <a:pPr algn="ctr">
                        <a:spcAft>
                          <a:spcPts val="0"/>
                        </a:spcAft>
                      </a:pPr>
                      <a:r>
                        <a:rPr lang="en-US" sz="1100">
                          <a:effectLst/>
                          <a:latin typeface="Times New Roman" panose="02020603050405020304" pitchFamily="18" charset="0"/>
                          <a:ea typeface="SimSun" panose="02010600030101010101" pitchFamily="2" charset="-122"/>
                        </a:rPr>
                        <a:t>Frame version</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effectLst/>
                          <a:latin typeface="Times New Roman" panose="02020603050405020304" pitchFamily="18" charset="0"/>
                          <a:ea typeface="SimSun" panose="02010600030101010101" pitchFamily="2" charset="-122"/>
                        </a:rPr>
                        <a:t>Frame type / subtype</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effectLst/>
                          <a:latin typeface="Times New Roman" panose="02020603050405020304" pitchFamily="18" charset="0"/>
                          <a:ea typeface="SimSun" panose="02010600030101010101" pitchFamily="2" charset="-122"/>
                        </a:rPr>
                        <a:t>To backhaul</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From backhaul </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Security enabled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ACK request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effectLst/>
                          <a:latin typeface="Times New Roman" panose="02020603050405020304" pitchFamily="18" charset="0"/>
                          <a:ea typeface="SimSun" panose="02010600030101010101" pitchFamily="2" charset="-122"/>
                        </a:rPr>
                        <a:t>ACK info</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Reserved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7196690"/>
                  </a:ext>
                </a:extLst>
              </a:tr>
            </a:tbl>
          </a:graphicData>
        </a:graphic>
      </p:graphicFrame>
      <p:sp>
        <p:nvSpPr>
          <p:cNvPr id="11" name="Textfeld 10"/>
          <p:cNvSpPr txBox="1"/>
          <p:nvPr/>
        </p:nvSpPr>
        <p:spPr>
          <a:xfrm>
            <a:off x="514015" y="1816452"/>
            <a:ext cx="3050835" cy="400110"/>
          </a:xfrm>
          <a:prstGeom prst="rect">
            <a:avLst/>
          </a:prstGeom>
          <a:noFill/>
        </p:spPr>
        <p:txBody>
          <a:bodyPr wrap="none" rtlCol="0">
            <a:spAutoFit/>
          </a:bodyPr>
          <a:lstStyle/>
          <a:p>
            <a:r>
              <a:rPr lang="en-US" sz="2000" dirty="0" smtClean="0">
                <a:solidFill>
                  <a:schemeClr val="tx1"/>
                </a:solidFill>
              </a:rPr>
              <a:t>General MAC frame format</a:t>
            </a:r>
            <a:endParaRPr lang="en-US" sz="2000" dirty="0">
              <a:solidFill>
                <a:schemeClr val="tx1"/>
              </a:solidFill>
            </a:endParaRPr>
          </a:p>
        </p:txBody>
      </p:sp>
      <p:sp>
        <p:nvSpPr>
          <p:cNvPr id="12" name="Textfeld 11"/>
          <p:cNvSpPr txBox="1"/>
          <p:nvPr/>
        </p:nvSpPr>
        <p:spPr>
          <a:xfrm>
            <a:off x="512155" y="3724587"/>
            <a:ext cx="2159566" cy="400110"/>
          </a:xfrm>
          <a:prstGeom prst="rect">
            <a:avLst/>
          </a:prstGeom>
          <a:noFill/>
        </p:spPr>
        <p:txBody>
          <a:bodyPr wrap="none" rtlCol="0">
            <a:spAutoFit/>
          </a:bodyPr>
          <a:lstStyle/>
          <a:p>
            <a:r>
              <a:rPr lang="en-US" sz="2000" dirty="0" smtClean="0">
                <a:solidFill>
                  <a:schemeClr val="tx1"/>
                </a:solidFill>
              </a:rPr>
              <a:t>Frame control field</a:t>
            </a:r>
            <a:endParaRPr lang="en-US" sz="2000" dirty="0">
              <a:solidFill>
                <a:schemeClr val="tx1"/>
              </a:solidFill>
            </a:endParaRPr>
          </a:p>
        </p:txBody>
      </p:sp>
      <p:cxnSp>
        <p:nvCxnSpPr>
          <p:cNvPr id="21" name="Gewinkelter Verbinder 20"/>
          <p:cNvCxnSpPr/>
          <p:nvPr/>
        </p:nvCxnSpPr>
        <p:spPr bwMode="auto">
          <a:xfrm rot="16200000" flipV="1">
            <a:off x="-396689" y="3717169"/>
            <a:ext cx="1656458" cy="216024"/>
          </a:xfrm>
          <a:prstGeom prst="bentConnector3">
            <a:avLst>
              <a:gd name="adj1" fmla="val -27"/>
            </a:avLst>
          </a:prstGeom>
          <a:solidFill>
            <a:srgbClr val="00B8FF"/>
          </a:solidFill>
          <a:ln w="9525" cap="flat" cmpd="sng" algn="ctr">
            <a:solidFill>
              <a:schemeClr val="tx1"/>
            </a:solidFill>
            <a:prstDash val="solid"/>
            <a:round/>
            <a:headEnd type="none" w="med" len="med"/>
            <a:tailEnd type="none" w="med" len="med"/>
          </a:ln>
          <a:effectLst/>
        </p:spPr>
      </p:cxnSp>
      <p:cxnSp>
        <p:nvCxnSpPr>
          <p:cNvPr id="24" name="Gerade Verbindung mit Pfeil 23"/>
          <p:cNvCxnSpPr/>
          <p:nvPr/>
        </p:nvCxnSpPr>
        <p:spPr bwMode="auto">
          <a:xfrm>
            <a:off x="323528" y="2996952"/>
            <a:ext cx="2880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5" name="Gerade Verbindung mit Pfeil 24"/>
          <p:cNvCxnSpPr/>
          <p:nvPr/>
        </p:nvCxnSpPr>
        <p:spPr bwMode="auto">
          <a:xfrm flipV="1">
            <a:off x="1591938" y="3140968"/>
            <a:ext cx="8806" cy="51662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8" name="Gewinkelter Verbinder 27"/>
          <p:cNvCxnSpPr>
            <a:stCxn id="41" idx="1"/>
          </p:cNvCxnSpPr>
          <p:nvPr/>
        </p:nvCxnSpPr>
        <p:spPr bwMode="auto">
          <a:xfrm rot="10800000">
            <a:off x="1591939" y="3657592"/>
            <a:ext cx="4361263" cy="911240"/>
          </a:xfrm>
          <a:prstGeom prst="bentConnector3">
            <a:avLst>
              <a:gd name="adj1" fmla="val 3918"/>
            </a:avLst>
          </a:prstGeom>
          <a:solidFill>
            <a:srgbClr val="00B8FF"/>
          </a:solidFill>
          <a:ln w="9525" cap="flat" cmpd="sng" algn="ctr">
            <a:solidFill>
              <a:schemeClr val="tx1"/>
            </a:solidFill>
            <a:prstDash val="solid"/>
            <a:round/>
            <a:headEnd type="none" w="med" len="med"/>
            <a:tailEnd type="none" w="med" len="med"/>
          </a:ln>
          <a:effectLst/>
        </p:spPr>
      </p:cxnSp>
      <p:graphicFrame>
        <p:nvGraphicFramePr>
          <p:cNvPr id="41" name="Tabelle 40"/>
          <p:cNvGraphicFramePr>
            <a:graphicFrameLocks noGrp="1"/>
          </p:cNvGraphicFramePr>
          <p:nvPr>
            <p:extLst>
              <p:ext uri="{D42A27DB-BD31-4B8C-83A1-F6EECF244321}">
                <p14:modId xmlns:p14="http://schemas.microsoft.com/office/powerpoint/2010/main" val="3602259548"/>
              </p:ext>
            </p:extLst>
          </p:nvPr>
        </p:nvGraphicFramePr>
        <p:xfrm>
          <a:off x="5953201" y="4083395"/>
          <a:ext cx="2589137" cy="970874"/>
        </p:xfrm>
        <a:graphic>
          <a:graphicData uri="http://schemas.openxmlformats.org/drawingml/2006/table">
            <a:tbl>
              <a:tblPr firstRow="1" firstCol="1" bandRow="1"/>
              <a:tblGrid>
                <a:gridCol w="851047">
                  <a:extLst>
                    <a:ext uri="{9D8B030D-6E8A-4147-A177-3AD203B41FA5}">
                      <a16:colId xmlns:a16="http://schemas.microsoft.com/office/drawing/2014/main" val="1052918265"/>
                    </a:ext>
                  </a:extLst>
                </a:gridCol>
                <a:gridCol w="864096">
                  <a:extLst>
                    <a:ext uri="{9D8B030D-6E8A-4147-A177-3AD203B41FA5}">
                      <a16:colId xmlns:a16="http://schemas.microsoft.com/office/drawing/2014/main" val="902245543"/>
                    </a:ext>
                  </a:extLst>
                </a:gridCol>
                <a:gridCol w="873994">
                  <a:extLst>
                    <a:ext uri="{9D8B030D-6E8A-4147-A177-3AD203B41FA5}">
                      <a16:colId xmlns:a16="http://schemas.microsoft.com/office/drawing/2014/main" val="3062541008"/>
                    </a:ext>
                  </a:extLst>
                </a:gridCol>
              </a:tblGrid>
              <a:tr h="381507">
                <a:tc>
                  <a:txBody>
                    <a:bodyPr/>
                    <a:lstStyle/>
                    <a:p>
                      <a:pPr algn="ctr">
                        <a:spcAft>
                          <a:spcPts val="0"/>
                        </a:spcAft>
                      </a:pPr>
                      <a:r>
                        <a:rPr lang="en-US" sz="1100" b="1">
                          <a:effectLst/>
                          <a:latin typeface="Times New Roman" panose="02020603050405020304" pitchFamily="18" charset="0"/>
                          <a:ea typeface="SimSun" panose="02010600030101010101" pitchFamily="2" charset="-122"/>
                        </a:rPr>
                        <a:t>Bits: 0-4</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5-13</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SimSun" panose="02010600030101010101" pitchFamily="2" charset="-122"/>
                        </a:rPr>
                        <a:t>14-15</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645037"/>
                  </a:ext>
                </a:extLst>
              </a:tr>
              <a:tr h="589367">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Device </a:t>
                      </a:r>
                      <a:r>
                        <a:rPr lang="en-US" sz="1100" dirty="0" smtClean="0">
                          <a:effectLst/>
                          <a:latin typeface="Times New Roman" panose="02020603050405020304" pitchFamily="18" charset="0"/>
                          <a:ea typeface="SimSun" panose="02010600030101010101" pitchFamily="2" charset="-122"/>
                        </a:rPr>
                        <a:t>address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Sequence number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ACK</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11082"/>
                  </a:ext>
                </a:extLst>
              </a:tr>
            </a:tbl>
          </a:graphicData>
        </a:graphic>
      </p:graphicFrame>
      <p:sp>
        <p:nvSpPr>
          <p:cNvPr id="46" name="Textfeld 45"/>
          <p:cNvSpPr txBox="1"/>
          <p:nvPr/>
        </p:nvSpPr>
        <p:spPr>
          <a:xfrm>
            <a:off x="5870295" y="3717735"/>
            <a:ext cx="2531462" cy="400110"/>
          </a:xfrm>
          <a:prstGeom prst="rect">
            <a:avLst/>
          </a:prstGeom>
          <a:noFill/>
        </p:spPr>
        <p:txBody>
          <a:bodyPr wrap="none" rtlCol="0">
            <a:spAutoFit/>
          </a:bodyPr>
          <a:lstStyle/>
          <a:p>
            <a:r>
              <a:rPr lang="en-US" sz="2000" dirty="0" smtClean="0">
                <a:solidFill>
                  <a:schemeClr val="tx1"/>
                </a:solidFill>
              </a:rPr>
              <a:t>ACK information field</a:t>
            </a:r>
            <a:endParaRPr lang="en-US" sz="2000" dirty="0">
              <a:solidFill>
                <a:schemeClr val="tx1"/>
              </a:solidFill>
            </a:endParaRPr>
          </a:p>
        </p:txBody>
      </p:sp>
      <p:graphicFrame>
        <p:nvGraphicFramePr>
          <p:cNvPr id="47" name="Tabelle 46"/>
          <p:cNvGraphicFramePr>
            <a:graphicFrameLocks noGrp="1"/>
          </p:cNvGraphicFramePr>
          <p:nvPr>
            <p:extLst>
              <p:ext uri="{D42A27DB-BD31-4B8C-83A1-F6EECF244321}">
                <p14:modId xmlns:p14="http://schemas.microsoft.com/office/powerpoint/2010/main" val="3639756041"/>
              </p:ext>
            </p:extLst>
          </p:nvPr>
        </p:nvGraphicFramePr>
        <p:xfrm>
          <a:off x="984649" y="5544671"/>
          <a:ext cx="1715143" cy="876789"/>
        </p:xfrm>
        <a:graphic>
          <a:graphicData uri="http://schemas.openxmlformats.org/drawingml/2006/table">
            <a:tbl>
              <a:tblPr firstRow="1" firstCol="1" bandRow="1"/>
              <a:tblGrid>
                <a:gridCol w="851047">
                  <a:extLst>
                    <a:ext uri="{9D8B030D-6E8A-4147-A177-3AD203B41FA5}">
                      <a16:colId xmlns:a16="http://schemas.microsoft.com/office/drawing/2014/main" val="1052918265"/>
                    </a:ext>
                  </a:extLst>
                </a:gridCol>
                <a:gridCol w="864096">
                  <a:extLst>
                    <a:ext uri="{9D8B030D-6E8A-4147-A177-3AD203B41FA5}">
                      <a16:colId xmlns:a16="http://schemas.microsoft.com/office/drawing/2014/main" val="902245543"/>
                    </a:ext>
                  </a:extLst>
                </a:gridCol>
              </a:tblGrid>
              <a:tr h="344536">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a:t>
                      </a:r>
                      <a:r>
                        <a:rPr lang="en-US" sz="1100" b="1" dirty="0" smtClean="0">
                          <a:effectLst/>
                          <a:latin typeface="Times New Roman" panose="02020603050405020304" pitchFamily="18" charset="0"/>
                          <a:ea typeface="SimSun" panose="02010600030101010101" pitchFamily="2" charset="-122"/>
                        </a:rPr>
                        <a:t>0-3</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4-15</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645037"/>
                  </a:ext>
                </a:extLst>
              </a:tr>
              <a:tr h="532253">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Fragment</a:t>
                      </a:r>
                    </a:p>
                    <a:p>
                      <a:pPr algn="ctr">
                        <a:spcAft>
                          <a:spcPts val="0"/>
                        </a:spcAft>
                      </a:pPr>
                      <a:r>
                        <a:rPr lang="en-US" sz="1100" dirty="0" smtClean="0">
                          <a:effectLst/>
                          <a:latin typeface="Times New Roman" panose="02020603050405020304" pitchFamily="18" charset="0"/>
                          <a:ea typeface="SimSun" panose="02010600030101010101" pitchFamily="2" charset="-122"/>
                        </a:rPr>
                        <a:t>Number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Sequence number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11082"/>
                  </a:ext>
                </a:extLst>
              </a:tr>
            </a:tbl>
          </a:graphicData>
        </a:graphic>
      </p:graphicFrame>
      <p:sp>
        <p:nvSpPr>
          <p:cNvPr id="51" name="Textfeld 50"/>
          <p:cNvSpPr txBox="1"/>
          <p:nvPr/>
        </p:nvSpPr>
        <p:spPr>
          <a:xfrm>
            <a:off x="482149" y="5144561"/>
            <a:ext cx="2488182" cy="400110"/>
          </a:xfrm>
          <a:prstGeom prst="rect">
            <a:avLst/>
          </a:prstGeom>
          <a:noFill/>
        </p:spPr>
        <p:txBody>
          <a:bodyPr wrap="none" rtlCol="0">
            <a:spAutoFit/>
          </a:bodyPr>
          <a:lstStyle/>
          <a:p>
            <a:r>
              <a:rPr lang="en-US" sz="2000" dirty="0" smtClean="0">
                <a:solidFill>
                  <a:schemeClr val="tx1"/>
                </a:solidFill>
              </a:rPr>
              <a:t>Sequence control field</a:t>
            </a:r>
            <a:endParaRPr lang="en-US" sz="2000" dirty="0">
              <a:solidFill>
                <a:schemeClr val="tx1"/>
              </a:solidFill>
            </a:endParaRPr>
          </a:p>
        </p:txBody>
      </p:sp>
      <p:graphicFrame>
        <p:nvGraphicFramePr>
          <p:cNvPr id="31" name="Tabelle 30"/>
          <p:cNvGraphicFramePr>
            <a:graphicFrameLocks noGrp="1"/>
          </p:cNvGraphicFramePr>
          <p:nvPr>
            <p:extLst>
              <p:ext uri="{D42A27DB-BD31-4B8C-83A1-F6EECF244321}">
                <p14:modId xmlns:p14="http://schemas.microsoft.com/office/powerpoint/2010/main" val="783127226"/>
              </p:ext>
            </p:extLst>
          </p:nvPr>
        </p:nvGraphicFramePr>
        <p:xfrm>
          <a:off x="4242502" y="5544671"/>
          <a:ext cx="1715143" cy="876789"/>
        </p:xfrm>
        <a:graphic>
          <a:graphicData uri="http://schemas.openxmlformats.org/drawingml/2006/table">
            <a:tbl>
              <a:tblPr firstRow="1" firstCol="1" bandRow="1"/>
              <a:tblGrid>
                <a:gridCol w="851047">
                  <a:extLst>
                    <a:ext uri="{9D8B030D-6E8A-4147-A177-3AD203B41FA5}">
                      <a16:colId xmlns:a16="http://schemas.microsoft.com/office/drawing/2014/main" val="1052918265"/>
                    </a:ext>
                  </a:extLst>
                </a:gridCol>
                <a:gridCol w="864096">
                  <a:extLst>
                    <a:ext uri="{9D8B030D-6E8A-4147-A177-3AD203B41FA5}">
                      <a16:colId xmlns:a16="http://schemas.microsoft.com/office/drawing/2014/main" val="902245543"/>
                    </a:ext>
                  </a:extLst>
                </a:gridCol>
              </a:tblGrid>
              <a:tr h="344536">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645037"/>
                  </a:ext>
                </a:extLst>
              </a:tr>
              <a:tr h="532253">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11082"/>
                  </a:ext>
                </a:extLst>
              </a:tr>
            </a:tbl>
          </a:graphicData>
        </a:graphic>
      </p:graphicFrame>
      <p:sp>
        <p:nvSpPr>
          <p:cNvPr id="32" name="Textfeld 31"/>
          <p:cNvSpPr txBox="1"/>
          <p:nvPr/>
        </p:nvSpPr>
        <p:spPr>
          <a:xfrm>
            <a:off x="3740002" y="5144561"/>
            <a:ext cx="2786340" cy="400110"/>
          </a:xfrm>
          <a:prstGeom prst="rect">
            <a:avLst/>
          </a:prstGeom>
          <a:noFill/>
        </p:spPr>
        <p:txBody>
          <a:bodyPr wrap="none" rtlCol="0">
            <a:spAutoFit/>
          </a:bodyPr>
          <a:lstStyle/>
          <a:p>
            <a:r>
              <a:rPr lang="en-US" sz="2000" dirty="0" smtClean="0">
                <a:solidFill>
                  <a:schemeClr val="tx1"/>
                </a:solidFill>
              </a:rPr>
              <a:t>Auxiliary security header</a:t>
            </a:r>
            <a:endParaRPr lang="en-US" sz="2000" dirty="0">
              <a:solidFill>
                <a:schemeClr val="tx1"/>
              </a:solidFill>
            </a:endParaRPr>
          </a:p>
        </p:txBody>
      </p:sp>
      <p:cxnSp>
        <p:nvCxnSpPr>
          <p:cNvPr id="34" name="Gewinkelter Verbinder 33"/>
          <p:cNvCxnSpPr/>
          <p:nvPr/>
        </p:nvCxnSpPr>
        <p:spPr bwMode="auto">
          <a:xfrm rot="16200000" flipV="1">
            <a:off x="-1576563" y="3604090"/>
            <a:ext cx="4348854" cy="773577"/>
          </a:xfrm>
          <a:prstGeom prst="bentConnector3">
            <a:avLst>
              <a:gd name="adj1" fmla="val 501"/>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Gerade Verbindung mit Pfeil 54"/>
          <p:cNvCxnSpPr/>
          <p:nvPr/>
        </p:nvCxnSpPr>
        <p:spPr bwMode="auto">
          <a:xfrm>
            <a:off x="4716016" y="1816451"/>
            <a:ext cx="0" cy="96447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7" name="Gerader Verbinder 56"/>
          <p:cNvCxnSpPr/>
          <p:nvPr/>
        </p:nvCxnSpPr>
        <p:spPr bwMode="auto">
          <a:xfrm>
            <a:off x="211075" y="1816451"/>
            <a:ext cx="450494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613703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Open questions regarding </a:t>
            </a:r>
            <a:r>
              <a:rPr lang="en-US" dirty="0"/>
              <a:t>f</a:t>
            </a:r>
            <a:r>
              <a:rPr lang="en-US" dirty="0" smtClean="0"/>
              <a:t>rame fields</a:t>
            </a:r>
            <a:endParaRPr lang="en-US" dirty="0"/>
          </a:p>
        </p:txBody>
      </p:sp>
      <p:sp>
        <p:nvSpPr>
          <p:cNvPr id="3" name="Inhaltsplatzhalter 2"/>
          <p:cNvSpPr>
            <a:spLocks noGrp="1"/>
          </p:cNvSpPr>
          <p:nvPr>
            <p:ph idx="1"/>
          </p:nvPr>
        </p:nvSpPr>
        <p:spPr>
          <a:xfrm>
            <a:off x="685800" y="1844824"/>
            <a:ext cx="7918648" cy="4494213"/>
          </a:xfrm>
        </p:spPr>
        <p:txBody>
          <a:bodyPr/>
          <a:lstStyle/>
          <a:p>
            <a:pPr>
              <a:buFont typeface="Arial" panose="020B0604020202020204" pitchFamily="34" charset="0"/>
              <a:buChar char="•"/>
            </a:pPr>
            <a:r>
              <a:rPr lang="en-US" sz="2000" b="0" dirty="0" smtClean="0"/>
              <a:t>Some polling-specific functionality is present in the general MAC frame format. Can we omit it for the reservation-based scheme?</a:t>
            </a:r>
          </a:p>
          <a:p>
            <a:pPr>
              <a:buFont typeface="Arial" panose="020B0604020202020204" pitchFamily="34" charset="0"/>
              <a:buChar char="•"/>
            </a:pPr>
            <a:r>
              <a:rPr lang="en-US" sz="2000" b="0" dirty="0" smtClean="0"/>
              <a:t>Can the short address be reintroduced in the MAC frame header?</a:t>
            </a:r>
          </a:p>
          <a:p>
            <a:pPr>
              <a:buFont typeface="Arial" panose="020B0604020202020204" pitchFamily="34" charset="0"/>
              <a:buChar char="•"/>
            </a:pPr>
            <a:r>
              <a:rPr lang="en-US" sz="2000" b="0" dirty="0" smtClean="0"/>
              <a:t>Is the </a:t>
            </a:r>
            <a:r>
              <a:rPr lang="en-US" sz="2000" b="0" dirty="0" smtClean="0">
                <a:solidFill>
                  <a:schemeClr val="tx1"/>
                </a:solidFill>
                <a:latin typeface="Times New Roman" panose="02020603050405020304" pitchFamily="18" charset="0"/>
                <a:ea typeface="SimSun" panose="02010600030101010101" pitchFamily="2" charset="-122"/>
              </a:rPr>
              <a:t>Auxiliary Address 2 ever used?</a:t>
            </a:r>
            <a:endParaRPr lang="en-US" sz="2000" b="0" dirty="0" smtClean="0"/>
          </a:p>
          <a:p>
            <a:pPr>
              <a:buFont typeface="Arial" panose="020B0604020202020204" pitchFamily="34" charset="0"/>
              <a:buChar char="•"/>
            </a:pPr>
            <a:r>
              <a:rPr lang="en-US" sz="2000" b="0" dirty="0" smtClean="0"/>
              <a:t>Why does the device address in the ACK info field only have 5 bits? </a:t>
            </a:r>
          </a:p>
          <a:p>
            <a:pPr lvl="1">
              <a:buFont typeface="Arial" panose="020B0604020202020204" pitchFamily="34" charset="0"/>
              <a:buChar char="•"/>
            </a:pPr>
            <a:r>
              <a:rPr lang="en-US" sz="1800" dirty="0" smtClean="0"/>
              <a:t>Is it required at all?</a:t>
            </a:r>
          </a:p>
          <a:p>
            <a:pPr>
              <a:buFont typeface="Arial" panose="020B0604020202020204" pitchFamily="34" charset="0"/>
              <a:buChar char="•"/>
            </a:pPr>
            <a:r>
              <a:rPr lang="en-US" sz="2000" b="0" dirty="0" smtClean="0"/>
              <a:t>Why 2 bits for ACK?</a:t>
            </a:r>
          </a:p>
          <a:p>
            <a:pPr lvl="1">
              <a:buFont typeface="Arial" panose="020B0604020202020204" pitchFamily="34" charset="0"/>
              <a:buChar char="•"/>
            </a:pPr>
            <a:r>
              <a:rPr lang="en-US" sz="1800" dirty="0" smtClean="0"/>
              <a:t>ACK, NACK, ?</a:t>
            </a:r>
          </a:p>
          <a:p>
            <a:pPr>
              <a:buFont typeface="Arial" panose="020B0604020202020204" pitchFamily="34" charset="0"/>
              <a:buChar char="•"/>
            </a:pPr>
            <a:r>
              <a:rPr lang="en-US" sz="2000" b="0" dirty="0" smtClean="0"/>
              <a:t>If we have a fragment number in the MAC header, we also need at least a “more fragments” bit.</a:t>
            </a:r>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6</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October</a:t>
            </a:r>
            <a:r>
              <a:rPr lang="en-US" dirty="0" smtClean="0"/>
              <a:t> 2018</a:t>
            </a:r>
            <a:endParaRPr lang="en-US" dirty="0"/>
          </a:p>
        </p:txBody>
      </p:sp>
    </p:spTree>
    <p:extLst>
      <p:ext uri="{BB962C8B-B14F-4D97-AF65-F5344CB8AC3E}">
        <p14:creationId xmlns:p14="http://schemas.microsoft.com/office/powerpoint/2010/main" val="2635869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Option 1: restructure MAC frame format based on the use of information elements</a:t>
            </a:r>
            <a:endParaRPr lang="en-US" dirty="0"/>
          </a:p>
        </p:txBody>
      </p:sp>
      <p:sp>
        <p:nvSpPr>
          <p:cNvPr id="3" name="Inhaltsplatzhalter 2"/>
          <p:cNvSpPr>
            <a:spLocks noGrp="1"/>
          </p:cNvSpPr>
          <p:nvPr>
            <p:ph idx="1"/>
          </p:nvPr>
        </p:nvSpPr>
        <p:spPr>
          <a:xfrm>
            <a:off x="685800" y="1844824"/>
            <a:ext cx="7918648" cy="4494213"/>
          </a:xfrm>
        </p:spPr>
        <p:txBody>
          <a:bodyPr/>
          <a:lstStyle/>
          <a:p>
            <a:pPr>
              <a:buFont typeface="Arial" panose="020B0604020202020204" pitchFamily="34" charset="0"/>
              <a:buChar char="•"/>
            </a:pPr>
            <a:r>
              <a:rPr lang="en-US" sz="2000" b="0" dirty="0" smtClean="0"/>
              <a:t>MAC header includes core information</a:t>
            </a:r>
          </a:p>
          <a:p>
            <a:pPr>
              <a:buFont typeface="Arial" panose="020B0604020202020204" pitchFamily="34" charset="0"/>
              <a:buChar char="•"/>
            </a:pPr>
            <a:r>
              <a:rPr lang="en-US" sz="2000" b="0" dirty="0" smtClean="0"/>
              <a:t>Information required for specific purposes is kept in so called Information Elements (IEs)</a:t>
            </a:r>
          </a:p>
          <a:p>
            <a:pPr>
              <a:buFont typeface="Arial" panose="020B0604020202020204" pitchFamily="34" charset="0"/>
              <a:buChar char="•"/>
            </a:pPr>
            <a:r>
              <a:rPr lang="en-US" sz="2000" b="0" dirty="0" smtClean="0"/>
              <a:t>Variable number of IEs is added between “core header” and payload</a:t>
            </a:r>
          </a:p>
          <a:p>
            <a:pPr marL="0" indent="0"/>
            <a:endParaRPr lang="en-US" sz="2000" b="0" dirty="0" smtClean="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7</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October</a:t>
            </a:r>
            <a:r>
              <a:rPr lang="en-US" dirty="0" smtClean="0"/>
              <a:t> 2018</a:t>
            </a:r>
            <a:endParaRPr lang="en-US" dirty="0"/>
          </a:p>
        </p:txBody>
      </p:sp>
      <p:graphicFrame>
        <p:nvGraphicFramePr>
          <p:cNvPr id="8" name="Tabelle 7"/>
          <p:cNvGraphicFramePr>
            <a:graphicFrameLocks noGrp="1"/>
          </p:cNvGraphicFramePr>
          <p:nvPr>
            <p:extLst>
              <p:ext uri="{D42A27DB-BD31-4B8C-83A1-F6EECF244321}">
                <p14:modId xmlns:p14="http://schemas.microsoft.com/office/powerpoint/2010/main" val="3380260216"/>
              </p:ext>
            </p:extLst>
          </p:nvPr>
        </p:nvGraphicFramePr>
        <p:xfrm>
          <a:off x="1023282" y="4510075"/>
          <a:ext cx="7488833" cy="1655229"/>
        </p:xfrm>
        <a:graphic>
          <a:graphicData uri="http://schemas.openxmlformats.org/drawingml/2006/table">
            <a:tbl>
              <a:tblPr firstRow="1" firstCol="1" bandRow="1"/>
              <a:tblGrid>
                <a:gridCol w="720080">
                  <a:extLst>
                    <a:ext uri="{9D8B030D-6E8A-4147-A177-3AD203B41FA5}">
                      <a16:colId xmlns:a16="http://schemas.microsoft.com/office/drawing/2014/main" val="2356468762"/>
                    </a:ext>
                  </a:extLst>
                </a:gridCol>
                <a:gridCol w="648072">
                  <a:extLst>
                    <a:ext uri="{9D8B030D-6E8A-4147-A177-3AD203B41FA5}">
                      <a16:colId xmlns:a16="http://schemas.microsoft.com/office/drawing/2014/main" val="2077471260"/>
                    </a:ext>
                  </a:extLst>
                </a:gridCol>
                <a:gridCol w="792088">
                  <a:extLst>
                    <a:ext uri="{9D8B030D-6E8A-4147-A177-3AD203B41FA5}">
                      <a16:colId xmlns:a16="http://schemas.microsoft.com/office/drawing/2014/main" val="3929043933"/>
                    </a:ext>
                  </a:extLst>
                </a:gridCol>
                <a:gridCol w="720080">
                  <a:extLst>
                    <a:ext uri="{9D8B030D-6E8A-4147-A177-3AD203B41FA5}">
                      <a16:colId xmlns:a16="http://schemas.microsoft.com/office/drawing/2014/main" val="4046048828"/>
                    </a:ext>
                  </a:extLst>
                </a:gridCol>
                <a:gridCol w="720080">
                  <a:extLst>
                    <a:ext uri="{9D8B030D-6E8A-4147-A177-3AD203B41FA5}">
                      <a16:colId xmlns:a16="http://schemas.microsoft.com/office/drawing/2014/main" val="2536199859"/>
                    </a:ext>
                  </a:extLst>
                </a:gridCol>
                <a:gridCol w="864096">
                  <a:extLst>
                    <a:ext uri="{9D8B030D-6E8A-4147-A177-3AD203B41FA5}">
                      <a16:colId xmlns:a16="http://schemas.microsoft.com/office/drawing/2014/main" val="1635867375"/>
                    </a:ext>
                  </a:extLst>
                </a:gridCol>
                <a:gridCol w="936104">
                  <a:extLst>
                    <a:ext uri="{9D8B030D-6E8A-4147-A177-3AD203B41FA5}">
                      <a16:colId xmlns:a16="http://schemas.microsoft.com/office/drawing/2014/main" val="719041517"/>
                    </a:ext>
                  </a:extLst>
                </a:gridCol>
                <a:gridCol w="1482688">
                  <a:extLst>
                    <a:ext uri="{9D8B030D-6E8A-4147-A177-3AD203B41FA5}">
                      <a16:colId xmlns:a16="http://schemas.microsoft.com/office/drawing/2014/main" val="2942127049"/>
                    </a:ext>
                  </a:extLst>
                </a:gridCol>
                <a:gridCol w="605545">
                  <a:extLst>
                    <a:ext uri="{9D8B030D-6E8A-4147-A177-3AD203B41FA5}">
                      <a16:colId xmlns:a16="http://schemas.microsoft.com/office/drawing/2014/main" val="3614213798"/>
                    </a:ext>
                  </a:extLst>
                </a:gridCol>
              </a:tblGrid>
              <a:tr h="263272">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Octets: </a:t>
                      </a:r>
                      <a:r>
                        <a:rPr lang="en-US" sz="1100" b="1" dirty="0">
                          <a:effectLst/>
                          <a:latin typeface="Times New Roman" panose="02020603050405020304" pitchFamily="18" charset="0"/>
                          <a:ea typeface="SimSun" panose="02010600030101010101" pitchFamily="2" charset="-122"/>
                        </a:rPr>
                        <a:t>2</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solidFill>
                            <a:schemeClr val="tx1"/>
                          </a:solidFill>
                          <a:effectLst/>
                          <a:latin typeface="Times New Roman" panose="02020603050405020304" pitchFamily="18" charset="0"/>
                          <a:ea typeface="SimSun" panose="02010600030101010101" pitchFamily="2" charset="-122"/>
                        </a:rPr>
                        <a:t>2/6</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a:solidFill>
                            <a:schemeClr val="tx1"/>
                          </a:solidFill>
                          <a:effectLst/>
                          <a:latin typeface="Times New Roman" panose="02020603050405020304" pitchFamily="18" charset="0"/>
                          <a:ea typeface="SimSun" panose="02010600030101010101" pitchFamily="2" charset="-122"/>
                          <a:cs typeface="+mn-cs"/>
                        </a:rPr>
                        <a:t>2</a:t>
                      </a:r>
                      <a:r>
                        <a:rPr lang="en-US" sz="1100" b="1" kern="1200" dirty="0" smtClean="0">
                          <a:solidFill>
                            <a:schemeClr val="tx1"/>
                          </a:solidFill>
                          <a:effectLst/>
                          <a:latin typeface="Times New Roman" panose="02020603050405020304" pitchFamily="18" charset="0"/>
                          <a:ea typeface="SimSun" panose="02010600030101010101" pitchFamily="2" charset="-122"/>
                          <a:cs typeface="+mn-cs"/>
                        </a:rPr>
                        <a:t>/6</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a:solidFill>
                            <a:schemeClr val="tx1"/>
                          </a:solidFill>
                          <a:effectLst/>
                          <a:latin typeface="Times New Roman" panose="02020603050405020304" pitchFamily="18" charset="0"/>
                          <a:ea typeface="SimSun" panose="02010600030101010101" pitchFamily="2" charset="-122"/>
                          <a:cs typeface="+mn-cs"/>
                        </a:rPr>
                        <a:t>0/2</a:t>
                      </a:r>
                      <a:endParaRPr lang="de-DE" sz="1100" b="1"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solidFill>
                            <a:schemeClr val="tx1"/>
                          </a:solidFill>
                          <a:effectLst/>
                          <a:latin typeface="Times New Roman" panose="02020603050405020304" pitchFamily="18" charset="0"/>
                          <a:ea typeface="SimSun" panose="02010600030101010101" pitchFamily="2" charset="-122"/>
                        </a:rPr>
                        <a:t>variable</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solidFill>
                            <a:schemeClr val="tx1"/>
                          </a:solidFill>
                          <a:effectLst/>
                          <a:latin typeface="Times New Roman" panose="02020603050405020304" pitchFamily="18" charset="0"/>
                          <a:ea typeface="SimSun" panose="02010600030101010101" pitchFamily="2" charset="-122"/>
                        </a:rPr>
                        <a:t>variable</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solidFill>
                            <a:schemeClr val="tx1"/>
                          </a:solidFill>
                          <a:effectLst/>
                          <a:latin typeface="Times New Roman" panose="02020603050405020304" pitchFamily="18" charset="0"/>
                          <a:ea typeface="SimSun" panose="02010600030101010101" pitchFamily="2" charset="-122"/>
                        </a:rPr>
                        <a:t>variable</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solidFill>
                            <a:schemeClr val="tx1"/>
                          </a:solidFill>
                          <a:effectLst/>
                          <a:latin typeface="Times New Roman" panose="02020603050405020304" pitchFamily="18" charset="0"/>
                          <a:ea typeface="SimSun" panose="02010600030101010101" pitchFamily="2" charset="-122"/>
                        </a:rPr>
                        <a:t>variable</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4</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6466109"/>
                  </a:ext>
                </a:extLst>
              </a:tr>
              <a:tr h="601679">
                <a:tc rowSpan="2">
                  <a:txBody>
                    <a:bodyPr/>
                    <a:lstStyle/>
                    <a:p>
                      <a:pPr algn="ctr">
                        <a:spcAft>
                          <a:spcPts val="0"/>
                        </a:spcAft>
                      </a:pPr>
                      <a:r>
                        <a:rPr lang="en-US" sz="1000" b="1" u="sng" dirty="0">
                          <a:effectLst/>
                          <a:latin typeface="Times New Roman" panose="02020603050405020304" pitchFamily="18" charset="0"/>
                          <a:ea typeface="SimSun" panose="02010600030101010101" pitchFamily="2" charset="-122"/>
                        </a:rPr>
                        <a:t>Frame control</a:t>
                      </a:r>
                      <a:endParaRPr lang="de-DE" sz="1100" b="1" u="sng"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1000" dirty="0">
                          <a:solidFill>
                            <a:schemeClr val="tx1"/>
                          </a:solidFill>
                          <a:effectLst/>
                          <a:latin typeface="Times New Roman" panose="02020603050405020304" pitchFamily="18" charset="0"/>
                          <a:ea typeface="SimSun" panose="02010600030101010101" pitchFamily="2" charset="-122"/>
                        </a:rPr>
                        <a:t>Receiver Address</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1000" dirty="0">
                          <a:solidFill>
                            <a:schemeClr val="tx1"/>
                          </a:solidFill>
                          <a:effectLst/>
                          <a:latin typeface="Times New Roman" panose="02020603050405020304" pitchFamily="18" charset="0"/>
                          <a:ea typeface="SimSun" panose="02010600030101010101" pitchFamily="2" charset="-122"/>
                        </a:rPr>
                        <a:t>Transmitter Address</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1000" b="1" u="sng" dirty="0">
                          <a:solidFill>
                            <a:schemeClr val="tx1"/>
                          </a:solidFill>
                          <a:effectLst/>
                          <a:latin typeface="Times New Roman" panose="02020603050405020304" pitchFamily="18" charset="0"/>
                          <a:ea typeface="SimSun" panose="02010600030101010101" pitchFamily="2" charset="-122"/>
                        </a:rPr>
                        <a:t>Sequence </a:t>
                      </a:r>
                      <a:r>
                        <a:rPr lang="en-US" sz="1000" b="1" u="sng" dirty="0" smtClean="0">
                          <a:solidFill>
                            <a:schemeClr val="tx1"/>
                          </a:solidFill>
                          <a:effectLst/>
                          <a:latin typeface="Times New Roman" panose="02020603050405020304" pitchFamily="18" charset="0"/>
                          <a:ea typeface="SimSun" panose="02010600030101010101" pitchFamily="2" charset="-122"/>
                        </a:rPr>
                        <a:t>Control</a:t>
                      </a:r>
                      <a:endParaRPr lang="de-DE" sz="1100"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1000" b="1" u="sng" dirty="0">
                          <a:solidFill>
                            <a:schemeClr val="tx1"/>
                          </a:solidFill>
                          <a:effectLst/>
                          <a:latin typeface="Times New Roman" panose="02020603050405020304" pitchFamily="18" charset="0"/>
                          <a:ea typeface="SimSun" panose="02010600030101010101" pitchFamily="2" charset="-122"/>
                        </a:rPr>
                        <a:t>Auxiliary </a:t>
                      </a:r>
                      <a:r>
                        <a:rPr lang="en-US" sz="1000" b="1" u="sng" dirty="0" smtClean="0">
                          <a:solidFill>
                            <a:schemeClr val="tx1"/>
                          </a:solidFill>
                          <a:effectLst/>
                          <a:latin typeface="Times New Roman" panose="02020603050405020304" pitchFamily="18" charset="0"/>
                          <a:ea typeface="SimSun" panose="02010600030101010101" pitchFamily="2" charset="-122"/>
                        </a:rPr>
                        <a:t>Security Header</a:t>
                      </a: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100" b="1" u="sng" dirty="0" smtClean="0">
                          <a:solidFill>
                            <a:schemeClr val="tx1"/>
                          </a:solidFill>
                          <a:effectLst/>
                          <a:latin typeface="Times New Roman" panose="02020603050405020304" pitchFamily="18" charset="0"/>
                          <a:ea typeface="MS Mincho" panose="02020609040205080304" pitchFamily="49" charset="-128"/>
                        </a:rPr>
                        <a:t>IEs</a:t>
                      </a:r>
                    </a:p>
                    <a:p>
                      <a:pPr algn="ctr">
                        <a:spcAft>
                          <a:spcPts val="0"/>
                        </a:spcAft>
                      </a:pP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rowSpan="2">
                  <a:txBody>
                    <a:bodyPr/>
                    <a:lstStyle/>
                    <a:p>
                      <a:pPr algn="ctr">
                        <a:spcAft>
                          <a:spcPts val="0"/>
                        </a:spcAft>
                      </a:pPr>
                      <a:r>
                        <a:rPr lang="en-US" sz="1000" dirty="0">
                          <a:solidFill>
                            <a:schemeClr val="tx1"/>
                          </a:solidFill>
                          <a:effectLst/>
                          <a:latin typeface="Times New Roman" panose="02020603050405020304" pitchFamily="18" charset="0"/>
                          <a:ea typeface="SimSun" panose="02010600030101010101" pitchFamily="2" charset="-122"/>
                        </a:rPr>
                        <a:t>Frame </a:t>
                      </a:r>
                      <a:r>
                        <a:rPr lang="en-US" sz="1000" dirty="0" smtClean="0">
                          <a:solidFill>
                            <a:schemeClr val="tx1"/>
                          </a:solidFill>
                          <a:effectLst/>
                          <a:latin typeface="Times New Roman" panose="02020603050405020304" pitchFamily="18" charset="0"/>
                          <a:ea typeface="SimSun" panose="02010600030101010101" pitchFamily="2" charset="-122"/>
                        </a:rPr>
                        <a:t>Payload</a:t>
                      </a: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1000" dirty="0">
                          <a:effectLst/>
                          <a:latin typeface="Times New Roman" panose="02020603050405020304" pitchFamily="18" charset="0"/>
                          <a:ea typeface="SimSun" panose="02010600030101010101" pitchFamily="2" charset="-122"/>
                        </a:rPr>
                        <a:t>FCS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1383953"/>
                  </a:ext>
                </a:extLst>
              </a:tr>
              <a:tr h="383773">
                <a:tc vMerge="1">
                  <a:txBody>
                    <a:bodyPr/>
                    <a:lstStyle/>
                    <a:p>
                      <a:pPr algn="ctr">
                        <a:spcAft>
                          <a:spcPts val="0"/>
                        </a:spcAft>
                      </a:pPr>
                      <a:endParaRPr lang="de-DE" sz="1100" b="1" u="sng"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u="sng" dirty="0" smtClean="0">
                          <a:solidFill>
                            <a:schemeClr val="tx1"/>
                          </a:solidFill>
                          <a:effectLst/>
                          <a:latin typeface="Times New Roman" panose="02020603050405020304" pitchFamily="18" charset="0"/>
                          <a:ea typeface="MS Mincho" panose="02020609040205080304" pitchFamily="49" charset="-128"/>
                        </a:rPr>
                        <a:t>Header IEs</a:t>
                      </a: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u="sng" dirty="0" smtClean="0">
                          <a:solidFill>
                            <a:schemeClr val="tx1"/>
                          </a:solidFill>
                          <a:effectLst/>
                          <a:latin typeface="Times New Roman" panose="02020603050405020304" pitchFamily="18" charset="0"/>
                          <a:ea typeface="MS Mincho" panose="02020609040205080304" pitchFamily="49" charset="-128"/>
                        </a:rPr>
                        <a:t>Payload IEs</a:t>
                      </a:r>
                      <a:endParaRPr lang="de-DE" sz="1100" b="1" u="sng"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dirty="0">
                        <a:solidFill>
                          <a:schemeClr val="tx1"/>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9881731"/>
                  </a:ext>
                </a:extLst>
              </a:tr>
              <a:tr h="406505">
                <a:tc gridSpan="6">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MHR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pPr algn="ctr">
                        <a:spcAft>
                          <a:spcPts val="0"/>
                        </a:spcAft>
                      </a:pP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100" dirty="0">
                          <a:effectLst/>
                          <a:latin typeface="Times New Roman" panose="02020603050405020304" pitchFamily="18" charset="0"/>
                          <a:ea typeface="SimSun" panose="02010600030101010101" pitchFamily="2" charset="-122"/>
                        </a:rPr>
                        <a:t>MSDU</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MFR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6254401"/>
                  </a:ext>
                </a:extLst>
              </a:tr>
            </a:tbl>
          </a:graphicData>
        </a:graphic>
      </p:graphicFrame>
      <p:sp>
        <p:nvSpPr>
          <p:cNvPr id="9" name="Rechteck 8"/>
          <p:cNvSpPr/>
          <p:nvPr/>
        </p:nvSpPr>
        <p:spPr bwMode="auto">
          <a:xfrm>
            <a:off x="1023281" y="4514198"/>
            <a:ext cx="7488833" cy="1651106"/>
          </a:xfrm>
          <a:prstGeom prst="rect">
            <a:avLst/>
          </a:prstGeom>
          <a:noFill/>
          <a:ln w="38100"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997778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Essential fields contained in “core header”</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8</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October</a:t>
            </a:r>
            <a:r>
              <a:rPr lang="en-US" dirty="0" smtClean="0"/>
              <a:t> 2018</a:t>
            </a:r>
            <a:endParaRPr lang="en-US" dirty="0"/>
          </a:p>
        </p:txBody>
      </p:sp>
      <p:graphicFrame>
        <p:nvGraphicFramePr>
          <p:cNvPr id="10" name="Tabelle 9"/>
          <p:cNvGraphicFramePr>
            <a:graphicFrameLocks noGrp="1"/>
          </p:cNvGraphicFramePr>
          <p:nvPr>
            <p:extLst>
              <p:ext uri="{D42A27DB-BD31-4B8C-83A1-F6EECF244321}">
                <p14:modId xmlns:p14="http://schemas.microsoft.com/office/powerpoint/2010/main" val="4039298008"/>
              </p:ext>
            </p:extLst>
          </p:nvPr>
        </p:nvGraphicFramePr>
        <p:xfrm>
          <a:off x="1115616" y="2106800"/>
          <a:ext cx="4725168" cy="970874"/>
        </p:xfrm>
        <a:graphic>
          <a:graphicData uri="http://schemas.openxmlformats.org/drawingml/2006/table">
            <a:tbl>
              <a:tblPr firstRow="1" firstCol="1" bandRow="1"/>
              <a:tblGrid>
                <a:gridCol w="792088">
                  <a:extLst>
                    <a:ext uri="{9D8B030D-6E8A-4147-A177-3AD203B41FA5}">
                      <a16:colId xmlns:a16="http://schemas.microsoft.com/office/drawing/2014/main" val="2233226746"/>
                    </a:ext>
                  </a:extLst>
                </a:gridCol>
                <a:gridCol w="658509">
                  <a:extLst>
                    <a:ext uri="{9D8B030D-6E8A-4147-A177-3AD203B41FA5}">
                      <a16:colId xmlns:a16="http://schemas.microsoft.com/office/drawing/2014/main" val="978360473"/>
                    </a:ext>
                  </a:extLst>
                </a:gridCol>
                <a:gridCol w="665410">
                  <a:extLst>
                    <a:ext uri="{9D8B030D-6E8A-4147-A177-3AD203B41FA5}">
                      <a16:colId xmlns:a16="http://schemas.microsoft.com/office/drawing/2014/main" val="3616989979"/>
                    </a:ext>
                  </a:extLst>
                </a:gridCol>
                <a:gridCol w="736954">
                  <a:extLst>
                    <a:ext uri="{9D8B030D-6E8A-4147-A177-3AD203B41FA5}">
                      <a16:colId xmlns:a16="http://schemas.microsoft.com/office/drawing/2014/main" val="3566949280"/>
                    </a:ext>
                  </a:extLst>
                </a:gridCol>
                <a:gridCol w="616983">
                  <a:extLst>
                    <a:ext uri="{9D8B030D-6E8A-4147-A177-3AD203B41FA5}">
                      <a16:colId xmlns:a16="http://schemas.microsoft.com/office/drawing/2014/main" val="126262449"/>
                    </a:ext>
                  </a:extLst>
                </a:gridCol>
                <a:gridCol w="591475">
                  <a:extLst>
                    <a:ext uri="{9D8B030D-6E8A-4147-A177-3AD203B41FA5}">
                      <a16:colId xmlns:a16="http://schemas.microsoft.com/office/drawing/2014/main" val="2364925203"/>
                    </a:ext>
                  </a:extLst>
                </a:gridCol>
                <a:gridCol w="663749">
                  <a:extLst>
                    <a:ext uri="{9D8B030D-6E8A-4147-A177-3AD203B41FA5}">
                      <a16:colId xmlns:a16="http://schemas.microsoft.com/office/drawing/2014/main" val="2528120782"/>
                    </a:ext>
                  </a:extLst>
                </a:gridCol>
              </a:tblGrid>
              <a:tr h="388350">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0-1 </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MS Mincho" panose="02020609040205080304" pitchFamily="49" charset="-128"/>
                        </a:rPr>
                        <a:t> </a:t>
                      </a:r>
                      <a:r>
                        <a:rPr lang="en-US" sz="1100" b="1" dirty="0" smtClean="0">
                          <a:effectLst/>
                          <a:latin typeface="Times New Roman" panose="02020603050405020304" pitchFamily="18" charset="0"/>
                          <a:ea typeface="MS Mincho" panose="02020609040205080304" pitchFamily="49" charset="-128"/>
                        </a:rPr>
                        <a:t>2-7</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MS Mincho" panose="02020609040205080304" pitchFamily="49" charset="-128"/>
                        </a:rPr>
                        <a:t>8</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MS Mincho" panose="02020609040205080304" pitchFamily="49" charset="-128"/>
                        </a:rPr>
                        <a:t>9</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10</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11</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12-15</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8035428"/>
                  </a:ext>
                </a:extLst>
              </a:tr>
              <a:tr h="582524">
                <a:tc>
                  <a:txBody>
                    <a:bodyPr/>
                    <a:lstStyle/>
                    <a:p>
                      <a:pPr algn="ctr">
                        <a:spcAft>
                          <a:spcPts val="0"/>
                        </a:spcAft>
                      </a:pPr>
                      <a:r>
                        <a:rPr lang="en-US" sz="1100">
                          <a:effectLst/>
                          <a:latin typeface="Times New Roman" panose="02020603050405020304" pitchFamily="18" charset="0"/>
                          <a:ea typeface="SimSun" panose="02010600030101010101" pitchFamily="2" charset="-122"/>
                        </a:rPr>
                        <a:t>Frame version</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Frame </a:t>
                      </a:r>
                      <a:r>
                        <a:rPr lang="en-US" sz="1100" dirty="0" smtClean="0">
                          <a:effectLst/>
                          <a:latin typeface="Times New Roman" panose="02020603050405020304" pitchFamily="18" charset="0"/>
                          <a:ea typeface="SimSun" panose="02010600030101010101" pitchFamily="2" charset="-122"/>
                        </a:rPr>
                        <a:t>Type </a:t>
                      </a:r>
                      <a:r>
                        <a:rPr lang="en-US" sz="1100" dirty="0">
                          <a:effectLst/>
                          <a:latin typeface="Times New Roman" panose="02020603050405020304" pitchFamily="18" charset="0"/>
                          <a:ea typeface="SimSun" panose="02010600030101010101" pitchFamily="2" charset="-122"/>
                        </a:rPr>
                        <a:t>/ </a:t>
                      </a:r>
                      <a:r>
                        <a:rPr lang="en-US" sz="1100" dirty="0" smtClean="0">
                          <a:effectLst/>
                          <a:latin typeface="Times New Roman" panose="02020603050405020304" pitchFamily="18" charset="0"/>
                          <a:ea typeface="SimSun" panose="02010600030101010101" pitchFamily="2" charset="-122"/>
                        </a:rPr>
                        <a:t>Subtype</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Short</a:t>
                      </a:r>
                      <a:endParaRPr lang="de-DE" sz="1100" baseline="0" dirty="0" smtClean="0">
                        <a:effectLst/>
                        <a:latin typeface="Times New Roman" panose="02020603050405020304" pitchFamily="18" charset="0"/>
                        <a:ea typeface="MS Mincho" panose="02020609040205080304" pitchFamily="49" charset="-128"/>
                      </a:endParaRPr>
                    </a:p>
                    <a:p>
                      <a:pPr algn="ctr">
                        <a:spcAft>
                          <a:spcPts val="0"/>
                        </a:spcAft>
                      </a:pPr>
                      <a:r>
                        <a:rPr lang="de-DE" sz="1100" baseline="0" dirty="0" err="1" smtClean="0">
                          <a:effectLst/>
                          <a:latin typeface="Times New Roman" panose="02020603050405020304" pitchFamily="18" charset="0"/>
                          <a:ea typeface="MS Mincho" panose="02020609040205080304" pitchFamily="49" charset="-128"/>
                        </a:rPr>
                        <a:t>Address</a:t>
                      </a:r>
                      <a:endParaRPr lang="de-DE" sz="1100" baseline="0" dirty="0" smtClean="0">
                        <a:effectLst/>
                        <a:latin typeface="Times New Roman" panose="02020603050405020304" pitchFamily="18" charset="0"/>
                        <a:ea typeface="MS Mincho" panose="02020609040205080304" pitchFamily="49" charset="-128"/>
                      </a:endParaRPr>
                    </a:p>
                    <a:p>
                      <a:pPr algn="ctr">
                        <a:spcAft>
                          <a:spcPts val="0"/>
                        </a:spcAft>
                      </a:pPr>
                      <a:r>
                        <a:rPr lang="de-DE" sz="1100" baseline="0" dirty="0" err="1" smtClean="0">
                          <a:effectLst/>
                          <a:latin typeface="Times New Roman" panose="02020603050405020304" pitchFamily="18" charset="0"/>
                          <a:ea typeface="MS Mincho" panose="02020609040205080304" pitchFamily="49" charset="-128"/>
                        </a:rPr>
                        <a:t>Used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Sequence</a:t>
                      </a:r>
                    </a:p>
                    <a:p>
                      <a:pPr algn="ctr">
                        <a:spcAft>
                          <a:spcPts val="0"/>
                        </a:spcAft>
                      </a:pPr>
                      <a:r>
                        <a:rPr lang="en-US" sz="1100" dirty="0" smtClean="0">
                          <a:effectLst/>
                          <a:latin typeface="Times New Roman" panose="02020603050405020304" pitchFamily="18" charset="0"/>
                          <a:ea typeface="SimSun" panose="02010600030101010101" pitchFamily="2" charset="-122"/>
                        </a:rPr>
                        <a:t>Enabled</a:t>
                      </a:r>
                      <a:endParaRPr lang="de-DE" sz="1100" dirty="0" smtClean="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effectLst/>
                          <a:latin typeface="Times New Roman" panose="02020603050405020304" pitchFamily="18" charset="0"/>
                          <a:ea typeface="SimSun" panose="02010600030101010101" pitchFamily="2" charset="-122"/>
                        </a:rPr>
                        <a:t>Security Enabled</a:t>
                      </a:r>
                      <a:endParaRPr lang="de-DE" sz="1100" dirty="0" smtClean="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IEs</a:t>
                      </a:r>
                    </a:p>
                    <a:p>
                      <a:pPr algn="ctr">
                        <a:spcAft>
                          <a:spcPts val="0"/>
                        </a:spcAft>
                      </a:pPr>
                      <a:r>
                        <a:rPr lang="en-US" sz="1100" dirty="0" smtClean="0">
                          <a:effectLst/>
                          <a:latin typeface="Times New Roman" panose="02020603050405020304" pitchFamily="18" charset="0"/>
                          <a:ea typeface="SimSun" panose="02010600030101010101" pitchFamily="2" charset="-122"/>
                        </a:rPr>
                        <a:t>Present</a:t>
                      </a:r>
                      <a:endParaRPr lang="de-DE" sz="1100" dirty="0" smtClean="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Reserved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7196690"/>
                  </a:ext>
                </a:extLst>
              </a:tr>
            </a:tbl>
          </a:graphicData>
        </a:graphic>
      </p:graphicFrame>
      <p:sp>
        <p:nvSpPr>
          <p:cNvPr id="11" name="Textfeld 10"/>
          <p:cNvSpPr txBox="1"/>
          <p:nvPr/>
        </p:nvSpPr>
        <p:spPr>
          <a:xfrm>
            <a:off x="1115616" y="1711992"/>
            <a:ext cx="2159566" cy="400110"/>
          </a:xfrm>
          <a:prstGeom prst="rect">
            <a:avLst/>
          </a:prstGeom>
          <a:noFill/>
        </p:spPr>
        <p:txBody>
          <a:bodyPr wrap="none" rtlCol="0">
            <a:spAutoFit/>
          </a:bodyPr>
          <a:lstStyle/>
          <a:p>
            <a:r>
              <a:rPr lang="en-US" sz="2000" dirty="0" smtClean="0">
                <a:solidFill>
                  <a:schemeClr val="tx1"/>
                </a:solidFill>
              </a:rPr>
              <a:t>Frame control field</a:t>
            </a:r>
            <a:endParaRPr lang="en-US" sz="2000" dirty="0">
              <a:solidFill>
                <a:schemeClr val="tx1"/>
              </a:solidFill>
            </a:endParaRPr>
          </a:p>
        </p:txBody>
      </p:sp>
      <p:graphicFrame>
        <p:nvGraphicFramePr>
          <p:cNvPr id="17" name="Tabelle 16"/>
          <p:cNvGraphicFramePr>
            <a:graphicFrameLocks noGrp="1"/>
          </p:cNvGraphicFramePr>
          <p:nvPr>
            <p:extLst>
              <p:ext uri="{D42A27DB-BD31-4B8C-83A1-F6EECF244321}">
                <p14:modId xmlns:p14="http://schemas.microsoft.com/office/powerpoint/2010/main" val="2017397787"/>
              </p:ext>
            </p:extLst>
          </p:nvPr>
        </p:nvGraphicFramePr>
        <p:xfrm>
          <a:off x="1115616" y="5289401"/>
          <a:ext cx="1715143" cy="1005106"/>
        </p:xfrm>
        <a:graphic>
          <a:graphicData uri="http://schemas.openxmlformats.org/drawingml/2006/table">
            <a:tbl>
              <a:tblPr firstRow="1" firstCol="1" bandRow="1"/>
              <a:tblGrid>
                <a:gridCol w="851047">
                  <a:extLst>
                    <a:ext uri="{9D8B030D-6E8A-4147-A177-3AD203B41FA5}">
                      <a16:colId xmlns:a16="http://schemas.microsoft.com/office/drawing/2014/main" val="1052918265"/>
                    </a:ext>
                  </a:extLst>
                </a:gridCol>
                <a:gridCol w="864096">
                  <a:extLst>
                    <a:ext uri="{9D8B030D-6E8A-4147-A177-3AD203B41FA5}">
                      <a16:colId xmlns:a16="http://schemas.microsoft.com/office/drawing/2014/main" val="902245543"/>
                    </a:ext>
                  </a:extLst>
                </a:gridCol>
              </a:tblGrid>
              <a:tr h="394958">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TBD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TBD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645037"/>
                  </a:ext>
                </a:extLst>
              </a:tr>
              <a:tr h="610148">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TBD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TBD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11082"/>
                  </a:ext>
                </a:extLst>
              </a:tr>
            </a:tbl>
          </a:graphicData>
        </a:graphic>
      </p:graphicFrame>
      <p:sp>
        <p:nvSpPr>
          <p:cNvPr id="18" name="Textfeld 17"/>
          <p:cNvSpPr txBox="1"/>
          <p:nvPr/>
        </p:nvSpPr>
        <p:spPr>
          <a:xfrm>
            <a:off x="1115616" y="4889291"/>
            <a:ext cx="3318537" cy="400110"/>
          </a:xfrm>
          <a:prstGeom prst="rect">
            <a:avLst/>
          </a:prstGeom>
          <a:noFill/>
        </p:spPr>
        <p:txBody>
          <a:bodyPr wrap="none" rtlCol="0">
            <a:spAutoFit/>
          </a:bodyPr>
          <a:lstStyle/>
          <a:p>
            <a:r>
              <a:rPr lang="en-US" sz="2000" dirty="0" smtClean="0">
                <a:solidFill>
                  <a:schemeClr val="tx1"/>
                </a:solidFill>
              </a:rPr>
              <a:t>Auxiliary security header field</a:t>
            </a:r>
            <a:endParaRPr lang="en-US" sz="2000" dirty="0">
              <a:solidFill>
                <a:schemeClr val="tx1"/>
              </a:solidFill>
            </a:endParaRPr>
          </a:p>
        </p:txBody>
      </p:sp>
      <p:graphicFrame>
        <p:nvGraphicFramePr>
          <p:cNvPr id="22" name="Tabelle 21"/>
          <p:cNvGraphicFramePr>
            <a:graphicFrameLocks noGrp="1"/>
          </p:cNvGraphicFramePr>
          <p:nvPr>
            <p:extLst>
              <p:ext uri="{D42A27DB-BD31-4B8C-83A1-F6EECF244321}">
                <p14:modId xmlns:p14="http://schemas.microsoft.com/office/powerpoint/2010/main" val="2441312488"/>
              </p:ext>
            </p:extLst>
          </p:nvPr>
        </p:nvGraphicFramePr>
        <p:xfrm>
          <a:off x="1115616" y="3874873"/>
          <a:ext cx="2450768" cy="876789"/>
        </p:xfrm>
        <a:graphic>
          <a:graphicData uri="http://schemas.openxmlformats.org/drawingml/2006/table">
            <a:tbl>
              <a:tblPr firstRow="1" firstCol="1" bandRow="1"/>
              <a:tblGrid>
                <a:gridCol w="808656">
                  <a:extLst>
                    <a:ext uri="{9D8B030D-6E8A-4147-A177-3AD203B41FA5}">
                      <a16:colId xmlns:a16="http://schemas.microsoft.com/office/drawing/2014/main" val="1052918265"/>
                    </a:ext>
                  </a:extLst>
                </a:gridCol>
                <a:gridCol w="821056">
                  <a:extLst>
                    <a:ext uri="{9D8B030D-6E8A-4147-A177-3AD203B41FA5}">
                      <a16:colId xmlns:a16="http://schemas.microsoft.com/office/drawing/2014/main" val="902245543"/>
                    </a:ext>
                  </a:extLst>
                </a:gridCol>
                <a:gridCol w="821056">
                  <a:extLst>
                    <a:ext uri="{9D8B030D-6E8A-4147-A177-3AD203B41FA5}">
                      <a16:colId xmlns:a16="http://schemas.microsoft.com/office/drawing/2014/main" val="711357394"/>
                    </a:ext>
                  </a:extLst>
                </a:gridCol>
              </a:tblGrid>
              <a:tr h="344536">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a:t>
                      </a:r>
                      <a:r>
                        <a:rPr lang="en-US" sz="1100" b="1" dirty="0" smtClean="0">
                          <a:effectLst/>
                          <a:latin typeface="Times New Roman" panose="02020603050405020304" pitchFamily="18" charset="0"/>
                          <a:ea typeface="SimSun" panose="02010600030101010101" pitchFamily="2" charset="-122"/>
                        </a:rPr>
                        <a:t>0-3</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SimSun" panose="02010600030101010101" pitchFamily="2" charset="-122"/>
                        </a:rPr>
                        <a:t>4</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5-15</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645037"/>
                  </a:ext>
                </a:extLst>
              </a:tr>
              <a:tr h="532253">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Fragment</a:t>
                      </a:r>
                    </a:p>
                    <a:p>
                      <a:pPr algn="ctr">
                        <a:spcAft>
                          <a:spcPts val="0"/>
                        </a:spcAft>
                      </a:pPr>
                      <a:r>
                        <a:rPr lang="en-US" sz="1100" dirty="0" smtClean="0">
                          <a:effectLst/>
                          <a:latin typeface="Times New Roman" panose="02020603050405020304" pitchFamily="18" charset="0"/>
                          <a:ea typeface="SimSun" panose="02010600030101010101" pitchFamily="2" charset="-122"/>
                        </a:rPr>
                        <a:t>Number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More Fragments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Sequence </a:t>
                      </a:r>
                      <a:r>
                        <a:rPr lang="en-US" sz="1100" dirty="0" smtClean="0">
                          <a:effectLst/>
                          <a:latin typeface="Times New Roman" panose="02020603050405020304" pitchFamily="18" charset="0"/>
                          <a:ea typeface="SimSun" panose="02010600030101010101" pitchFamily="2" charset="-122"/>
                        </a:rPr>
                        <a:t>Number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11082"/>
                  </a:ext>
                </a:extLst>
              </a:tr>
            </a:tbl>
          </a:graphicData>
        </a:graphic>
      </p:graphicFrame>
      <p:sp>
        <p:nvSpPr>
          <p:cNvPr id="23" name="Textfeld 22"/>
          <p:cNvSpPr txBox="1"/>
          <p:nvPr/>
        </p:nvSpPr>
        <p:spPr>
          <a:xfrm>
            <a:off x="1115616" y="3457800"/>
            <a:ext cx="2488182" cy="400110"/>
          </a:xfrm>
          <a:prstGeom prst="rect">
            <a:avLst/>
          </a:prstGeom>
          <a:noFill/>
        </p:spPr>
        <p:txBody>
          <a:bodyPr wrap="none" rtlCol="0">
            <a:spAutoFit/>
          </a:bodyPr>
          <a:lstStyle/>
          <a:p>
            <a:r>
              <a:rPr lang="en-US" sz="2000" dirty="0" smtClean="0">
                <a:solidFill>
                  <a:schemeClr val="tx1"/>
                </a:solidFill>
              </a:rPr>
              <a:t>Sequence control field</a:t>
            </a:r>
            <a:endParaRPr lang="en-US" sz="2000" dirty="0">
              <a:solidFill>
                <a:schemeClr val="tx1"/>
              </a:solidFill>
            </a:endParaRPr>
          </a:p>
        </p:txBody>
      </p:sp>
    </p:spTree>
    <p:extLst>
      <p:ext uri="{BB962C8B-B14F-4D97-AF65-F5344CB8AC3E}">
        <p14:creationId xmlns:p14="http://schemas.microsoft.com/office/powerpoint/2010/main" val="2781694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Move specific fields into IEs in header and in payload</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9</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October</a:t>
            </a:r>
            <a:r>
              <a:rPr lang="en-US" dirty="0" smtClean="0"/>
              <a:t> 2018</a:t>
            </a:r>
            <a:endParaRPr lang="en-US" dirty="0"/>
          </a:p>
        </p:txBody>
      </p:sp>
      <p:graphicFrame>
        <p:nvGraphicFramePr>
          <p:cNvPr id="11" name="Tabelle 10"/>
          <p:cNvGraphicFramePr>
            <a:graphicFrameLocks noGrp="1"/>
          </p:cNvGraphicFramePr>
          <p:nvPr>
            <p:extLst>
              <p:ext uri="{D42A27DB-BD31-4B8C-83A1-F6EECF244321}">
                <p14:modId xmlns:p14="http://schemas.microsoft.com/office/powerpoint/2010/main" val="2224717042"/>
              </p:ext>
            </p:extLst>
          </p:nvPr>
        </p:nvGraphicFramePr>
        <p:xfrm>
          <a:off x="1043608" y="3990764"/>
          <a:ext cx="2589137" cy="970874"/>
        </p:xfrm>
        <a:graphic>
          <a:graphicData uri="http://schemas.openxmlformats.org/drawingml/2006/table">
            <a:tbl>
              <a:tblPr firstRow="1" firstCol="1" bandRow="1"/>
              <a:tblGrid>
                <a:gridCol w="851047">
                  <a:extLst>
                    <a:ext uri="{9D8B030D-6E8A-4147-A177-3AD203B41FA5}">
                      <a16:colId xmlns:a16="http://schemas.microsoft.com/office/drawing/2014/main" val="1052918265"/>
                    </a:ext>
                  </a:extLst>
                </a:gridCol>
                <a:gridCol w="864096">
                  <a:extLst>
                    <a:ext uri="{9D8B030D-6E8A-4147-A177-3AD203B41FA5}">
                      <a16:colId xmlns:a16="http://schemas.microsoft.com/office/drawing/2014/main" val="902245543"/>
                    </a:ext>
                  </a:extLst>
                </a:gridCol>
                <a:gridCol w="873994">
                  <a:extLst>
                    <a:ext uri="{9D8B030D-6E8A-4147-A177-3AD203B41FA5}">
                      <a16:colId xmlns:a16="http://schemas.microsoft.com/office/drawing/2014/main" val="3062541008"/>
                    </a:ext>
                  </a:extLst>
                </a:gridCol>
              </a:tblGrid>
              <a:tr h="381507">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a:t>
                      </a:r>
                      <a:r>
                        <a:rPr lang="en-US" sz="1100" b="1" dirty="0" smtClean="0">
                          <a:effectLst/>
                          <a:latin typeface="Times New Roman" panose="02020603050405020304" pitchFamily="18" charset="0"/>
                          <a:ea typeface="SimSun" panose="02010600030101010101" pitchFamily="2" charset="-122"/>
                        </a:rPr>
                        <a:t>0-48</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SimSun" panose="02010600030101010101" pitchFamily="2" charset="-122"/>
                        </a:rPr>
                        <a:t>5-13</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SimSun" panose="02010600030101010101" pitchFamily="2" charset="-122"/>
                        </a:rPr>
                        <a:t>14-15</a:t>
                      </a:r>
                      <a:endParaRPr lang="de-DE" sz="110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645037"/>
                  </a:ext>
                </a:extLst>
              </a:tr>
              <a:tr h="589367">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Device </a:t>
                      </a:r>
                      <a:r>
                        <a:rPr lang="en-US" sz="1100" dirty="0" smtClean="0">
                          <a:effectLst/>
                          <a:latin typeface="Times New Roman" panose="02020603050405020304" pitchFamily="18" charset="0"/>
                          <a:ea typeface="SimSun" panose="02010600030101010101" pitchFamily="2" charset="-122"/>
                        </a:rPr>
                        <a:t>Address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Sequence </a:t>
                      </a:r>
                      <a:r>
                        <a:rPr lang="en-US" sz="1100" dirty="0" smtClean="0">
                          <a:effectLst/>
                          <a:latin typeface="Times New Roman" panose="02020603050405020304" pitchFamily="18" charset="0"/>
                          <a:ea typeface="SimSun" panose="02010600030101010101" pitchFamily="2" charset="-122"/>
                        </a:rPr>
                        <a:t>Number</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SimSun" panose="02010600030101010101" pitchFamily="2" charset="-122"/>
                        </a:rPr>
                        <a:t>ACK</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11082"/>
                  </a:ext>
                </a:extLst>
              </a:tr>
            </a:tbl>
          </a:graphicData>
        </a:graphic>
      </p:graphicFrame>
      <p:sp>
        <p:nvSpPr>
          <p:cNvPr id="12" name="Textfeld 11"/>
          <p:cNvSpPr txBox="1"/>
          <p:nvPr/>
        </p:nvSpPr>
        <p:spPr>
          <a:xfrm>
            <a:off x="518048" y="3586072"/>
            <a:ext cx="3608937" cy="400110"/>
          </a:xfrm>
          <a:prstGeom prst="rect">
            <a:avLst/>
          </a:prstGeom>
          <a:noFill/>
        </p:spPr>
        <p:txBody>
          <a:bodyPr wrap="none" rtlCol="0">
            <a:spAutoFit/>
          </a:bodyPr>
          <a:lstStyle/>
          <a:p>
            <a:r>
              <a:rPr lang="en-US" sz="2000" dirty="0" smtClean="0">
                <a:solidFill>
                  <a:schemeClr val="tx1"/>
                </a:solidFill>
              </a:rPr>
              <a:t>Example: </a:t>
            </a:r>
            <a:r>
              <a:rPr lang="en-US" sz="2000" dirty="0" smtClean="0">
                <a:solidFill>
                  <a:schemeClr val="tx1"/>
                </a:solidFill>
              </a:rPr>
              <a:t>IE </a:t>
            </a:r>
            <a:r>
              <a:rPr lang="en-US" sz="2000" dirty="0" smtClean="0">
                <a:solidFill>
                  <a:schemeClr val="tx1"/>
                </a:solidFill>
              </a:rPr>
              <a:t>Content for ACK IE</a:t>
            </a:r>
            <a:endParaRPr lang="en-US" sz="2000" dirty="0">
              <a:solidFill>
                <a:schemeClr val="tx1"/>
              </a:solidFill>
            </a:endParaRPr>
          </a:p>
        </p:txBody>
      </p:sp>
      <p:sp>
        <p:nvSpPr>
          <p:cNvPr id="13" name="Textfeld 12"/>
          <p:cNvSpPr txBox="1"/>
          <p:nvPr/>
        </p:nvSpPr>
        <p:spPr>
          <a:xfrm>
            <a:off x="659192" y="5130770"/>
            <a:ext cx="6027612" cy="1323439"/>
          </a:xfrm>
          <a:prstGeom prst="rect">
            <a:avLst/>
          </a:prstGeom>
          <a:noFill/>
        </p:spPr>
        <p:txBody>
          <a:bodyPr wrap="none" rtlCol="0">
            <a:spAutoFit/>
          </a:bodyPr>
          <a:lstStyle/>
          <a:p>
            <a:pPr marL="342900" indent="-342900">
              <a:buFont typeface="Arial" panose="020B0604020202020204" pitchFamily="34" charset="0"/>
              <a:buChar char="•"/>
            </a:pPr>
            <a:r>
              <a:rPr lang="en-US" sz="2000" dirty="0" smtClean="0">
                <a:solidFill>
                  <a:schemeClr val="tx1"/>
                </a:solidFill>
              </a:rPr>
              <a:t>Other IEs:</a:t>
            </a:r>
          </a:p>
          <a:p>
            <a:pPr marL="1085850" lvl="1" indent="-342900">
              <a:buFont typeface="Arial" panose="020B0604020202020204" pitchFamily="34" charset="0"/>
              <a:buChar char="•"/>
            </a:pPr>
            <a:r>
              <a:rPr lang="en-US" sz="2000" dirty="0" smtClean="0">
                <a:solidFill>
                  <a:schemeClr val="tx1"/>
                </a:solidFill>
              </a:rPr>
              <a:t>Backhaul </a:t>
            </a:r>
            <a:r>
              <a:rPr lang="en-US" sz="2000" dirty="0" smtClean="0">
                <a:solidFill>
                  <a:schemeClr val="tx1"/>
                </a:solidFill>
              </a:rPr>
              <a:t>integration (auxiliary address fields)</a:t>
            </a:r>
            <a:endParaRPr lang="en-US" sz="2000" dirty="0" smtClean="0">
              <a:solidFill>
                <a:schemeClr val="tx1"/>
              </a:solidFill>
            </a:endParaRPr>
          </a:p>
          <a:p>
            <a:pPr marL="1085850" lvl="1" indent="-342900">
              <a:buFont typeface="Arial" panose="020B0604020202020204" pitchFamily="34" charset="0"/>
              <a:buChar char="•"/>
            </a:pPr>
            <a:r>
              <a:rPr lang="de-DE" sz="2000" dirty="0" smtClean="0">
                <a:solidFill>
                  <a:schemeClr val="tx1"/>
                </a:solidFill>
              </a:rPr>
              <a:t>…</a:t>
            </a:r>
            <a:endParaRPr lang="en-US" sz="2000" dirty="0" smtClean="0">
              <a:solidFill>
                <a:schemeClr val="tx1"/>
              </a:solidFill>
            </a:endParaRPr>
          </a:p>
          <a:p>
            <a:pPr marL="1085850" lvl="1" indent="-342900">
              <a:buFont typeface="Arial" panose="020B0604020202020204" pitchFamily="34" charset="0"/>
              <a:buChar char="•"/>
            </a:pPr>
            <a:endParaRPr lang="en-US" sz="2000" dirty="0">
              <a:solidFill>
                <a:schemeClr val="tx1"/>
              </a:solidFill>
            </a:endParaRPr>
          </a:p>
        </p:txBody>
      </p:sp>
      <p:graphicFrame>
        <p:nvGraphicFramePr>
          <p:cNvPr id="14" name="Tabelle 13"/>
          <p:cNvGraphicFramePr>
            <a:graphicFrameLocks noGrp="1"/>
          </p:cNvGraphicFramePr>
          <p:nvPr>
            <p:extLst>
              <p:ext uri="{D42A27DB-BD31-4B8C-83A1-F6EECF244321}">
                <p14:modId xmlns:p14="http://schemas.microsoft.com/office/powerpoint/2010/main" val="1114811327"/>
              </p:ext>
            </p:extLst>
          </p:nvPr>
        </p:nvGraphicFramePr>
        <p:xfrm>
          <a:off x="539552" y="2378500"/>
          <a:ext cx="3355666" cy="876789"/>
        </p:xfrm>
        <a:graphic>
          <a:graphicData uri="http://schemas.openxmlformats.org/drawingml/2006/table">
            <a:tbl>
              <a:tblPr firstRow="1" firstCol="1" bandRow="1"/>
              <a:tblGrid>
                <a:gridCol w="829378">
                  <a:extLst>
                    <a:ext uri="{9D8B030D-6E8A-4147-A177-3AD203B41FA5}">
                      <a16:colId xmlns:a16="http://schemas.microsoft.com/office/drawing/2014/main" val="1052918265"/>
                    </a:ext>
                  </a:extLst>
                </a:gridCol>
                <a:gridCol w="726089">
                  <a:extLst>
                    <a:ext uri="{9D8B030D-6E8A-4147-A177-3AD203B41FA5}">
                      <a16:colId xmlns:a16="http://schemas.microsoft.com/office/drawing/2014/main" val="902245543"/>
                    </a:ext>
                  </a:extLst>
                </a:gridCol>
                <a:gridCol w="792088">
                  <a:extLst>
                    <a:ext uri="{9D8B030D-6E8A-4147-A177-3AD203B41FA5}">
                      <a16:colId xmlns:a16="http://schemas.microsoft.com/office/drawing/2014/main" val="3476369612"/>
                    </a:ext>
                  </a:extLst>
                </a:gridCol>
                <a:gridCol w="1008111">
                  <a:extLst>
                    <a:ext uri="{9D8B030D-6E8A-4147-A177-3AD203B41FA5}">
                      <a16:colId xmlns:a16="http://schemas.microsoft.com/office/drawing/2014/main" val="2039436727"/>
                    </a:ext>
                  </a:extLst>
                </a:gridCol>
              </a:tblGrid>
              <a:tr h="344536">
                <a:tc>
                  <a:txBody>
                    <a:bodyPr/>
                    <a:lstStyle/>
                    <a:p>
                      <a:pPr marL="0" algn="ctr" defTabSz="914400" rtl="0" eaLnBrk="1" latinLnBrk="0" hangingPunct="1">
                        <a:spcAft>
                          <a:spcPts val="0"/>
                        </a:spcAft>
                      </a:pPr>
                      <a:r>
                        <a:rPr lang="en-US" sz="1100" b="1" kern="1200" dirty="0" smtClean="0">
                          <a:solidFill>
                            <a:schemeClr val="tx1"/>
                          </a:solidFill>
                          <a:effectLst/>
                          <a:latin typeface="Times New Roman" panose="02020603050405020304" pitchFamily="18" charset="0"/>
                          <a:ea typeface="MS Mincho" panose="02020609040205080304" pitchFamily="49" charset="-128"/>
                          <a:cs typeface="+mn-cs"/>
                        </a:rPr>
                        <a:t>Bits: 0-6</a:t>
                      </a:r>
                      <a:endParaRPr lang="de-DE" sz="1100" b="1" kern="1200" dirty="0">
                        <a:solidFill>
                          <a:schemeClr val="tx1"/>
                        </a:solidFill>
                        <a:effectLst/>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smtClean="0">
                          <a:solidFill>
                            <a:schemeClr val="tx1"/>
                          </a:solidFill>
                          <a:effectLst/>
                          <a:latin typeface="Times New Roman" panose="02020603050405020304" pitchFamily="18" charset="0"/>
                          <a:ea typeface="MS Mincho" panose="02020609040205080304" pitchFamily="49" charset="-128"/>
                          <a:cs typeface="+mn-cs"/>
                        </a:rPr>
                        <a:t>7-14</a:t>
                      </a:r>
                      <a:endParaRPr lang="de-DE" sz="1100" b="1" kern="1200" dirty="0">
                        <a:solidFill>
                          <a:schemeClr val="tx1"/>
                        </a:solidFill>
                        <a:effectLst/>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de-DE" sz="1100" b="1" kern="1200" dirty="0" smtClean="0">
                          <a:solidFill>
                            <a:schemeClr val="tx1"/>
                          </a:solidFill>
                          <a:effectLst/>
                          <a:latin typeface="Times New Roman" panose="02020603050405020304" pitchFamily="18" charset="0"/>
                          <a:ea typeface="MS Mincho" panose="02020609040205080304" pitchFamily="49" charset="-128"/>
                          <a:cs typeface="+mn-cs"/>
                        </a:rPr>
                        <a:t>15</a:t>
                      </a:r>
                      <a:endParaRPr lang="de-DE" sz="1100" b="1" kern="1200" dirty="0">
                        <a:solidFill>
                          <a:schemeClr val="tx1"/>
                        </a:solidFill>
                        <a:effectLst/>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de-DE" sz="1100" b="1" kern="1200" dirty="0" err="1" smtClean="0">
                          <a:solidFill>
                            <a:schemeClr val="tx1"/>
                          </a:solidFill>
                          <a:effectLst/>
                          <a:latin typeface="Times New Roman" panose="02020603050405020304" pitchFamily="18" charset="0"/>
                          <a:ea typeface="MS Mincho" panose="02020609040205080304" pitchFamily="49" charset="-128"/>
                          <a:cs typeface="+mn-cs"/>
                        </a:rPr>
                        <a:t>Octets</a:t>
                      </a:r>
                      <a:r>
                        <a:rPr lang="de-DE" sz="1100" b="1" kern="1200" dirty="0" smtClean="0">
                          <a:solidFill>
                            <a:schemeClr val="tx1"/>
                          </a:solidFill>
                          <a:effectLst/>
                          <a:latin typeface="Times New Roman" panose="02020603050405020304" pitchFamily="18" charset="0"/>
                          <a:ea typeface="MS Mincho" panose="02020609040205080304" pitchFamily="49" charset="-128"/>
                          <a:cs typeface="+mn-cs"/>
                        </a:rPr>
                        <a:t>:</a:t>
                      </a:r>
                      <a:r>
                        <a:rPr lang="de-DE" sz="1100" b="1" kern="1200" baseline="0" dirty="0" smtClean="0">
                          <a:solidFill>
                            <a:schemeClr val="tx1"/>
                          </a:solidFill>
                          <a:effectLst/>
                          <a:latin typeface="Times New Roman" panose="02020603050405020304" pitchFamily="18" charset="0"/>
                          <a:ea typeface="MS Mincho" panose="02020609040205080304" pitchFamily="49" charset="-128"/>
                          <a:cs typeface="+mn-cs"/>
                        </a:rPr>
                        <a:t> 0-127</a:t>
                      </a:r>
                      <a:endParaRPr lang="de-DE" sz="1100" b="1" kern="1200" dirty="0">
                        <a:solidFill>
                          <a:schemeClr val="tx1"/>
                        </a:solidFill>
                        <a:effectLst/>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645037"/>
                  </a:ext>
                </a:extLst>
              </a:tr>
              <a:tr h="532253">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Length in</a:t>
                      </a:r>
                      <a:r>
                        <a:rPr lang="de-DE" sz="1100" baseline="0" dirty="0" smtClean="0">
                          <a:effectLst/>
                          <a:latin typeface="Times New Roman" panose="02020603050405020304" pitchFamily="18" charset="0"/>
                          <a:ea typeface="MS Mincho" panose="02020609040205080304" pitchFamily="49" charset="-128"/>
                        </a:rPr>
                        <a:t> </a:t>
                      </a:r>
                      <a:r>
                        <a:rPr lang="de-DE" sz="1100" baseline="0" dirty="0" err="1" smtClean="0">
                          <a:effectLst/>
                          <a:latin typeface="Times New Roman" panose="02020603050405020304" pitchFamily="18" charset="0"/>
                          <a:ea typeface="MS Mincho" panose="02020609040205080304" pitchFamily="49" charset="-128"/>
                        </a:rPr>
                        <a:t>octets</a:t>
                      </a:r>
                      <a:endParaRPr lang="en-US" sz="1100" dirty="0" smtClean="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Element ID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Type = </a:t>
                      </a:r>
                      <a:r>
                        <a:rPr lang="de-DE" sz="1100" b="1" dirty="0" smtClean="0">
                          <a:effectLst/>
                          <a:latin typeface="Times New Roman" panose="02020603050405020304" pitchFamily="18" charset="0"/>
                          <a:ea typeface="MS Mincho" panose="02020609040205080304" pitchFamily="49" charset="-128"/>
                        </a:rPr>
                        <a:t>0</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Content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11082"/>
                  </a:ext>
                </a:extLst>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2299896135"/>
              </p:ext>
            </p:extLst>
          </p:nvPr>
        </p:nvGraphicFramePr>
        <p:xfrm>
          <a:off x="4914380" y="2378499"/>
          <a:ext cx="3355666" cy="876789"/>
        </p:xfrm>
        <a:graphic>
          <a:graphicData uri="http://schemas.openxmlformats.org/drawingml/2006/table">
            <a:tbl>
              <a:tblPr firstRow="1" firstCol="1" bandRow="1"/>
              <a:tblGrid>
                <a:gridCol w="829378">
                  <a:extLst>
                    <a:ext uri="{9D8B030D-6E8A-4147-A177-3AD203B41FA5}">
                      <a16:colId xmlns:a16="http://schemas.microsoft.com/office/drawing/2014/main" val="1052918265"/>
                    </a:ext>
                  </a:extLst>
                </a:gridCol>
                <a:gridCol w="726089">
                  <a:extLst>
                    <a:ext uri="{9D8B030D-6E8A-4147-A177-3AD203B41FA5}">
                      <a16:colId xmlns:a16="http://schemas.microsoft.com/office/drawing/2014/main" val="902245543"/>
                    </a:ext>
                  </a:extLst>
                </a:gridCol>
                <a:gridCol w="792088">
                  <a:extLst>
                    <a:ext uri="{9D8B030D-6E8A-4147-A177-3AD203B41FA5}">
                      <a16:colId xmlns:a16="http://schemas.microsoft.com/office/drawing/2014/main" val="3476369612"/>
                    </a:ext>
                  </a:extLst>
                </a:gridCol>
                <a:gridCol w="1008111">
                  <a:extLst>
                    <a:ext uri="{9D8B030D-6E8A-4147-A177-3AD203B41FA5}">
                      <a16:colId xmlns:a16="http://schemas.microsoft.com/office/drawing/2014/main" val="2039436727"/>
                    </a:ext>
                  </a:extLst>
                </a:gridCol>
              </a:tblGrid>
              <a:tr h="344536">
                <a:tc>
                  <a:txBody>
                    <a:bodyPr/>
                    <a:lstStyle/>
                    <a:p>
                      <a:pPr marL="0" algn="ctr" defTabSz="914400" rtl="0" eaLnBrk="1" latinLnBrk="0" hangingPunct="1">
                        <a:spcAft>
                          <a:spcPts val="0"/>
                        </a:spcAft>
                      </a:pPr>
                      <a:r>
                        <a:rPr lang="en-US" sz="1100" b="1" kern="1200" dirty="0" smtClean="0">
                          <a:solidFill>
                            <a:schemeClr val="tx1"/>
                          </a:solidFill>
                          <a:effectLst/>
                          <a:latin typeface="Times New Roman" panose="02020603050405020304" pitchFamily="18" charset="0"/>
                          <a:ea typeface="MS Mincho" panose="02020609040205080304" pitchFamily="49" charset="-128"/>
                          <a:cs typeface="+mn-cs"/>
                        </a:rPr>
                        <a:t>Bits: 0-6</a:t>
                      </a:r>
                      <a:endParaRPr lang="de-DE" sz="1100" b="1" kern="1200" dirty="0">
                        <a:solidFill>
                          <a:schemeClr val="tx1"/>
                        </a:solidFill>
                        <a:effectLst/>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b="1" kern="1200" dirty="0" smtClean="0">
                          <a:solidFill>
                            <a:schemeClr val="tx1"/>
                          </a:solidFill>
                          <a:effectLst/>
                          <a:latin typeface="Times New Roman" panose="02020603050405020304" pitchFamily="18" charset="0"/>
                          <a:ea typeface="MS Mincho" panose="02020609040205080304" pitchFamily="49" charset="-128"/>
                          <a:cs typeface="+mn-cs"/>
                        </a:rPr>
                        <a:t>7-14</a:t>
                      </a:r>
                      <a:endParaRPr lang="de-DE" sz="1100" b="1" kern="1200" dirty="0">
                        <a:solidFill>
                          <a:schemeClr val="tx1"/>
                        </a:solidFill>
                        <a:effectLst/>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de-DE" sz="1100" b="1" kern="1200" dirty="0" smtClean="0">
                          <a:solidFill>
                            <a:schemeClr val="tx1"/>
                          </a:solidFill>
                          <a:effectLst/>
                          <a:latin typeface="Times New Roman" panose="02020603050405020304" pitchFamily="18" charset="0"/>
                          <a:ea typeface="MS Mincho" panose="02020609040205080304" pitchFamily="49" charset="-128"/>
                          <a:cs typeface="+mn-cs"/>
                        </a:rPr>
                        <a:t>15</a:t>
                      </a:r>
                      <a:endParaRPr lang="de-DE" sz="1100" b="1" kern="1200" dirty="0">
                        <a:solidFill>
                          <a:schemeClr val="tx1"/>
                        </a:solidFill>
                        <a:effectLst/>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de-DE" sz="1100" b="1" kern="1200" dirty="0" err="1" smtClean="0">
                          <a:solidFill>
                            <a:schemeClr val="tx1"/>
                          </a:solidFill>
                          <a:effectLst/>
                          <a:latin typeface="Times New Roman" panose="02020603050405020304" pitchFamily="18" charset="0"/>
                          <a:ea typeface="MS Mincho" panose="02020609040205080304" pitchFamily="49" charset="-128"/>
                          <a:cs typeface="+mn-cs"/>
                        </a:rPr>
                        <a:t>Octets</a:t>
                      </a:r>
                      <a:r>
                        <a:rPr lang="de-DE" sz="1100" b="1" kern="1200" dirty="0" smtClean="0">
                          <a:solidFill>
                            <a:schemeClr val="tx1"/>
                          </a:solidFill>
                          <a:effectLst/>
                          <a:latin typeface="Times New Roman" panose="02020603050405020304" pitchFamily="18" charset="0"/>
                          <a:ea typeface="MS Mincho" panose="02020609040205080304" pitchFamily="49" charset="-128"/>
                          <a:cs typeface="+mn-cs"/>
                        </a:rPr>
                        <a:t>:</a:t>
                      </a:r>
                      <a:r>
                        <a:rPr lang="de-DE" sz="1100" b="1" kern="1200" baseline="0" dirty="0" smtClean="0">
                          <a:solidFill>
                            <a:schemeClr val="tx1"/>
                          </a:solidFill>
                          <a:effectLst/>
                          <a:latin typeface="Times New Roman" panose="02020603050405020304" pitchFamily="18" charset="0"/>
                          <a:ea typeface="MS Mincho" panose="02020609040205080304" pitchFamily="49" charset="-128"/>
                          <a:cs typeface="+mn-cs"/>
                        </a:rPr>
                        <a:t> 0-127</a:t>
                      </a:r>
                      <a:endParaRPr lang="de-DE" sz="1100" b="1" kern="1200" dirty="0">
                        <a:solidFill>
                          <a:schemeClr val="tx1"/>
                        </a:solidFill>
                        <a:effectLst/>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645037"/>
                  </a:ext>
                </a:extLst>
              </a:tr>
              <a:tr h="532253">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Length in</a:t>
                      </a:r>
                      <a:r>
                        <a:rPr lang="de-DE" sz="1100" baseline="0" dirty="0" smtClean="0">
                          <a:effectLst/>
                          <a:latin typeface="Times New Roman" panose="02020603050405020304" pitchFamily="18" charset="0"/>
                          <a:ea typeface="MS Mincho" panose="02020609040205080304" pitchFamily="49" charset="-128"/>
                        </a:rPr>
                        <a:t> </a:t>
                      </a:r>
                      <a:r>
                        <a:rPr lang="de-DE" sz="1100" baseline="0" dirty="0" err="1" smtClean="0">
                          <a:effectLst/>
                          <a:latin typeface="Times New Roman" panose="02020603050405020304" pitchFamily="18" charset="0"/>
                          <a:ea typeface="MS Mincho" panose="02020609040205080304" pitchFamily="49" charset="-128"/>
                        </a:rPr>
                        <a:t>octets</a:t>
                      </a:r>
                      <a:endParaRPr lang="en-US" sz="1100" dirty="0" smtClean="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Element ID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Type =</a:t>
                      </a:r>
                      <a:r>
                        <a:rPr lang="de-DE" sz="1100" b="1" dirty="0" smtClean="0">
                          <a:effectLst/>
                          <a:latin typeface="Times New Roman" panose="02020603050405020304" pitchFamily="18" charset="0"/>
                          <a:ea typeface="MS Mincho" panose="02020609040205080304" pitchFamily="49" charset="-128"/>
                        </a:rPr>
                        <a:t> 1</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Content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11082"/>
                  </a:ext>
                </a:extLst>
              </a:tr>
            </a:tbl>
          </a:graphicData>
        </a:graphic>
      </p:graphicFrame>
      <p:sp>
        <p:nvSpPr>
          <p:cNvPr id="18" name="Textfeld 17"/>
          <p:cNvSpPr txBox="1"/>
          <p:nvPr/>
        </p:nvSpPr>
        <p:spPr>
          <a:xfrm>
            <a:off x="499233" y="1916832"/>
            <a:ext cx="2047355" cy="400110"/>
          </a:xfrm>
          <a:prstGeom prst="rect">
            <a:avLst/>
          </a:prstGeom>
          <a:noFill/>
        </p:spPr>
        <p:txBody>
          <a:bodyPr wrap="none" rtlCol="0">
            <a:spAutoFit/>
          </a:bodyPr>
          <a:lstStyle/>
          <a:p>
            <a:r>
              <a:rPr lang="de-DE" sz="2000" dirty="0">
                <a:solidFill>
                  <a:schemeClr val="tx1"/>
                </a:solidFill>
              </a:rPr>
              <a:t>H</a:t>
            </a:r>
            <a:r>
              <a:rPr lang="de-DE" sz="2000" dirty="0" smtClean="0">
                <a:solidFill>
                  <a:schemeClr val="tx1"/>
                </a:solidFill>
              </a:rPr>
              <a:t>eader IE </a:t>
            </a:r>
            <a:r>
              <a:rPr lang="de-DE" sz="2000" dirty="0" err="1" smtClean="0">
                <a:solidFill>
                  <a:schemeClr val="tx1"/>
                </a:solidFill>
              </a:rPr>
              <a:t>format</a:t>
            </a:r>
            <a:r>
              <a:rPr lang="de-DE" sz="2000" dirty="0" smtClean="0">
                <a:solidFill>
                  <a:schemeClr val="tx1"/>
                </a:solidFill>
              </a:rPr>
              <a:t>:</a:t>
            </a:r>
            <a:endParaRPr lang="de-DE" sz="2000" dirty="0">
              <a:solidFill>
                <a:schemeClr val="tx1"/>
              </a:solidFill>
            </a:endParaRPr>
          </a:p>
        </p:txBody>
      </p:sp>
      <p:sp>
        <p:nvSpPr>
          <p:cNvPr id="19" name="Textfeld 18"/>
          <p:cNvSpPr txBox="1"/>
          <p:nvPr/>
        </p:nvSpPr>
        <p:spPr>
          <a:xfrm>
            <a:off x="4914380" y="1916833"/>
            <a:ext cx="2132315" cy="400110"/>
          </a:xfrm>
          <a:prstGeom prst="rect">
            <a:avLst/>
          </a:prstGeom>
          <a:noFill/>
        </p:spPr>
        <p:txBody>
          <a:bodyPr wrap="none" rtlCol="0">
            <a:spAutoFit/>
          </a:bodyPr>
          <a:lstStyle/>
          <a:p>
            <a:r>
              <a:rPr lang="de-DE" sz="2000" dirty="0" smtClean="0">
                <a:solidFill>
                  <a:schemeClr val="tx1"/>
                </a:solidFill>
              </a:rPr>
              <a:t>Payload IE </a:t>
            </a:r>
            <a:r>
              <a:rPr lang="de-DE" sz="2000" dirty="0" err="1" smtClean="0">
                <a:solidFill>
                  <a:schemeClr val="tx1"/>
                </a:solidFill>
              </a:rPr>
              <a:t>format</a:t>
            </a:r>
            <a:r>
              <a:rPr lang="de-DE" sz="2000" dirty="0" smtClean="0">
                <a:solidFill>
                  <a:schemeClr val="tx1"/>
                </a:solidFill>
              </a:rPr>
              <a:t>:</a:t>
            </a:r>
            <a:endParaRPr lang="de-DE" sz="2000" dirty="0">
              <a:solidFill>
                <a:schemeClr val="tx1"/>
              </a:solidFill>
            </a:endParaRPr>
          </a:p>
        </p:txBody>
      </p:sp>
    </p:spTree>
    <p:extLst>
      <p:ext uri="{BB962C8B-B14F-4D97-AF65-F5344CB8AC3E}">
        <p14:creationId xmlns:p14="http://schemas.microsoft.com/office/powerpoint/2010/main" val="1574588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799</Words>
  <Application>Microsoft Office PowerPoint</Application>
  <PresentationFormat>Bildschirmpräsentation (4:3)</PresentationFormat>
  <Paragraphs>262</Paragraphs>
  <Slides>11</Slides>
  <Notes>2</Notes>
  <HiddenSlides>0</HiddenSlides>
  <MMClips>0</MMClips>
  <ScaleCrop>false</ScaleCrop>
  <HeadingPairs>
    <vt:vector size="8" baseType="variant">
      <vt:variant>
        <vt:lpstr>Verwendete Schriftarten</vt:lpstr>
      </vt:variant>
      <vt:variant>
        <vt:i4>10</vt:i4>
      </vt:variant>
      <vt:variant>
        <vt:lpstr>Design</vt:lpstr>
      </vt:variant>
      <vt:variant>
        <vt:i4>1</vt:i4>
      </vt:variant>
      <vt:variant>
        <vt:lpstr>Eingebettete OLE-Server</vt:lpstr>
      </vt:variant>
      <vt:variant>
        <vt:i4>1</vt:i4>
      </vt:variant>
      <vt:variant>
        <vt:lpstr>Folientitel</vt:lpstr>
      </vt:variant>
      <vt:variant>
        <vt:i4>11</vt:i4>
      </vt:variant>
    </vt:vector>
  </HeadingPairs>
  <TitlesOfParts>
    <vt:vector size="23" baseType="lpstr">
      <vt:lpstr>Arial Unicode MS</vt:lpstr>
      <vt:lpstr>굴림</vt:lpstr>
      <vt:lpstr>맑은 고딕</vt:lpstr>
      <vt:lpstr>MS Gothic</vt:lpstr>
      <vt:lpstr>MS Mincho</vt:lpstr>
      <vt:lpstr>ＭＳ Ｐゴシック</vt:lpstr>
      <vt:lpstr>宋体</vt:lpstr>
      <vt:lpstr>宋体</vt:lpstr>
      <vt:lpstr>Arial</vt:lpstr>
      <vt:lpstr>Times New Roman</vt:lpstr>
      <vt:lpstr>Office</vt:lpstr>
      <vt:lpstr>Document</vt:lpstr>
      <vt:lpstr>PowerPoint-Präsentation</vt:lpstr>
      <vt:lpstr>IEEE P802.15.13  Variable MAC frame format using information elements</vt:lpstr>
      <vt:lpstr>Content</vt:lpstr>
      <vt:lpstr>Current state of the MAC frame</vt:lpstr>
      <vt:lpstr>Latest proposed general MAC header format</vt:lpstr>
      <vt:lpstr>Open questions regarding frame fields</vt:lpstr>
      <vt:lpstr>Option 1: restructure MAC frame format based on the use of information elements</vt:lpstr>
      <vt:lpstr>Essential fields contained in “core header”</vt:lpstr>
      <vt:lpstr>Move specific fields into IEs in header and in payload</vt:lpstr>
      <vt:lpstr>Option 2: preserve currently proposed MAC frame header and only add IEs</vt:lpstr>
      <vt:lpstr>What happens with the frame type?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2018-10-23T11:51:16Z</dcterms:created>
  <dcterms:modified xsi:type="dcterms:W3CDTF">2018-10-23T15:59:18Z</dcterms:modified>
</cp:coreProperties>
</file>