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346" r:id="rId3"/>
    <p:sldId id="401" r:id="rId4"/>
    <p:sldId id="402" r:id="rId5"/>
    <p:sldId id="404" r:id="rId6"/>
    <p:sldId id="403" r:id="rId7"/>
    <p:sldId id="407" r:id="rId8"/>
    <p:sldId id="409" r:id="rId9"/>
    <p:sldId id="410" r:id="rId10"/>
    <p:sldId id="408" r:id="rId11"/>
    <p:sldId id="406" r:id="rId12"/>
    <p:sldId id="35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401"/>
            <p14:sldId id="402"/>
            <p14:sldId id="404"/>
            <p14:sldId id="403"/>
            <p14:sldId id="407"/>
            <p14:sldId id="409"/>
            <p14:sldId id="410"/>
            <p14:sldId id="408"/>
            <p14:sldId id="406"/>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49" autoAdjust="0"/>
    <p:restoredTop sz="90922" autoAdjust="0"/>
  </p:normalViewPr>
  <p:slideViewPr>
    <p:cSldViewPr>
      <p:cViewPr varScale="1">
        <p:scale>
          <a:sx n="127" d="100"/>
          <a:sy n="127" d="100"/>
        </p:scale>
        <p:origin x="1584" y="126"/>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6" d="100"/>
          <a:sy n="96" d="100"/>
        </p:scale>
        <p:origin x="353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15-18-0503-00-004z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October </a:t>
            </a:r>
            <a:r>
              <a:rPr lang="en-US" sz="1400" baseline="0" dirty="0" smtClean="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Status of draft editing wk4218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16th October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Billy Verso</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Preparation of draft text for </a:t>
            </a:r>
            <a:r>
              <a:rPr lang="en-US" sz="1600" dirty="0">
                <a:solidFill>
                  <a:schemeClr val="tx2"/>
                </a:solidFill>
                <a:latin typeface="Times New Roman" pitchFamily="18" charset="0"/>
                <a:ea typeface="ＭＳ Ｐゴシック" pitchFamily="-65" charset="-128"/>
              </a:rPr>
              <a:t>amendment </a:t>
            </a:r>
            <a:r>
              <a:rPr lang="en-US" sz="1600" dirty="0" smtClean="0">
                <a:solidFill>
                  <a:schemeClr val="tx2"/>
                </a:solidFill>
                <a:latin typeface="Times New Roman" pitchFamily="18" charset="0"/>
                <a:ea typeface="ＭＳ Ｐゴシック" pitchFamily="-65" charset="-128"/>
                <a:cs typeface="+mn-cs"/>
              </a:rPr>
              <a:t>802.15.4z ]</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[Give editing status </a:t>
            </a:r>
            <a:r>
              <a:rPr lang="en-IE" sz="1600" dirty="0" smtClean="0">
                <a:solidFill>
                  <a:schemeClr val="tx2"/>
                </a:solidFill>
                <a:latin typeface="Times New Roman" pitchFamily="18" charset="0"/>
                <a:ea typeface="ＭＳ Ｐゴシック" pitchFamily="-65" charset="-128"/>
                <a:cs typeface="+mn-cs"/>
              </a:rPr>
              <a:t>update relating to the preparation of </a:t>
            </a:r>
            <a:r>
              <a:rPr lang="en-US" sz="1600" dirty="0">
                <a:solidFill>
                  <a:schemeClr val="tx2"/>
                </a:solidFill>
                <a:latin typeface="Times New Roman" pitchFamily="18" charset="0"/>
                <a:ea typeface="ＭＳ Ｐゴシック" pitchFamily="-65" charset="-128"/>
              </a:rPr>
              <a:t>draft text for </a:t>
            </a:r>
            <a:r>
              <a:rPr lang="en-US" sz="1600" dirty="0" smtClean="0">
                <a:solidFill>
                  <a:schemeClr val="tx2"/>
                </a:solidFill>
                <a:latin typeface="Times New Roman" pitchFamily="18" charset="0"/>
                <a:ea typeface="ＭＳ Ｐゴシック" pitchFamily="-65" charset="-128"/>
              </a:rPr>
              <a:t>802.15.4z amendment, and highlight any issues or work items needing attention by members participating in TG4z.</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Other</a:t>
            </a:r>
            <a:endParaRPr lang="en-US" sz="24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a:t>At our September session Aditya V </a:t>
            </a:r>
            <a:r>
              <a:rPr lang="en-IE" sz="2400" dirty="0" err="1" smtClean="0"/>
              <a:t>Padaki</a:t>
            </a:r>
            <a:r>
              <a:rPr lang="en-IE" sz="2400" dirty="0" smtClean="0"/>
              <a:t> presented</a:t>
            </a:r>
            <a:br>
              <a:rPr lang="en-IE" sz="2400" dirty="0" smtClean="0"/>
            </a:br>
            <a:r>
              <a:rPr lang="en-IE" sz="1800" dirty="0" smtClean="0">
                <a:latin typeface="Arial" charset="0"/>
              </a:rPr>
              <a:t>15-18-0458-00-004z-inclusion-of-uwb-secure-service-information-element.ppt</a:t>
            </a:r>
          </a:p>
          <a:p>
            <a:pPr lvl="1"/>
            <a:r>
              <a:rPr lang="en-IE" sz="2000" dirty="0">
                <a:latin typeface="Arial" charset="0"/>
              </a:rPr>
              <a:t>T</a:t>
            </a:r>
            <a:r>
              <a:rPr lang="en-IE" sz="2000" dirty="0" smtClean="0">
                <a:latin typeface="Arial" charset="0"/>
              </a:rPr>
              <a:t>his was approved into the baseline, however it is a </a:t>
            </a:r>
            <a:r>
              <a:rPr lang="en-IE" sz="2000" dirty="0" err="1" smtClean="0">
                <a:latin typeface="Arial" charset="0"/>
              </a:rPr>
              <a:t>pptx</a:t>
            </a:r>
            <a:r>
              <a:rPr lang="en-IE" sz="2000" dirty="0" smtClean="0">
                <a:latin typeface="Arial" charset="0"/>
              </a:rPr>
              <a:t> file</a:t>
            </a:r>
          </a:p>
          <a:p>
            <a:r>
              <a:rPr lang="en-IE" sz="2400" dirty="0" smtClean="0">
                <a:latin typeface="Arial" charset="0"/>
              </a:rPr>
              <a:t>On our 1</a:t>
            </a:r>
            <a:r>
              <a:rPr lang="en-IE" sz="2400" baseline="30000" dirty="0" smtClean="0">
                <a:latin typeface="Arial" charset="0"/>
              </a:rPr>
              <a:t>st</a:t>
            </a:r>
            <a:r>
              <a:rPr lang="en-IE" sz="2400" dirty="0" smtClean="0">
                <a:latin typeface="Arial" charset="0"/>
              </a:rPr>
              <a:t> Conference Call (2</a:t>
            </a:r>
            <a:r>
              <a:rPr lang="en-IE" sz="2400" baseline="30000" dirty="0" smtClean="0">
                <a:latin typeface="Arial" charset="0"/>
              </a:rPr>
              <a:t>nd</a:t>
            </a:r>
            <a:r>
              <a:rPr lang="en-IE" sz="2400" dirty="0" smtClean="0">
                <a:latin typeface="Arial" charset="0"/>
              </a:rPr>
              <a:t> October),</a:t>
            </a:r>
            <a:r>
              <a:rPr lang="en-IE" sz="2400" dirty="0"/>
              <a:t> Aditya </a:t>
            </a:r>
            <a:r>
              <a:rPr lang="en-IE" sz="2400" dirty="0" smtClean="0"/>
              <a:t>agreed: </a:t>
            </a:r>
          </a:p>
          <a:p>
            <a:pPr lvl="1"/>
            <a:r>
              <a:rPr lang="en-IE" sz="2000" dirty="0" smtClean="0">
                <a:latin typeface="Arial" charset="0"/>
              </a:rPr>
              <a:t>To provide </a:t>
            </a:r>
            <a:r>
              <a:rPr lang="en-IE" sz="2000" dirty="0">
                <a:latin typeface="Arial" charset="0"/>
              </a:rPr>
              <a:t>a </a:t>
            </a:r>
            <a:r>
              <a:rPr lang="en-IE" sz="2000" dirty="0" smtClean="0">
                <a:latin typeface="Arial" charset="0"/>
              </a:rPr>
              <a:t>ms-word version of this that describes </a:t>
            </a:r>
            <a:r>
              <a:rPr lang="en-IE" sz="2000" dirty="0">
                <a:latin typeface="Arial" charset="0"/>
              </a:rPr>
              <a:t>the IE and all </a:t>
            </a:r>
            <a:r>
              <a:rPr lang="en-IE" sz="2000" dirty="0" smtClean="0">
                <a:latin typeface="Arial" charset="0"/>
              </a:rPr>
              <a:t>its sub-fields (see how other IE are described in the current 802.15.4)</a:t>
            </a:r>
          </a:p>
          <a:p>
            <a:r>
              <a:rPr lang="en-IE" sz="2400" dirty="0" smtClean="0">
                <a:latin typeface="Arial" charset="0"/>
              </a:rPr>
              <a:t>May I also ask:</a:t>
            </a:r>
          </a:p>
          <a:p>
            <a:pPr lvl="1"/>
            <a:r>
              <a:rPr lang="en-IE" sz="2000" dirty="0" smtClean="0">
                <a:latin typeface="Arial" charset="0"/>
              </a:rPr>
              <a:t>That this includes body text to refer to the IE and say when it is appropriate to use it, ideally with the aid of a message sequence chart (e.g. this might be built upon two-way-ranging)</a:t>
            </a:r>
          </a:p>
          <a:p>
            <a:pPr lvl="1"/>
            <a:r>
              <a:rPr lang="en-IE" sz="2000" dirty="0" smtClean="0">
                <a:latin typeface="Arial" charset="0"/>
              </a:rPr>
              <a:t>If possible for separate Visio files for any figures</a:t>
            </a:r>
          </a:p>
        </p:txBody>
      </p:sp>
    </p:spTree>
    <p:extLst>
      <p:ext uri="{BB962C8B-B14F-4D97-AF65-F5344CB8AC3E}">
        <p14:creationId xmlns:p14="http://schemas.microsoft.com/office/powerpoint/2010/main" val="3497215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Actions</a:t>
            </a:r>
            <a:endParaRPr lang="en-US" sz="3200" dirty="0">
              <a:latin typeface="Arial" charset="0"/>
            </a:endParaRPr>
          </a:p>
        </p:txBody>
      </p:sp>
      <p:sp>
        <p:nvSpPr>
          <p:cNvPr id="10243" name="Rectangle 1027"/>
          <p:cNvSpPr>
            <a:spLocks noGrp="1" noChangeArrowheads="1"/>
          </p:cNvSpPr>
          <p:nvPr>
            <p:ph type="body" idx="1"/>
          </p:nvPr>
        </p:nvSpPr>
        <p:spPr>
          <a:xfrm>
            <a:off x="304800" y="1219200"/>
            <a:ext cx="8686800" cy="5257800"/>
          </a:xfrm>
        </p:spPr>
        <p:txBody>
          <a:bodyPr/>
          <a:lstStyle/>
          <a:p>
            <a:r>
              <a:rPr lang="en-IE" sz="2000" dirty="0" smtClean="0">
                <a:latin typeface="Arial" charset="0"/>
              </a:rPr>
              <a:t>Billy:</a:t>
            </a:r>
          </a:p>
          <a:p>
            <a:pPr lvl="1"/>
            <a:r>
              <a:rPr lang="en-IE" sz="1800" dirty="0" smtClean="0">
                <a:latin typeface="Arial" charset="0"/>
              </a:rPr>
              <a:t>Begin integrating 15-18-0260-00, 15-18-0409-00 and 15-18-0432-01</a:t>
            </a:r>
          </a:p>
          <a:p>
            <a:r>
              <a:rPr lang="en-IE" sz="2000" dirty="0" smtClean="0">
                <a:latin typeface="Arial" charset="0"/>
              </a:rPr>
              <a:t>David:</a:t>
            </a:r>
            <a:endParaRPr lang="en-IE" sz="2000" dirty="0">
              <a:latin typeface="Arial" charset="0"/>
            </a:endParaRPr>
          </a:p>
          <a:p>
            <a:pPr lvl="1"/>
            <a:r>
              <a:rPr lang="en-IE" sz="1800" dirty="0">
                <a:latin typeface="Arial" charset="0"/>
              </a:rPr>
              <a:t>Please consider text covering MAC primitives / PIB to control features have to change to drive all the new modes and data rates</a:t>
            </a:r>
          </a:p>
          <a:p>
            <a:pPr lvl="2"/>
            <a:r>
              <a:rPr lang="en-IE" sz="1400" dirty="0">
                <a:latin typeface="Arial" charset="0"/>
              </a:rPr>
              <a:t>This should be a submission via mentor to TG4z and </a:t>
            </a:r>
            <a:r>
              <a:rPr lang="en-IE" sz="1400" dirty="0" smtClean="0">
                <a:latin typeface="Arial" charset="0"/>
              </a:rPr>
              <a:t>presentation in Bangkok </a:t>
            </a:r>
            <a:endParaRPr lang="en-IE" sz="1400" dirty="0">
              <a:latin typeface="Arial" charset="0"/>
            </a:endParaRPr>
          </a:p>
          <a:p>
            <a:pPr lvl="1"/>
            <a:r>
              <a:rPr lang="en-IE" sz="1800" dirty="0">
                <a:latin typeface="Arial" charset="0"/>
              </a:rPr>
              <a:t>Provide Visio figures for the figures in 15-18-0260 and 15-18-0409</a:t>
            </a:r>
          </a:p>
          <a:p>
            <a:pPr lvl="2"/>
            <a:r>
              <a:rPr lang="en-IE" sz="1400" dirty="0">
                <a:latin typeface="Arial" charset="0"/>
              </a:rPr>
              <a:t>These can be simply emailed to the editor</a:t>
            </a:r>
            <a:endParaRPr lang="en-IE" sz="1800" dirty="0">
              <a:latin typeface="Arial" charset="0"/>
            </a:endParaRPr>
          </a:p>
          <a:p>
            <a:r>
              <a:rPr lang="en-IE" sz="2000" dirty="0" smtClean="0"/>
              <a:t>Aditya (or a colleague):</a:t>
            </a:r>
            <a:endParaRPr lang="en-IE" sz="2000" dirty="0" smtClean="0">
              <a:latin typeface="Arial" charset="0"/>
            </a:endParaRPr>
          </a:p>
          <a:p>
            <a:pPr lvl="1"/>
            <a:r>
              <a:rPr lang="en-IE" sz="1800" dirty="0" smtClean="0">
                <a:latin typeface="Arial" charset="0"/>
              </a:rPr>
              <a:t>Provide a word text describing the IE (</a:t>
            </a:r>
            <a:r>
              <a:rPr lang="en-IE" sz="1800" dirty="0">
                <a:latin typeface="Arial" charset="0"/>
              </a:rPr>
              <a:t>of </a:t>
            </a:r>
            <a:r>
              <a:rPr lang="en-IE" sz="1800" dirty="0" smtClean="0">
                <a:latin typeface="Arial" charset="0"/>
              </a:rPr>
              <a:t>15-18-0458-00) and its sub-fields, and describe the appropriate use of it with </a:t>
            </a:r>
            <a:r>
              <a:rPr lang="en-IE" sz="1800" dirty="0">
                <a:latin typeface="Arial" charset="0"/>
              </a:rPr>
              <a:t>the aid of a </a:t>
            </a:r>
            <a:r>
              <a:rPr lang="en-IE" sz="1800" dirty="0" smtClean="0">
                <a:latin typeface="Arial" charset="0"/>
              </a:rPr>
              <a:t>MSC</a:t>
            </a:r>
          </a:p>
          <a:p>
            <a:pPr lvl="2"/>
            <a:r>
              <a:rPr lang="en-IE" sz="1400" dirty="0" smtClean="0">
                <a:latin typeface="Arial" charset="0"/>
              </a:rPr>
              <a:t>This should be submitted into the TG4z mentor doc </a:t>
            </a:r>
            <a:r>
              <a:rPr lang="en-IE" sz="1400" dirty="0" smtClean="0">
                <a:latin typeface="Arial" charset="0"/>
              </a:rPr>
              <a:t>system and presented in Bangkok</a:t>
            </a:r>
            <a:endParaRPr lang="en-IE" sz="1400" dirty="0" smtClean="0">
              <a:latin typeface="Arial" charset="0"/>
            </a:endParaRPr>
          </a:p>
          <a:p>
            <a:pPr lvl="2"/>
            <a:r>
              <a:rPr lang="en-IE" sz="1400" dirty="0" smtClean="0">
                <a:latin typeface="Arial" charset="0"/>
              </a:rPr>
              <a:t>(email Visio </a:t>
            </a:r>
            <a:r>
              <a:rPr lang="en-IE" sz="1400" dirty="0">
                <a:latin typeface="Arial" charset="0"/>
              </a:rPr>
              <a:t>files for any </a:t>
            </a:r>
            <a:r>
              <a:rPr lang="en-IE" sz="1400" dirty="0" smtClean="0">
                <a:latin typeface="Arial" charset="0"/>
              </a:rPr>
              <a:t>figures to </a:t>
            </a:r>
            <a:r>
              <a:rPr lang="en-IE" sz="1400" dirty="0">
                <a:latin typeface="Arial" charset="0"/>
              </a:rPr>
              <a:t>the </a:t>
            </a:r>
            <a:r>
              <a:rPr lang="en-IE" sz="1400" dirty="0" smtClean="0">
                <a:latin typeface="Arial" charset="0"/>
              </a:rPr>
              <a:t>editor)</a:t>
            </a:r>
            <a:endParaRPr lang="en-IE" sz="1800" dirty="0">
              <a:latin typeface="Arial" charset="0"/>
            </a:endParaRPr>
          </a:p>
          <a:p>
            <a:r>
              <a:rPr lang="en-IE" sz="2000" dirty="0" smtClean="0">
                <a:latin typeface="Arial" charset="0"/>
              </a:rPr>
              <a:t>TG4 / LRP advocate:</a:t>
            </a:r>
            <a:endParaRPr lang="en-IE" sz="2000" dirty="0">
              <a:latin typeface="Arial" charset="0"/>
            </a:endParaRPr>
          </a:p>
          <a:p>
            <a:pPr lvl="1"/>
            <a:r>
              <a:rPr lang="en-IE" sz="1800" dirty="0" smtClean="0">
                <a:latin typeface="Arial" charset="0"/>
              </a:rPr>
              <a:t>Be ready for </a:t>
            </a:r>
            <a:r>
              <a:rPr lang="en-US" altLang="en-US" sz="1800" dirty="0" smtClean="0">
                <a:solidFill>
                  <a:srgbClr val="000000"/>
                </a:solidFill>
              </a:rPr>
              <a:t>15-18-0301-02</a:t>
            </a:r>
            <a:r>
              <a:rPr lang="en-IE" sz="1800" dirty="0" smtClean="0">
                <a:latin typeface="Arial" charset="0"/>
              </a:rPr>
              <a:t> presentation </a:t>
            </a:r>
            <a:r>
              <a:rPr lang="en-US" altLang="en-US" sz="1800" dirty="0" smtClean="0">
                <a:solidFill>
                  <a:srgbClr val="000000"/>
                </a:solidFill>
              </a:rPr>
              <a:t>in </a:t>
            </a:r>
            <a:r>
              <a:rPr lang="en-US" altLang="en-US" sz="1800" dirty="0">
                <a:solidFill>
                  <a:srgbClr val="000000"/>
                </a:solidFill>
              </a:rPr>
              <a:t>Bangkok</a:t>
            </a:r>
            <a:endParaRPr lang="en-IE" sz="1800" dirty="0">
              <a:latin typeface="Arial" charset="0"/>
            </a:endParaRPr>
          </a:p>
          <a:p>
            <a:endParaRPr lang="en-IE" sz="1800" dirty="0">
              <a:solidFill>
                <a:srgbClr val="FF0000"/>
              </a:solidFill>
              <a:latin typeface="Arial" charset="0"/>
            </a:endParaRPr>
          </a:p>
        </p:txBody>
      </p:sp>
    </p:spTree>
    <p:extLst>
      <p:ext uri="{BB962C8B-B14F-4D97-AF65-F5344CB8AC3E}">
        <p14:creationId xmlns:p14="http://schemas.microsoft.com/office/powerpoint/2010/main" val="361588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400" dirty="0" smtClean="0">
                <a:latin typeface="Arial" charset="0"/>
              </a:rPr>
              <a:t>Aims:</a:t>
            </a:r>
          </a:p>
          <a:p>
            <a:pPr marL="0" indent="0">
              <a:buNone/>
            </a:pPr>
            <a:endParaRPr lang="en-IE" sz="2400" dirty="0" smtClean="0">
              <a:latin typeface="Arial" charset="0"/>
            </a:endParaRPr>
          </a:p>
          <a:p>
            <a:r>
              <a:rPr lang="en-IE" sz="2200" dirty="0" smtClean="0">
                <a:latin typeface="Arial" charset="0"/>
              </a:rPr>
              <a:t>Give status update relating to the preparation of the draft</a:t>
            </a:r>
          </a:p>
          <a:p>
            <a:endParaRPr lang="en-IE" sz="2200" dirty="0" smtClean="0">
              <a:latin typeface="Arial" charset="0"/>
            </a:endParaRPr>
          </a:p>
          <a:p>
            <a:r>
              <a:rPr lang="en-IE" sz="2200" dirty="0" smtClean="0">
                <a:latin typeface="Arial" charset="0"/>
              </a:rPr>
              <a:t>Discuss any issues </a:t>
            </a:r>
          </a:p>
          <a:p>
            <a:endParaRPr lang="en-IE" sz="2200" dirty="0">
              <a:latin typeface="Arial" charset="0"/>
            </a:endParaRPr>
          </a:p>
          <a:p>
            <a:r>
              <a:rPr lang="en-IE" sz="2200" dirty="0" smtClean="0">
                <a:latin typeface="Arial" charset="0"/>
              </a:rPr>
              <a:t>Agree the way forward</a:t>
            </a:r>
            <a:endParaRPr lang="en-IE" sz="2400" dirty="0">
              <a:latin typeface="Arial" charset="0"/>
            </a:endParaRPr>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HRP UWB PHY enhancement status</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smtClean="0">
                <a:latin typeface="Arial" charset="0"/>
              </a:rPr>
              <a:t>TG4z has approved two consensus presentations into the baseline</a:t>
            </a:r>
          </a:p>
          <a:p>
            <a:pPr lvl="1"/>
            <a:r>
              <a:rPr lang="en-IE" sz="2000" dirty="0">
                <a:latin typeface="Arial" charset="0"/>
              </a:rPr>
              <a:t>At our July session</a:t>
            </a:r>
          </a:p>
          <a:p>
            <a:pPr lvl="2"/>
            <a:r>
              <a:rPr lang="en-IE" sz="1600" dirty="0">
                <a:latin typeface="Arial" charset="0"/>
              </a:rPr>
              <a:t>15-18-0375-00-004z-srdev-phy-consensus.pptx</a:t>
            </a:r>
          </a:p>
          <a:p>
            <a:pPr lvl="1"/>
            <a:r>
              <a:rPr lang="en-IE" sz="2000" dirty="0">
                <a:latin typeface="Arial" charset="0"/>
              </a:rPr>
              <a:t>At our Sept session</a:t>
            </a:r>
          </a:p>
          <a:p>
            <a:pPr lvl="2"/>
            <a:r>
              <a:rPr lang="en-IE" sz="1600" dirty="0" smtClean="0">
                <a:latin typeface="Arial" charset="0"/>
              </a:rPr>
              <a:t>15-18-0477-00-004z-hrp-uwb-phy-enhanced-mode-consensus.pptx</a:t>
            </a:r>
            <a:endParaRPr lang="en-IE" sz="2000" dirty="0" smtClean="0">
              <a:latin typeface="Arial" charset="0"/>
            </a:endParaRPr>
          </a:p>
          <a:p>
            <a:r>
              <a:rPr lang="en-IE" sz="2400" dirty="0" smtClean="0">
                <a:latin typeface="Arial" charset="0"/>
              </a:rPr>
              <a:t>There are a number of items still to be agreed which means that the text really cannot be generated yet</a:t>
            </a:r>
          </a:p>
          <a:p>
            <a:pPr lvl="1"/>
            <a:r>
              <a:rPr lang="en-IE" sz="2000" dirty="0" smtClean="0">
                <a:latin typeface="Arial" charset="0"/>
              </a:rPr>
              <a:t>If I have time I may begin </a:t>
            </a:r>
            <a:r>
              <a:rPr lang="en-IE" sz="2000" dirty="0">
                <a:latin typeface="Arial" charset="0"/>
              </a:rPr>
              <a:t>to </a:t>
            </a:r>
            <a:r>
              <a:rPr lang="en-IE" sz="2000" dirty="0" smtClean="0">
                <a:latin typeface="Arial" charset="0"/>
              </a:rPr>
              <a:t>work on the agreed items</a:t>
            </a:r>
            <a:endParaRPr lang="en-IE" sz="2000" dirty="0">
              <a:latin typeface="Arial" charset="0"/>
            </a:endParaRPr>
          </a:p>
          <a:p>
            <a:pPr lvl="1"/>
            <a:endParaRPr lang="en-IE" sz="2000" dirty="0">
              <a:latin typeface="Arial" charset="0"/>
            </a:endParaRPr>
          </a:p>
          <a:p>
            <a:endParaRPr lang="en-IE" sz="2400" dirty="0" smtClean="0">
              <a:latin typeface="Arial" charset="0"/>
            </a:endParaRPr>
          </a:p>
          <a:p>
            <a:pPr lvl="1"/>
            <a:endParaRPr lang="en-IE" sz="2000" dirty="0" smtClean="0">
              <a:latin typeface="Arial" charset="0"/>
            </a:endParaRPr>
          </a:p>
          <a:p>
            <a:endParaRPr lang="en-IE" sz="2000" dirty="0">
              <a:solidFill>
                <a:srgbClr val="FF0000"/>
              </a:solidFill>
              <a:latin typeface="Arial" charset="0"/>
            </a:endParaRPr>
          </a:p>
        </p:txBody>
      </p:sp>
    </p:spTree>
    <p:extLst>
      <p:ext uri="{BB962C8B-B14F-4D97-AF65-F5344CB8AC3E}">
        <p14:creationId xmlns:p14="http://schemas.microsoft.com/office/powerpoint/2010/main" val="4094824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Ranging methods</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a:latin typeface="Arial" charset="0"/>
              </a:rPr>
              <a:t>On our 1</a:t>
            </a:r>
            <a:r>
              <a:rPr lang="en-IE" sz="2400" baseline="30000" dirty="0">
                <a:latin typeface="Arial" charset="0"/>
              </a:rPr>
              <a:t>st</a:t>
            </a:r>
            <a:r>
              <a:rPr lang="en-IE" sz="2400" dirty="0">
                <a:latin typeface="Arial" charset="0"/>
              </a:rPr>
              <a:t> Conference Call (2</a:t>
            </a:r>
            <a:r>
              <a:rPr lang="en-IE" sz="2400" baseline="30000" dirty="0">
                <a:latin typeface="Arial" charset="0"/>
              </a:rPr>
              <a:t>nd</a:t>
            </a:r>
            <a:r>
              <a:rPr lang="en-IE" sz="2400" dirty="0">
                <a:latin typeface="Arial" charset="0"/>
              </a:rPr>
              <a:t> October),</a:t>
            </a:r>
            <a:r>
              <a:rPr lang="en-IE" sz="2400" dirty="0"/>
              <a:t> Aditya </a:t>
            </a:r>
            <a:r>
              <a:rPr lang="en-IE" sz="2400" dirty="0" err="1"/>
              <a:t>Padaki</a:t>
            </a:r>
            <a:r>
              <a:rPr lang="en-IE" sz="2400" dirty="0"/>
              <a:t> </a:t>
            </a:r>
            <a:r>
              <a:rPr lang="en-IE" sz="2400" dirty="0" smtClean="0">
                <a:latin typeface="Arial" charset="0"/>
              </a:rPr>
              <a:t>asked </a:t>
            </a:r>
            <a:r>
              <a:rPr lang="en-IE" sz="2400" dirty="0">
                <a:latin typeface="Arial" charset="0"/>
              </a:rPr>
              <a:t>about MAC level ranging facilities and the proposal to base this on what was done in 15.8</a:t>
            </a:r>
          </a:p>
          <a:p>
            <a:pPr lvl="1"/>
            <a:r>
              <a:rPr lang="en-IE" sz="2000" dirty="0" smtClean="0">
                <a:latin typeface="Arial" charset="0"/>
              </a:rPr>
              <a:t>I said I planned </a:t>
            </a:r>
            <a:r>
              <a:rPr lang="en-IE" sz="2000" dirty="0">
                <a:latin typeface="Arial" charset="0"/>
              </a:rPr>
              <a:t>a contribution to TG4z (based on 15-15-0429) but updated include some new items needed for </a:t>
            </a:r>
            <a:r>
              <a:rPr lang="en-IE" sz="2000" dirty="0" smtClean="0">
                <a:latin typeface="Arial" charset="0"/>
              </a:rPr>
              <a:t>4z</a:t>
            </a:r>
          </a:p>
          <a:p>
            <a:pPr lvl="2"/>
            <a:r>
              <a:rPr lang="en-IE" sz="1600" dirty="0" smtClean="0">
                <a:latin typeface="Arial" charset="0"/>
              </a:rPr>
              <a:t>Each version of 15-18-0108 proposed using the methods and IE from 802.15.8</a:t>
            </a:r>
          </a:p>
          <a:p>
            <a:endParaRPr lang="en-IE" sz="2400" dirty="0" smtClean="0">
              <a:latin typeface="Arial" charset="0"/>
            </a:endParaRPr>
          </a:p>
          <a:p>
            <a:r>
              <a:rPr lang="en-IE" sz="2400" dirty="0" smtClean="0">
                <a:latin typeface="Arial" charset="0"/>
              </a:rPr>
              <a:t>To bring this into 802.15.4z I plan to do the following:</a:t>
            </a:r>
          </a:p>
          <a:p>
            <a:pPr lvl="1"/>
            <a:r>
              <a:rPr lang="en-IE" sz="2000" dirty="0" smtClean="0">
                <a:latin typeface="Arial" charset="0"/>
              </a:rPr>
              <a:t>Revise </a:t>
            </a:r>
            <a:r>
              <a:rPr lang="en-IE" sz="2000" dirty="0">
                <a:latin typeface="Arial" charset="0"/>
              </a:rPr>
              <a:t>15-15-0429 </a:t>
            </a:r>
            <a:r>
              <a:rPr lang="en-IE" sz="2000" dirty="0" smtClean="0">
                <a:latin typeface="Arial" charset="0"/>
              </a:rPr>
              <a:t>into a TG4z submission </a:t>
            </a:r>
            <a:r>
              <a:rPr lang="en-IE" sz="2000" dirty="0" smtClean="0">
                <a:latin typeface="Arial" charset="0"/>
              </a:rPr>
              <a:t>to </a:t>
            </a:r>
            <a:r>
              <a:rPr lang="en-IE" sz="2000" dirty="0" smtClean="0">
                <a:latin typeface="Arial" charset="0"/>
              </a:rPr>
              <a:t>present </a:t>
            </a:r>
            <a:r>
              <a:rPr lang="en-IE" sz="2000" dirty="0">
                <a:latin typeface="Arial" charset="0"/>
              </a:rPr>
              <a:t>(hopefully) in </a:t>
            </a:r>
            <a:r>
              <a:rPr lang="en-IE" sz="2000" dirty="0" smtClean="0">
                <a:latin typeface="Arial" charset="0"/>
              </a:rPr>
              <a:t>Bangkok and seek a motion to approve the text into the draft</a:t>
            </a:r>
          </a:p>
          <a:p>
            <a:pPr lvl="1"/>
            <a:r>
              <a:rPr lang="en-IE" sz="2000" dirty="0" smtClean="0">
                <a:latin typeface="Arial" charset="0"/>
              </a:rPr>
              <a:t>If any TG4z participants wish to review the source doc and suggest improvements or items to include I </a:t>
            </a:r>
            <a:r>
              <a:rPr lang="en-IE" sz="2000" dirty="0">
                <a:latin typeface="Arial" charset="0"/>
              </a:rPr>
              <a:t>would be happy </a:t>
            </a:r>
            <a:r>
              <a:rPr lang="en-IE" sz="2000" dirty="0" smtClean="0">
                <a:latin typeface="Arial" charset="0"/>
              </a:rPr>
              <a:t>to </a:t>
            </a:r>
            <a:r>
              <a:rPr lang="en-IE" sz="2000" dirty="0">
                <a:latin typeface="Arial" charset="0"/>
              </a:rPr>
              <a:t>have </a:t>
            </a:r>
            <a:r>
              <a:rPr lang="en-IE" sz="2000" dirty="0" smtClean="0">
                <a:latin typeface="Arial" charset="0"/>
              </a:rPr>
              <a:t>this input </a:t>
            </a:r>
            <a:endParaRPr lang="en-IE" sz="2000" dirty="0">
              <a:latin typeface="Arial" charset="0"/>
            </a:endParaRPr>
          </a:p>
        </p:txBody>
      </p:sp>
    </p:spTree>
    <p:extLst>
      <p:ext uri="{BB962C8B-B14F-4D97-AF65-F5344CB8AC3E}">
        <p14:creationId xmlns:p14="http://schemas.microsoft.com/office/powerpoint/2010/main" val="641069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LRP UWB PHY enhancement status</a:t>
            </a:r>
            <a:r>
              <a:rPr lang="en-US" sz="2400" b="1" dirty="0">
                <a:solidFill>
                  <a:srgbClr val="000000"/>
                </a:solidFill>
              </a:rPr>
              <a:t> – </a:t>
            </a:r>
            <a:r>
              <a:rPr lang="en-US" sz="2400" b="1" dirty="0" smtClean="0">
                <a:solidFill>
                  <a:srgbClr val="000000"/>
                </a:solidFill>
              </a:rPr>
              <a:t>(1)</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a:latin typeface="Arial" charset="0"/>
              </a:rPr>
              <a:t>David Barras </a:t>
            </a:r>
            <a:r>
              <a:rPr lang="en-IE" sz="2400" dirty="0" smtClean="0">
                <a:latin typeface="Arial" charset="0"/>
              </a:rPr>
              <a:t>gave text proposal at our May session</a:t>
            </a:r>
          </a:p>
          <a:p>
            <a:pPr lvl="1"/>
            <a:r>
              <a:rPr lang="en-IE" sz="2000" dirty="0" smtClean="0">
                <a:latin typeface="Arial" charset="0"/>
              </a:rPr>
              <a:t>15-18-0260-00-004z-text-proposal-for-lrp-uwb-phy.docx</a:t>
            </a:r>
            <a:endParaRPr lang="en-IE" sz="2000" dirty="0">
              <a:latin typeface="Arial" charset="0"/>
            </a:endParaRPr>
          </a:p>
          <a:p>
            <a:pPr lvl="1"/>
            <a:r>
              <a:rPr lang="en-IE" sz="2000" dirty="0" smtClean="0">
                <a:latin typeface="Arial" charset="0"/>
              </a:rPr>
              <a:t>This was never officially approved into the baseline/draft</a:t>
            </a:r>
          </a:p>
          <a:p>
            <a:pPr lvl="2"/>
            <a:r>
              <a:rPr lang="en-IE" sz="1600" dirty="0" smtClean="0">
                <a:latin typeface="Arial" charset="0"/>
              </a:rPr>
              <a:t>Closing </a:t>
            </a:r>
            <a:r>
              <a:rPr lang="en-IE" sz="1600" dirty="0">
                <a:latin typeface="Arial" charset="0"/>
              </a:rPr>
              <a:t>report </a:t>
            </a:r>
            <a:r>
              <a:rPr lang="en-IE" sz="1600" dirty="0" smtClean="0">
                <a:latin typeface="Arial" charset="0"/>
              </a:rPr>
              <a:t>15-18-0261-03 calls </a:t>
            </a:r>
            <a:r>
              <a:rPr lang="en-IE" sz="1600" dirty="0">
                <a:latin typeface="Arial" charset="0"/>
              </a:rPr>
              <a:t>this </a:t>
            </a:r>
            <a:r>
              <a:rPr lang="en-IE" sz="1600" dirty="0" smtClean="0">
                <a:latin typeface="Arial" charset="0"/>
              </a:rPr>
              <a:t>“Content </a:t>
            </a:r>
            <a:r>
              <a:rPr lang="en-IE" sz="1600" dirty="0">
                <a:latin typeface="Arial" charset="0"/>
              </a:rPr>
              <a:t>for Baseline </a:t>
            </a:r>
            <a:r>
              <a:rPr lang="en-IE" sz="1600" dirty="0" smtClean="0">
                <a:latin typeface="Arial" charset="0"/>
              </a:rPr>
              <a:t>Draft”</a:t>
            </a:r>
          </a:p>
          <a:p>
            <a:pPr lvl="2"/>
            <a:r>
              <a:rPr lang="en-IE" sz="1600" dirty="0">
                <a:latin typeface="Arial" charset="0"/>
              </a:rPr>
              <a:t>Minutes </a:t>
            </a:r>
            <a:r>
              <a:rPr lang="en-IE" sz="1600" dirty="0" smtClean="0">
                <a:latin typeface="Arial" charset="0"/>
              </a:rPr>
              <a:t>15-18-0240-00 record its presentation and a discussion</a:t>
            </a:r>
            <a:endParaRPr lang="en-IE" sz="1600" dirty="0">
              <a:latin typeface="Arial" charset="0"/>
            </a:endParaRPr>
          </a:p>
          <a:p>
            <a:r>
              <a:rPr lang="en-IE" sz="2400" dirty="0" smtClean="0">
                <a:latin typeface="Arial" charset="0"/>
              </a:rPr>
              <a:t>At </a:t>
            </a:r>
            <a:r>
              <a:rPr lang="en-IE" sz="2400" dirty="0">
                <a:latin typeface="Arial" charset="0"/>
              </a:rPr>
              <a:t>our September session </a:t>
            </a:r>
            <a:r>
              <a:rPr lang="en-IE" sz="2400" dirty="0" smtClean="0">
                <a:latin typeface="Arial" charset="0"/>
              </a:rPr>
              <a:t>David presented</a:t>
            </a:r>
          </a:p>
          <a:p>
            <a:pPr lvl="1"/>
            <a:r>
              <a:rPr lang="en-IE" sz="2000" dirty="0" smtClean="0">
                <a:latin typeface="Arial" charset="0"/>
              </a:rPr>
              <a:t>15-18-0408-01-004z-spectrum-sharing-and-payload-capacity.pptx</a:t>
            </a:r>
          </a:p>
          <a:p>
            <a:pPr lvl="1"/>
            <a:r>
              <a:rPr lang="en-IE" sz="2000" dirty="0" smtClean="0">
                <a:latin typeface="Arial" charset="0"/>
              </a:rPr>
              <a:t>And there is companion text submission</a:t>
            </a:r>
          </a:p>
          <a:p>
            <a:pPr lvl="2"/>
            <a:r>
              <a:rPr lang="en-IE" sz="1600" dirty="0" smtClean="0">
                <a:latin typeface="Arial" charset="0"/>
              </a:rPr>
              <a:t>15-18-0409-00-004z-draft-text-for-spectrum-sharing-and-payload-capacity.docx</a:t>
            </a:r>
          </a:p>
          <a:p>
            <a:pPr lvl="2"/>
            <a:r>
              <a:rPr lang="en-IE" sz="1600" dirty="0" smtClean="0">
                <a:latin typeface="Arial" charset="0"/>
              </a:rPr>
              <a:t>This is not </a:t>
            </a:r>
            <a:r>
              <a:rPr lang="en-IE" sz="1600" dirty="0">
                <a:latin typeface="Arial" charset="0"/>
              </a:rPr>
              <a:t>officially approved either </a:t>
            </a:r>
            <a:r>
              <a:rPr lang="en-IE" sz="1600" dirty="0" smtClean="0">
                <a:latin typeface="Arial" charset="0"/>
              </a:rPr>
              <a:t>as neither minutes nor closing mention it</a:t>
            </a:r>
          </a:p>
          <a:p>
            <a:r>
              <a:rPr lang="en-IE" sz="2400" dirty="0" smtClean="0">
                <a:latin typeface="Arial" charset="0"/>
              </a:rPr>
              <a:t>However 15-18-0260-00 </a:t>
            </a:r>
            <a:r>
              <a:rPr lang="en-IE" sz="2400" dirty="0">
                <a:latin typeface="Arial" charset="0"/>
              </a:rPr>
              <a:t>and </a:t>
            </a:r>
            <a:r>
              <a:rPr lang="en-IE" sz="2400" dirty="0" smtClean="0">
                <a:latin typeface="Arial" charset="0"/>
              </a:rPr>
              <a:t>15-18-0409-00 are reasonable texts upon which to base the LRP UWB PHY clause</a:t>
            </a:r>
          </a:p>
          <a:p>
            <a:pPr lvl="1"/>
            <a:r>
              <a:rPr lang="en-IE" sz="2000" dirty="0" smtClean="0">
                <a:latin typeface="Arial" charset="0"/>
              </a:rPr>
              <a:t>I </a:t>
            </a:r>
            <a:r>
              <a:rPr lang="en-IE" sz="2000" dirty="0">
                <a:latin typeface="Arial" charset="0"/>
              </a:rPr>
              <a:t>therefore propose to proceed on that </a:t>
            </a:r>
            <a:r>
              <a:rPr lang="en-IE" sz="2000" dirty="0" smtClean="0">
                <a:latin typeface="Arial" charset="0"/>
              </a:rPr>
              <a:t>basis</a:t>
            </a:r>
          </a:p>
          <a:p>
            <a:pPr lvl="1"/>
            <a:r>
              <a:rPr lang="en-IE" sz="2000" dirty="0" smtClean="0">
                <a:latin typeface="Arial" charset="0"/>
              </a:rPr>
              <a:t>We can review and approve the resultant draft in due course </a:t>
            </a:r>
            <a:endParaRPr lang="en-IE" sz="2000" dirty="0">
              <a:latin typeface="Arial" charset="0"/>
            </a:endParaRPr>
          </a:p>
          <a:p>
            <a:endParaRPr lang="en-IE" sz="2400" dirty="0" smtClean="0">
              <a:latin typeface="Arial" charset="0"/>
            </a:endParaRPr>
          </a:p>
          <a:p>
            <a:endParaRPr lang="en-IE" sz="2400" dirty="0" smtClean="0">
              <a:latin typeface="Arial" charset="0"/>
            </a:endParaRPr>
          </a:p>
          <a:p>
            <a:endParaRPr lang="en-IE" sz="2000" dirty="0">
              <a:solidFill>
                <a:srgbClr val="FF0000"/>
              </a:solidFill>
              <a:latin typeface="Arial" charset="0"/>
            </a:endParaRPr>
          </a:p>
        </p:txBody>
      </p:sp>
    </p:spTree>
    <p:extLst>
      <p:ext uri="{BB962C8B-B14F-4D97-AF65-F5344CB8AC3E}">
        <p14:creationId xmlns:p14="http://schemas.microsoft.com/office/powerpoint/2010/main" val="823091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LRP UWB PHY enhancement status</a:t>
            </a:r>
            <a:r>
              <a:rPr lang="en-US" sz="2400" b="1" dirty="0" smtClean="0">
                <a:solidFill>
                  <a:srgbClr val="000000"/>
                </a:solidFill>
              </a:rPr>
              <a:t> – (2)</a:t>
            </a:r>
            <a:endParaRPr lang="en-US" sz="24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a:latin typeface="Arial" charset="0"/>
              </a:rPr>
              <a:t>F</a:t>
            </a:r>
            <a:r>
              <a:rPr lang="en-IE" sz="2400" dirty="0" smtClean="0">
                <a:latin typeface="Arial" charset="0"/>
              </a:rPr>
              <a:t>igures </a:t>
            </a:r>
            <a:r>
              <a:rPr lang="en-IE" sz="2400" dirty="0">
                <a:latin typeface="Arial" charset="0"/>
              </a:rPr>
              <a:t>in 15-18-0260-00 and </a:t>
            </a:r>
            <a:r>
              <a:rPr lang="en-IE" sz="2400" dirty="0" smtClean="0">
                <a:latin typeface="Arial" charset="0"/>
              </a:rPr>
              <a:t>15-18-0409-00….</a:t>
            </a:r>
          </a:p>
          <a:p>
            <a:pPr lvl="1"/>
            <a:r>
              <a:rPr lang="en-IE" sz="2000" dirty="0" smtClean="0">
                <a:latin typeface="Arial" charset="0"/>
              </a:rPr>
              <a:t>Could David send me Visio drawings files for the figures please?</a:t>
            </a:r>
          </a:p>
          <a:p>
            <a:r>
              <a:rPr lang="en-IE" sz="2400" dirty="0" smtClean="0">
                <a:latin typeface="Arial" charset="0"/>
              </a:rPr>
              <a:t>In support of 15-18-0409-00, if possible:</a:t>
            </a:r>
          </a:p>
          <a:p>
            <a:pPr lvl="1"/>
            <a:r>
              <a:rPr lang="en-IE" sz="2000" dirty="0" smtClean="0">
                <a:latin typeface="Arial" charset="0"/>
              </a:rPr>
              <a:t>Could David review the MAC primitives or PIB changes needed to drive the new modes, data rates </a:t>
            </a:r>
            <a:r>
              <a:rPr lang="en-IE" sz="2000" dirty="0" err="1" smtClean="0">
                <a:latin typeface="Arial" charset="0"/>
              </a:rPr>
              <a:t>etc</a:t>
            </a:r>
            <a:r>
              <a:rPr lang="en-IE" sz="2000" dirty="0" smtClean="0">
                <a:latin typeface="Arial" charset="0"/>
              </a:rPr>
              <a:t> and provide the text for this</a:t>
            </a:r>
          </a:p>
          <a:p>
            <a:pPr lvl="2"/>
            <a:r>
              <a:rPr lang="en-IE" sz="1600" dirty="0" smtClean="0">
                <a:latin typeface="Arial" charset="0"/>
              </a:rPr>
              <a:t>This would be okay in a separate submission in Bangkok</a:t>
            </a:r>
          </a:p>
          <a:p>
            <a:pPr lvl="1"/>
            <a:r>
              <a:rPr lang="en-IE" sz="2000" dirty="0" smtClean="0">
                <a:latin typeface="Arial" charset="0"/>
              </a:rPr>
              <a:t>Would be good also to provide message sequence chart for the </a:t>
            </a:r>
            <a:r>
              <a:rPr lang="en-IE" sz="2000" dirty="0">
                <a:latin typeface="Arial" charset="0"/>
              </a:rPr>
              <a:t>complex </a:t>
            </a:r>
            <a:r>
              <a:rPr lang="en-IE" sz="2000" dirty="0" smtClean="0">
                <a:latin typeface="Arial" charset="0"/>
              </a:rPr>
              <a:t>interactions of </a:t>
            </a:r>
            <a:r>
              <a:rPr lang="en-IE" sz="2000" dirty="0">
                <a:latin typeface="Arial" charset="0"/>
              </a:rPr>
              <a:t>the </a:t>
            </a:r>
            <a:r>
              <a:rPr lang="en-IE" sz="2000" i="1" dirty="0">
                <a:latin typeface="Arial" charset="0"/>
              </a:rPr>
              <a:t>Scan Mode </a:t>
            </a:r>
            <a:r>
              <a:rPr lang="en-IE" sz="2000" i="1" dirty="0" smtClean="0">
                <a:latin typeface="Arial" charset="0"/>
              </a:rPr>
              <a:t>Round-Trip Time-of-Flight</a:t>
            </a:r>
          </a:p>
          <a:p>
            <a:r>
              <a:rPr lang="en-IE" sz="2400" dirty="0">
                <a:latin typeface="Arial" charset="0"/>
              </a:rPr>
              <a:t>Huan-Bang </a:t>
            </a:r>
            <a:r>
              <a:rPr lang="en-IE" sz="2400" dirty="0" smtClean="0">
                <a:latin typeface="Arial" charset="0"/>
              </a:rPr>
              <a:t>Li gave presentation at </a:t>
            </a:r>
            <a:r>
              <a:rPr lang="en-IE" sz="2400" dirty="0">
                <a:latin typeface="Arial" charset="0"/>
              </a:rPr>
              <a:t>our </a:t>
            </a:r>
            <a:r>
              <a:rPr lang="en-IE" sz="2400" dirty="0" smtClean="0">
                <a:latin typeface="Arial" charset="0"/>
              </a:rPr>
              <a:t>September session</a:t>
            </a:r>
            <a:endParaRPr lang="en-IE" sz="2400" dirty="0">
              <a:latin typeface="Arial" charset="0"/>
            </a:endParaRPr>
          </a:p>
          <a:p>
            <a:pPr lvl="1"/>
            <a:r>
              <a:rPr lang="en-IE" sz="2000" dirty="0">
                <a:latin typeface="Arial" charset="0"/>
              </a:rPr>
              <a:t>15-18-0432-01-004z-</a:t>
            </a:r>
            <a:r>
              <a:rPr lang="en-IE" sz="1400" dirty="0">
                <a:latin typeface="Arial" charset="0"/>
              </a:rPr>
              <a:t>suggested-changes-to-include-ch-3-for-enhancing-lrp-uwb.pptx</a:t>
            </a:r>
          </a:p>
          <a:p>
            <a:pPr lvl="1"/>
            <a:r>
              <a:rPr lang="en-IE" sz="2000" dirty="0">
                <a:latin typeface="Arial" charset="0"/>
              </a:rPr>
              <a:t>This was </a:t>
            </a:r>
            <a:r>
              <a:rPr lang="en-IE" sz="2000" dirty="0" smtClean="0">
                <a:latin typeface="Arial" charset="0"/>
              </a:rPr>
              <a:t>approved into the baseline, and although it is only a only </a:t>
            </a:r>
            <a:r>
              <a:rPr lang="en-IE" sz="2000" dirty="0" err="1" smtClean="0">
                <a:latin typeface="Arial" charset="0"/>
              </a:rPr>
              <a:t>pptx</a:t>
            </a:r>
            <a:r>
              <a:rPr lang="en-IE" sz="2000" dirty="0" smtClean="0">
                <a:latin typeface="Arial" charset="0"/>
              </a:rPr>
              <a:t> it actually details all the </a:t>
            </a:r>
            <a:r>
              <a:rPr lang="en-IE" sz="2000" dirty="0">
                <a:latin typeface="Arial" charset="0"/>
              </a:rPr>
              <a:t>required changes to the </a:t>
            </a:r>
            <a:r>
              <a:rPr lang="en-IE" sz="2000" dirty="0" smtClean="0">
                <a:latin typeface="Arial" charset="0"/>
              </a:rPr>
              <a:t>standard</a:t>
            </a:r>
          </a:p>
          <a:p>
            <a:pPr lvl="1"/>
            <a:r>
              <a:rPr lang="en-IE" sz="2000" dirty="0" smtClean="0">
                <a:latin typeface="Arial" charset="0"/>
              </a:rPr>
              <a:t>I can integrate </a:t>
            </a:r>
            <a:r>
              <a:rPr lang="en-IE" sz="2000" dirty="0">
                <a:latin typeface="Arial" charset="0"/>
              </a:rPr>
              <a:t>these into the draft without </a:t>
            </a:r>
            <a:r>
              <a:rPr lang="en-IE" sz="2000" dirty="0" smtClean="0">
                <a:latin typeface="Arial" charset="0"/>
              </a:rPr>
              <a:t>further input</a:t>
            </a:r>
            <a:endParaRPr lang="en-IE" sz="2000" dirty="0">
              <a:solidFill>
                <a:srgbClr val="FF0000"/>
              </a:solidFill>
              <a:latin typeface="Arial" charset="0"/>
            </a:endParaRPr>
          </a:p>
        </p:txBody>
      </p:sp>
    </p:spTree>
    <p:extLst>
      <p:ext uri="{BB962C8B-B14F-4D97-AF65-F5344CB8AC3E}">
        <p14:creationId xmlns:p14="http://schemas.microsoft.com/office/powerpoint/2010/main" val="910895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LRP UWB PHY enhancement status</a:t>
            </a:r>
            <a:r>
              <a:rPr lang="en-US" sz="2400" b="1" dirty="0" smtClean="0">
                <a:solidFill>
                  <a:srgbClr val="000000"/>
                </a:solidFill>
              </a:rPr>
              <a:t> – (3)</a:t>
            </a:r>
            <a:endParaRPr lang="en-US" sz="24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smtClean="0">
                <a:latin typeface="Arial" charset="0"/>
              </a:rPr>
              <a:t>There is some confusion with respect to some of the </a:t>
            </a:r>
            <a:r>
              <a:rPr lang="en-IE" sz="2400" dirty="0">
                <a:latin typeface="Arial" charset="0"/>
              </a:rPr>
              <a:t>July </a:t>
            </a:r>
            <a:r>
              <a:rPr lang="en-IE" sz="2400" dirty="0" smtClean="0">
                <a:latin typeface="Arial" charset="0"/>
              </a:rPr>
              <a:t>submissions and their inclusion in the draft/baseline:</a:t>
            </a:r>
          </a:p>
          <a:p>
            <a:pPr lvl="1"/>
            <a:r>
              <a:rPr lang="en-IE" sz="2000" dirty="0" smtClean="0">
                <a:latin typeface="Arial" charset="0"/>
              </a:rPr>
              <a:t>This relates </a:t>
            </a:r>
            <a:r>
              <a:rPr lang="en-IE" sz="2000" dirty="0">
                <a:latin typeface="Arial" charset="0"/>
              </a:rPr>
              <a:t>to </a:t>
            </a:r>
            <a:r>
              <a:rPr lang="en-IE" sz="2000" dirty="0" smtClean="0">
                <a:latin typeface="Arial" charset="0"/>
              </a:rPr>
              <a:t>15-18-0215</a:t>
            </a:r>
            <a:r>
              <a:rPr lang="en-IE" sz="2000" dirty="0">
                <a:latin typeface="Arial" charset="0"/>
              </a:rPr>
              <a:t>, </a:t>
            </a:r>
            <a:r>
              <a:rPr lang="en-IE" sz="2000" dirty="0" smtClean="0">
                <a:latin typeface="Arial" charset="0"/>
              </a:rPr>
              <a:t>15-18-0301 and 15-18-0302</a:t>
            </a:r>
          </a:p>
          <a:p>
            <a:r>
              <a:rPr lang="en-IE" sz="2400" dirty="0" smtClean="0">
                <a:latin typeface="Arial" charset="0"/>
              </a:rPr>
              <a:t>Firstly 15-18-0215:</a:t>
            </a:r>
          </a:p>
          <a:p>
            <a:pPr lvl="1"/>
            <a:r>
              <a:rPr lang="en-IE" sz="2000" dirty="0">
                <a:latin typeface="Arial" charset="0"/>
              </a:rPr>
              <a:t>The July San Diego Minutes (15-18-0320-00</a:t>
            </a:r>
            <a:r>
              <a:rPr lang="en-IE" sz="2000" dirty="0" smtClean="0">
                <a:latin typeface="Arial" charset="0"/>
              </a:rPr>
              <a:t>) records a motion proposing 15-18-0215-01 into the baseline, however 15-18-0215 does </a:t>
            </a:r>
            <a:r>
              <a:rPr lang="en-IE" sz="2000" dirty="0">
                <a:latin typeface="Arial" charset="0"/>
              </a:rPr>
              <a:t>not seem to exist in </a:t>
            </a:r>
            <a:r>
              <a:rPr lang="en-IE" sz="2000" dirty="0" smtClean="0">
                <a:latin typeface="Arial" charset="0"/>
              </a:rPr>
              <a:t>the WG15 Mentor system?</a:t>
            </a:r>
          </a:p>
          <a:p>
            <a:pPr lvl="1"/>
            <a:r>
              <a:rPr lang="en-IE" sz="2000" dirty="0" smtClean="0">
                <a:latin typeface="Arial" charset="0"/>
              </a:rPr>
              <a:t>For now, I propose to ignore/forget about this unknown document</a:t>
            </a:r>
          </a:p>
          <a:p>
            <a:pPr lvl="1"/>
            <a:r>
              <a:rPr lang="en-IE" sz="2000" dirty="0" smtClean="0">
                <a:latin typeface="Arial" charset="0"/>
              </a:rPr>
              <a:t>If anyone can </a:t>
            </a:r>
            <a:r>
              <a:rPr lang="en-IE" sz="2000" dirty="0">
                <a:latin typeface="Arial" charset="0"/>
              </a:rPr>
              <a:t>shed light on what this is </a:t>
            </a:r>
            <a:r>
              <a:rPr lang="en-IE" sz="2000" dirty="0" smtClean="0">
                <a:latin typeface="Arial" charset="0"/>
              </a:rPr>
              <a:t>….. </a:t>
            </a:r>
            <a:endParaRPr lang="en-IE" sz="2000" dirty="0">
              <a:latin typeface="Arial" charset="0"/>
            </a:endParaRPr>
          </a:p>
          <a:p>
            <a:pPr lvl="2"/>
            <a:r>
              <a:rPr lang="en-IE" sz="1600" dirty="0" smtClean="0">
                <a:latin typeface="Arial" charset="0"/>
              </a:rPr>
              <a:t>Please </a:t>
            </a:r>
            <a:r>
              <a:rPr lang="en-IE" sz="1600" dirty="0">
                <a:latin typeface="Arial" charset="0"/>
              </a:rPr>
              <a:t>bring this up on our next call or during the Bangkok face-to-face meetings</a:t>
            </a:r>
          </a:p>
          <a:p>
            <a:pPr lvl="1"/>
            <a:endParaRPr lang="en-IE" sz="2000" dirty="0" smtClean="0">
              <a:latin typeface="Arial" charset="0"/>
            </a:endParaRPr>
          </a:p>
          <a:p>
            <a:r>
              <a:rPr lang="en-IE" sz="2400" dirty="0" smtClean="0">
                <a:latin typeface="Arial" charset="0"/>
              </a:rPr>
              <a:t>15-18-0301 and 15-18-0302</a:t>
            </a:r>
            <a:endParaRPr lang="en-IE" sz="2400" dirty="0">
              <a:latin typeface="Arial" charset="0"/>
            </a:endParaRPr>
          </a:p>
          <a:p>
            <a:pPr lvl="1"/>
            <a:r>
              <a:rPr lang="en-IE" sz="2000" dirty="0" smtClean="0">
                <a:latin typeface="Arial" charset="0"/>
              </a:rPr>
              <a:t>See next sheet</a:t>
            </a:r>
          </a:p>
          <a:p>
            <a:pPr lvl="1"/>
            <a:endParaRPr lang="en-IE" sz="2000" dirty="0">
              <a:latin typeface="Arial" charset="0"/>
            </a:endParaRPr>
          </a:p>
          <a:p>
            <a:endParaRPr lang="en-IE" sz="2400" dirty="0" smtClean="0">
              <a:latin typeface="Arial" charset="0"/>
            </a:endParaRPr>
          </a:p>
          <a:p>
            <a:endParaRPr lang="en-IE" sz="2000" dirty="0">
              <a:solidFill>
                <a:srgbClr val="FF0000"/>
              </a:solidFill>
              <a:latin typeface="Arial" charset="0"/>
            </a:endParaRPr>
          </a:p>
        </p:txBody>
      </p:sp>
    </p:spTree>
    <p:extLst>
      <p:ext uri="{BB962C8B-B14F-4D97-AF65-F5344CB8AC3E}">
        <p14:creationId xmlns:p14="http://schemas.microsoft.com/office/powerpoint/2010/main" val="4115052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July meeting and 15-18-0301 and </a:t>
            </a:r>
            <a:r>
              <a:rPr lang="en-US" sz="3200" b="1" dirty="0" smtClean="0">
                <a:solidFill>
                  <a:srgbClr val="000000"/>
                </a:solidFill>
              </a:rPr>
              <a:t>15-18-0302</a:t>
            </a:r>
            <a:endParaRPr lang="en-US" sz="24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smtClean="0">
                <a:latin typeface="Arial" charset="0"/>
              </a:rPr>
              <a:t>July </a:t>
            </a:r>
            <a:r>
              <a:rPr lang="en-IE" sz="2400" dirty="0">
                <a:latin typeface="Arial" charset="0"/>
              </a:rPr>
              <a:t>San Diego </a:t>
            </a:r>
            <a:r>
              <a:rPr lang="en-IE" sz="2400" dirty="0" smtClean="0">
                <a:latin typeface="Arial" charset="0"/>
              </a:rPr>
              <a:t>Closing Report (15-18-0376-00) </a:t>
            </a:r>
          </a:p>
          <a:p>
            <a:pPr lvl="1"/>
            <a:r>
              <a:rPr lang="en-IE" sz="2000" dirty="0" smtClean="0">
                <a:latin typeface="Arial" charset="0"/>
              </a:rPr>
              <a:t>Says we had a (presentation of) contribution</a:t>
            </a:r>
          </a:p>
          <a:p>
            <a:pPr lvl="2"/>
            <a:r>
              <a:rPr lang="en-US" altLang="en-US" sz="1200" dirty="0" smtClean="0">
                <a:solidFill>
                  <a:srgbClr val="000000"/>
                </a:solidFill>
              </a:rPr>
              <a:t>15-18-0302-00-004z-phy-mac-functional-description-changes-for-secure-authenticated-ranging.pptx</a:t>
            </a:r>
          </a:p>
          <a:p>
            <a:pPr lvl="1"/>
            <a:r>
              <a:rPr lang="en-US" altLang="en-US" sz="2000" dirty="0" smtClean="0">
                <a:solidFill>
                  <a:srgbClr val="000000"/>
                </a:solidFill>
              </a:rPr>
              <a:t>Says baseline merge </a:t>
            </a:r>
            <a:r>
              <a:rPr lang="en-US" altLang="en-US" sz="2000" dirty="0">
                <a:solidFill>
                  <a:srgbClr val="000000"/>
                </a:solidFill>
              </a:rPr>
              <a:t>for LRP approved </a:t>
            </a:r>
            <a:r>
              <a:rPr lang="en-US" altLang="en-US" sz="2000" dirty="0" smtClean="0">
                <a:solidFill>
                  <a:srgbClr val="000000"/>
                </a:solidFill>
              </a:rPr>
              <a:t>the following:</a:t>
            </a:r>
            <a:r>
              <a:rPr lang="en-US" altLang="en-US" sz="1200" dirty="0" smtClean="0">
                <a:solidFill>
                  <a:srgbClr val="000000"/>
                </a:solidFill>
              </a:rPr>
              <a:t> (by </a:t>
            </a:r>
            <a:r>
              <a:rPr lang="en-US" altLang="en-US" sz="1200" dirty="0">
                <a:solidFill>
                  <a:srgbClr val="000000"/>
                </a:solidFill>
              </a:rPr>
              <a:t>unanimous </a:t>
            </a:r>
            <a:r>
              <a:rPr lang="en-US" altLang="en-US" sz="1200" dirty="0" smtClean="0">
                <a:solidFill>
                  <a:srgbClr val="000000"/>
                </a:solidFill>
              </a:rPr>
              <a:t>consent)</a:t>
            </a:r>
            <a:endParaRPr lang="en-US" altLang="en-US" sz="2000" dirty="0">
              <a:solidFill>
                <a:srgbClr val="000000"/>
              </a:solidFill>
            </a:endParaRPr>
          </a:p>
          <a:p>
            <a:pPr lvl="2"/>
            <a:r>
              <a:rPr lang="en-US" altLang="en-US" sz="1200" dirty="0">
                <a:solidFill>
                  <a:srgbClr val="000000"/>
                </a:solidFill>
              </a:rPr>
              <a:t>15-18-0302-00-004z-phy-mac-functional-description-changes-for-secure-authenticated-ranging.pptx</a:t>
            </a:r>
          </a:p>
          <a:p>
            <a:pPr lvl="2"/>
            <a:r>
              <a:rPr lang="en-US" altLang="en-US" sz="1200" dirty="0">
                <a:solidFill>
                  <a:srgbClr val="000000"/>
                </a:solidFill>
              </a:rPr>
              <a:t>15-18-0301-01-004z-change-proposal-for-secure-authenticating-ranging-using-lrp-uwb-phy.pptx</a:t>
            </a:r>
          </a:p>
          <a:p>
            <a:r>
              <a:rPr lang="en-US" altLang="en-US" sz="2400" dirty="0" smtClean="0">
                <a:solidFill>
                  <a:srgbClr val="000000"/>
                </a:solidFill>
              </a:rPr>
              <a:t>July </a:t>
            </a:r>
            <a:r>
              <a:rPr lang="en-IE" sz="2400" dirty="0">
                <a:latin typeface="Arial" charset="0"/>
              </a:rPr>
              <a:t>San Diego </a:t>
            </a:r>
            <a:r>
              <a:rPr lang="en-US" altLang="en-US" sz="2400" dirty="0" smtClean="0">
                <a:solidFill>
                  <a:srgbClr val="000000"/>
                </a:solidFill>
              </a:rPr>
              <a:t>Minutes (15-18-0320-00)</a:t>
            </a:r>
          </a:p>
          <a:p>
            <a:pPr lvl="1"/>
            <a:r>
              <a:rPr lang="en-IE" sz="2000" dirty="0" smtClean="0">
                <a:latin typeface="Arial" charset="0"/>
              </a:rPr>
              <a:t>Say we had a presentation of</a:t>
            </a:r>
          </a:p>
          <a:p>
            <a:pPr lvl="2"/>
            <a:r>
              <a:rPr lang="en-IE" altLang="en-US" sz="1200" dirty="0" smtClean="0">
                <a:solidFill>
                  <a:srgbClr val="000000"/>
                </a:solidFill>
              </a:rPr>
              <a:t>15-18-0302-00-004z-phy-mac-functional-description-changes-for-secure-authenticated-ranging.pptx</a:t>
            </a:r>
            <a:endParaRPr lang="en-US" altLang="en-US" sz="1200" dirty="0">
              <a:solidFill>
                <a:srgbClr val="000000"/>
              </a:solidFill>
            </a:endParaRPr>
          </a:p>
          <a:p>
            <a:pPr lvl="1"/>
            <a:r>
              <a:rPr lang="en-US" altLang="en-US" sz="2000" dirty="0" smtClean="0">
                <a:solidFill>
                  <a:srgbClr val="000000"/>
                </a:solidFill>
              </a:rPr>
              <a:t>And reports the approval of: 1</a:t>
            </a:r>
            <a:r>
              <a:rPr lang="en-IE" altLang="en-US" sz="2000" dirty="0" smtClean="0">
                <a:solidFill>
                  <a:srgbClr val="000000"/>
                </a:solidFill>
              </a:rPr>
              <a:t>5-18-301-00</a:t>
            </a:r>
          </a:p>
          <a:p>
            <a:r>
              <a:rPr lang="en-IE" sz="2400" dirty="0" smtClean="0">
                <a:latin typeface="Arial" charset="0"/>
              </a:rPr>
              <a:t>On mentor I find:</a:t>
            </a:r>
          </a:p>
          <a:p>
            <a:pPr lvl="2"/>
            <a:r>
              <a:rPr lang="en-IE" sz="1400" dirty="0">
                <a:latin typeface="Arial" charset="0"/>
              </a:rPr>
              <a:t>15-18-0301</a:t>
            </a:r>
            <a:r>
              <a:rPr lang="en-IE" sz="1400" dirty="0" smtClean="0">
                <a:latin typeface="Arial" charset="0"/>
              </a:rPr>
              <a:t>-00 uploaded on Fri 6-Jul is a WORD document</a:t>
            </a:r>
          </a:p>
          <a:p>
            <a:pPr lvl="2"/>
            <a:r>
              <a:rPr lang="en-IE" sz="1400" dirty="0">
                <a:latin typeface="Arial" charset="0"/>
              </a:rPr>
              <a:t>15-18-0301-</a:t>
            </a:r>
            <a:r>
              <a:rPr lang="en-IE" sz="1400" dirty="0" smtClean="0">
                <a:latin typeface="Arial" charset="0"/>
              </a:rPr>
              <a:t>01 uploaded on Tue 10-Jul (during </a:t>
            </a:r>
            <a:r>
              <a:rPr lang="en-IE" sz="1400" dirty="0">
                <a:latin typeface="Arial" charset="0"/>
              </a:rPr>
              <a:t>the </a:t>
            </a:r>
            <a:r>
              <a:rPr lang="en-IE" sz="1400" dirty="0" smtClean="0">
                <a:latin typeface="Arial" charset="0"/>
              </a:rPr>
              <a:t>session) </a:t>
            </a:r>
            <a:r>
              <a:rPr lang="en-IE" sz="1400" dirty="0">
                <a:latin typeface="Arial" charset="0"/>
              </a:rPr>
              <a:t>is a </a:t>
            </a:r>
            <a:r>
              <a:rPr lang="en-IE" sz="1400" dirty="0" smtClean="0">
                <a:latin typeface="Arial" charset="0"/>
              </a:rPr>
              <a:t>PowerPoint presentation</a:t>
            </a:r>
            <a:br>
              <a:rPr lang="en-IE" sz="1400" dirty="0" smtClean="0">
                <a:latin typeface="Arial" charset="0"/>
              </a:rPr>
            </a:br>
            <a:r>
              <a:rPr lang="en-IE" sz="1400" dirty="0" smtClean="0">
                <a:latin typeface="Arial" charset="0"/>
              </a:rPr>
              <a:t>(looks similar to 15-18-0302-00 uploaded 6-Jul) </a:t>
            </a:r>
            <a:endParaRPr lang="en-IE" sz="1400" dirty="0">
              <a:latin typeface="Arial" charset="0"/>
            </a:endParaRPr>
          </a:p>
          <a:p>
            <a:pPr lvl="2"/>
            <a:r>
              <a:rPr lang="en-IE" sz="1400" dirty="0" smtClean="0">
                <a:latin typeface="Arial" charset="0"/>
              </a:rPr>
              <a:t>15-18-0301-02 uploaded on Fri  7-Sep (a WORD doc) just before our Waikoloa session</a:t>
            </a:r>
            <a:br>
              <a:rPr lang="en-IE" sz="1400" dirty="0" smtClean="0">
                <a:latin typeface="Arial" charset="0"/>
              </a:rPr>
            </a:br>
            <a:r>
              <a:rPr lang="en-IE" sz="1400" dirty="0" smtClean="0">
                <a:latin typeface="Arial" charset="0"/>
              </a:rPr>
              <a:t>(</a:t>
            </a:r>
            <a:r>
              <a:rPr lang="en-IE" sz="1400" dirty="0">
                <a:latin typeface="Arial" charset="0"/>
              </a:rPr>
              <a:t>internally this doc incorrectly says it was submitted on 6 </a:t>
            </a:r>
            <a:r>
              <a:rPr lang="en-IE" sz="1400" dirty="0" smtClean="0">
                <a:latin typeface="Arial" charset="0"/>
              </a:rPr>
              <a:t>July, but it is different to rev 00)</a:t>
            </a:r>
            <a:endParaRPr lang="en-IE" sz="1400" dirty="0">
              <a:solidFill>
                <a:srgbClr val="FF0000"/>
              </a:solidFill>
              <a:latin typeface="Arial" charset="0"/>
            </a:endParaRPr>
          </a:p>
        </p:txBody>
      </p:sp>
    </p:spTree>
    <p:extLst>
      <p:ext uri="{BB962C8B-B14F-4D97-AF65-F5344CB8AC3E}">
        <p14:creationId xmlns:p14="http://schemas.microsoft.com/office/powerpoint/2010/main" val="2331648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Proposed resolution of 15-18-0301/0302 issues </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smtClean="0">
                <a:latin typeface="Arial" charset="0"/>
              </a:rPr>
              <a:t>Status:</a:t>
            </a:r>
          </a:p>
          <a:p>
            <a:pPr lvl="1"/>
            <a:r>
              <a:rPr lang="en-IE" sz="2000" dirty="0" smtClean="0">
                <a:latin typeface="Arial" charset="0"/>
              </a:rPr>
              <a:t>I believe a presentation was made using PowerPoint version of either </a:t>
            </a:r>
            <a:r>
              <a:rPr lang="en-US" altLang="en-US" sz="2000" dirty="0" smtClean="0">
                <a:solidFill>
                  <a:srgbClr val="000000"/>
                </a:solidFill>
              </a:rPr>
              <a:t>15-18-0302-00 </a:t>
            </a:r>
            <a:r>
              <a:rPr lang="en-US" altLang="en-US" sz="2000" dirty="0">
                <a:solidFill>
                  <a:srgbClr val="000000"/>
                </a:solidFill>
              </a:rPr>
              <a:t>or 15-18-0301-01 </a:t>
            </a:r>
            <a:endParaRPr lang="en-US" altLang="en-US" sz="2000" dirty="0" smtClean="0">
              <a:solidFill>
                <a:srgbClr val="000000"/>
              </a:solidFill>
            </a:endParaRPr>
          </a:p>
          <a:p>
            <a:pPr lvl="1"/>
            <a:r>
              <a:rPr lang="en-US" altLang="en-US" sz="2000" dirty="0" smtClean="0">
                <a:solidFill>
                  <a:srgbClr val="000000"/>
                </a:solidFill>
              </a:rPr>
              <a:t>Not so clear whether TG4z reviewed the text submission or agreed to include it in the draft</a:t>
            </a:r>
          </a:p>
          <a:p>
            <a:pPr lvl="1"/>
            <a:r>
              <a:rPr lang="en-US" altLang="en-US" sz="2000" dirty="0" smtClean="0">
                <a:solidFill>
                  <a:srgbClr val="000000"/>
                </a:solidFill>
              </a:rPr>
              <a:t>Definitely we have not </a:t>
            </a:r>
            <a:r>
              <a:rPr lang="en-US" altLang="en-US" sz="2000" dirty="0">
                <a:solidFill>
                  <a:srgbClr val="000000"/>
                </a:solidFill>
              </a:rPr>
              <a:t>reviewed 15-18-0301-02 </a:t>
            </a:r>
            <a:r>
              <a:rPr lang="en-US" altLang="en-US" sz="2000" dirty="0" smtClean="0">
                <a:solidFill>
                  <a:srgbClr val="000000"/>
                </a:solidFill>
              </a:rPr>
              <a:t>uploaded on 7 Sept and not mentioned in September minutes or closing report</a:t>
            </a:r>
          </a:p>
          <a:p>
            <a:r>
              <a:rPr lang="en-US" altLang="en-US" sz="2400" dirty="0" smtClean="0">
                <a:solidFill>
                  <a:srgbClr val="000000"/>
                </a:solidFill>
              </a:rPr>
              <a:t>My proposal to resolve this:</a:t>
            </a:r>
            <a:endParaRPr lang="en-US" altLang="en-US" sz="2400" dirty="0">
              <a:solidFill>
                <a:srgbClr val="000000"/>
              </a:solidFill>
            </a:endParaRPr>
          </a:p>
          <a:p>
            <a:pPr lvl="1"/>
            <a:r>
              <a:rPr lang="en-US" altLang="en-US" sz="2000" dirty="0" smtClean="0">
                <a:solidFill>
                  <a:srgbClr val="000000"/>
                </a:solidFill>
              </a:rPr>
              <a:t>Have the author (or a delegate) present 15-18-0301-02 </a:t>
            </a:r>
            <a:r>
              <a:rPr lang="en-US" altLang="en-US" sz="2000" dirty="0">
                <a:solidFill>
                  <a:srgbClr val="000000"/>
                </a:solidFill>
              </a:rPr>
              <a:t>in Bangkok and </a:t>
            </a:r>
            <a:r>
              <a:rPr lang="en-US" altLang="en-US" sz="2000" dirty="0" smtClean="0">
                <a:solidFill>
                  <a:srgbClr val="000000"/>
                </a:solidFill>
              </a:rPr>
              <a:t>seek approval from TG4z to include it into the draft</a:t>
            </a:r>
          </a:p>
          <a:p>
            <a:pPr lvl="2"/>
            <a:r>
              <a:rPr lang="en-US" altLang="en-US" sz="1600" dirty="0" smtClean="0">
                <a:solidFill>
                  <a:srgbClr val="000000"/>
                </a:solidFill>
              </a:rPr>
              <a:t>Since it is on the server already </a:t>
            </a:r>
            <a:r>
              <a:rPr lang="nl-NL" altLang="en-US" sz="1600" dirty="0" smtClean="0">
                <a:solidFill>
                  <a:srgbClr val="000000"/>
                </a:solidFill>
              </a:rPr>
              <a:t>participants have time review this beforehand</a:t>
            </a:r>
            <a:endParaRPr lang="en-US" altLang="en-US" sz="1600" dirty="0" smtClean="0">
              <a:solidFill>
                <a:srgbClr val="000000"/>
              </a:solidFill>
            </a:endParaRPr>
          </a:p>
          <a:p>
            <a:pPr lvl="1"/>
            <a:r>
              <a:rPr lang="en-US" altLang="en-US" sz="2000" dirty="0" smtClean="0">
                <a:solidFill>
                  <a:srgbClr val="000000"/>
                </a:solidFill>
              </a:rPr>
              <a:t>In advance, the editor may integrate this into the draft if time allows</a:t>
            </a:r>
          </a:p>
        </p:txBody>
      </p:sp>
    </p:spTree>
    <p:extLst>
      <p:ext uri="{BB962C8B-B14F-4D97-AF65-F5344CB8AC3E}">
        <p14:creationId xmlns:p14="http://schemas.microsoft.com/office/powerpoint/2010/main" val="713212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63381</TotalTime>
  <Words>947</Words>
  <Application>Microsoft Office PowerPoint</Application>
  <PresentationFormat>On-screen Show (4:3)</PresentationFormat>
  <Paragraphs>127</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ＭＳ Ｐゴシック</vt:lpstr>
      <vt:lpstr>Arial</vt:lpstr>
      <vt:lpstr>Times New Roman</vt:lpstr>
      <vt:lpstr>Default Design</vt:lpstr>
      <vt:lpstr>PowerPoint Presentation</vt:lpstr>
      <vt:lpstr>The aim of this presentation:</vt:lpstr>
      <vt:lpstr>HRP UWB PHY enhancement status</vt:lpstr>
      <vt:lpstr>Ranging methods</vt:lpstr>
      <vt:lpstr>LRP UWB PHY enhancement status – (1)</vt:lpstr>
      <vt:lpstr>LRP UWB PHY enhancement status – (2)</vt:lpstr>
      <vt:lpstr>LRP UWB PHY enhancement status – (3)</vt:lpstr>
      <vt:lpstr>July meeting and 15-18-0301 and 15-18-0302</vt:lpstr>
      <vt:lpstr>Proposed resolution of 15-18-0301/0302 issues </vt:lpstr>
      <vt:lpstr>Other</vt:lpstr>
      <vt:lpstr>Actions</vt:lpstr>
      <vt:lpstr>PowerPoint Presentation</vt:lpstr>
    </vt:vector>
  </TitlesOfParts>
  <Company>Decawave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1120</cp:revision>
  <cp:lastPrinted>2015-07-14T16:02:16Z</cp:lastPrinted>
  <dcterms:created xsi:type="dcterms:W3CDTF">2009-07-12T16:25:16Z</dcterms:created>
  <dcterms:modified xsi:type="dcterms:W3CDTF">2018-10-16T15:45:57Z</dcterms:modified>
</cp:coreProperties>
</file>