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320" r:id="rId2"/>
    <p:sldId id="323" r:id="rId3"/>
    <p:sldId id="318" r:id="rId4"/>
    <p:sldId id="311" r:id="rId5"/>
    <p:sldId id="312" r:id="rId6"/>
    <p:sldId id="315" r:id="rId7"/>
    <p:sldId id="327" r:id="rId8"/>
    <p:sldId id="321" r:id="rId9"/>
    <p:sldId id="326" r:id="rId10"/>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90" autoAdjust="0"/>
    <p:restoredTop sz="91995" autoAdjust="0"/>
  </p:normalViewPr>
  <p:slideViewPr>
    <p:cSldViewPr>
      <p:cViewPr varScale="1">
        <p:scale>
          <a:sx n="106" d="100"/>
          <a:sy n="106" d="100"/>
        </p:scale>
        <p:origin x="1386"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320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164323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754667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2535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199073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422987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4229874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936443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93644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4445204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30953825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14"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41446723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3"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15"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36145964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Tree>
    <p:extLst>
      <p:ext uri="{BB962C8B-B14F-4D97-AF65-F5344CB8AC3E}">
        <p14:creationId xmlns:p14="http://schemas.microsoft.com/office/powerpoint/2010/main" val="36172802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Tree>
    <p:extLst>
      <p:ext uri="{BB962C8B-B14F-4D97-AF65-F5344CB8AC3E}">
        <p14:creationId xmlns:p14="http://schemas.microsoft.com/office/powerpoint/2010/main" val="32312938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8382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extLst>
      <p:ext uri="{BB962C8B-B14F-4D97-AF65-F5344CB8AC3E}">
        <p14:creationId xmlns:p14="http://schemas.microsoft.com/office/powerpoint/2010/main" val="38916967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Tree>
    <p:extLst>
      <p:ext uri="{BB962C8B-B14F-4D97-AF65-F5344CB8AC3E}">
        <p14:creationId xmlns:p14="http://schemas.microsoft.com/office/powerpoint/2010/main" val="463457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ko-KR" smtClean="0"/>
              <a:t>October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Tree>
    <p:extLst>
      <p:ext uri="{BB962C8B-B14F-4D97-AF65-F5344CB8AC3E}">
        <p14:creationId xmlns:p14="http://schemas.microsoft.com/office/powerpoint/2010/main" val="2378044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October 2018</a:t>
            </a:r>
            <a:endParaRPr lang="en-US" altLang="en-US" dirty="0"/>
          </a:p>
        </p:txBody>
      </p:sp>
      <p:sp>
        <p:nvSpPr>
          <p:cNvPr id="13"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a:t>
            </a:r>
            <a:r>
              <a:rPr lang="en-US" altLang="en-US" sz="1400" b="1" dirty="0" smtClean="0">
                <a:solidFill>
                  <a:schemeClr val="tx1"/>
                </a:solidFill>
              </a:rPr>
              <a:t>15-18-0501-00-004w</a:t>
            </a:r>
            <a:endParaRPr lang="en-US" alt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b="1" dirty="0" err="1" smtClean="0"/>
              <a:t>Kookmin</a:t>
            </a:r>
            <a:r>
              <a:rPr lang="en-US" altLang="en-US" sz="1600" b="1" dirty="0" smtClean="0"/>
              <a:t> Draft </a:t>
            </a:r>
            <a:r>
              <a:rPr lang="en-US" altLang="en-US" sz="1600" b="1" dirty="0" smtClean="0"/>
              <a:t>Text</a:t>
            </a:r>
            <a:endParaRPr lang="en-US" altLang="ko-KR" sz="1600" dirty="0"/>
          </a:p>
          <a:p>
            <a:r>
              <a:rPr lang="en-US" altLang="en-US" sz="1600" b="1" dirty="0"/>
              <a:t>Date Submitted: </a:t>
            </a:r>
            <a:r>
              <a:rPr lang="en-US" altLang="en-US" sz="1600" dirty="0" smtClean="0"/>
              <a:t>October, </a:t>
            </a:r>
            <a:r>
              <a:rPr lang="en-US" altLang="en-US" sz="1600" dirty="0"/>
              <a:t>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a:t>
            </a:r>
            <a:r>
              <a:rPr lang="en-US" altLang="en-US" sz="1600" b="1" dirty="0" smtClean="0"/>
              <a:t>:</a:t>
            </a:r>
            <a:endParaRPr lang="en-US" altLang="en-US" sz="1600" b="1" dirty="0"/>
          </a:p>
          <a:p>
            <a:pPr>
              <a:spcBef>
                <a:spcPts val="600"/>
              </a:spcBef>
              <a:spcAft>
                <a:spcPts val="600"/>
              </a:spcAft>
            </a:pPr>
            <a:r>
              <a:rPr lang="en-US" altLang="en-US" sz="1600" b="1" dirty="0"/>
              <a:t>Purpose: 	</a:t>
            </a:r>
            <a:endParaRPr lang="en-US" altLang="en-US" sz="1600" b="1" dirty="0" smtClean="0"/>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
        <p:nvSpPr>
          <p:cNvPr id="11" name="Date Placeholder 5"/>
          <p:cNvSpPr>
            <a:spLocks noGrp="1"/>
          </p:cNvSpPr>
          <p:nvPr>
            <p:ph type="dt" sz="half" idx="2"/>
          </p:nvPr>
        </p:nvSpPr>
        <p:spPr>
          <a:xfrm>
            <a:off x="685800" y="378281"/>
            <a:ext cx="1600200" cy="215444"/>
          </a:xfrm>
          <a:prstGeom prst="rect">
            <a:avLst/>
          </a:prstGeom>
        </p:spPr>
        <p:txBody>
          <a:bodyPr/>
          <a:lstStyle/>
          <a:p>
            <a:r>
              <a:rPr lang="en-US" altLang="en-US" dirty="0" smtClean="0"/>
              <a:t>October 2018</a:t>
            </a:r>
            <a:endParaRPr lang="en-US" altLang="en-US" dirty="0"/>
          </a:p>
        </p:txBody>
      </p:sp>
    </p:spTree>
    <p:extLst>
      <p:ext uri="{BB962C8B-B14F-4D97-AF65-F5344CB8AC3E}">
        <p14:creationId xmlns:p14="http://schemas.microsoft.com/office/powerpoint/2010/main" val="255340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2</a:t>
            </a:fld>
            <a:endParaRPr lang="en-US" altLang="en-US"/>
          </a:p>
        </p:txBody>
      </p:sp>
      <p:sp>
        <p:nvSpPr>
          <p:cNvPr id="8" name="TextBox 7"/>
          <p:cNvSpPr txBox="1"/>
          <p:nvPr/>
        </p:nvSpPr>
        <p:spPr>
          <a:xfrm>
            <a:off x="786264" y="2895600"/>
            <a:ext cx="7647671" cy="338554"/>
          </a:xfrm>
          <a:prstGeom prst="rect">
            <a:avLst/>
          </a:prstGeom>
          <a:noFill/>
        </p:spPr>
        <p:txBody>
          <a:bodyPr wrap="none" rtlCol="0">
            <a:spAutoFit/>
          </a:bodyPr>
          <a:lstStyle/>
          <a:p>
            <a:r>
              <a:rPr lang="en-US" sz="1600" b="1" dirty="0" smtClean="0">
                <a:latin typeface="+mn-lt"/>
              </a:rPr>
              <a:t>Table 7-9─LECIM PHY Type and Bands Supported field encoding (continued)</a:t>
            </a:r>
            <a:endParaRPr lang="en-US" sz="1600"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928878085"/>
              </p:ext>
            </p:extLst>
          </p:nvPr>
        </p:nvGraphicFramePr>
        <p:xfrm>
          <a:off x="2076450" y="3421570"/>
          <a:ext cx="5067300" cy="1302830"/>
        </p:xfrm>
        <a:graphic>
          <a:graphicData uri="http://schemas.openxmlformats.org/drawingml/2006/table">
            <a:tbl>
              <a:tblPr firstRow="1" bandRow="1">
                <a:tableStyleId>{C4B1156A-380E-4F78-BDF5-A606A8083BF9}</a:tableStyleId>
              </a:tblPr>
              <a:tblGrid>
                <a:gridCol w="2495550">
                  <a:extLst>
                    <a:ext uri="{9D8B030D-6E8A-4147-A177-3AD203B41FA5}">
                      <a16:colId xmlns:a16="http://schemas.microsoft.com/office/drawing/2014/main" val="2659855955"/>
                    </a:ext>
                  </a:extLst>
                </a:gridCol>
                <a:gridCol w="2571750">
                  <a:extLst>
                    <a:ext uri="{9D8B030D-6E8A-4147-A177-3AD203B41FA5}">
                      <a16:colId xmlns:a16="http://schemas.microsoft.com/office/drawing/2014/main" val="2461910204"/>
                    </a:ext>
                  </a:extLst>
                </a:gridCol>
              </a:tblGrid>
              <a:tr h="540830">
                <a:tc>
                  <a:txBody>
                    <a:bodyPr/>
                    <a:lstStyle/>
                    <a:p>
                      <a:pPr algn="ctr"/>
                      <a:r>
                        <a:rPr lang="en-US" sz="1600" dirty="0" smtClean="0">
                          <a:latin typeface="+mj-lt"/>
                        </a:rPr>
                        <a:t>Bit number</a:t>
                      </a:r>
                      <a:endParaRPr lang="en-US" sz="1600" dirty="0">
                        <a:latin typeface="+mj-lt"/>
                      </a:endParaRPr>
                    </a:p>
                  </a:txBody>
                  <a:tcPr anchor="ctr">
                    <a:solidFill>
                      <a:schemeClr val="bg1"/>
                    </a:solidFill>
                  </a:tcPr>
                </a:tc>
                <a:tc>
                  <a:txBody>
                    <a:bodyPr/>
                    <a:lstStyle/>
                    <a:p>
                      <a:pPr algn="ctr"/>
                      <a:r>
                        <a:rPr lang="en-US" sz="1600" dirty="0" smtClean="0">
                          <a:latin typeface="+mj-lt"/>
                        </a:rPr>
                        <a:t>Description</a:t>
                      </a:r>
                      <a:endParaRPr lang="en-US" sz="1600" dirty="0">
                        <a:latin typeface="+mj-lt"/>
                      </a:endParaRPr>
                    </a:p>
                  </a:txBody>
                  <a:tcPr anchor="ctr">
                    <a:solidFill>
                      <a:schemeClr val="bg1"/>
                    </a:solidFill>
                  </a:tcPr>
                </a:tc>
                <a:extLst>
                  <a:ext uri="{0D108BD9-81ED-4DB2-BD59-A6C34878D82A}">
                    <a16:rowId xmlns:a16="http://schemas.microsoft.com/office/drawing/2014/main" val="726629767"/>
                  </a:ext>
                </a:extLst>
              </a:tr>
              <a:tr h="381000">
                <a:tc>
                  <a:txBody>
                    <a:bodyPr/>
                    <a:lstStyle/>
                    <a:p>
                      <a:pPr algn="ctr"/>
                      <a:r>
                        <a:rPr lang="en-US" sz="1600" dirty="0" smtClean="0">
                          <a:latin typeface="+mj-lt"/>
                        </a:rPr>
                        <a:t>12</a:t>
                      </a:r>
                      <a:endParaRPr lang="en-US" sz="1600" dirty="0">
                        <a:latin typeface="+mj-lt"/>
                      </a:endParaRPr>
                    </a:p>
                  </a:txBody>
                  <a:tcPr anchor="ctr">
                    <a:solidFill>
                      <a:schemeClr val="bg1"/>
                    </a:solidFill>
                  </a:tcPr>
                </a:tc>
                <a:tc>
                  <a:txBody>
                    <a:bodyPr/>
                    <a:lstStyle/>
                    <a:p>
                      <a:r>
                        <a:rPr lang="en-US" sz="1600" dirty="0" smtClean="0">
                          <a:latin typeface="+mj-lt"/>
                        </a:rPr>
                        <a:t>Band 262~264 supported</a:t>
                      </a:r>
                      <a:endParaRPr lang="en-US" sz="1600" dirty="0">
                        <a:latin typeface="+mj-lt"/>
                      </a:endParaRPr>
                    </a:p>
                  </a:txBody>
                  <a:tcPr anchor="ctr">
                    <a:solidFill>
                      <a:schemeClr val="bg1"/>
                    </a:solidFill>
                  </a:tcPr>
                </a:tc>
                <a:extLst>
                  <a:ext uri="{0D108BD9-81ED-4DB2-BD59-A6C34878D82A}">
                    <a16:rowId xmlns:a16="http://schemas.microsoft.com/office/drawing/2014/main" val="1102172248"/>
                  </a:ext>
                </a:extLst>
              </a:tr>
              <a:tr h="381000">
                <a:tc>
                  <a:txBody>
                    <a:bodyPr/>
                    <a:lstStyle/>
                    <a:p>
                      <a:pPr algn="ctr"/>
                      <a:r>
                        <a:rPr lang="en-US" sz="1600" dirty="0" smtClean="0">
                          <a:latin typeface="+mj-lt"/>
                        </a:rPr>
                        <a:t>13-15</a:t>
                      </a:r>
                      <a:endParaRPr lang="en-US" sz="1600" dirty="0">
                        <a:latin typeface="+mj-lt"/>
                      </a:endParaRPr>
                    </a:p>
                  </a:txBody>
                  <a:tcPr anchor="ctr">
                    <a:solidFill>
                      <a:schemeClr val="bg1"/>
                    </a:solidFill>
                  </a:tcPr>
                </a:tc>
                <a:tc>
                  <a:txBody>
                    <a:bodyPr/>
                    <a:lstStyle/>
                    <a:p>
                      <a:r>
                        <a:rPr lang="en-US" sz="1600" dirty="0" smtClean="0">
                          <a:latin typeface="+mj-lt"/>
                        </a:rPr>
                        <a:t>Reserved</a:t>
                      </a:r>
                      <a:endParaRPr lang="en-US" sz="1600" dirty="0">
                        <a:latin typeface="+mj-lt"/>
                      </a:endParaRPr>
                    </a:p>
                  </a:txBody>
                  <a:tcPr anchor="ctr">
                    <a:solidFill>
                      <a:schemeClr val="bg1"/>
                    </a:solidFill>
                  </a:tcPr>
                </a:tc>
                <a:extLst>
                  <a:ext uri="{0D108BD9-81ED-4DB2-BD59-A6C34878D82A}">
                    <a16:rowId xmlns:a16="http://schemas.microsoft.com/office/drawing/2014/main" val="267622810"/>
                  </a:ext>
                </a:extLst>
              </a:tr>
            </a:tbl>
          </a:graphicData>
        </a:graphic>
      </p:graphicFrame>
      <p:sp>
        <p:nvSpPr>
          <p:cNvPr id="9"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2"/>
            <a:ext cx="8001000" cy="1142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7.4.2.12 LECIM Capabilities IE</a:t>
            </a:r>
          </a:p>
          <a:p>
            <a:pPr marL="625475" lvl="1" indent="-269875">
              <a:spcBef>
                <a:spcPts val="1200"/>
              </a:spcBef>
              <a:buFont typeface="Arial" panose="020B0604020202020204" pitchFamily="34" charset="0"/>
              <a:buChar char="•"/>
            </a:pPr>
            <a:r>
              <a:rPr lang="en-US" altLang="ko-KR" sz="1800" dirty="0" smtClean="0"/>
              <a:t>For band supported field encoding, add band 262~264 supported as shown in the table 7-9</a:t>
            </a:r>
          </a:p>
          <a:p>
            <a:pPr marL="625475" lvl="1" indent="-269875">
              <a:spcBef>
                <a:spcPts val="1200"/>
              </a:spcBef>
              <a:buFont typeface="Arial" panose="020B0604020202020204" pitchFamily="34" charset="0"/>
              <a:buChar char="•"/>
            </a:pPr>
            <a:r>
              <a:rPr lang="en-US" altLang="ko-KR" sz="1800" dirty="0" smtClean="0"/>
              <a:t>Bit 1-12 indicates supported for different band</a:t>
            </a:r>
          </a:p>
          <a:p>
            <a:pPr marL="625475" lvl="1" indent="-269875">
              <a:spcBef>
                <a:spcPts val="1200"/>
              </a:spcBef>
              <a:buFont typeface="Arial" panose="020B0604020202020204" pitchFamily="34" charset="0"/>
              <a:buChar char="•"/>
            </a:pPr>
            <a:endParaRPr lang="en-US" altLang="ko-KR" sz="1800" dirty="0" smtClean="0">
              <a:solidFill>
                <a:srgbClr val="FF0000"/>
              </a:solidFill>
            </a:endParaRP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smtClean="0"/>
              <a:t>October 2018</a:t>
            </a:r>
            <a:endParaRPr lang="en-US" altLang="en-US" dirty="0"/>
          </a:p>
        </p:txBody>
      </p:sp>
    </p:spTree>
    <p:extLst>
      <p:ext uri="{BB962C8B-B14F-4D97-AF65-F5344CB8AC3E}">
        <p14:creationId xmlns:p14="http://schemas.microsoft.com/office/powerpoint/2010/main" val="1914094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3</a:t>
            </a:fld>
            <a:endParaRPr lang="en-US" altLang="en-US"/>
          </a:p>
        </p:txBody>
      </p:sp>
      <p:sp>
        <p:nvSpPr>
          <p:cNvPr id="8" name="TextBox 7"/>
          <p:cNvSpPr txBox="1"/>
          <p:nvPr/>
        </p:nvSpPr>
        <p:spPr>
          <a:xfrm>
            <a:off x="751505" y="3124200"/>
            <a:ext cx="7869590" cy="338554"/>
          </a:xfrm>
          <a:prstGeom prst="rect">
            <a:avLst/>
          </a:prstGeom>
          <a:noFill/>
        </p:spPr>
        <p:txBody>
          <a:bodyPr wrap="none" rtlCol="0">
            <a:spAutoFit/>
          </a:bodyPr>
          <a:lstStyle/>
          <a:p>
            <a:r>
              <a:rPr lang="en-US" sz="1600" b="1" dirty="0" smtClean="0">
                <a:latin typeface="+mn-lt"/>
              </a:rPr>
              <a:t>Table 7-11─LECIM PHY Features Supported field encoding for FSK (Continued)</a:t>
            </a:r>
            <a:endParaRPr lang="en-US" sz="1600"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1965034836"/>
              </p:ext>
            </p:extLst>
          </p:nvPr>
        </p:nvGraphicFramePr>
        <p:xfrm>
          <a:off x="1153690" y="3593709"/>
          <a:ext cx="6991350" cy="1721951"/>
        </p:xfrm>
        <a:graphic>
          <a:graphicData uri="http://schemas.openxmlformats.org/drawingml/2006/table">
            <a:tbl>
              <a:tblPr firstRow="1" bandRow="1">
                <a:tableStyleId>{C4B1156A-380E-4F78-BDF5-A606A8083BF9}</a:tableStyleId>
              </a:tblPr>
              <a:tblGrid>
                <a:gridCol w="1476375">
                  <a:extLst>
                    <a:ext uri="{9D8B030D-6E8A-4147-A177-3AD203B41FA5}">
                      <a16:colId xmlns:a16="http://schemas.microsoft.com/office/drawing/2014/main" val="2659855955"/>
                    </a:ext>
                  </a:extLst>
                </a:gridCol>
                <a:gridCol w="5514975">
                  <a:extLst>
                    <a:ext uri="{9D8B030D-6E8A-4147-A177-3AD203B41FA5}">
                      <a16:colId xmlns:a16="http://schemas.microsoft.com/office/drawing/2014/main" val="2461910204"/>
                    </a:ext>
                  </a:extLst>
                </a:gridCol>
              </a:tblGrid>
              <a:tr h="322241">
                <a:tc>
                  <a:txBody>
                    <a:bodyPr/>
                    <a:lstStyle/>
                    <a:p>
                      <a:pPr algn="ctr"/>
                      <a:r>
                        <a:rPr lang="en-US" sz="1600" dirty="0" smtClean="0">
                          <a:solidFill>
                            <a:schemeClr val="tx1"/>
                          </a:solidFill>
                          <a:latin typeface="+mj-lt"/>
                        </a:rPr>
                        <a:t>Bit number</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Description</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726629767"/>
                  </a:ext>
                </a:extLst>
              </a:tr>
              <a:tr h="380831">
                <a:tc>
                  <a:txBody>
                    <a:bodyPr/>
                    <a:lstStyle/>
                    <a:p>
                      <a:pPr algn="ctr"/>
                      <a:r>
                        <a:rPr lang="en-US" sz="1600" dirty="0" smtClean="0">
                          <a:solidFill>
                            <a:schemeClr val="tx1"/>
                          </a:solidFill>
                          <a:latin typeface="+mj-lt"/>
                        </a:rPr>
                        <a:t>7</a:t>
                      </a:r>
                      <a:endParaRPr lang="en-US" sz="1600" dirty="0">
                        <a:solidFill>
                          <a:schemeClr val="tx1"/>
                        </a:solidFill>
                        <a:latin typeface="+mj-lt"/>
                      </a:endParaRPr>
                    </a:p>
                  </a:txBody>
                  <a:tcPr anchor="ctr">
                    <a:solidFill>
                      <a:schemeClr val="bg1"/>
                    </a:solidFill>
                  </a:tcPr>
                </a:tc>
                <a:tc>
                  <a:txBody>
                    <a:bodyPr/>
                    <a:lstStyle/>
                    <a:p>
                      <a:pPr algn="ctr"/>
                      <a:r>
                        <a:rPr lang="en-US" sz="1600" b="0" i="0" u="none" strike="noStrike" kern="1200" baseline="0" dirty="0" smtClean="0">
                          <a:solidFill>
                            <a:schemeClr val="tx1"/>
                          </a:solidFill>
                          <a:latin typeface="+mj-lt"/>
                          <a:ea typeface="+mn-ea"/>
                          <a:cs typeface="+mn-cs"/>
                        </a:rPr>
                        <a:t>Symbol rate 6.25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200 kHz channel spacing</a:t>
                      </a:r>
                      <a:endParaRPr lang="en-US" sz="1600" kern="1200" dirty="0">
                        <a:solidFill>
                          <a:schemeClr val="tx1"/>
                        </a:solidFill>
                        <a:latin typeface="+mj-lt"/>
                        <a:ea typeface="+mn-ea"/>
                        <a:cs typeface="+mn-cs"/>
                      </a:endParaRPr>
                    </a:p>
                  </a:txBody>
                  <a:tcPr anchor="ctr">
                    <a:solidFill>
                      <a:schemeClr val="bg1"/>
                    </a:solidFill>
                  </a:tcPr>
                </a:tc>
                <a:extLst>
                  <a:ext uri="{0D108BD9-81ED-4DB2-BD59-A6C34878D82A}">
                    <a16:rowId xmlns:a16="http://schemas.microsoft.com/office/drawing/2014/main" val="1102172248"/>
                  </a:ext>
                </a:extLst>
              </a:tr>
              <a:tr h="322241">
                <a:tc>
                  <a:txBody>
                    <a:bodyPr/>
                    <a:lstStyle/>
                    <a:p>
                      <a:pPr algn="ctr"/>
                      <a:r>
                        <a:rPr lang="en-US" sz="1600" dirty="0" smtClean="0">
                          <a:solidFill>
                            <a:schemeClr val="tx1"/>
                          </a:solidFill>
                          <a:latin typeface="+mj-lt"/>
                        </a:rPr>
                        <a:t>8</a:t>
                      </a:r>
                      <a:endParaRPr lang="en-US" sz="1600" dirty="0">
                        <a:solidFill>
                          <a:schemeClr val="tx1"/>
                        </a:solidFill>
                        <a:latin typeface="+mj-lt"/>
                      </a:endParaRPr>
                    </a:p>
                  </a:txBody>
                  <a:tcPr anchor="ctr">
                    <a:solidFill>
                      <a:schemeClr val="bg1"/>
                    </a:solidFill>
                  </a:tcPr>
                </a:tc>
                <a:tc>
                  <a:txBody>
                    <a:bodyPr/>
                    <a:lstStyle/>
                    <a:p>
                      <a:pPr algn="ctr"/>
                      <a:r>
                        <a:rPr lang="en-US" sz="1600" b="0" i="0" u="none" strike="noStrike" kern="1200" baseline="0" dirty="0" smtClean="0">
                          <a:solidFill>
                            <a:schemeClr val="tx1"/>
                          </a:solidFill>
                          <a:latin typeface="+mj-lt"/>
                          <a:ea typeface="+mn-ea"/>
                          <a:cs typeface="+mn-cs"/>
                        </a:rPr>
                        <a:t>Symbol rate 6.25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100 kHz channel spacing</a:t>
                      </a:r>
                      <a:endParaRPr lang="en-US" sz="1600" kern="1200" dirty="0">
                        <a:solidFill>
                          <a:schemeClr val="tx1"/>
                        </a:solidFill>
                        <a:latin typeface="+mj-lt"/>
                        <a:ea typeface="+mn-ea"/>
                        <a:cs typeface="+mn-cs"/>
                      </a:endParaRPr>
                    </a:p>
                  </a:txBody>
                  <a:tcPr anchor="ctr">
                    <a:solidFill>
                      <a:schemeClr val="bg1"/>
                    </a:solidFill>
                  </a:tcPr>
                </a:tc>
                <a:extLst>
                  <a:ext uri="{0D108BD9-81ED-4DB2-BD59-A6C34878D82A}">
                    <a16:rowId xmlns:a16="http://schemas.microsoft.com/office/drawing/2014/main" val="267622810"/>
                  </a:ext>
                </a:extLst>
              </a:tr>
              <a:tr h="322241">
                <a:tc>
                  <a:txBody>
                    <a:bodyPr/>
                    <a:lstStyle/>
                    <a:p>
                      <a:pPr algn="ctr"/>
                      <a:r>
                        <a:rPr lang="en-US" sz="1600" dirty="0" smtClean="0">
                          <a:solidFill>
                            <a:schemeClr val="tx1"/>
                          </a:solidFill>
                          <a:latin typeface="+mj-lt"/>
                        </a:rPr>
                        <a:t>9</a:t>
                      </a:r>
                      <a:endParaRPr lang="en-US" sz="1600" dirty="0">
                        <a:solidFill>
                          <a:schemeClr val="tx1"/>
                        </a:solidFill>
                        <a:latin typeface="+mj-lt"/>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j-lt"/>
                          <a:ea typeface="+mn-ea"/>
                          <a:cs typeface="+mn-cs"/>
                        </a:rPr>
                        <a:t>Symbol rate 2.4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12.5 kHz channel spacing</a:t>
                      </a:r>
                      <a:endParaRPr lang="en-US" sz="1600" dirty="0" smtClean="0">
                        <a:solidFill>
                          <a:schemeClr val="tx1"/>
                        </a:solidFill>
                        <a:latin typeface="+mj-lt"/>
                      </a:endParaRPr>
                    </a:p>
                  </a:txBody>
                  <a:tcPr anchor="ctr">
                    <a:solidFill>
                      <a:schemeClr val="bg1"/>
                    </a:solidFill>
                  </a:tcPr>
                </a:tc>
                <a:extLst>
                  <a:ext uri="{0D108BD9-81ED-4DB2-BD59-A6C34878D82A}">
                    <a16:rowId xmlns:a16="http://schemas.microsoft.com/office/drawing/2014/main" val="2241372828"/>
                  </a:ext>
                </a:extLst>
              </a:tr>
              <a:tr h="322241">
                <a:tc>
                  <a:txBody>
                    <a:bodyPr/>
                    <a:lstStyle/>
                    <a:p>
                      <a:pPr algn="ctr"/>
                      <a:r>
                        <a:rPr lang="en-US" sz="1600" dirty="0" smtClean="0">
                          <a:solidFill>
                            <a:schemeClr val="tx1"/>
                          </a:solidFill>
                          <a:latin typeface="+mj-lt"/>
                        </a:rPr>
                        <a:t>10</a:t>
                      </a:r>
                      <a:endParaRPr lang="en-US" sz="1600" dirty="0">
                        <a:solidFill>
                          <a:schemeClr val="tx1"/>
                        </a:solidFill>
                        <a:latin typeface="+mj-lt"/>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tx1"/>
                          </a:solidFill>
                          <a:latin typeface="+mj-lt"/>
                          <a:ea typeface="+mn-ea"/>
                          <a:cs typeface="+mn-cs"/>
                        </a:rPr>
                        <a:t>Symbol rate 4.8 </a:t>
                      </a:r>
                      <a:r>
                        <a:rPr lang="en-US" sz="1600" b="0" i="0" u="none" strike="noStrike" kern="1200" baseline="0" dirty="0" err="1" smtClean="0">
                          <a:solidFill>
                            <a:schemeClr val="tx1"/>
                          </a:solidFill>
                          <a:latin typeface="+mj-lt"/>
                          <a:ea typeface="+mn-ea"/>
                          <a:cs typeface="+mn-cs"/>
                        </a:rPr>
                        <a:t>ksymbol</a:t>
                      </a:r>
                      <a:r>
                        <a:rPr lang="en-US" sz="1600" b="0" i="0" u="none" strike="noStrike" kern="1200" baseline="0" dirty="0" smtClean="0">
                          <a:solidFill>
                            <a:schemeClr val="tx1"/>
                          </a:solidFill>
                          <a:latin typeface="+mj-lt"/>
                          <a:ea typeface="+mn-ea"/>
                          <a:cs typeface="+mn-cs"/>
                        </a:rPr>
                        <a:t>/s supported, 12.5 kHz channel spacing</a:t>
                      </a:r>
                      <a:endParaRPr lang="en-US" sz="1600" dirty="0" smtClean="0">
                        <a:solidFill>
                          <a:schemeClr val="tx1"/>
                        </a:solidFill>
                        <a:latin typeface="+mj-lt"/>
                      </a:endParaRPr>
                    </a:p>
                  </a:txBody>
                  <a:tcPr anchor="ctr">
                    <a:solidFill>
                      <a:schemeClr val="bg1"/>
                    </a:solidFill>
                  </a:tcPr>
                </a:tc>
                <a:extLst>
                  <a:ext uri="{0D108BD9-81ED-4DB2-BD59-A6C34878D82A}">
                    <a16:rowId xmlns:a16="http://schemas.microsoft.com/office/drawing/2014/main" val="2926971816"/>
                  </a:ext>
                </a:extLst>
              </a:tr>
            </a:tbl>
          </a:graphicData>
        </a:graphic>
      </p:graphicFrame>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266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7.4.2.12 LECIM Capabilities IE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Add lower symbol rate 6.25 </a:t>
            </a:r>
            <a:r>
              <a:rPr lang="en-US" altLang="ko-KR" sz="1800" dirty="0" err="1" smtClean="0"/>
              <a:t>ksymbol</a:t>
            </a:r>
            <a:r>
              <a:rPr lang="en-US" altLang="ko-KR" sz="1800" dirty="0" smtClean="0"/>
              <a:t>/s supported with 100/200 kHz channel spacing.</a:t>
            </a:r>
          </a:p>
          <a:p>
            <a:pPr marL="625475" lvl="1" indent="-269875">
              <a:spcBef>
                <a:spcPts val="1200"/>
              </a:spcBef>
              <a:buFont typeface="Arial" panose="020B0604020202020204" pitchFamily="34" charset="0"/>
              <a:buChar char="•"/>
            </a:pPr>
            <a:r>
              <a:rPr lang="en-US" altLang="ko-KR" sz="1800" dirty="0" smtClean="0"/>
              <a:t>For narrowband system, add 2.4 and 4.8 </a:t>
            </a:r>
            <a:r>
              <a:rPr lang="en-US" altLang="ko-KR" sz="1800" dirty="0" err="1" smtClean="0"/>
              <a:t>ksymbol</a:t>
            </a:r>
            <a:r>
              <a:rPr lang="en-US" altLang="ko-KR" sz="1800" dirty="0" smtClean="0"/>
              <a:t>/s supported with 12.5 kHz channel spacing </a:t>
            </a: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dirty="0" smtClean="0"/>
              <a:t>October 2018</a:t>
            </a:r>
            <a:endParaRPr lang="en-US" altLang="en-US" dirty="0"/>
          </a:p>
        </p:txBody>
      </p:sp>
    </p:spTree>
    <p:extLst>
      <p:ext uri="{BB962C8B-B14F-4D97-AF65-F5344CB8AC3E}">
        <p14:creationId xmlns:p14="http://schemas.microsoft.com/office/powerpoint/2010/main" val="2510787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67263786"/>
              </p:ext>
            </p:extLst>
          </p:nvPr>
        </p:nvGraphicFramePr>
        <p:xfrm>
          <a:off x="2743200" y="2946400"/>
          <a:ext cx="3733800" cy="1854200"/>
        </p:xfrm>
        <a:graphic>
          <a:graphicData uri="http://schemas.openxmlformats.org/drawingml/2006/table">
            <a:tbl>
              <a:tblPr firstRow="1" bandRow="1">
                <a:tableStyleId>{C4B1156A-380E-4F78-BDF5-A606A8083BF9}</a:tableStyleId>
              </a:tblPr>
              <a:tblGrid>
                <a:gridCol w="1866900">
                  <a:extLst>
                    <a:ext uri="{9D8B030D-6E8A-4147-A177-3AD203B41FA5}">
                      <a16:colId xmlns:a16="http://schemas.microsoft.com/office/drawing/2014/main" val="3576873329"/>
                    </a:ext>
                  </a:extLst>
                </a:gridCol>
                <a:gridCol w="1866900">
                  <a:extLst>
                    <a:ext uri="{9D8B030D-6E8A-4147-A177-3AD203B41FA5}">
                      <a16:colId xmlns:a16="http://schemas.microsoft.com/office/drawing/2014/main" val="1990045437"/>
                    </a:ext>
                  </a:extLst>
                </a:gridCol>
              </a:tblGrid>
              <a:tr h="370840">
                <a:tc>
                  <a:txBody>
                    <a:bodyPr/>
                    <a:lstStyle/>
                    <a:p>
                      <a:pPr algn="ctr"/>
                      <a:r>
                        <a:rPr lang="en-US" sz="1600" dirty="0" smtClean="0">
                          <a:latin typeface="+mj-lt"/>
                        </a:rPr>
                        <a:t>Field value</a:t>
                      </a:r>
                      <a:endParaRPr lang="en-US" sz="1600" dirty="0">
                        <a:latin typeface="+mj-lt"/>
                      </a:endParaRPr>
                    </a:p>
                  </a:txBody>
                  <a:tcPr anchor="ctr">
                    <a:solidFill>
                      <a:schemeClr val="bg1"/>
                    </a:solidFill>
                  </a:tcPr>
                </a:tc>
                <a:tc>
                  <a:txBody>
                    <a:bodyPr/>
                    <a:lstStyle/>
                    <a:p>
                      <a:pPr algn="ctr"/>
                      <a:r>
                        <a:rPr lang="en-US" sz="1600" dirty="0" smtClean="0">
                          <a:latin typeface="+mj-lt"/>
                        </a:rPr>
                        <a:t>Symbol rate</a:t>
                      </a:r>
                      <a:endParaRPr lang="en-US" sz="1600" dirty="0">
                        <a:latin typeface="+mj-lt"/>
                      </a:endParaRPr>
                    </a:p>
                  </a:txBody>
                  <a:tcPr anchor="ctr">
                    <a:solidFill>
                      <a:schemeClr val="bg1"/>
                    </a:solidFill>
                  </a:tcPr>
                </a:tc>
                <a:extLst>
                  <a:ext uri="{0D108BD9-81ED-4DB2-BD59-A6C34878D82A}">
                    <a16:rowId xmlns:a16="http://schemas.microsoft.com/office/drawing/2014/main" val="1527329173"/>
                  </a:ext>
                </a:extLst>
              </a:tr>
              <a:tr h="370840">
                <a:tc>
                  <a:txBody>
                    <a:bodyPr/>
                    <a:lstStyle/>
                    <a:p>
                      <a:pPr algn="ctr"/>
                      <a:r>
                        <a:rPr lang="en-US" sz="1600" dirty="0" smtClean="0">
                          <a:latin typeface="+mj-lt"/>
                        </a:rPr>
                        <a:t>0</a:t>
                      </a:r>
                      <a:endParaRPr lang="en-US" sz="1600" dirty="0">
                        <a:latin typeface="+mj-lt"/>
                      </a:endParaRPr>
                    </a:p>
                  </a:txBody>
                  <a:tcPr anchor="ctr">
                    <a:solidFill>
                      <a:schemeClr val="bg1"/>
                    </a:solidFill>
                  </a:tcPr>
                </a:tc>
                <a:tc>
                  <a:txBody>
                    <a:bodyPr/>
                    <a:lstStyle/>
                    <a:p>
                      <a:pPr algn="ctr"/>
                      <a:r>
                        <a:rPr lang="en-US" sz="1600" dirty="0" smtClean="0">
                          <a:latin typeface="+mj-lt"/>
                        </a:rPr>
                        <a:t>37.5 </a:t>
                      </a:r>
                      <a:r>
                        <a:rPr lang="en-US" sz="1600" dirty="0" err="1" smtClean="0">
                          <a:latin typeface="+mj-lt"/>
                        </a:rPr>
                        <a:t>ksymbol</a:t>
                      </a:r>
                      <a:r>
                        <a:rPr lang="en-US" sz="1600" dirty="0" smtClean="0">
                          <a:latin typeface="+mj-lt"/>
                        </a:rPr>
                        <a:t>/s</a:t>
                      </a:r>
                      <a:endParaRPr lang="en-US" sz="1600" dirty="0">
                        <a:latin typeface="+mj-lt"/>
                      </a:endParaRPr>
                    </a:p>
                  </a:txBody>
                  <a:tcPr anchor="ctr">
                    <a:solidFill>
                      <a:schemeClr val="bg1"/>
                    </a:solidFill>
                  </a:tcPr>
                </a:tc>
                <a:extLst>
                  <a:ext uri="{0D108BD9-81ED-4DB2-BD59-A6C34878D82A}">
                    <a16:rowId xmlns:a16="http://schemas.microsoft.com/office/drawing/2014/main" val="1716401198"/>
                  </a:ext>
                </a:extLst>
              </a:tr>
              <a:tr h="370840">
                <a:tc>
                  <a:txBody>
                    <a:bodyPr/>
                    <a:lstStyle/>
                    <a:p>
                      <a:pPr algn="ctr"/>
                      <a:r>
                        <a:rPr lang="en-US" sz="1600" dirty="0" smtClean="0">
                          <a:latin typeface="+mj-lt"/>
                        </a:rPr>
                        <a:t>1</a:t>
                      </a:r>
                      <a:endParaRPr lang="en-US" sz="1600" dirty="0">
                        <a:latin typeface="+mj-lt"/>
                      </a:endParaRPr>
                    </a:p>
                  </a:txBody>
                  <a:tcPr anchor="ctr">
                    <a:solidFill>
                      <a:schemeClr val="bg1"/>
                    </a:solidFill>
                  </a:tcPr>
                </a:tc>
                <a:tc>
                  <a:txBody>
                    <a:bodyPr/>
                    <a:lstStyle/>
                    <a:p>
                      <a:pPr algn="ctr"/>
                      <a:r>
                        <a:rPr lang="en-US" sz="1600" dirty="0" smtClean="0">
                          <a:latin typeface="+mj-lt"/>
                        </a:rPr>
                        <a:t>25 </a:t>
                      </a:r>
                      <a:r>
                        <a:rPr lang="en-US" sz="1600" dirty="0" err="1" smtClean="0">
                          <a:latin typeface="+mj-lt"/>
                        </a:rPr>
                        <a:t>ksymbols</a:t>
                      </a:r>
                      <a:r>
                        <a:rPr lang="en-US" sz="1600" dirty="0" smtClean="0">
                          <a:latin typeface="+mj-lt"/>
                        </a:rPr>
                        <a:t>/s</a:t>
                      </a:r>
                      <a:endParaRPr lang="en-US" sz="1600" dirty="0">
                        <a:latin typeface="+mj-lt"/>
                      </a:endParaRPr>
                    </a:p>
                  </a:txBody>
                  <a:tcPr anchor="ctr">
                    <a:solidFill>
                      <a:schemeClr val="bg1"/>
                    </a:solidFill>
                  </a:tcPr>
                </a:tc>
                <a:extLst>
                  <a:ext uri="{0D108BD9-81ED-4DB2-BD59-A6C34878D82A}">
                    <a16:rowId xmlns:a16="http://schemas.microsoft.com/office/drawing/2014/main" val="4236443870"/>
                  </a:ext>
                </a:extLst>
              </a:tr>
              <a:tr h="370840">
                <a:tc>
                  <a:txBody>
                    <a:bodyPr/>
                    <a:lstStyle/>
                    <a:p>
                      <a:pPr algn="ctr"/>
                      <a:r>
                        <a:rPr lang="en-US" sz="1600" dirty="0" smtClean="0">
                          <a:solidFill>
                            <a:schemeClr val="tx1"/>
                          </a:solidFill>
                          <a:latin typeface="+mj-lt"/>
                        </a:rPr>
                        <a:t>2</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12.5 </a:t>
                      </a:r>
                      <a:r>
                        <a:rPr lang="en-US" sz="1600" dirty="0" err="1" smtClean="0">
                          <a:solidFill>
                            <a:schemeClr val="tx1"/>
                          </a:solidFill>
                          <a:latin typeface="+mj-lt"/>
                        </a:rPr>
                        <a:t>ksymbol</a:t>
                      </a:r>
                      <a:r>
                        <a:rPr lang="en-US" sz="1600" dirty="0" smtClean="0">
                          <a:solidFill>
                            <a:schemeClr val="tx1"/>
                          </a:solidFill>
                          <a:latin typeface="+mj-lt"/>
                        </a:rPr>
                        <a:t>/s</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604473"/>
                  </a:ext>
                </a:extLst>
              </a:tr>
              <a:tr h="370840">
                <a:tc>
                  <a:txBody>
                    <a:bodyPr/>
                    <a:lstStyle/>
                    <a:p>
                      <a:pPr algn="ctr"/>
                      <a:r>
                        <a:rPr lang="en-US" sz="1600" dirty="0" smtClean="0">
                          <a:solidFill>
                            <a:schemeClr val="tx1"/>
                          </a:solidFill>
                          <a:latin typeface="+mj-lt"/>
                        </a:rPr>
                        <a:t>3</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6.25 </a:t>
                      </a:r>
                      <a:r>
                        <a:rPr lang="en-US" sz="1600" dirty="0" err="1" smtClean="0">
                          <a:solidFill>
                            <a:schemeClr val="tx1"/>
                          </a:solidFill>
                          <a:latin typeface="+mj-lt"/>
                        </a:rPr>
                        <a:t>ksymbol</a:t>
                      </a:r>
                      <a:r>
                        <a:rPr lang="en-US" sz="1600" dirty="0" smtClean="0">
                          <a:solidFill>
                            <a:schemeClr val="tx1"/>
                          </a:solidFill>
                          <a:latin typeface="+mj-lt"/>
                        </a:rPr>
                        <a:t>/s</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00875271"/>
                  </a:ext>
                </a:extLst>
              </a:tr>
            </a:tbl>
          </a:graphicData>
        </a:graphic>
      </p:graphicFrame>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7.4.4.17 LECIM FSK Operating Mode IE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For symbol rate field valid values, add 6.25 </a:t>
            </a:r>
            <a:r>
              <a:rPr lang="en-US" altLang="ko-KR" sz="1800" dirty="0" err="1" smtClean="0"/>
              <a:t>ksymbol</a:t>
            </a:r>
            <a:r>
              <a:rPr lang="en-US" altLang="ko-KR" sz="1800" dirty="0" smtClean="0"/>
              <a:t>/s optional PHY as defined in the table 7-31</a:t>
            </a:r>
          </a:p>
        </p:txBody>
      </p:sp>
      <p:sp>
        <p:nvSpPr>
          <p:cNvPr id="8" name="TextBox 7"/>
          <p:cNvSpPr txBox="1"/>
          <p:nvPr/>
        </p:nvSpPr>
        <p:spPr>
          <a:xfrm>
            <a:off x="2512025" y="2438400"/>
            <a:ext cx="4196149" cy="338554"/>
          </a:xfrm>
          <a:prstGeom prst="rect">
            <a:avLst/>
          </a:prstGeom>
          <a:noFill/>
        </p:spPr>
        <p:txBody>
          <a:bodyPr wrap="none" rtlCol="0">
            <a:spAutoFit/>
          </a:bodyPr>
          <a:lstStyle/>
          <a:p>
            <a:r>
              <a:rPr lang="en-US" sz="1600" b="1" dirty="0" smtClean="0">
                <a:latin typeface="+mn-lt"/>
              </a:rPr>
              <a:t>Table 7-31─Symbol rate field valid values</a:t>
            </a:r>
            <a:endParaRPr lang="en-US" sz="1600" b="1" dirty="0">
              <a:latin typeface="+mn-lt"/>
            </a:endParaRPr>
          </a:p>
        </p:txBody>
      </p:sp>
      <p:sp>
        <p:nvSpPr>
          <p:cNvPr id="2" name="Date Placeholder 1"/>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spTree>
    <p:extLst>
      <p:ext uri="{BB962C8B-B14F-4D97-AF65-F5344CB8AC3E}">
        <p14:creationId xmlns:p14="http://schemas.microsoft.com/office/powerpoint/2010/main" val="4207089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5</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10.1.1 Operating frequency range</a:t>
            </a:r>
            <a:endParaRPr lang="en-US" altLang="ko-KR" sz="2000" b="1" dirty="0" smtClean="0"/>
          </a:p>
          <a:p>
            <a:pPr marL="625475" lvl="1" indent="-269875">
              <a:spcBef>
                <a:spcPts val="1200"/>
              </a:spcBef>
              <a:buFont typeface="Arial" panose="020B0604020202020204" pitchFamily="34" charset="0"/>
              <a:buChar char="•"/>
            </a:pPr>
            <a:r>
              <a:rPr lang="en-US" altLang="ko-KR" sz="1800" dirty="0" smtClean="0"/>
              <a:t>For LECIM FSK PHY operating frequency ranges, an additional band designation 262~264 MHz is added in Table 10-3 below.</a:t>
            </a:r>
          </a:p>
          <a:p>
            <a:pPr marL="625475" lvl="1" indent="-269875">
              <a:spcBef>
                <a:spcPts val="1200"/>
              </a:spcBef>
              <a:buFont typeface="Arial" panose="020B0604020202020204" pitchFamily="34" charset="0"/>
              <a:buChar char="•"/>
            </a:pPr>
            <a:r>
              <a:rPr lang="en-US" altLang="ko-KR" sz="1800" dirty="0" smtClean="0"/>
              <a:t>The modulation for narrowband system shall be FSK or Gaussian-based FSK (G-FSK)</a:t>
            </a:r>
          </a:p>
        </p:txBody>
      </p:sp>
      <p:sp>
        <p:nvSpPr>
          <p:cNvPr id="8" name="TextBox 7"/>
          <p:cNvSpPr txBox="1"/>
          <p:nvPr/>
        </p:nvSpPr>
        <p:spPr>
          <a:xfrm>
            <a:off x="930132" y="3130501"/>
            <a:ext cx="6864636" cy="338554"/>
          </a:xfrm>
          <a:prstGeom prst="rect">
            <a:avLst/>
          </a:prstGeom>
          <a:noFill/>
        </p:spPr>
        <p:txBody>
          <a:bodyPr wrap="none" rtlCol="0">
            <a:spAutoFit/>
          </a:bodyPr>
          <a:lstStyle/>
          <a:p>
            <a:r>
              <a:rPr lang="en-US" sz="1600" b="1" dirty="0" smtClean="0">
                <a:latin typeface="+mn-lt"/>
              </a:rPr>
              <a:t>Table 10-3─LECIM FSK PHY operating frequency ranges (Continued)</a:t>
            </a:r>
            <a:endParaRPr lang="en-US" sz="1600" b="1" dirty="0">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12197148"/>
              </p:ext>
            </p:extLst>
          </p:nvPr>
        </p:nvGraphicFramePr>
        <p:xfrm>
          <a:off x="1066800" y="3627755"/>
          <a:ext cx="6591300" cy="1112520"/>
        </p:xfrm>
        <a:graphic>
          <a:graphicData uri="http://schemas.openxmlformats.org/drawingml/2006/table">
            <a:tbl>
              <a:tblPr firstRow="1" bandRow="1">
                <a:tableStyleId>{C4B1156A-380E-4F78-BDF5-A606A8083BF9}</a:tableStyleId>
              </a:tblPr>
              <a:tblGrid>
                <a:gridCol w="1752600">
                  <a:extLst>
                    <a:ext uri="{9D8B030D-6E8A-4147-A177-3AD203B41FA5}">
                      <a16:colId xmlns:a16="http://schemas.microsoft.com/office/drawing/2014/main" val="2842931411"/>
                    </a:ext>
                  </a:extLst>
                </a:gridCol>
                <a:gridCol w="1752600">
                  <a:extLst>
                    <a:ext uri="{9D8B030D-6E8A-4147-A177-3AD203B41FA5}">
                      <a16:colId xmlns:a16="http://schemas.microsoft.com/office/drawing/2014/main" val="3201194817"/>
                    </a:ext>
                  </a:extLst>
                </a:gridCol>
                <a:gridCol w="1438275">
                  <a:extLst>
                    <a:ext uri="{9D8B030D-6E8A-4147-A177-3AD203B41FA5}">
                      <a16:colId xmlns:a16="http://schemas.microsoft.com/office/drawing/2014/main" val="1487871669"/>
                    </a:ext>
                  </a:extLst>
                </a:gridCol>
                <a:gridCol w="1647825">
                  <a:extLst>
                    <a:ext uri="{9D8B030D-6E8A-4147-A177-3AD203B41FA5}">
                      <a16:colId xmlns:a16="http://schemas.microsoft.com/office/drawing/2014/main" val="2981792961"/>
                    </a:ext>
                  </a:extLst>
                </a:gridCol>
              </a:tblGrid>
              <a:tr h="370840">
                <a:tc>
                  <a:txBody>
                    <a:bodyPr/>
                    <a:lstStyle/>
                    <a:p>
                      <a:pPr algn="ctr"/>
                      <a:r>
                        <a:rPr lang="en-US" sz="1600" dirty="0" smtClean="0">
                          <a:latin typeface="+mj-lt"/>
                        </a:rPr>
                        <a:t>Band designation</a:t>
                      </a:r>
                      <a:endParaRPr lang="en-US" sz="1600" dirty="0">
                        <a:latin typeface="+mj-lt"/>
                      </a:endParaRPr>
                    </a:p>
                  </a:txBody>
                  <a:tcPr anchor="ctr">
                    <a:solidFill>
                      <a:schemeClr val="bg1"/>
                    </a:solidFill>
                  </a:tcPr>
                </a:tc>
                <a:tc>
                  <a:txBody>
                    <a:bodyPr/>
                    <a:lstStyle/>
                    <a:p>
                      <a:pPr algn="ctr"/>
                      <a:r>
                        <a:rPr lang="en-US" sz="1600" dirty="0" smtClean="0">
                          <a:latin typeface="+mj-lt"/>
                        </a:rPr>
                        <a:t>Bandwidth (kHz)</a:t>
                      </a:r>
                      <a:endParaRPr lang="en-US" sz="1600" dirty="0">
                        <a:latin typeface="+mj-lt"/>
                      </a:endParaRPr>
                    </a:p>
                  </a:txBody>
                  <a:tcPr anchor="ctr">
                    <a:solidFill>
                      <a:schemeClr val="bg1"/>
                    </a:solidFill>
                  </a:tcPr>
                </a:tc>
                <a:tc>
                  <a:txBody>
                    <a:bodyPr/>
                    <a:lstStyle/>
                    <a:p>
                      <a:pPr algn="ctr"/>
                      <a:r>
                        <a:rPr lang="en-US" sz="1600" dirty="0" smtClean="0">
                          <a:latin typeface="+mj-lt"/>
                        </a:rPr>
                        <a:t>Modulation</a:t>
                      </a:r>
                      <a:endParaRPr lang="en-US" sz="1600" dirty="0">
                        <a:latin typeface="+mj-lt"/>
                      </a:endParaRPr>
                    </a:p>
                  </a:txBody>
                  <a:tcPr anchor="ctr">
                    <a:solidFill>
                      <a:schemeClr val="bg1"/>
                    </a:solidFill>
                  </a:tcPr>
                </a:tc>
                <a:tc>
                  <a:txBody>
                    <a:bodyPr/>
                    <a:lstStyle/>
                    <a:p>
                      <a:pPr algn="ctr"/>
                      <a:r>
                        <a:rPr lang="en-US" sz="1600" dirty="0" smtClean="0">
                          <a:latin typeface="+mj-lt"/>
                        </a:rPr>
                        <a:t>Bit rate (kb/s)</a:t>
                      </a:r>
                      <a:endParaRPr lang="en-US" sz="1600" dirty="0">
                        <a:latin typeface="+mj-lt"/>
                      </a:endParaRPr>
                    </a:p>
                  </a:txBody>
                  <a:tcPr anchor="ctr">
                    <a:solidFill>
                      <a:schemeClr val="bg1"/>
                    </a:solidFill>
                  </a:tcPr>
                </a:tc>
                <a:extLst>
                  <a:ext uri="{0D108BD9-81ED-4DB2-BD59-A6C34878D82A}">
                    <a16:rowId xmlns:a16="http://schemas.microsoft.com/office/drawing/2014/main" val="4045562973"/>
                  </a:ext>
                </a:extLst>
              </a:tr>
              <a:tr h="370840">
                <a:tc rowSpan="2">
                  <a:txBody>
                    <a:bodyPr/>
                    <a:lstStyle/>
                    <a:p>
                      <a:pPr algn="ctr"/>
                      <a:r>
                        <a:rPr lang="en-US" sz="1600" dirty="0" smtClean="0">
                          <a:solidFill>
                            <a:schemeClr val="tx1"/>
                          </a:solidFill>
                          <a:latin typeface="+mj-lt"/>
                        </a:rPr>
                        <a:t>262~264 MHz</a:t>
                      </a:r>
                      <a:endParaRPr lang="en-US" sz="1600" dirty="0">
                        <a:solidFill>
                          <a:schemeClr val="tx1"/>
                        </a:solidFill>
                        <a:latin typeface="+mj-lt"/>
                      </a:endParaRPr>
                    </a:p>
                  </a:txBody>
                  <a:tcPr anchor="ctr">
                    <a:solidFill>
                      <a:schemeClr val="bg1"/>
                    </a:solidFill>
                  </a:tcPr>
                </a:tc>
                <a:tc rowSpan="2">
                  <a:txBody>
                    <a:bodyPr/>
                    <a:lstStyle/>
                    <a:p>
                      <a:pPr algn="ctr"/>
                      <a:r>
                        <a:rPr lang="en-US" sz="1600" dirty="0" smtClean="0">
                          <a:solidFill>
                            <a:schemeClr val="tx1"/>
                          </a:solidFill>
                          <a:latin typeface="+mj-lt"/>
                        </a:rPr>
                        <a:t>12.5</a:t>
                      </a:r>
                      <a:endParaRPr lang="en-US" sz="1600" dirty="0">
                        <a:solidFill>
                          <a:schemeClr val="tx1"/>
                        </a:solidFill>
                        <a:latin typeface="+mj-lt"/>
                      </a:endParaRPr>
                    </a:p>
                  </a:txBody>
                  <a:tcPr anchor="ctr">
                    <a:solidFill>
                      <a:schemeClr val="bg1"/>
                    </a:solidFill>
                  </a:tcPr>
                </a:tc>
                <a:tc rowSpan="2">
                  <a:txBody>
                    <a:bodyPr/>
                    <a:lstStyle/>
                    <a:p>
                      <a:pPr algn="ctr"/>
                      <a:r>
                        <a:rPr lang="en-US" sz="1600" dirty="0" smtClean="0">
                          <a:solidFill>
                            <a:schemeClr val="tx1"/>
                          </a:solidFill>
                          <a:latin typeface="+mj-lt"/>
                        </a:rPr>
                        <a:t>FSK/G-FSK</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2.4</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1165108750"/>
                  </a:ext>
                </a:extLst>
              </a:tr>
              <a:tr h="370840">
                <a:tc vMerge="1">
                  <a:txBody>
                    <a:bodyPr/>
                    <a:lstStyle/>
                    <a:p>
                      <a:endParaRPr lang="en-US" sz="1600" dirty="0">
                        <a:latin typeface="+mj-lt"/>
                      </a:endParaRPr>
                    </a:p>
                  </a:txBody>
                  <a:tcPr>
                    <a:solidFill>
                      <a:schemeClr val="bg1"/>
                    </a:solidFill>
                  </a:tcPr>
                </a:tc>
                <a:tc vMerge="1">
                  <a:txBody>
                    <a:bodyPr/>
                    <a:lstStyle/>
                    <a:p>
                      <a:endParaRPr lang="en-US" sz="1600" dirty="0">
                        <a:latin typeface="+mj-lt"/>
                      </a:endParaRPr>
                    </a:p>
                  </a:txBody>
                  <a:tcPr>
                    <a:solidFill>
                      <a:schemeClr val="bg1"/>
                    </a:solidFill>
                  </a:tcPr>
                </a:tc>
                <a:tc vMerge="1">
                  <a:txBody>
                    <a:bodyPr/>
                    <a:lstStyle/>
                    <a:p>
                      <a:endParaRPr lang="en-US" sz="1600" dirty="0">
                        <a:latin typeface="+mj-lt"/>
                      </a:endParaRPr>
                    </a:p>
                  </a:txBody>
                  <a:tcPr>
                    <a:solidFill>
                      <a:schemeClr val="bg1"/>
                    </a:solidFill>
                  </a:tcPr>
                </a:tc>
                <a:tc>
                  <a:txBody>
                    <a:bodyPr/>
                    <a:lstStyle/>
                    <a:p>
                      <a:pPr algn="ctr"/>
                      <a:r>
                        <a:rPr lang="en-US" sz="1600" dirty="0" smtClean="0">
                          <a:solidFill>
                            <a:schemeClr val="tx1"/>
                          </a:solidFill>
                          <a:latin typeface="+mj-lt"/>
                        </a:rPr>
                        <a:t>4.8</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479916259"/>
                  </a:ext>
                </a:extLst>
              </a:tr>
            </a:tbl>
          </a:graphicData>
        </a:graphic>
      </p:graphicFrame>
      <p:sp>
        <p:nvSpPr>
          <p:cNvPr id="2" name="Date Placeholder 1"/>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spTree>
    <p:extLst>
      <p:ext uri="{BB962C8B-B14F-4D97-AF65-F5344CB8AC3E}">
        <p14:creationId xmlns:p14="http://schemas.microsoft.com/office/powerpoint/2010/main" val="129058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6</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609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10.1.2.10.2 Channel numbering for LECIM FSK PHY</a:t>
            </a:r>
            <a:endParaRPr lang="en-US" altLang="ko-KR" sz="2000" b="1" dirty="0" smtClean="0"/>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8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269875">
              <a:spcBef>
                <a:spcPts val="1200"/>
              </a:spcBef>
              <a:buFont typeface="Arial" panose="020B0604020202020204" pitchFamily="34" charset="0"/>
              <a:buChar char="•"/>
            </a:pPr>
            <a:r>
              <a:rPr lang="en-US" altLang="ko-KR" sz="2000" dirty="0" smtClean="0"/>
              <a:t>The parameters </a:t>
            </a:r>
            <a:r>
              <a:rPr lang="en-US" altLang="ko-KR" sz="2000" i="1" dirty="0" err="1" smtClean="0"/>
              <a:t>TotalNumChan</a:t>
            </a:r>
            <a:r>
              <a:rPr lang="en-US" altLang="ko-KR" sz="2000" dirty="0" smtClean="0"/>
              <a:t> and </a:t>
            </a:r>
            <a:r>
              <a:rPr lang="en-US" altLang="ko-KR" sz="2000" i="1" dirty="0" smtClean="0"/>
              <a:t>ChanCenterFreq</a:t>
            </a:r>
            <a:r>
              <a:rPr lang="en-US" altLang="ko-KR" sz="2000" i="1" baseline="-25000" dirty="0" smtClean="0"/>
              <a:t>0</a:t>
            </a:r>
            <a:r>
              <a:rPr lang="en-US" altLang="ko-KR" sz="2000" dirty="0" smtClean="0"/>
              <a:t> for 262~264 MHz band are specified in Table below</a:t>
            </a:r>
          </a:p>
          <a:p>
            <a:pPr marL="625475" lvl="1" indent="-269875">
              <a:spcBef>
                <a:spcPts val="1200"/>
              </a:spcBef>
              <a:buFont typeface="Arial" panose="020B0604020202020204" pitchFamily="34" charset="0"/>
              <a:buChar char="•"/>
            </a:pPr>
            <a:r>
              <a:rPr lang="en-US" altLang="ko-KR" sz="2000" dirty="0" smtClean="0"/>
              <a:t>Flexible channel bandwidth (&lt;200kHz) of 262~264MHz band allows to adapt the narrowband FSK transceivers (no center frequency) </a:t>
            </a:r>
          </a:p>
        </p:txBody>
      </p:sp>
      <p:graphicFrame>
        <p:nvGraphicFramePr>
          <p:cNvPr id="2" name="Table 1"/>
          <p:cNvGraphicFramePr>
            <a:graphicFrameLocks noGrp="1"/>
          </p:cNvGraphicFramePr>
          <p:nvPr>
            <p:extLst>
              <p:ext uri="{D42A27DB-BD31-4B8C-83A1-F6EECF244321}">
                <p14:modId xmlns:p14="http://schemas.microsoft.com/office/powerpoint/2010/main" val="2629657274"/>
              </p:ext>
            </p:extLst>
          </p:nvPr>
        </p:nvGraphicFramePr>
        <p:xfrm>
          <a:off x="1485900" y="3926840"/>
          <a:ext cx="6743700" cy="949960"/>
        </p:xfrm>
        <a:graphic>
          <a:graphicData uri="http://schemas.openxmlformats.org/drawingml/2006/table">
            <a:tbl>
              <a:tblPr firstRow="1" bandRow="1">
                <a:tableStyleId>{C4B1156A-380E-4F78-BDF5-A606A8083BF9}</a:tableStyleId>
              </a:tblPr>
              <a:tblGrid>
                <a:gridCol w="2247900">
                  <a:extLst>
                    <a:ext uri="{9D8B030D-6E8A-4147-A177-3AD203B41FA5}">
                      <a16:colId xmlns:a16="http://schemas.microsoft.com/office/drawing/2014/main" val="1076489143"/>
                    </a:ext>
                  </a:extLst>
                </a:gridCol>
                <a:gridCol w="2247900">
                  <a:extLst>
                    <a:ext uri="{9D8B030D-6E8A-4147-A177-3AD203B41FA5}">
                      <a16:colId xmlns:a16="http://schemas.microsoft.com/office/drawing/2014/main" val="1332880477"/>
                    </a:ext>
                  </a:extLst>
                </a:gridCol>
                <a:gridCol w="2247900">
                  <a:extLst>
                    <a:ext uri="{9D8B030D-6E8A-4147-A177-3AD203B41FA5}">
                      <a16:colId xmlns:a16="http://schemas.microsoft.com/office/drawing/2014/main" val="1634328447"/>
                    </a:ext>
                  </a:extLst>
                </a:gridCol>
              </a:tblGrid>
              <a:tr h="370840">
                <a:tc>
                  <a:txBody>
                    <a:bodyPr/>
                    <a:lstStyle/>
                    <a:p>
                      <a:pPr algn="ctr"/>
                      <a:r>
                        <a:rPr lang="en-US" sz="1600" dirty="0" smtClean="0">
                          <a:latin typeface="+mj-lt"/>
                        </a:rPr>
                        <a:t>Band designation</a:t>
                      </a:r>
                      <a:r>
                        <a:rPr lang="en-US" sz="1600" baseline="0" dirty="0" smtClean="0">
                          <a:latin typeface="+mj-lt"/>
                        </a:rPr>
                        <a:t> </a:t>
                      </a:r>
                      <a:endParaRPr lang="en-US" sz="1600" dirty="0">
                        <a:latin typeface="+mj-lt"/>
                      </a:endParaRPr>
                    </a:p>
                  </a:txBody>
                  <a:tcPr anchor="ctr">
                    <a:solidFill>
                      <a:schemeClr val="bg1"/>
                    </a:solidFill>
                  </a:tcPr>
                </a:tc>
                <a:tc>
                  <a:txBody>
                    <a:bodyPr/>
                    <a:lstStyle/>
                    <a:p>
                      <a:pPr algn="ctr"/>
                      <a:r>
                        <a:rPr lang="en-US" sz="1600" i="1" dirty="0" err="1" smtClean="0">
                          <a:latin typeface="+mj-lt"/>
                        </a:rPr>
                        <a:t>TotalNumChan</a:t>
                      </a:r>
                      <a:endParaRPr lang="en-US" sz="1600" i="1" dirty="0">
                        <a:latin typeface="+mj-lt"/>
                      </a:endParaRPr>
                    </a:p>
                  </a:txBody>
                  <a:tcPr anchor="ctr">
                    <a:solidFill>
                      <a:schemeClr val="bg1"/>
                    </a:solidFill>
                  </a:tcPr>
                </a:tc>
                <a:tc>
                  <a:txBody>
                    <a:bodyPr/>
                    <a:lstStyle/>
                    <a:p>
                      <a:pPr algn="ctr"/>
                      <a:r>
                        <a:rPr lang="en-US" sz="1600" i="1" dirty="0" smtClean="0">
                          <a:latin typeface="+mj-lt"/>
                        </a:rPr>
                        <a:t>ChanCenterFreq</a:t>
                      </a:r>
                      <a:r>
                        <a:rPr lang="en-US" sz="1600" i="1" baseline="-25000" dirty="0" smtClean="0">
                          <a:latin typeface="+mj-lt"/>
                        </a:rPr>
                        <a:t>0</a:t>
                      </a:r>
                    </a:p>
                    <a:p>
                      <a:pPr algn="ctr"/>
                      <a:r>
                        <a:rPr lang="en-US" sz="1600" baseline="0" dirty="0" smtClean="0">
                          <a:latin typeface="+mj-lt"/>
                        </a:rPr>
                        <a:t>(MHz)</a:t>
                      </a:r>
                      <a:endParaRPr lang="en-US" sz="1600" baseline="0" dirty="0">
                        <a:latin typeface="+mj-lt"/>
                      </a:endParaRPr>
                    </a:p>
                  </a:txBody>
                  <a:tcPr anchor="ctr">
                    <a:solidFill>
                      <a:schemeClr val="bg1"/>
                    </a:solidFill>
                  </a:tcPr>
                </a:tc>
                <a:extLst>
                  <a:ext uri="{0D108BD9-81ED-4DB2-BD59-A6C34878D82A}">
                    <a16:rowId xmlns:a16="http://schemas.microsoft.com/office/drawing/2014/main" val="2412439403"/>
                  </a:ext>
                </a:extLst>
              </a:tr>
              <a:tr h="370840">
                <a:tc>
                  <a:txBody>
                    <a:bodyPr/>
                    <a:lstStyle/>
                    <a:p>
                      <a:pPr algn="ctr"/>
                      <a:r>
                        <a:rPr lang="en-US" sz="1600" dirty="0" smtClean="0">
                          <a:solidFill>
                            <a:schemeClr val="tx1"/>
                          </a:solidFill>
                          <a:latin typeface="+mj-lt"/>
                        </a:rPr>
                        <a:t>262~264MHz</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160</a:t>
                      </a:r>
                      <a:endParaRPr lang="en-US" sz="1600" dirty="0">
                        <a:solidFill>
                          <a:schemeClr val="tx1"/>
                        </a:solidFill>
                        <a:latin typeface="+mj-lt"/>
                      </a:endParaRPr>
                    </a:p>
                  </a:txBody>
                  <a:tcPr anchor="ctr">
                    <a:solidFill>
                      <a:schemeClr val="bg1"/>
                    </a:solidFill>
                  </a:tcPr>
                </a:tc>
                <a:tc>
                  <a:txBody>
                    <a:bodyPr/>
                    <a:lstStyle/>
                    <a:p>
                      <a:pPr algn="ctr"/>
                      <a:r>
                        <a:rPr lang="en-US" sz="1600" dirty="0" smtClean="0">
                          <a:solidFill>
                            <a:schemeClr val="tx1"/>
                          </a:solidFill>
                          <a:latin typeface="+mj-lt"/>
                        </a:rPr>
                        <a:t>-</a:t>
                      </a:r>
                      <a:endParaRPr lang="en-US" sz="1600" dirty="0">
                        <a:solidFill>
                          <a:schemeClr val="tx1"/>
                        </a:solidFill>
                        <a:latin typeface="+mj-lt"/>
                      </a:endParaRPr>
                    </a:p>
                  </a:txBody>
                  <a:tcPr anchor="ctr">
                    <a:solidFill>
                      <a:schemeClr val="bg1"/>
                    </a:solidFill>
                  </a:tcPr>
                </a:tc>
                <a:extLst>
                  <a:ext uri="{0D108BD9-81ED-4DB2-BD59-A6C34878D82A}">
                    <a16:rowId xmlns:a16="http://schemas.microsoft.com/office/drawing/2014/main" val="2462043818"/>
                  </a:ext>
                </a:extLst>
              </a:tr>
            </a:tbl>
          </a:graphicData>
        </a:graphic>
      </p:graphicFrame>
      <p:sp>
        <p:nvSpPr>
          <p:cNvPr id="9" name="TextBox 8"/>
          <p:cNvSpPr txBox="1"/>
          <p:nvPr/>
        </p:nvSpPr>
        <p:spPr>
          <a:xfrm>
            <a:off x="863932" y="3432494"/>
            <a:ext cx="7987636" cy="338554"/>
          </a:xfrm>
          <a:prstGeom prst="rect">
            <a:avLst/>
          </a:prstGeom>
          <a:noFill/>
        </p:spPr>
        <p:txBody>
          <a:bodyPr wrap="none" rtlCol="0">
            <a:spAutoFit/>
          </a:bodyPr>
          <a:lstStyle/>
          <a:p>
            <a:r>
              <a:rPr lang="en-US" sz="1600" b="1" dirty="0" smtClean="0">
                <a:latin typeface="+mn-lt"/>
              </a:rPr>
              <a:t>Table 10-15─</a:t>
            </a:r>
            <a:r>
              <a:rPr lang="en-US" sz="1600" b="1" i="1" dirty="0" smtClean="0">
                <a:latin typeface="+mn-lt"/>
              </a:rPr>
              <a:t>TotalNumChan</a:t>
            </a:r>
            <a:r>
              <a:rPr lang="en-US" sz="1600" b="1" dirty="0" smtClean="0">
                <a:latin typeface="+mn-lt"/>
              </a:rPr>
              <a:t> and </a:t>
            </a:r>
            <a:r>
              <a:rPr lang="en-US" sz="1600" b="1" i="1" dirty="0" smtClean="0">
                <a:latin typeface="+mn-lt"/>
              </a:rPr>
              <a:t>ChanCenterFreq</a:t>
            </a:r>
            <a:r>
              <a:rPr lang="en-US" sz="1600" b="1" i="1" baseline="-25000" dirty="0" smtClean="0">
                <a:latin typeface="+mn-lt"/>
              </a:rPr>
              <a:t>0</a:t>
            </a:r>
            <a:r>
              <a:rPr lang="en-US" sz="1600" b="1" dirty="0" smtClean="0">
                <a:latin typeface="+mn-lt"/>
              </a:rPr>
              <a:t> when </a:t>
            </a:r>
            <a:r>
              <a:rPr lang="en-US" sz="1600" b="1" i="1" dirty="0" err="1" smtClean="0">
                <a:latin typeface="+mn-lt"/>
              </a:rPr>
              <a:t>ChanSpacing</a:t>
            </a:r>
            <a:r>
              <a:rPr lang="en-US" sz="1600" b="1" dirty="0" smtClean="0">
                <a:latin typeface="+mn-lt"/>
              </a:rPr>
              <a:t> = 12.5kHz</a:t>
            </a:r>
            <a:endParaRPr lang="en-US" sz="1600" b="1" dirty="0">
              <a:latin typeface="+mn-lt"/>
            </a:endParaRP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spTree>
    <p:extLst>
      <p:ext uri="{BB962C8B-B14F-4D97-AF65-F5344CB8AC3E}">
        <p14:creationId xmlns:p14="http://schemas.microsoft.com/office/powerpoint/2010/main" val="2318333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7</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609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11.3 PHY PIB attributes</a:t>
            </a:r>
            <a:endParaRPr lang="en-US" altLang="ko-KR" sz="2000" b="1" dirty="0" smtClean="0"/>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066801"/>
            <a:ext cx="8001000" cy="198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269875">
              <a:spcBef>
                <a:spcPts val="1200"/>
              </a:spcBef>
              <a:buFont typeface="Arial" panose="020B0604020202020204" pitchFamily="34" charset="0"/>
              <a:buChar char="•"/>
            </a:pPr>
            <a:r>
              <a:rPr lang="en-US" altLang="ko-KR" sz="2000" dirty="0" smtClean="0"/>
              <a:t>For SFD spreading, add PHY PIB attributes as shown in table 11-2 below</a:t>
            </a:r>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graphicFrame>
        <p:nvGraphicFramePr>
          <p:cNvPr id="10" name="표 8"/>
          <p:cNvGraphicFramePr>
            <a:graphicFrameLocks noGrp="1"/>
          </p:cNvGraphicFramePr>
          <p:nvPr>
            <p:extLst>
              <p:ext uri="{D42A27DB-BD31-4B8C-83A1-F6EECF244321}">
                <p14:modId xmlns:p14="http://schemas.microsoft.com/office/powerpoint/2010/main" val="2297923065"/>
              </p:ext>
            </p:extLst>
          </p:nvPr>
        </p:nvGraphicFramePr>
        <p:xfrm>
          <a:off x="152400" y="3081754"/>
          <a:ext cx="8839200" cy="2236350"/>
        </p:xfrm>
        <a:graphic>
          <a:graphicData uri="http://schemas.openxmlformats.org/drawingml/2006/table">
            <a:tbl>
              <a:tblPr firstRow="1" bandRow="1">
                <a:tableStyleId>{5C22544A-7EE6-4342-B048-85BDC9FD1C3A}</a:tableStyleId>
              </a:tblPr>
              <a:tblGrid>
                <a:gridCol w="1860997">
                  <a:extLst>
                    <a:ext uri="{9D8B030D-6E8A-4147-A177-3AD203B41FA5}">
                      <a16:colId xmlns:a16="http://schemas.microsoft.com/office/drawing/2014/main" val="20000"/>
                    </a:ext>
                  </a:extLst>
                </a:gridCol>
                <a:gridCol w="133940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4419600">
                  <a:extLst>
                    <a:ext uri="{9D8B030D-6E8A-4147-A177-3AD203B41FA5}">
                      <a16:colId xmlns:a16="http://schemas.microsoft.com/office/drawing/2014/main" val="20003"/>
                    </a:ext>
                  </a:extLst>
                </a:gridCol>
              </a:tblGrid>
              <a:tr h="346590">
                <a:tc>
                  <a:txBody>
                    <a:bodyPr/>
                    <a:lstStyle/>
                    <a:p>
                      <a:pPr algn="ctr" latinLnBrk="1"/>
                      <a:r>
                        <a:rPr lang="en-US" altLang="ko-KR" sz="1400" dirty="0" smtClean="0">
                          <a:solidFill>
                            <a:schemeClr val="tx1"/>
                          </a:solidFill>
                        </a:rPr>
                        <a:t>Attribute</a:t>
                      </a:r>
                      <a:endParaRPr lang="ko-KR" altLang="en-US" sz="1400" dirty="0">
                        <a:solidFill>
                          <a:schemeClr val="tx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Type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Range</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dirty="0" smtClean="0">
                          <a:solidFill>
                            <a:schemeClr val="tx1"/>
                          </a:solidFill>
                        </a:rPr>
                        <a:t>Description</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latinLnBrk="1"/>
                      <a:r>
                        <a:rPr lang="en-US" altLang="ko-KR" sz="1600" i="1" kern="1200" dirty="0" err="1" smtClean="0">
                          <a:solidFill>
                            <a:schemeClr val="dk1"/>
                          </a:solidFill>
                          <a:effectLst/>
                          <a:latin typeface="+mj-lt"/>
                          <a:ea typeface="+mn-ea"/>
                          <a:cs typeface="+mn-cs"/>
                        </a:rPr>
                        <a:t>phyLECIMFSKSFDSpreading</a:t>
                      </a:r>
                      <a:endParaRPr lang="ko-KR" altLang="en-US" sz="1600" dirty="0">
                        <a:latin typeface="+mj-lt"/>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spc="30" dirty="0" smtClean="0">
                          <a:effectLst/>
                          <a:latin typeface="+mj-lt"/>
                        </a:rPr>
                        <a:t>Boolean</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chemeClr val="dk1"/>
                          </a:solidFill>
                          <a:effectLst/>
                          <a:latin typeface="+mj-lt"/>
                          <a:ea typeface="+mn-ea"/>
                          <a:cs typeface="+mn-cs"/>
                        </a:rPr>
                        <a:t>TRUE,</a:t>
                      </a:r>
                      <a:r>
                        <a:rPr lang="en-US" altLang="ko-KR" sz="1600" kern="1200" baseline="0" dirty="0" smtClean="0">
                          <a:solidFill>
                            <a:schemeClr val="dk1"/>
                          </a:solidFill>
                          <a:effectLst/>
                          <a:latin typeface="+mj-lt"/>
                          <a:ea typeface="+mn-ea"/>
                          <a:cs typeface="+mn-cs"/>
                        </a:rPr>
                        <a:t> </a:t>
                      </a:r>
                      <a:r>
                        <a:rPr lang="en-US" altLang="ko-KR" sz="1600" kern="1200" dirty="0" smtClean="0">
                          <a:solidFill>
                            <a:schemeClr val="dk1"/>
                          </a:solidFill>
                          <a:effectLst/>
                          <a:latin typeface="+mj-lt"/>
                          <a:ea typeface="+mn-ea"/>
                          <a:cs typeface="+mn-cs"/>
                        </a:rPr>
                        <a:t>FALSE</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600" kern="1200" dirty="0" smtClean="0">
                          <a:solidFill>
                            <a:schemeClr val="dk1"/>
                          </a:solidFill>
                          <a:effectLst/>
                          <a:latin typeface="+mj-lt"/>
                          <a:ea typeface="+mn-ea"/>
                          <a:cs typeface="+mn-cs"/>
                        </a:rPr>
                        <a:t>A value of TRUE indicates that SFD spreading is enabled. A value of FALSE indicates that SFD spreading is disabled</a:t>
                      </a:r>
                      <a:endParaRPr lang="ko-KR"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latinLnBrk="1"/>
                      <a:r>
                        <a:rPr lang="en-US" altLang="ko-KR" sz="1600" i="1" kern="1200" dirty="0" err="1" smtClean="0">
                          <a:solidFill>
                            <a:schemeClr val="dk1"/>
                          </a:solidFill>
                          <a:effectLst/>
                          <a:latin typeface="+mj-lt"/>
                          <a:ea typeface="+mn-ea"/>
                          <a:cs typeface="+mn-cs"/>
                        </a:rPr>
                        <a:t>phyLECIMFSKSFDSpreadingFactor</a:t>
                      </a:r>
                      <a:endParaRPr lang="ko-KR" altLang="en-US" sz="1600" dirty="0">
                        <a:latin typeface="+mj-lt"/>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spc="30" dirty="0" smtClean="0">
                          <a:effectLst/>
                          <a:latin typeface="+mj-lt"/>
                        </a:rPr>
                        <a:t>Enumeration</a:t>
                      </a:r>
                      <a:endParaRPr lang="ko-KR" altLang="ko-KR" sz="1600" spc="30" dirty="0" smtClean="0">
                        <a:solidFill>
                          <a:srgbClr val="000000"/>
                        </a:solidFill>
                        <a:effectLst/>
                        <a:latin typeface="+mj-lt"/>
                        <a:ea typeface="굴림" panose="020B0600000101010101" pitchFamily="50" charset="-127"/>
                        <a:cs typeface="바탕" panose="02030600000101010101" pitchFamily="18" charset="-127"/>
                      </a:endParaRPr>
                    </a:p>
                    <a:p>
                      <a:pPr algn="ctr" latinLnBrk="1"/>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chemeClr val="dk1"/>
                          </a:solidFill>
                          <a:effectLst/>
                          <a:latin typeface="+mj-lt"/>
                          <a:ea typeface="+mn-ea"/>
                          <a:cs typeface="+mn-cs"/>
                        </a:rPr>
                        <a:t>1, 2, 4, </a:t>
                      </a:r>
                      <a:r>
                        <a:rPr lang="en-US" altLang="ko-KR" sz="1600" kern="1200" dirty="0" smtClean="0">
                          <a:solidFill>
                            <a:schemeClr val="dk1"/>
                          </a:solidFill>
                          <a:effectLst/>
                          <a:latin typeface="+mj-lt"/>
                          <a:ea typeface="+mn-ea"/>
                          <a:cs typeface="+mn-cs"/>
                        </a:rPr>
                        <a:t>8</a:t>
                      </a:r>
                      <a:r>
                        <a:rPr lang="en-US" altLang="ko-KR" sz="1600" kern="1200" dirty="0" smtClean="0">
                          <a:solidFill>
                            <a:schemeClr val="dk1"/>
                          </a:solidFill>
                          <a:effectLst/>
                          <a:latin typeface="+mj-lt"/>
                          <a:ea typeface="+mn-ea"/>
                          <a:cs typeface="+mn-cs"/>
                        </a:rPr>
                        <a:t>,</a:t>
                      </a:r>
                      <a:r>
                        <a:rPr lang="en-US" altLang="ko-KR" sz="1600" kern="1200" baseline="0" dirty="0" smtClean="0">
                          <a:solidFill>
                            <a:schemeClr val="dk1"/>
                          </a:solidFill>
                          <a:effectLst/>
                          <a:latin typeface="+mj-lt"/>
                          <a:ea typeface="+mn-ea"/>
                          <a:cs typeface="+mn-cs"/>
                        </a:rPr>
                        <a:t> </a:t>
                      </a:r>
                      <a:r>
                        <a:rPr lang="en-US" altLang="ko-KR" sz="1600" kern="1200" dirty="0" smtClean="0">
                          <a:solidFill>
                            <a:schemeClr val="dk1"/>
                          </a:solidFill>
                          <a:effectLst/>
                          <a:latin typeface="+mj-lt"/>
                          <a:ea typeface="+mn-ea"/>
                          <a:cs typeface="+mn-cs"/>
                        </a:rPr>
                        <a:t>16</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latinLnBrk="1"/>
                      <a:r>
                        <a:rPr lang="en-US" altLang="ko-KR" sz="1600" kern="1200" dirty="0" smtClean="0">
                          <a:solidFill>
                            <a:schemeClr val="dk1"/>
                          </a:solidFill>
                          <a:effectLst/>
                          <a:latin typeface="+mj-lt"/>
                          <a:ea typeface="+mn-ea"/>
                          <a:cs typeface="+mn-cs"/>
                        </a:rPr>
                        <a:t>The SFD spreading factor (SF) to be used when </a:t>
                      </a:r>
                      <a:r>
                        <a:rPr lang="en-US" altLang="ko-KR" sz="1600" i="1" kern="1200" dirty="0" err="1" smtClean="0">
                          <a:solidFill>
                            <a:schemeClr val="dk1"/>
                          </a:solidFill>
                          <a:effectLst/>
                          <a:latin typeface="+mj-lt"/>
                          <a:ea typeface="+mn-ea"/>
                          <a:cs typeface="+mn-cs"/>
                        </a:rPr>
                        <a:t>phyLECIMFSKSFDSpreading</a:t>
                      </a:r>
                      <a:r>
                        <a:rPr lang="en-US" altLang="ko-KR" sz="1600" kern="1200" dirty="0" smtClean="0">
                          <a:solidFill>
                            <a:schemeClr val="dk1"/>
                          </a:solidFill>
                          <a:effectLst/>
                          <a:latin typeface="+mj-lt"/>
                          <a:ea typeface="+mn-ea"/>
                          <a:cs typeface="+mn-cs"/>
                        </a:rPr>
                        <a:t> is TRUE.</a:t>
                      </a:r>
                      <a:endParaRPr lang="ko-KR" altLang="ko-KR" sz="1600" kern="1200" dirty="0" smtClean="0">
                        <a:solidFill>
                          <a:schemeClr val="dk1"/>
                        </a:solidFill>
                        <a:effectLst/>
                        <a:latin typeface="+mj-lt"/>
                        <a:ea typeface="+mn-ea"/>
                        <a:cs typeface="+mn-cs"/>
                      </a:endParaRPr>
                    </a:p>
                    <a:p>
                      <a:r>
                        <a:rPr lang="en-US" altLang="ko-KR" sz="1600" kern="1200" dirty="0" smtClean="0">
                          <a:solidFill>
                            <a:schemeClr val="dk1"/>
                          </a:solidFill>
                          <a:effectLst/>
                          <a:latin typeface="+mj-lt"/>
                          <a:ea typeface="+mn-ea"/>
                          <a:cs typeface="+mn-cs"/>
                        </a:rPr>
                        <a:t>This attribute is only valid for the LECIM FSK PHY</a:t>
                      </a:r>
                      <a:endParaRPr lang="ko-KR" altLang="en-US" sz="1600" dirty="0">
                        <a:solidFill>
                          <a:schemeClr val="tx1"/>
                        </a:solidFill>
                        <a:latin typeface="+mj-lt"/>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Rectangle 3"/>
          <p:cNvSpPr/>
          <p:nvPr/>
        </p:nvSpPr>
        <p:spPr>
          <a:xfrm>
            <a:off x="2455404" y="2590800"/>
            <a:ext cx="4293291" cy="338554"/>
          </a:xfrm>
          <a:prstGeom prst="rect">
            <a:avLst/>
          </a:prstGeom>
        </p:spPr>
        <p:txBody>
          <a:bodyPr wrap="none">
            <a:spAutoFit/>
          </a:bodyPr>
          <a:lstStyle/>
          <a:p>
            <a:pPr algn="ctr"/>
            <a:r>
              <a:rPr lang="en-US" altLang="ko-KR" sz="1600" b="1" dirty="0">
                <a:latin typeface="+mn-lt"/>
              </a:rPr>
              <a:t>Table 11-2—PHY PIB attributes</a:t>
            </a:r>
            <a:r>
              <a:rPr lang="en-US" altLang="ko-KR" sz="1600" b="1" i="1" dirty="0">
                <a:latin typeface="+mn-lt"/>
              </a:rPr>
              <a:t>(continued)</a:t>
            </a:r>
          </a:p>
        </p:txBody>
      </p:sp>
    </p:spTree>
    <p:extLst>
      <p:ext uri="{BB962C8B-B14F-4D97-AF65-F5344CB8AC3E}">
        <p14:creationId xmlns:p14="http://schemas.microsoft.com/office/powerpoint/2010/main" val="2209585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8</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9906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24.3 Modulation and coding for LECIM FSK</a:t>
            </a:r>
            <a:endParaRPr lang="en-US" altLang="ko-KR" sz="2000" b="1" dirty="0" smtClean="0"/>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838200" y="12192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342000">
              <a:spcBef>
                <a:spcPts val="0"/>
              </a:spcBef>
              <a:spcAft>
                <a:spcPts val="300"/>
              </a:spcAft>
              <a:buFont typeface="Arial" panose="020B0604020202020204" pitchFamily="34" charset="0"/>
              <a:buChar char="•"/>
            </a:pPr>
            <a:r>
              <a:rPr lang="en-US" altLang="ko-KR" sz="1800" dirty="0" smtClean="0"/>
              <a:t>The modulation for the LECIM FSK PHY shall be FSK or PFSK</a:t>
            </a:r>
          </a:p>
          <a:p>
            <a:pPr marL="626400" lvl="2" indent="-342900">
              <a:spcBef>
                <a:spcPts val="0"/>
              </a:spcBef>
              <a:spcAft>
                <a:spcPts val="300"/>
              </a:spcAft>
              <a:buFont typeface="Arial" panose="020B0604020202020204" pitchFamily="34" charset="0"/>
              <a:buChar char="•"/>
            </a:pPr>
            <a:r>
              <a:rPr lang="en-US" altLang="ko-KR" sz="1800" dirty="0" smtClean="0"/>
              <a:t>In the 169 MHz band, the modulation index shall be follow:</a:t>
            </a:r>
          </a:p>
          <a:p>
            <a:pPr marL="1026450" lvl="3" indent="-342900">
              <a:spcBef>
                <a:spcPts val="0"/>
              </a:spcBef>
              <a:spcAft>
                <a:spcPts val="300"/>
              </a:spcAft>
              <a:buFont typeface="Arial" panose="020B0604020202020204" pitchFamily="34" charset="0"/>
              <a:buChar char="‒"/>
            </a:pPr>
            <a:r>
              <a:rPr lang="en-US" altLang="ko-KR" sz="1800" dirty="0" smtClean="0"/>
              <a:t>0.5 for 25 kb/s</a:t>
            </a:r>
          </a:p>
          <a:p>
            <a:pPr marL="1026450" lvl="3" indent="-342900">
              <a:spcBef>
                <a:spcPts val="0"/>
              </a:spcBef>
              <a:spcAft>
                <a:spcPts val="300"/>
              </a:spcAft>
              <a:buFont typeface="Arial" panose="020B0604020202020204" pitchFamily="34" charset="0"/>
              <a:buChar char="‒"/>
            </a:pPr>
            <a:r>
              <a:rPr lang="en-US" altLang="ko-KR" sz="1800" dirty="0" smtClean="0"/>
              <a:t>1.0 for 12.5 </a:t>
            </a:r>
            <a:r>
              <a:rPr lang="en-US" altLang="ko-KR" sz="1800" dirty="0" err="1" smtClean="0"/>
              <a:t>kb.s</a:t>
            </a:r>
            <a:endParaRPr lang="en-US" altLang="ko-KR" sz="1800" dirty="0" smtClean="0"/>
          </a:p>
          <a:p>
            <a:pPr marL="625475" lvl="1" indent="-269875">
              <a:spcBef>
                <a:spcPts val="0"/>
              </a:spcBef>
              <a:spcAft>
                <a:spcPts val="300"/>
              </a:spcAft>
              <a:buFont typeface="Arial" panose="020B0604020202020204" pitchFamily="34" charset="0"/>
              <a:buChar char="•"/>
            </a:pPr>
            <a:r>
              <a:rPr lang="en-US" altLang="ko-KR" sz="1800" dirty="0"/>
              <a:t>In the 262~264 MHz band, the modulation index shall be as follows:</a:t>
            </a:r>
          </a:p>
          <a:p>
            <a:pPr marL="984250" lvl="2" indent="-285750">
              <a:spcBef>
                <a:spcPts val="0"/>
              </a:spcBef>
              <a:spcAft>
                <a:spcPts val="300"/>
              </a:spcAft>
              <a:buFont typeface="Arial" panose="020B0604020202020204" pitchFamily="34" charset="0"/>
              <a:buChar char="‒"/>
            </a:pPr>
            <a:r>
              <a:rPr lang="en-US" altLang="ko-KR" sz="1800" dirty="0"/>
              <a:t>2.0 for 2.4kb/s</a:t>
            </a:r>
          </a:p>
          <a:p>
            <a:pPr marL="984250" lvl="2" indent="-285750">
              <a:spcBef>
                <a:spcPts val="0"/>
              </a:spcBef>
              <a:spcAft>
                <a:spcPts val="300"/>
              </a:spcAft>
              <a:buFont typeface="Arial" panose="020B0604020202020204" pitchFamily="34" charset="0"/>
              <a:buChar char="‒"/>
            </a:pPr>
            <a:r>
              <a:rPr lang="en-US" altLang="ko-KR" sz="1800" dirty="0"/>
              <a:t>1.0 for 4.8 </a:t>
            </a:r>
            <a:r>
              <a:rPr lang="en-US" altLang="ko-KR" sz="1800" dirty="0" smtClean="0"/>
              <a:t>kb/s</a:t>
            </a:r>
          </a:p>
          <a:p>
            <a:pPr marL="626400" lvl="3" indent="-342900">
              <a:spcBef>
                <a:spcPts val="0"/>
              </a:spcBef>
              <a:spcAft>
                <a:spcPts val="300"/>
              </a:spcAft>
              <a:buFont typeface="Arial" panose="020B0604020202020204" pitchFamily="34" charset="0"/>
              <a:buChar char="•"/>
            </a:pPr>
            <a:r>
              <a:rPr lang="en-US" altLang="ko-KR" sz="1800" dirty="0" smtClean="0"/>
              <a:t>For all other FSK PHY band identifiers, the modulation index shall be as follow:</a:t>
            </a:r>
          </a:p>
          <a:p>
            <a:pPr marL="969300" lvl="4" indent="-342900">
              <a:spcBef>
                <a:spcPts val="0"/>
              </a:spcBef>
              <a:spcAft>
                <a:spcPts val="300"/>
              </a:spcAft>
              <a:buFont typeface="Arial" panose="020B0604020202020204" pitchFamily="34" charset="0"/>
              <a:buChar char="‒"/>
            </a:pPr>
            <a:r>
              <a:rPr lang="en-US" altLang="ko-KR" sz="1800" dirty="0" smtClean="0"/>
              <a:t>0.5 for 37.5 kb/s</a:t>
            </a:r>
          </a:p>
          <a:p>
            <a:pPr marL="969300" lvl="4" indent="-342900">
              <a:spcBef>
                <a:spcPts val="0"/>
              </a:spcBef>
              <a:spcAft>
                <a:spcPts val="300"/>
              </a:spcAft>
              <a:buFont typeface="Arial" panose="020B0604020202020204" pitchFamily="34" charset="0"/>
              <a:buChar char="‒"/>
            </a:pPr>
            <a:r>
              <a:rPr lang="en-US" altLang="ko-KR" sz="1800" dirty="0" smtClean="0"/>
              <a:t>1.0 for 25 kb/s</a:t>
            </a:r>
          </a:p>
          <a:p>
            <a:pPr marL="969300" lvl="4" indent="-342900">
              <a:spcBef>
                <a:spcPts val="0"/>
              </a:spcBef>
              <a:spcAft>
                <a:spcPts val="300"/>
              </a:spcAft>
              <a:buFont typeface="Arial" panose="020B0604020202020204" pitchFamily="34" charset="0"/>
              <a:buChar char="‒"/>
            </a:pPr>
            <a:r>
              <a:rPr lang="en-US" altLang="ko-KR" sz="1800" dirty="0" smtClean="0"/>
              <a:t>2.0 for 12.5 kb/s</a:t>
            </a:r>
          </a:p>
          <a:p>
            <a:pPr marL="969300" lvl="4" indent="-342900">
              <a:spcBef>
                <a:spcPts val="0"/>
              </a:spcBef>
              <a:spcAft>
                <a:spcPts val="300"/>
              </a:spcAft>
              <a:buFont typeface="Arial" panose="020B0604020202020204" pitchFamily="34" charset="0"/>
              <a:buChar char="‒"/>
            </a:pPr>
            <a:r>
              <a:rPr lang="en-US" altLang="ko-KR" sz="1800" dirty="0" smtClean="0"/>
              <a:t>2.0 for 6.25 kb/s</a:t>
            </a:r>
          </a:p>
          <a:p>
            <a:pPr marL="626400" lvl="4" indent="-342900">
              <a:spcBef>
                <a:spcPts val="0"/>
              </a:spcBef>
              <a:spcAft>
                <a:spcPts val="300"/>
              </a:spcAft>
              <a:buFont typeface="Arial" panose="020B0604020202020204" pitchFamily="34" charset="0"/>
              <a:buChar char="•"/>
            </a:pPr>
            <a:r>
              <a:rPr lang="en-US" altLang="ko-KR" sz="1800" dirty="0" smtClean="0"/>
              <a:t>Either 100kHz or 200kHz channel spacing may be used as permitted by local regulation</a:t>
            </a:r>
          </a:p>
        </p:txBody>
      </p:sp>
    </p:spTree>
    <p:extLst>
      <p:ext uri="{BB962C8B-B14F-4D97-AF65-F5344CB8AC3E}">
        <p14:creationId xmlns:p14="http://schemas.microsoft.com/office/powerpoint/2010/main" val="226836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smtClean="0"/>
              <a:t>Kookmin University</a:t>
            </a:r>
            <a:endParaRPr lang="en-US" altLang="en-US" dirty="0"/>
          </a:p>
        </p:txBody>
      </p:sp>
      <p:sp>
        <p:nvSpPr>
          <p:cNvPr id="3" name="슬라이드 번호 개체 틀 2"/>
          <p:cNvSpPr>
            <a:spLocks noGrp="1"/>
          </p:cNvSpPr>
          <p:nvPr>
            <p:ph type="sldNum" sz="quarter" idx="12"/>
          </p:nvPr>
        </p:nvSpPr>
        <p:spPr/>
        <p:txBody>
          <a:bodyPr/>
          <a:lstStyle/>
          <a:p>
            <a:r>
              <a:rPr lang="en-US" altLang="en-US" smtClean="0"/>
              <a:t>Slide </a:t>
            </a:r>
            <a:fld id="{3FD19161-3479-48C9-8CC9-4C2EF1C11965}" type="slidenum">
              <a:rPr lang="en-US" altLang="en-US" smtClean="0"/>
              <a:pPr/>
              <a:t>9</a:t>
            </a:fld>
            <a:endParaRPr lang="en-US" altLang="en-US"/>
          </a:p>
        </p:txBody>
      </p:sp>
      <p:sp>
        <p:nvSpPr>
          <p:cNvPr id="11"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990600"/>
            <a:ext cx="8001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000" b="1" dirty="0" smtClean="0"/>
              <a:t>24.3.6 Spreading</a:t>
            </a:r>
            <a:endParaRPr lang="en-US" altLang="ko-KR" sz="2000" b="1" dirty="0" smtClean="0"/>
          </a:p>
        </p:txBody>
      </p:sp>
      <p:sp>
        <p:nvSpPr>
          <p:cNvPr id="6" name="Date Placeholder 5"/>
          <p:cNvSpPr>
            <a:spLocks noGrp="1"/>
          </p:cNvSpPr>
          <p:nvPr>
            <p:ph type="dt" sz="half" idx="2"/>
          </p:nvPr>
        </p:nvSpPr>
        <p:spPr>
          <a:xfrm>
            <a:off x="685800" y="378281"/>
            <a:ext cx="1600200" cy="215444"/>
          </a:xfrm>
          <a:prstGeom prst="rect">
            <a:avLst/>
          </a:prstGeom>
        </p:spPr>
        <p:txBody>
          <a:bodyPr/>
          <a:lstStyle/>
          <a:p>
            <a:r>
              <a:rPr lang="en-US" altLang="en-US" smtClean="0"/>
              <a:t>October 2018</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762000" y="1219200"/>
            <a:ext cx="8077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endParaRPr lang="en-US" altLang="ko-KR" sz="2000" b="1" dirty="0" smtClean="0"/>
          </a:p>
          <a:p>
            <a:pPr marL="625475" lvl="1" indent="-342000">
              <a:spcBef>
                <a:spcPts val="0"/>
              </a:spcBef>
              <a:spcAft>
                <a:spcPts val="300"/>
              </a:spcAft>
              <a:buFont typeface="Arial" panose="020B0604020202020204" pitchFamily="34" charset="0"/>
              <a:buChar char="•"/>
            </a:pPr>
            <a:r>
              <a:rPr lang="en-US" altLang="ko-KR" sz="1800" dirty="0" smtClean="0"/>
              <a:t>SFD spreading is determined by PIB attribute </a:t>
            </a:r>
            <a:r>
              <a:rPr lang="en-US" altLang="ko-KR" sz="1800" dirty="0" err="1" smtClean="0"/>
              <a:t>phyLECIMFSKSpreading</a:t>
            </a:r>
            <a:endParaRPr lang="en-US" altLang="ko-KR" sz="1800" dirty="0" smtClean="0"/>
          </a:p>
          <a:p>
            <a:pPr marL="626400" fontAlgn="auto" latinLnBrk="1">
              <a:spcBef>
                <a:spcPts val="0"/>
              </a:spcBef>
              <a:spcAft>
                <a:spcPts val="300"/>
              </a:spcAft>
            </a:pPr>
            <a:r>
              <a:rPr lang="ko-KR" altLang="ko-KR" sz="1800" dirty="0">
                <a:solidFill>
                  <a:srgbClr val="212121"/>
                </a:solidFill>
                <a:ea typeface="inherit"/>
              </a:rPr>
              <a:t>The SFD spreading factor (SF) can be 1, 2, 4, 8, 16, and the SF value is determined by the PIB attribute phyLECIMFSKSFDSpreadingFactor.</a:t>
            </a:r>
            <a:r>
              <a:rPr lang="ko-KR" altLang="ko-KR" sz="1800" dirty="0">
                <a:solidFill>
                  <a:prstClr val="black"/>
                </a:solidFill>
                <a:ea typeface="맑은 고딕"/>
              </a:rPr>
              <a:t> </a:t>
            </a:r>
            <a:endParaRPr lang="en-US" altLang="ko-KR" sz="1800" dirty="0">
              <a:solidFill>
                <a:prstClr val="black"/>
              </a:solidFill>
              <a:ea typeface="맑은 고딕"/>
            </a:endParaRPr>
          </a:p>
          <a:p>
            <a:pPr marL="626400" fontAlgn="auto" latinLnBrk="1">
              <a:spcBef>
                <a:spcPts val="0"/>
              </a:spcBef>
              <a:spcAft>
                <a:spcPts val="300"/>
              </a:spcAft>
            </a:pPr>
            <a:r>
              <a:rPr lang="en-US" altLang="ko-KR" sz="1800" dirty="0">
                <a:solidFill>
                  <a:prstClr val="black"/>
                </a:solidFill>
                <a:ea typeface="맑은 고딕"/>
              </a:rPr>
              <a:t>SFD spreading is a function that the input bit (s</a:t>
            </a:r>
            <a:r>
              <a:rPr lang="en-US" altLang="ko-KR" sz="1800" baseline="-25000" dirty="0">
                <a:solidFill>
                  <a:prstClr val="black"/>
                </a:solidFill>
                <a:ea typeface="맑은 고딕"/>
              </a:rPr>
              <a:t>0</a:t>
            </a:r>
            <a:r>
              <a:rPr lang="en-US" altLang="ko-KR" sz="1800" dirty="0">
                <a:solidFill>
                  <a:prstClr val="black"/>
                </a:solidFill>
                <a:ea typeface="맑은 고딕"/>
              </a:rPr>
              <a:t>) of the SFD sequence is mapped to the spread bit stream (c</a:t>
            </a:r>
            <a:r>
              <a:rPr lang="en-US" altLang="ko-KR" sz="1800" baseline="-25000" dirty="0">
                <a:solidFill>
                  <a:prstClr val="black"/>
                </a:solidFill>
                <a:ea typeface="맑은 고딕"/>
              </a:rPr>
              <a:t>0</a:t>
            </a:r>
            <a:r>
              <a:rPr lang="en-US" altLang="ko-KR" sz="1800" dirty="0">
                <a:solidFill>
                  <a:prstClr val="black"/>
                </a:solidFill>
                <a:ea typeface="맑은 고딕"/>
              </a:rPr>
              <a:t>, c</a:t>
            </a:r>
            <a:r>
              <a:rPr lang="en-US" altLang="ko-KR" sz="1800" baseline="-25000" dirty="0">
                <a:solidFill>
                  <a:prstClr val="black"/>
                </a:solidFill>
                <a:ea typeface="맑은 고딕"/>
              </a:rPr>
              <a:t>1</a:t>
            </a:r>
            <a:r>
              <a:rPr lang="en-US" altLang="ko-KR" sz="1800" dirty="0">
                <a:solidFill>
                  <a:prstClr val="black"/>
                </a:solidFill>
                <a:ea typeface="맑은 고딕"/>
              </a:rPr>
              <a:t>, ..., c</a:t>
            </a:r>
            <a:r>
              <a:rPr lang="en-US" altLang="ko-KR" sz="1800" baseline="-25000" dirty="0">
                <a:solidFill>
                  <a:prstClr val="black"/>
                </a:solidFill>
                <a:ea typeface="맑은 고딕"/>
              </a:rPr>
              <a:t>SF-1</a:t>
            </a:r>
            <a:r>
              <a:rPr lang="en-US" altLang="ko-KR" sz="1800" dirty="0">
                <a:solidFill>
                  <a:prstClr val="black"/>
                </a:solidFill>
                <a:ea typeface="맑은 고딕"/>
              </a:rPr>
              <a:t>) and is shown in Table </a:t>
            </a:r>
            <a:r>
              <a:rPr lang="en-US" altLang="ko-KR" sz="1800" dirty="0" smtClean="0">
                <a:solidFill>
                  <a:prstClr val="black"/>
                </a:solidFill>
                <a:ea typeface="맑은 고딕"/>
              </a:rPr>
              <a:t>24-4-1. </a:t>
            </a:r>
            <a:endParaRPr lang="en-US" altLang="ko-KR" sz="1800" dirty="0">
              <a:solidFill>
                <a:prstClr val="black"/>
              </a:solidFill>
              <a:ea typeface="맑은 고딕"/>
            </a:endParaRPr>
          </a:p>
        </p:txBody>
      </p:sp>
      <p:graphicFrame>
        <p:nvGraphicFramePr>
          <p:cNvPr id="9" name="표 1"/>
          <p:cNvGraphicFramePr>
            <a:graphicFrameLocks noGrp="1"/>
          </p:cNvGraphicFramePr>
          <p:nvPr>
            <p:extLst>
              <p:ext uri="{D42A27DB-BD31-4B8C-83A1-F6EECF244321}">
                <p14:modId xmlns:p14="http://schemas.microsoft.com/office/powerpoint/2010/main" val="1502814736"/>
              </p:ext>
            </p:extLst>
          </p:nvPr>
        </p:nvGraphicFramePr>
        <p:xfrm>
          <a:off x="485775" y="3983692"/>
          <a:ext cx="8201025" cy="1996117"/>
        </p:xfrm>
        <a:graphic>
          <a:graphicData uri="http://schemas.openxmlformats.org/drawingml/2006/table">
            <a:tbl>
              <a:tblPr firstRow="1" firstCol="1" bandRow="1"/>
              <a:tblGrid>
                <a:gridCol w="1743075">
                  <a:extLst>
                    <a:ext uri="{9D8B030D-6E8A-4147-A177-3AD203B41FA5}">
                      <a16:colId xmlns:a16="http://schemas.microsoft.com/office/drawing/2014/main" val="20000"/>
                    </a:ext>
                  </a:extLst>
                </a:gridCol>
                <a:gridCol w="3219450">
                  <a:extLst>
                    <a:ext uri="{9D8B030D-6E8A-4147-A177-3AD203B41FA5}">
                      <a16:colId xmlns:a16="http://schemas.microsoft.com/office/drawing/2014/main" val="20001"/>
                    </a:ext>
                  </a:extLst>
                </a:gridCol>
                <a:gridCol w="3238500">
                  <a:extLst>
                    <a:ext uri="{9D8B030D-6E8A-4147-A177-3AD203B41FA5}">
                      <a16:colId xmlns:a16="http://schemas.microsoft.com/office/drawing/2014/main" val="20002"/>
                    </a:ext>
                  </a:extLst>
                </a:gridCol>
              </a:tblGrid>
              <a:tr h="496697">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SFD spreading</a:t>
                      </a:r>
                      <a:endParaRPr lang="ko-KR" sz="1600" kern="100" dirty="0">
                        <a:solidFill>
                          <a:schemeClr val="tx1"/>
                        </a:solidFill>
                        <a:effectLst/>
                      </a:endParaRPr>
                    </a:p>
                    <a:p>
                      <a:pPr algn="ctr" latinLnBrk="1">
                        <a:spcAft>
                          <a:spcPts val="0"/>
                        </a:spcAft>
                      </a:pPr>
                      <a:r>
                        <a:rPr lang="en-US" sz="1600" kern="100" dirty="0">
                          <a:solidFill>
                            <a:schemeClr val="tx1"/>
                          </a:solidFill>
                          <a:effectLst/>
                        </a:rPr>
                        <a:t>factor</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Input bit</a:t>
                      </a:r>
                      <a:endParaRPr lang="ko-KR" sz="1600" kern="100" dirty="0">
                        <a:solidFill>
                          <a:schemeClr val="tx1"/>
                        </a:solidFill>
                        <a:effectLst/>
                      </a:endParaRPr>
                    </a:p>
                    <a:p>
                      <a:pPr algn="ctr" latinLnBrk="1">
                        <a:spcAft>
                          <a:spcPts val="0"/>
                        </a:spcAft>
                      </a:pPr>
                      <a:r>
                        <a:rPr lang="en-US" sz="1600" kern="100" dirty="0">
                          <a:solidFill>
                            <a:schemeClr val="tx1"/>
                          </a:solidFill>
                          <a:effectLst/>
                        </a:rPr>
                        <a:t>(s</a:t>
                      </a:r>
                      <a:r>
                        <a:rPr lang="en-US" sz="1600" kern="100" baseline="-25000" dirty="0">
                          <a:solidFill>
                            <a:schemeClr val="tx1"/>
                          </a:solidFill>
                          <a:effectLst/>
                        </a:rPr>
                        <a:t>0</a:t>
                      </a:r>
                      <a:r>
                        <a:rPr lang="en-US" sz="1600" kern="100" dirty="0">
                          <a:solidFill>
                            <a:schemeClr val="tx1"/>
                          </a:solidFill>
                          <a:effectLst/>
                        </a:rPr>
                        <a:t>) = 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Input bit</a:t>
                      </a:r>
                      <a:endParaRPr lang="ko-KR" sz="1600" kern="100" dirty="0">
                        <a:solidFill>
                          <a:schemeClr val="tx1"/>
                        </a:solidFill>
                        <a:effectLst/>
                      </a:endParaRPr>
                    </a:p>
                    <a:p>
                      <a:pPr algn="ctr" latinLnBrk="1">
                        <a:spcAft>
                          <a:spcPts val="0"/>
                        </a:spcAft>
                      </a:pPr>
                      <a:r>
                        <a:rPr lang="en-US" sz="1600" kern="100" dirty="0">
                          <a:solidFill>
                            <a:schemeClr val="tx1"/>
                          </a:solidFill>
                          <a:effectLst/>
                        </a:rPr>
                        <a:t>(s</a:t>
                      </a:r>
                      <a:r>
                        <a:rPr lang="en-US" sz="1600" kern="100" baseline="-25000" dirty="0">
                          <a:solidFill>
                            <a:schemeClr val="tx1"/>
                          </a:solidFill>
                          <a:effectLst/>
                        </a:rPr>
                        <a:t>0</a:t>
                      </a:r>
                      <a:r>
                        <a:rPr lang="en-US" sz="1600" kern="100" dirty="0">
                          <a:solidFill>
                            <a:schemeClr val="tx1"/>
                          </a:solidFill>
                          <a:effectLst/>
                        </a:rPr>
                        <a:t>) = 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381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2</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a:t>
                      </a:r>
                      <a:r>
                        <a:rPr lang="en-US" sz="1600" kern="100" dirty="0">
                          <a:solidFill>
                            <a:schemeClr val="tx1"/>
                          </a:solidFill>
                          <a:effectLst/>
                        </a:rPr>
                        <a:t>) = 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a:solidFill>
                            <a:schemeClr val="tx1"/>
                          </a:solidFill>
                          <a:effectLst/>
                        </a:rPr>
                        <a:t>(c</a:t>
                      </a:r>
                      <a:r>
                        <a:rPr lang="en-US" sz="1600" kern="100" baseline="-25000">
                          <a:solidFill>
                            <a:schemeClr val="tx1"/>
                          </a:solidFill>
                          <a:effectLst/>
                        </a:rPr>
                        <a:t>0</a:t>
                      </a:r>
                      <a:r>
                        <a:rPr lang="en-US" sz="1600" kern="100">
                          <a:solidFill>
                            <a:schemeClr val="tx1"/>
                          </a:solidFill>
                          <a:effectLst/>
                        </a:rPr>
                        <a:t>,c</a:t>
                      </a:r>
                      <a:r>
                        <a:rPr lang="en-US" sz="1600" kern="100" baseline="-25000">
                          <a:solidFill>
                            <a:schemeClr val="tx1"/>
                          </a:solidFill>
                          <a:effectLst/>
                        </a:rPr>
                        <a:t>1</a:t>
                      </a:r>
                      <a:r>
                        <a:rPr lang="en-US" sz="1600" kern="100">
                          <a:solidFill>
                            <a:schemeClr val="tx1"/>
                          </a:solidFill>
                          <a:effectLst/>
                        </a:rPr>
                        <a:t>) = 10</a:t>
                      </a:r>
                      <a:endParaRPr lang="ko-KR" sz="1600" kern="10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4</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3</a:t>
                      </a:r>
                      <a:r>
                        <a:rPr lang="en-US" sz="1600" kern="100" dirty="0">
                          <a:solidFill>
                            <a:schemeClr val="tx1"/>
                          </a:solidFill>
                          <a:effectLst/>
                        </a:rPr>
                        <a:t>) = 0101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a:solidFill>
                            <a:schemeClr val="tx1"/>
                          </a:solidFill>
                          <a:effectLst/>
                        </a:rPr>
                        <a:t>(c</a:t>
                      </a:r>
                      <a:r>
                        <a:rPr lang="en-US" sz="1600" kern="100" baseline="-25000">
                          <a:solidFill>
                            <a:schemeClr val="tx1"/>
                          </a:solidFill>
                          <a:effectLst/>
                        </a:rPr>
                        <a:t>0</a:t>
                      </a:r>
                      <a:r>
                        <a:rPr lang="en-US" sz="1600" kern="100">
                          <a:solidFill>
                            <a:schemeClr val="tx1"/>
                          </a:solidFill>
                          <a:effectLst/>
                        </a:rPr>
                        <a:t>,…,c</a:t>
                      </a:r>
                      <a:r>
                        <a:rPr lang="en-US" sz="1600" kern="100" baseline="-25000">
                          <a:solidFill>
                            <a:schemeClr val="tx1"/>
                          </a:solidFill>
                          <a:effectLst/>
                        </a:rPr>
                        <a:t>3</a:t>
                      </a:r>
                      <a:r>
                        <a:rPr lang="en-US" sz="1600" kern="100">
                          <a:solidFill>
                            <a:schemeClr val="tx1"/>
                          </a:solidFill>
                          <a:effectLst/>
                        </a:rPr>
                        <a:t>) = 1010</a:t>
                      </a:r>
                      <a:endParaRPr lang="ko-KR" sz="1600" kern="10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8</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7</a:t>
                      </a:r>
                      <a:r>
                        <a:rPr lang="en-US" sz="1600" kern="100" dirty="0">
                          <a:solidFill>
                            <a:schemeClr val="tx1"/>
                          </a:solidFill>
                          <a:effectLst/>
                        </a:rPr>
                        <a:t>) = 0101 0110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7</a:t>
                      </a:r>
                      <a:r>
                        <a:rPr lang="en-US" sz="1600" kern="100" dirty="0">
                          <a:solidFill>
                            <a:schemeClr val="tx1"/>
                          </a:solidFill>
                          <a:effectLst/>
                        </a:rPr>
                        <a:t>) = 1010 1001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4855">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pPr algn="ctr" latinLnBrk="1">
                        <a:spcAft>
                          <a:spcPts val="0"/>
                        </a:spcAft>
                      </a:pPr>
                      <a:r>
                        <a:rPr lang="en-US" sz="1600" kern="100" dirty="0">
                          <a:solidFill>
                            <a:schemeClr val="tx1"/>
                          </a:solidFill>
                          <a:effectLst/>
                        </a:rPr>
                        <a:t>16</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381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15</a:t>
                      </a:r>
                      <a:r>
                        <a:rPr lang="en-US" sz="1600" kern="100" dirty="0">
                          <a:solidFill>
                            <a:schemeClr val="tx1"/>
                          </a:solidFill>
                          <a:effectLst/>
                        </a:rPr>
                        <a:t>)=0101 0110 0101 0110</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pPr algn="ctr" latinLnBrk="1">
                        <a:spcAft>
                          <a:spcPts val="0"/>
                        </a:spcAft>
                      </a:pPr>
                      <a:r>
                        <a:rPr lang="en-US" sz="1600" kern="100" dirty="0">
                          <a:solidFill>
                            <a:schemeClr val="tx1"/>
                          </a:solidFill>
                          <a:effectLst/>
                        </a:rPr>
                        <a:t>(c</a:t>
                      </a:r>
                      <a:r>
                        <a:rPr lang="en-US" sz="1600" kern="100" baseline="-25000" dirty="0">
                          <a:solidFill>
                            <a:schemeClr val="tx1"/>
                          </a:solidFill>
                          <a:effectLst/>
                        </a:rPr>
                        <a:t>0</a:t>
                      </a:r>
                      <a:r>
                        <a:rPr lang="en-US" sz="1600" kern="100" dirty="0">
                          <a:solidFill>
                            <a:schemeClr val="tx1"/>
                          </a:solidFill>
                          <a:effectLst/>
                        </a:rPr>
                        <a:t>,…,c</a:t>
                      </a:r>
                      <a:r>
                        <a:rPr lang="en-US" sz="1600" kern="100" baseline="-25000" dirty="0">
                          <a:solidFill>
                            <a:schemeClr val="tx1"/>
                          </a:solidFill>
                          <a:effectLst/>
                        </a:rPr>
                        <a:t>15</a:t>
                      </a:r>
                      <a:r>
                        <a:rPr lang="en-US" sz="1600" kern="100" dirty="0">
                          <a:solidFill>
                            <a:schemeClr val="tx1"/>
                          </a:solidFill>
                          <a:effectLst/>
                        </a:rPr>
                        <a:t>)= 1010 1001 1010 1001</a:t>
                      </a:r>
                      <a:endParaRPr lang="ko-KR" sz="1600" kern="100" dirty="0">
                        <a:solidFill>
                          <a:schemeClr val="tx1"/>
                        </a:solidFill>
                        <a:effectLst/>
                        <a:latin typeface="바탕" panose="02030600000101010101" pitchFamily="18" charset="-127"/>
                        <a:ea typeface="바탕" panose="02030600000101010101" pitchFamily="18" charset="-127"/>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381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2" name="Rectangle 1"/>
          <p:cNvSpPr/>
          <p:nvPr/>
        </p:nvSpPr>
        <p:spPr>
          <a:xfrm>
            <a:off x="1896530" y="3485825"/>
            <a:ext cx="5579540" cy="338554"/>
          </a:xfrm>
          <a:prstGeom prst="rect">
            <a:avLst/>
          </a:prstGeom>
        </p:spPr>
        <p:txBody>
          <a:bodyPr wrap="none">
            <a:spAutoFit/>
          </a:bodyPr>
          <a:lstStyle/>
          <a:p>
            <a:pPr algn="ctr"/>
            <a:r>
              <a:rPr lang="en-US" altLang="ko-KR" sz="1600" b="1" dirty="0" smtClean="0">
                <a:latin typeface="+mn-lt"/>
              </a:rPr>
              <a:t>Table 24-4-1 --- Input bit to SFD spreading bits mapping</a:t>
            </a:r>
            <a:endParaRPr lang="en-US" altLang="ko-KR" sz="1600" b="1" dirty="0">
              <a:latin typeface="+mn-lt"/>
            </a:endParaRPr>
          </a:p>
        </p:txBody>
      </p:sp>
    </p:spTree>
    <p:extLst>
      <p:ext uri="{BB962C8B-B14F-4D97-AF65-F5344CB8AC3E}">
        <p14:creationId xmlns:p14="http://schemas.microsoft.com/office/powerpoint/2010/main" val="2165639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6229</TotalTime>
  <Words>938</Words>
  <Application>Microsoft Office PowerPoint</Application>
  <PresentationFormat>On-screen Show (4:3)</PresentationFormat>
  <Paragraphs>196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inherit</vt:lpstr>
      <vt:lpstr>굴림</vt:lpstr>
      <vt:lpstr>맑은 고딕</vt:lpstr>
      <vt:lpstr>바탕</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THANG_KMU</cp:lastModifiedBy>
  <cp:revision>525</cp:revision>
  <cp:lastPrinted>2018-08-25T04:10:27Z</cp:lastPrinted>
  <dcterms:created xsi:type="dcterms:W3CDTF">2017-03-15T20:51:50Z</dcterms:created>
  <dcterms:modified xsi:type="dcterms:W3CDTF">2018-10-10T07:44:34Z</dcterms:modified>
</cp:coreProperties>
</file>