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20"/>
  </p:notesMasterIdLst>
  <p:handoutMasterIdLst>
    <p:handoutMasterId r:id="rId21"/>
  </p:handoutMasterIdLst>
  <p:sldIdLst>
    <p:sldId id="259" r:id="rId3"/>
    <p:sldId id="354" r:id="rId4"/>
    <p:sldId id="355" r:id="rId5"/>
    <p:sldId id="356" r:id="rId6"/>
    <p:sldId id="357" r:id="rId7"/>
    <p:sldId id="358" r:id="rId8"/>
    <p:sldId id="271" r:id="rId9"/>
    <p:sldId id="272" r:id="rId10"/>
    <p:sldId id="264" r:id="rId11"/>
    <p:sldId id="315" r:id="rId12"/>
    <p:sldId id="359" r:id="rId13"/>
    <p:sldId id="303" r:id="rId14"/>
    <p:sldId id="347" r:id="rId15"/>
    <p:sldId id="365" r:id="rId16"/>
    <p:sldId id="366" r:id="rId17"/>
    <p:sldId id="364" r:id="rId18"/>
    <p:sldId id="342" r:id="rId1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354"/>
            <p14:sldId id="355"/>
            <p14:sldId id="356"/>
            <p14:sldId id="357"/>
            <p14:sldId id="358"/>
            <p14:sldId id="271"/>
            <p14:sldId id="272"/>
            <p14:sldId id="264"/>
          </p14:sldIdLst>
        </p14:section>
        <p14:section name="Maintenance Slides" id="{D507A924-5AC0-334B-9748-422B382A8527}">
          <p14:sldIdLst>
            <p14:sldId id="315"/>
            <p14:sldId id="359"/>
          </p14:sldIdLst>
        </p14:section>
        <p14:section name="IETF Slides" id="{6F917E0C-88C3-844C-A2A8-1D0DD9F462AB}">
          <p14:sldIdLst>
            <p14:sldId id="303"/>
            <p14:sldId id="347"/>
            <p14:sldId id="365"/>
            <p14:sldId id="366"/>
          </p14:sldIdLst>
        </p14:section>
        <p14:section name="Joint Meeting Slides" id="{4042D080-B958-EA4D-BDAC-4A8AEEE50AF8}">
          <p14:sldIdLst/>
        </p14:section>
        <p14:section name="WNG Slide" id="{606CC85E-C483-8140-831E-DEBCD83DA7FF}">
          <p14:sldIdLst>
            <p14:sldId id="364"/>
          </p14:sldIdLst>
        </p14:section>
        <p14:section name="Closing Slide" id="{17524BA6-C3AC-EE4D-BA9D-E46A8CDB0646}">
          <p14:sldIdLst>
            <p14:sldId id="34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t@kinneys.us" initials="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7117" autoAdjust="0"/>
    <p:restoredTop sz="95548" autoAdjust="0"/>
  </p:normalViewPr>
  <p:slideViewPr>
    <p:cSldViewPr>
      <p:cViewPr varScale="1">
        <p:scale>
          <a:sx n="125" d="100"/>
          <a:sy n="125" d="100"/>
        </p:scale>
        <p:origin x="1784"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0" d="100"/>
          <a:sy n="90" d="100"/>
        </p:scale>
        <p:origin x="3616" y="21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40362"/>
            <a:ext cx="2693987"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802.15-&lt;15-18-0496-00-0mag&gt;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&lt;Nov 2018&gt;</a:t>
            </a:r>
            <a:endParaRPr lang="en-US"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802.15-&lt;15-18-0496-00-0mag&gt;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&lt;Nov 2018&gt;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802.15-&lt;15-18-0496-00-0mag&gt;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dirty="0">
              <a:latin typeface="Times New Roman" charset="0"/>
              <a:ea typeface="ＭＳ Ｐゴシック" charset="0"/>
              <a:cs typeface="ＭＳ Ｐゴシック" charset="0"/>
            </a:endParaRPr>
          </a:p>
        </p:txBody>
      </p:sp>
      <p:sp>
        <p:nvSpPr>
          <p:cNvPr id="2" name="Footer Placeholder 1">
            <a:extLst>
              <a:ext uri="{FF2B5EF4-FFF2-40B4-BE49-F238E27FC236}">
                <a16:creationId xmlns:a16="http://schemas.microsoft.com/office/drawing/2014/main" id="{3BDD7D0A-130F-E049-AE1D-BB06BD07A632}"/>
              </a:ext>
            </a:extLst>
          </p:cNvPr>
          <p:cNvSpPr>
            <a:spLocks noGrp="1"/>
          </p:cNvSpPr>
          <p:nvPr>
            <p:ph type="ftr" sz="quarter" idx="4"/>
          </p:nvPr>
        </p:nvSpPr>
        <p:spPr/>
        <p:txBody>
          <a:bodyPr/>
          <a:lstStyle/>
          <a:p>
            <a:pPr lvl="4">
              <a:defRPr/>
            </a:pPr>
            <a:r>
              <a:rPr lang="en-US"/>
              <a:t>&lt;Pat Kinney&gt;, &lt;Kinney Consulting LLC&gt;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22D95508-F5C3-4946-AE61-4A904CF7919A}"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
        <p:nvSpPr>
          <p:cNvPr id="2" name="Footer Placeholder 1">
            <a:extLst>
              <a:ext uri="{FF2B5EF4-FFF2-40B4-BE49-F238E27FC236}">
                <a16:creationId xmlns:a16="http://schemas.microsoft.com/office/drawing/2014/main" id="{43B88565-D75F-1445-AC97-888B3E1E503C}"/>
              </a:ext>
            </a:extLst>
          </p:cNvPr>
          <p:cNvSpPr>
            <a:spLocks noGrp="1"/>
          </p:cNvSpPr>
          <p:nvPr>
            <p:ph type="ftr" sz="quarter" idx="4"/>
          </p:nvPr>
        </p:nvSpPr>
        <p:spPr/>
        <p:txBody>
          <a:bodyPr/>
          <a:lstStyle/>
          <a:p>
            <a:pPr lvl="4">
              <a:defRPr/>
            </a:pPr>
            <a:r>
              <a:rPr lang="en-US"/>
              <a:t>&lt;Pat Kinney&gt;, &lt;Kinney Consulting LLC&gt;</a:t>
            </a:r>
          </a:p>
        </p:txBody>
      </p:sp>
      <p:sp>
        <p:nvSpPr>
          <p:cNvPr id="3" name="Header Placeholder 2">
            <a:extLst>
              <a:ext uri="{FF2B5EF4-FFF2-40B4-BE49-F238E27FC236}">
                <a16:creationId xmlns:a16="http://schemas.microsoft.com/office/drawing/2014/main" id="{85873B42-77BB-E442-8623-9C7F12A8C5D1}"/>
              </a:ext>
            </a:extLst>
          </p:cNvPr>
          <p:cNvSpPr>
            <a:spLocks noGrp="1"/>
          </p:cNvSpPr>
          <p:nvPr>
            <p:ph type="hdr" sz="quarter"/>
          </p:nvPr>
        </p:nvSpPr>
        <p:spPr/>
        <p:txBody>
          <a:bodyPr/>
          <a:lstStyle/>
          <a:p>
            <a:pPr>
              <a:defRPr/>
            </a:pPr>
            <a:r>
              <a:rPr lang="en-US"/>
              <a:t>doc.: IEEE 802.15-&lt;15-18-0496-00-0mag&gt;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2B0DD6D2-FA48-F34D-80FC-80C3F1969D20}"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
        <p:nvSpPr>
          <p:cNvPr id="2" name="Footer Placeholder 1">
            <a:extLst>
              <a:ext uri="{FF2B5EF4-FFF2-40B4-BE49-F238E27FC236}">
                <a16:creationId xmlns:a16="http://schemas.microsoft.com/office/drawing/2014/main" id="{E0E812A9-FE4C-8C4A-80A5-89DA0D85713B}"/>
              </a:ext>
            </a:extLst>
          </p:cNvPr>
          <p:cNvSpPr>
            <a:spLocks noGrp="1"/>
          </p:cNvSpPr>
          <p:nvPr>
            <p:ph type="ftr" sz="quarter" idx="4"/>
          </p:nvPr>
        </p:nvSpPr>
        <p:spPr/>
        <p:txBody>
          <a:bodyPr/>
          <a:lstStyle/>
          <a:p>
            <a:pPr lvl="4">
              <a:defRPr/>
            </a:pPr>
            <a:r>
              <a:rPr lang="en-US"/>
              <a:t>&lt;Pat Kinney&gt;, &lt;Kinney Consulting LLC&gt;</a:t>
            </a:r>
          </a:p>
        </p:txBody>
      </p:sp>
      <p:sp>
        <p:nvSpPr>
          <p:cNvPr id="3" name="Header Placeholder 2">
            <a:extLst>
              <a:ext uri="{FF2B5EF4-FFF2-40B4-BE49-F238E27FC236}">
                <a16:creationId xmlns:a16="http://schemas.microsoft.com/office/drawing/2014/main" id="{BAD48C04-CAFC-5C40-94FC-B2FA62B44CD1}"/>
              </a:ext>
            </a:extLst>
          </p:cNvPr>
          <p:cNvSpPr>
            <a:spLocks noGrp="1"/>
          </p:cNvSpPr>
          <p:nvPr>
            <p:ph type="hdr" sz="quarter"/>
          </p:nvPr>
        </p:nvSpPr>
        <p:spPr/>
        <p:txBody>
          <a:bodyPr/>
          <a:lstStyle/>
          <a:p>
            <a:pPr>
              <a:defRPr/>
            </a:pPr>
            <a:r>
              <a:rPr lang="en-US"/>
              <a:t>doc.: IEEE 802.15-&lt;15-18-0496-00-0mag&gt;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802.15-&lt;15-18-0496-00-0mag&gt;</a:t>
            </a:r>
          </a:p>
        </p:txBody>
      </p:sp>
      <p:sp>
        <p:nvSpPr>
          <p:cNvPr id="35842"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3584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November 18</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
        <p:nvSpPr>
          <p:cNvPr id="2" name="Footer Placeholder 1">
            <a:extLst>
              <a:ext uri="{FF2B5EF4-FFF2-40B4-BE49-F238E27FC236}">
                <a16:creationId xmlns:a16="http://schemas.microsoft.com/office/drawing/2014/main" id="{48EDFD86-A793-614D-8F6C-023EB116AB09}"/>
              </a:ext>
            </a:extLst>
          </p:cNvPr>
          <p:cNvSpPr>
            <a:spLocks noGrp="1"/>
          </p:cNvSpPr>
          <p:nvPr>
            <p:ph type="ftr" sz="quarter" idx="4"/>
          </p:nvPr>
        </p:nvSpPr>
        <p:spPr/>
        <p:txBody>
          <a:bodyPr/>
          <a:lstStyle/>
          <a:p>
            <a:pPr lvl="4">
              <a:defRPr/>
            </a:pPr>
            <a:r>
              <a:rPr lang="en-US"/>
              <a:t>&lt;Pat Kinney&gt;, &lt;Kinney Consulting LLC&gt;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802.15-&lt;15-18-0496-00-0mag&gt;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
        <p:nvSpPr>
          <p:cNvPr id="2" name="Footer Placeholder 1">
            <a:extLst>
              <a:ext uri="{FF2B5EF4-FFF2-40B4-BE49-F238E27FC236}">
                <a16:creationId xmlns:a16="http://schemas.microsoft.com/office/drawing/2014/main" id="{A1BFABA8-F1BD-3A46-B0A9-0614E7B7DC2B}"/>
              </a:ext>
            </a:extLst>
          </p:cNvPr>
          <p:cNvSpPr>
            <a:spLocks noGrp="1"/>
          </p:cNvSpPr>
          <p:nvPr>
            <p:ph type="ftr" sz="quarter" idx="4"/>
          </p:nvPr>
        </p:nvSpPr>
        <p:spPr/>
        <p:txBody>
          <a:bodyPr/>
          <a:lstStyle/>
          <a:p>
            <a:pPr lvl="4">
              <a:defRPr/>
            </a:pPr>
            <a:r>
              <a:rPr lang="en-US"/>
              <a:t>&lt;Pat Kinney&gt;, &lt;Kinney Consulting LLC&gt;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802.15-&lt;15-18-0496-00-0mag&gt;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
        <p:nvSpPr>
          <p:cNvPr id="2" name="Footer Placeholder 1">
            <a:extLst>
              <a:ext uri="{FF2B5EF4-FFF2-40B4-BE49-F238E27FC236}">
                <a16:creationId xmlns:a16="http://schemas.microsoft.com/office/drawing/2014/main" id="{1C2F01AD-0526-5343-8EE8-364C79D075CD}"/>
              </a:ext>
            </a:extLst>
          </p:cNvPr>
          <p:cNvSpPr>
            <a:spLocks noGrp="1"/>
          </p:cNvSpPr>
          <p:nvPr>
            <p:ph type="ftr" sz="quarter" idx="4"/>
          </p:nvPr>
        </p:nvSpPr>
        <p:spPr/>
        <p:txBody>
          <a:bodyPr/>
          <a:lstStyle/>
          <a:p>
            <a:pPr lvl="4">
              <a:defRPr/>
            </a:pPr>
            <a:r>
              <a:rPr lang="en-US"/>
              <a:t>&lt;Pat Kinney&gt;, &lt;Kinney Consulting LLC&gt;</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802.15-&lt;15-18-0496-00-0mag&gt;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
        <p:nvSpPr>
          <p:cNvPr id="2" name="Footer Placeholder 1">
            <a:extLst>
              <a:ext uri="{FF2B5EF4-FFF2-40B4-BE49-F238E27FC236}">
                <a16:creationId xmlns:a16="http://schemas.microsoft.com/office/drawing/2014/main" id="{1773B421-F960-5D4C-8CCF-CE916F1F4D7C}"/>
              </a:ext>
            </a:extLst>
          </p:cNvPr>
          <p:cNvSpPr>
            <a:spLocks noGrp="1"/>
          </p:cNvSpPr>
          <p:nvPr>
            <p:ph type="ftr" sz="quarter" idx="4"/>
          </p:nvPr>
        </p:nvSpPr>
        <p:spPr/>
        <p:txBody>
          <a:bodyPr/>
          <a:lstStyle/>
          <a:p>
            <a:pPr lvl="4">
              <a:defRPr/>
            </a:pPr>
            <a:r>
              <a:rPr lang="en-US"/>
              <a:t>&lt;Pat Kinney&gt;, &lt;Kinney Consulting LLC&gt;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802.15-&lt;15-18-0496-00-0mag&gt;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
        <p:nvSpPr>
          <p:cNvPr id="2" name="Footer Placeholder 1">
            <a:extLst>
              <a:ext uri="{FF2B5EF4-FFF2-40B4-BE49-F238E27FC236}">
                <a16:creationId xmlns:a16="http://schemas.microsoft.com/office/drawing/2014/main" id="{BFA357EC-2D22-0548-ADC0-1CCB52D6AACD}"/>
              </a:ext>
            </a:extLst>
          </p:cNvPr>
          <p:cNvSpPr>
            <a:spLocks noGrp="1"/>
          </p:cNvSpPr>
          <p:nvPr>
            <p:ph type="ftr" sz="quarter" idx="4"/>
          </p:nvPr>
        </p:nvSpPr>
        <p:spPr/>
        <p:txBody>
          <a:bodyPr/>
          <a:lstStyle/>
          <a:p>
            <a:pPr lvl="4">
              <a:defRPr/>
            </a:pPr>
            <a:r>
              <a:rPr lang="en-US"/>
              <a:t>&lt;Pat Kinney&gt;, &lt;Kinney Consulting LLC&gt;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&lt;Nov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&lt;Nov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&lt;Nov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3C671-65FD-7145-AD37-5A7D40F420B8}"/>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0BC2120-101D-5342-918F-D75CB91BCC4D}"/>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235D626-D206-CC42-90A5-D7F2A59ECBAB}"/>
              </a:ext>
            </a:extLst>
          </p:cNvPr>
          <p:cNvSpPr>
            <a:spLocks noGrp="1"/>
          </p:cNvSpPr>
          <p:nvPr>
            <p:ph type="dt" sz="half" idx="10"/>
          </p:nvPr>
        </p:nvSpPr>
        <p:spPr/>
        <p:txBody>
          <a:bodyPr/>
          <a:lstStyle/>
          <a:p>
            <a:fld id="{739A51C4-7510-774D-9186-F050FA916C04}" type="datetimeFigureOut">
              <a:rPr lang="en-US" smtClean="0"/>
              <a:t>11/13/18</a:t>
            </a:fld>
            <a:endParaRPr lang="en-US"/>
          </a:p>
        </p:txBody>
      </p:sp>
      <p:sp>
        <p:nvSpPr>
          <p:cNvPr id="5" name="Footer Placeholder 4">
            <a:extLst>
              <a:ext uri="{FF2B5EF4-FFF2-40B4-BE49-F238E27FC236}">
                <a16:creationId xmlns:a16="http://schemas.microsoft.com/office/drawing/2014/main" id="{6A1ACFB4-1484-744D-AB57-D8CA1BEFD1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62E623-6463-4A4F-B096-06C9667BB498}"/>
              </a:ext>
            </a:extLst>
          </p:cNvPr>
          <p:cNvSpPr>
            <a:spLocks noGrp="1"/>
          </p:cNvSpPr>
          <p:nvPr>
            <p:ph type="sldNum" sz="quarter" idx="12"/>
          </p:nvPr>
        </p:nvSpPr>
        <p:spPr/>
        <p:txBody>
          <a:bodyPr/>
          <a:lstStyle/>
          <a:p>
            <a:fld id="{CA8CB03A-A448-6044-9C84-036E3E07E062}" type="slidenum">
              <a:rPr lang="en-US" smtClean="0"/>
              <a:t>‹#›</a:t>
            </a:fld>
            <a:endParaRPr lang="en-US"/>
          </a:p>
        </p:txBody>
      </p:sp>
    </p:spTree>
    <p:extLst>
      <p:ext uri="{BB962C8B-B14F-4D97-AF65-F5344CB8AC3E}">
        <p14:creationId xmlns:p14="http://schemas.microsoft.com/office/powerpoint/2010/main" val="36833949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AA6D1-D665-5940-8F72-7B43EA2E799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597602-F317-0D4B-82CA-6D162E8113E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642BC1-4F44-EC42-9071-D92DA3F225B2}"/>
              </a:ext>
            </a:extLst>
          </p:cNvPr>
          <p:cNvSpPr>
            <a:spLocks noGrp="1"/>
          </p:cNvSpPr>
          <p:nvPr>
            <p:ph type="dt" sz="half" idx="10"/>
          </p:nvPr>
        </p:nvSpPr>
        <p:spPr/>
        <p:txBody>
          <a:bodyPr/>
          <a:lstStyle/>
          <a:p>
            <a:fld id="{739A51C4-7510-774D-9186-F050FA916C04}" type="datetimeFigureOut">
              <a:rPr lang="en-US" smtClean="0"/>
              <a:t>11/13/18</a:t>
            </a:fld>
            <a:endParaRPr lang="en-US"/>
          </a:p>
        </p:txBody>
      </p:sp>
      <p:sp>
        <p:nvSpPr>
          <p:cNvPr id="5" name="Footer Placeholder 4">
            <a:extLst>
              <a:ext uri="{FF2B5EF4-FFF2-40B4-BE49-F238E27FC236}">
                <a16:creationId xmlns:a16="http://schemas.microsoft.com/office/drawing/2014/main" id="{655F6231-5B10-8744-A15C-02F8DC8998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960A0A-C4D0-C245-8EEB-2A867278EE9C}"/>
              </a:ext>
            </a:extLst>
          </p:cNvPr>
          <p:cNvSpPr>
            <a:spLocks noGrp="1"/>
          </p:cNvSpPr>
          <p:nvPr>
            <p:ph type="sldNum" sz="quarter" idx="12"/>
          </p:nvPr>
        </p:nvSpPr>
        <p:spPr/>
        <p:txBody>
          <a:bodyPr/>
          <a:lstStyle/>
          <a:p>
            <a:fld id="{CA8CB03A-A448-6044-9C84-036E3E07E062}" type="slidenum">
              <a:rPr lang="en-US" smtClean="0"/>
              <a:t>‹#›</a:t>
            </a:fld>
            <a:endParaRPr lang="en-US"/>
          </a:p>
        </p:txBody>
      </p:sp>
    </p:spTree>
    <p:extLst>
      <p:ext uri="{BB962C8B-B14F-4D97-AF65-F5344CB8AC3E}">
        <p14:creationId xmlns:p14="http://schemas.microsoft.com/office/powerpoint/2010/main" val="5320321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2FC81-EED2-664F-AAA3-43B0BE3A5221}"/>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58F38F3-B116-E54C-AE5E-4D6989FE0E7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ABC0F5A-676C-BF40-853F-9467C46AEC53}"/>
              </a:ext>
            </a:extLst>
          </p:cNvPr>
          <p:cNvSpPr>
            <a:spLocks noGrp="1"/>
          </p:cNvSpPr>
          <p:nvPr>
            <p:ph type="dt" sz="half" idx="10"/>
          </p:nvPr>
        </p:nvSpPr>
        <p:spPr/>
        <p:txBody>
          <a:bodyPr/>
          <a:lstStyle/>
          <a:p>
            <a:fld id="{739A51C4-7510-774D-9186-F050FA916C04}" type="datetimeFigureOut">
              <a:rPr lang="en-US" smtClean="0"/>
              <a:t>11/13/18</a:t>
            </a:fld>
            <a:endParaRPr lang="en-US"/>
          </a:p>
        </p:txBody>
      </p:sp>
      <p:sp>
        <p:nvSpPr>
          <p:cNvPr id="5" name="Footer Placeholder 4">
            <a:extLst>
              <a:ext uri="{FF2B5EF4-FFF2-40B4-BE49-F238E27FC236}">
                <a16:creationId xmlns:a16="http://schemas.microsoft.com/office/drawing/2014/main" id="{A9D0C5C9-AF5F-B540-B27E-0BE40A2E40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38AC80-533F-D041-BE97-DEC85A65D47C}"/>
              </a:ext>
            </a:extLst>
          </p:cNvPr>
          <p:cNvSpPr>
            <a:spLocks noGrp="1"/>
          </p:cNvSpPr>
          <p:nvPr>
            <p:ph type="sldNum" sz="quarter" idx="12"/>
          </p:nvPr>
        </p:nvSpPr>
        <p:spPr/>
        <p:txBody>
          <a:bodyPr/>
          <a:lstStyle/>
          <a:p>
            <a:fld id="{CA8CB03A-A448-6044-9C84-036E3E07E062}" type="slidenum">
              <a:rPr lang="en-US" smtClean="0"/>
              <a:t>‹#›</a:t>
            </a:fld>
            <a:endParaRPr lang="en-US"/>
          </a:p>
        </p:txBody>
      </p:sp>
    </p:spTree>
    <p:extLst>
      <p:ext uri="{BB962C8B-B14F-4D97-AF65-F5344CB8AC3E}">
        <p14:creationId xmlns:p14="http://schemas.microsoft.com/office/powerpoint/2010/main" val="32038174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4E80B-E6EF-FD4D-AADC-506FE44E0A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9537952-CB1F-804A-BB68-6EE5E1672A83}"/>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77E3A6E-D5B5-0148-AC32-73E81A335F3C}"/>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4874E06-E1DF-2544-83AB-F6A7EDCB6D25}"/>
              </a:ext>
            </a:extLst>
          </p:cNvPr>
          <p:cNvSpPr>
            <a:spLocks noGrp="1"/>
          </p:cNvSpPr>
          <p:nvPr>
            <p:ph type="dt" sz="half" idx="10"/>
          </p:nvPr>
        </p:nvSpPr>
        <p:spPr/>
        <p:txBody>
          <a:bodyPr/>
          <a:lstStyle/>
          <a:p>
            <a:fld id="{739A51C4-7510-774D-9186-F050FA916C04}" type="datetimeFigureOut">
              <a:rPr lang="en-US" smtClean="0"/>
              <a:t>11/13/18</a:t>
            </a:fld>
            <a:endParaRPr lang="en-US"/>
          </a:p>
        </p:txBody>
      </p:sp>
      <p:sp>
        <p:nvSpPr>
          <p:cNvPr id="6" name="Footer Placeholder 5">
            <a:extLst>
              <a:ext uri="{FF2B5EF4-FFF2-40B4-BE49-F238E27FC236}">
                <a16:creationId xmlns:a16="http://schemas.microsoft.com/office/drawing/2014/main" id="{1816C4CA-5A2E-1942-9CF8-ADFAC7723C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D627A3-F5E3-9E42-A2BE-FDEDF9B29AC0}"/>
              </a:ext>
            </a:extLst>
          </p:cNvPr>
          <p:cNvSpPr>
            <a:spLocks noGrp="1"/>
          </p:cNvSpPr>
          <p:nvPr>
            <p:ph type="sldNum" sz="quarter" idx="12"/>
          </p:nvPr>
        </p:nvSpPr>
        <p:spPr/>
        <p:txBody>
          <a:bodyPr/>
          <a:lstStyle/>
          <a:p>
            <a:fld id="{CA8CB03A-A448-6044-9C84-036E3E07E062}" type="slidenum">
              <a:rPr lang="en-US" smtClean="0"/>
              <a:t>‹#›</a:t>
            </a:fld>
            <a:endParaRPr lang="en-US"/>
          </a:p>
        </p:txBody>
      </p:sp>
    </p:spTree>
    <p:extLst>
      <p:ext uri="{BB962C8B-B14F-4D97-AF65-F5344CB8AC3E}">
        <p14:creationId xmlns:p14="http://schemas.microsoft.com/office/powerpoint/2010/main" val="9559382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A1914-3778-B547-BEE0-26CA1D4C4BBE}"/>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901CEB5-469D-7D4F-8736-E2F1A60A9885}"/>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15810CA-1C21-E840-99FB-3FD33AA3E421}"/>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F433B5F-D683-1B45-97ED-7D01B804835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4559B3D-C14B-B04D-B979-19C42F650B55}"/>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BB0F84A-0125-EC4D-B6E5-62E97688F929}"/>
              </a:ext>
            </a:extLst>
          </p:cNvPr>
          <p:cNvSpPr>
            <a:spLocks noGrp="1"/>
          </p:cNvSpPr>
          <p:nvPr>
            <p:ph type="dt" sz="half" idx="10"/>
          </p:nvPr>
        </p:nvSpPr>
        <p:spPr/>
        <p:txBody>
          <a:bodyPr/>
          <a:lstStyle/>
          <a:p>
            <a:fld id="{739A51C4-7510-774D-9186-F050FA916C04}" type="datetimeFigureOut">
              <a:rPr lang="en-US" smtClean="0"/>
              <a:t>11/13/18</a:t>
            </a:fld>
            <a:endParaRPr lang="en-US"/>
          </a:p>
        </p:txBody>
      </p:sp>
      <p:sp>
        <p:nvSpPr>
          <p:cNvPr id="8" name="Footer Placeholder 7">
            <a:extLst>
              <a:ext uri="{FF2B5EF4-FFF2-40B4-BE49-F238E27FC236}">
                <a16:creationId xmlns:a16="http://schemas.microsoft.com/office/drawing/2014/main" id="{DBA7ADA0-0307-374E-A20F-316D55A3064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F734443-98C4-8049-AD9E-CB02AD817F8B}"/>
              </a:ext>
            </a:extLst>
          </p:cNvPr>
          <p:cNvSpPr>
            <a:spLocks noGrp="1"/>
          </p:cNvSpPr>
          <p:nvPr>
            <p:ph type="sldNum" sz="quarter" idx="12"/>
          </p:nvPr>
        </p:nvSpPr>
        <p:spPr/>
        <p:txBody>
          <a:bodyPr/>
          <a:lstStyle/>
          <a:p>
            <a:fld id="{CA8CB03A-A448-6044-9C84-036E3E07E062}" type="slidenum">
              <a:rPr lang="en-US" smtClean="0"/>
              <a:t>‹#›</a:t>
            </a:fld>
            <a:endParaRPr lang="en-US"/>
          </a:p>
        </p:txBody>
      </p:sp>
    </p:spTree>
    <p:extLst>
      <p:ext uri="{BB962C8B-B14F-4D97-AF65-F5344CB8AC3E}">
        <p14:creationId xmlns:p14="http://schemas.microsoft.com/office/powerpoint/2010/main" val="12520731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C41E4-4CC4-0742-8D25-529B22A621F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48B31A9-2FF2-9843-B97F-72617D50E48D}"/>
              </a:ext>
            </a:extLst>
          </p:cNvPr>
          <p:cNvSpPr>
            <a:spLocks noGrp="1"/>
          </p:cNvSpPr>
          <p:nvPr>
            <p:ph type="dt" sz="half" idx="10"/>
          </p:nvPr>
        </p:nvSpPr>
        <p:spPr/>
        <p:txBody>
          <a:bodyPr/>
          <a:lstStyle/>
          <a:p>
            <a:fld id="{739A51C4-7510-774D-9186-F050FA916C04}" type="datetimeFigureOut">
              <a:rPr lang="en-US" smtClean="0"/>
              <a:t>11/13/18</a:t>
            </a:fld>
            <a:endParaRPr lang="en-US"/>
          </a:p>
        </p:txBody>
      </p:sp>
      <p:sp>
        <p:nvSpPr>
          <p:cNvPr id="4" name="Footer Placeholder 3">
            <a:extLst>
              <a:ext uri="{FF2B5EF4-FFF2-40B4-BE49-F238E27FC236}">
                <a16:creationId xmlns:a16="http://schemas.microsoft.com/office/drawing/2014/main" id="{4C03A0F4-12FC-2C4E-85E4-CD38FD59DF8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B81F139-0165-274E-9EE2-82B4F879B3DF}"/>
              </a:ext>
            </a:extLst>
          </p:cNvPr>
          <p:cNvSpPr>
            <a:spLocks noGrp="1"/>
          </p:cNvSpPr>
          <p:nvPr>
            <p:ph type="sldNum" sz="quarter" idx="12"/>
          </p:nvPr>
        </p:nvSpPr>
        <p:spPr/>
        <p:txBody>
          <a:bodyPr/>
          <a:lstStyle/>
          <a:p>
            <a:fld id="{CA8CB03A-A448-6044-9C84-036E3E07E062}" type="slidenum">
              <a:rPr lang="en-US" smtClean="0"/>
              <a:t>‹#›</a:t>
            </a:fld>
            <a:endParaRPr lang="en-US"/>
          </a:p>
        </p:txBody>
      </p:sp>
    </p:spTree>
    <p:extLst>
      <p:ext uri="{BB962C8B-B14F-4D97-AF65-F5344CB8AC3E}">
        <p14:creationId xmlns:p14="http://schemas.microsoft.com/office/powerpoint/2010/main" val="4393502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5292A95-FA1E-0048-A378-8B171DEC0FE8}"/>
              </a:ext>
            </a:extLst>
          </p:cNvPr>
          <p:cNvSpPr>
            <a:spLocks noGrp="1"/>
          </p:cNvSpPr>
          <p:nvPr>
            <p:ph type="dt" sz="half" idx="10"/>
          </p:nvPr>
        </p:nvSpPr>
        <p:spPr/>
        <p:txBody>
          <a:bodyPr/>
          <a:lstStyle/>
          <a:p>
            <a:fld id="{739A51C4-7510-774D-9186-F050FA916C04}" type="datetimeFigureOut">
              <a:rPr lang="en-US" smtClean="0"/>
              <a:t>11/13/18</a:t>
            </a:fld>
            <a:endParaRPr lang="en-US"/>
          </a:p>
        </p:txBody>
      </p:sp>
      <p:sp>
        <p:nvSpPr>
          <p:cNvPr id="3" name="Footer Placeholder 2">
            <a:extLst>
              <a:ext uri="{FF2B5EF4-FFF2-40B4-BE49-F238E27FC236}">
                <a16:creationId xmlns:a16="http://schemas.microsoft.com/office/drawing/2014/main" id="{C27B6B4A-AE69-624C-AEAB-9A76326739C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C72AB3-6684-AF42-BA8C-7AD91B006F59}"/>
              </a:ext>
            </a:extLst>
          </p:cNvPr>
          <p:cNvSpPr>
            <a:spLocks noGrp="1"/>
          </p:cNvSpPr>
          <p:nvPr>
            <p:ph type="sldNum" sz="quarter" idx="12"/>
          </p:nvPr>
        </p:nvSpPr>
        <p:spPr/>
        <p:txBody>
          <a:bodyPr/>
          <a:lstStyle/>
          <a:p>
            <a:fld id="{CA8CB03A-A448-6044-9C84-036E3E07E062}" type="slidenum">
              <a:rPr lang="en-US" smtClean="0"/>
              <a:t>‹#›</a:t>
            </a:fld>
            <a:endParaRPr lang="en-US"/>
          </a:p>
        </p:txBody>
      </p:sp>
    </p:spTree>
    <p:extLst>
      <p:ext uri="{BB962C8B-B14F-4D97-AF65-F5344CB8AC3E}">
        <p14:creationId xmlns:p14="http://schemas.microsoft.com/office/powerpoint/2010/main" val="24486568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3D411-C659-DE44-B4F3-EEE69A3A7C83}"/>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F9AAA8A-AFE8-784B-8A3B-B40B5449E537}"/>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6F385AB-DDE5-2C41-A07F-9381F1B0BD6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640E943-8E87-EF47-9FF0-C52B4A5E746F}"/>
              </a:ext>
            </a:extLst>
          </p:cNvPr>
          <p:cNvSpPr>
            <a:spLocks noGrp="1"/>
          </p:cNvSpPr>
          <p:nvPr>
            <p:ph type="dt" sz="half" idx="10"/>
          </p:nvPr>
        </p:nvSpPr>
        <p:spPr/>
        <p:txBody>
          <a:bodyPr/>
          <a:lstStyle/>
          <a:p>
            <a:fld id="{739A51C4-7510-774D-9186-F050FA916C04}" type="datetimeFigureOut">
              <a:rPr lang="en-US" smtClean="0"/>
              <a:t>11/13/18</a:t>
            </a:fld>
            <a:endParaRPr lang="en-US"/>
          </a:p>
        </p:txBody>
      </p:sp>
      <p:sp>
        <p:nvSpPr>
          <p:cNvPr id="6" name="Footer Placeholder 5">
            <a:extLst>
              <a:ext uri="{FF2B5EF4-FFF2-40B4-BE49-F238E27FC236}">
                <a16:creationId xmlns:a16="http://schemas.microsoft.com/office/drawing/2014/main" id="{060099E7-6FC8-8449-A89E-7C64F515AFC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66B862-0A90-9948-AA85-C52AF612CB31}"/>
              </a:ext>
            </a:extLst>
          </p:cNvPr>
          <p:cNvSpPr>
            <a:spLocks noGrp="1"/>
          </p:cNvSpPr>
          <p:nvPr>
            <p:ph type="sldNum" sz="quarter" idx="12"/>
          </p:nvPr>
        </p:nvSpPr>
        <p:spPr/>
        <p:txBody>
          <a:bodyPr/>
          <a:lstStyle/>
          <a:p>
            <a:fld id="{CA8CB03A-A448-6044-9C84-036E3E07E062}" type="slidenum">
              <a:rPr lang="en-US" smtClean="0"/>
              <a:t>‹#›</a:t>
            </a:fld>
            <a:endParaRPr lang="en-US"/>
          </a:p>
        </p:txBody>
      </p:sp>
    </p:spTree>
    <p:extLst>
      <p:ext uri="{BB962C8B-B14F-4D97-AF65-F5344CB8AC3E}">
        <p14:creationId xmlns:p14="http://schemas.microsoft.com/office/powerpoint/2010/main" val="403148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&lt;Nov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54476-55FE-264E-BD3F-AF38322B3C1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D4E650A-585F-6D48-95A1-480B684E6140}"/>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76F6588-682C-A548-9197-A978879EB30F}"/>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DA723A9-94CE-994F-AD92-E6C18794F836}"/>
              </a:ext>
            </a:extLst>
          </p:cNvPr>
          <p:cNvSpPr>
            <a:spLocks noGrp="1"/>
          </p:cNvSpPr>
          <p:nvPr>
            <p:ph type="dt" sz="half" idx="10"/>
          </p:nvPr>
        </p:nvSpPr>
        <p:spPr/>
        <p:txBody>
          <a:bodyPr/>
          <a:lstStyle/>
          <a:p>
            <a:fld id="{739A51C4-7510-774D-9186-F050FA916C04}" type="datetimeFigureOut">
              <a:rPr lang="en-US" smtClean="0"/>
              <a:t>11/13/18</a:t>
            </a:fld>
            <a:endParaRPr lang="en-US"/>
          </a:p>
        </p:txBody>
      </p:sp>
      <p:sp>
        <p:nvSpPr>
          <p:cNvPr id="6" name="Footer Placeholder 5">
            <a:extLst>
              <a:ext uri="{FF2B5EF4-FFF2-40B4-BE49-F238E27FC236}">
                <a16:creationId xmlns:a16="http://schemas.microsoft.com/office/drawing/2014/main" id="{A527A284-4EF4-E646-BE16-D312A69FC8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CA976D-2A25-7C4D-8BD3-0BE617A72796}"/>
              </a:ext>
            </a:extLst>
          </p:cNvPr>
          <p:cNvSpPr>
            <a:spLocks noGrp="1"/>
          </p:cNvSpPr>
          <p:nvPr>
            <p:ph type="sldNum" sz="quarter" idx="12"/>
          </p:nvPr>
        </p:nvSpPr>
        <p:spPr/>
        <p:txBody>
          <a:bodyPr/>
          <a:lstStyle/>
          <a:p>
            <a:fld id="{CA8CB03A-A448-6044-9C84-036E3E07E062}" type="slidenum">
              <a:rPr lang="en-US" smtClean="0"/>
              <a:t>‹#›</a:t>
            </a:fld>
            <a:endParaRPr lang="en-US"/>
          </a:p>
        </p:txBody>
      </p:sp>
    </p:spTree>
    <p:extLst>
      <p:ext uri="{BB962C8B-B14F-4D97-AF65-F5344CB8AC3E}">
        <p14:creationId xmlns:p14="http://schemas.microsoft.com/office/powerpoint/2010/main" val="16695941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85A9C-5745-D449-BD39-8829E725F8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C31A343-0706-6E40-811D-E3095F1DB69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CF1581-CE18-9647-BF32-D0C792B77B3E}"/>
              </a:ext>
            </a:extLst>
          </p:cNvPr>
          <p:cNvSpPr>
            <a:spLocks noGrp="1"/>
          </p:cNvSpPr>
          <p:nvPr>
            <p:ph type="dt" sz="half" idx="10"/>
          </p:nvPr>
        </p:nvSpPr>
        <p:spPr/>
        <p:txBody>
          <a:bodyPr/>
          <a:lstStyle/>
          <a:p>
            <a:fld id="{739A51C4-7510-774D-9186-F050FA916C04}" type="datetimeFigureOut">
              <a:rPr lang="en-US" smtClean="0"/>
              <a:t>11/13/18</a:t>
            </a:fld>
            <a:endParaRPr lang="en-US"/>
          </a:p>
        </p:txBody>
      </p:sp>
      <p:sp>
        <p:nvSpPr>
          <p:cNvPr id="5" name="Footer Placeholder 4">
            <a:extLst>
              <a:ext uri="{FF2B5EF4-FFF2-40B4-BE49-F238E27FC236}">
                <a16:creationId xmlns:a16="http://schemas.microsoft.com/office/drawing/2014/main" id="{DCEFF9DC-5918-394C-8F62-32C1C57C80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6BA31A-D016-4F48-A34F-6312384BB338}"/>
              </a:ext>
            </a:extLst>
          </p:cNvPr>
          <p:cNvSpPr>
            <a:spLocks noGrp="1"/>
          </p:cNvSpPr>
          <p:nvPr>
            <p:ph type="sldNum" sz="quarter" idx="12"/>
          </p:nvPr>
        </p:nvSpPr>
        <p:spPr/>
        <p:txBody>
          <a:bodyPr/>
          <a:lstStyle/>
          <a:p>
            <a:fld id="{CA8CB03A-A448-6044-9C84-036E3E07E062}" type="slidenum">
              <a:rPr lang="en-US" smtClean="0"/>
              <a:t>‹#›</a:t>
            </a:fld>
            <a:endParaRPr lang="en-US"/>
          </a:p>
        </p:txBody>
      </p:sp>
    </p:spTree>
    <p:extLst>
      <p:ext uri="{BB962C8B-B14F-4D97-AF65-F5344CB8AC3E}">
        <p14:creationId xmlns:p14="http://schemas.microsoft.com/office/powerpoint/2010/main" val="12184586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8C585FE-F47A-7A4B-92FD-A82A63C7128A}"/>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6D38C27-6C53-C749-9DA6-3492D04BBB2F}"/>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3B3277-3A06-EF45-959E-694EBF518880}"/>
              </a:ext>
            </a:extLst>
          </p:cNvPr>
          <p:cNvSpPr>
            <a:spLocks noGrp="1"/>
          </p:cNvSpPr>
          <p:nvPr>
            <p:ph type="dt" sz="half" idx="10"/>
          </p:nvPr>
        </p:nvSpPr>
        <p:spPr/>
        <p:txBody>
          <a:bodyPr/>
          <a:lstStyle/>
          <a:p>
            <a:fld id="{739A51C4-7510-774D-9186-F050FA916C04}" type="datetimeFigureOut">
              <a:rPr lang="en-US" smtClean="0"/>
              <a:t>11/13/18</a:t>
            </a:fld>
            <a:endParaRPr lang="en-US"/>
          </a:p>
        </p:txBody>
      </p:sp>
      <p:sp>
        <p:nvSpPr>
          <p:cNvPr id="5" name="Footer Placeholder 4">
            <a:extLst>
              <a:ext uri="{FF2B5EF4-FFF2-40B4-BE49-F238E27FC236}">
                <a16:creationId xmlns:a16="http://schemas.microsoft.com/office/drawing/2014/main" id="{C0E70AC9-0FA1-3C47-A4F9-024B8B4507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E9A1DB-7745-ED44-A626-D3E02F3178ED}"/>
              </a:ext>
            </a:extLst>
          </p:cNvPr>
          <p:cNvSpPr>
            <a:spLocks noGrp="1"/>
          </p:cNvSpPr>
          <p:nvPr>
            <p:ph type="sldNum" sz="quarter" idx="12"/>
          </p:nvPr>
        </p:nvSpPr>
        <p:spPr/>
        <p:txBody>
          <a:bodyPr/>
          <a:lstStyle/>
          <a:p>
            <a:fld id="{CA8CB03A-A448-6044-9C84-036E3E07E062}" type="slidenum">
              <a:rPr lang="en-US" smtClean="0"/>
              <a:t>‹#›</a:t>
            </a:fld>
            <a:endParaRPr lang="en-US"/>
          </a:p>
        </p:txBody>
      </p:sp>
    </p:spTree>
    <p:extLst>
      <p:ext uri="{BB962C8B-B14F-4D97-AF65-F5344CB8AC3E}">
        <p14:creationId xmlns:p14="http://schemas.microsoft.com/office/powerpoint/2010/main" val="3040617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&lt;Nov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&lt;Nov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&lt;Nov 2018&gt;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&lt;Nov 2018&gt;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7" name="Date Placeholder 6">
            <a:extLst>
              <a:ext uri="{FF2B5EF4-FFF2-40B4-BE49-F238E27FC236}">
                <a16:creationId xmlns:a16="http://schemas.microsoft.com/office/drawing/2014/main" id="{00F5FED6-BC73-8A48-8DF8-C7662E31C124}"/>
              </a:ext>
            </a:extLst>
          </p:cNvPr>
          <p:cNvSpPr>
            <a:spLocks noGrp="1"/>
          </p:cNvSpPr>
          <p:nvPr>
            <p:ph type="dt" sz="half" idx="10"/>
          </p:nvPr>
        </p:nvSpPr>
        <p:spPr/>
        <p:txBody>
          <a:bodyPr/>
          <a:lstStyle/>
          <a:p>
            <a:pPr>
              <a:defRPr/>
            </a:pPr>
            <a:r>
              <a:rPr lang="en-US" dirty="0"/>
              <a:t>&lt;Nov 2018&gt;</a:t>
            </a:r>
          </a:p>
        </p:txBody>
      </p:sp>
      <p:sp>
        <p:nvSpPr>
          <p:cNvPr id="8" name="Footer Placeholder 7">
            <a:extLst>
              <a:ext uri="{FF2B5EF4-FFF2-40B4-BE49-F238E27FC236}">
                <a16:creationId xmlns:a16="http://schemas.microsoft.com/office/drawing/2014/main" id="{F07B056E-82CA-6D47-81F0-E53DDAF3B4B3}"/>
              </a:ext>
            </a:extLst>
          </p:cNvPr>
          <p:cNvSpPr>
            <a:spLocks noGrp="1"/>
          </p:cNvSpPr>
          <p:nvPr>
            <p:ph type="ftr" sz="quarter" idx="11"/>
          </p:nvPr>
        </p:nvSpPr>
        <p:spPr/>
        <p:txBody>
          <a:bodyPr/>
          <a:lstStyle/>
          <a:p>
            <a:pPr>
              <a:defRPr/>
            </a:pPr>
            <a:r>
              <a:rPr lang="en-US"/>
              <a:t>&lt;Pat Kinney&gt;, &lt;Kinney Consulting LLC&gt;</a:t>
            </a:r>
          </a:p>
        </p:txBody>
      </p:sp>
      <p:sp>
        <p:nvSpPr>
          <p:cNvPr id="9" name="Slide Number Placeholder 8">
            <a:extLst>
              <a:ext uri="{FF2B5EF4-FFF2-40B4-BE49-F238E27FC236}">
                <a16:creationId xmlns:a16="http://schemas.microsoft.com/office/drawing/2014/main" id="{730698E1-1756-8740-A0AF-7C28E25C945E}"/>
              </a:ext>
            </a:extLst>
          </p:cNvPr>
          <p:cNvSpPr>
            <a:spLocks noGrp="1"/>
          </p:cNvSpPr>
          <p:nvPr>
            <p:ph type="sldNum" sz="quarter" idx="12"/>
          </p:nvPr>
        </p:nvSpPr>
        <p:spPr/>
        <p:txBody>
          <a:bodyPr/>
          <a:lstStyle/>
          <a:p>
            <a:pPr>
              <a:defRPr/>
            </a:pPr>
            <a:r>
              <a:rPr lang="en-US"/>
              <a:t>Slide </a:t>
            </a:r>
            <a:fld id="{AD8365B0-1DCB-374B-8D2E-32E02956BE58}" type="slidenum">
              <a:rPr lang="en-US" smtClean="0"/>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&lt;Nov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&lt;Nov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2286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a:t>&lt;Nov 2018&gt;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228600"/>
            <a:ext cx="3962400" cy="215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15-18-0496-00-0mag</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E41551-44E5-5A4E-B70F-5830A5CAA408}"/>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893A70E-CE65-C340-9B91-616DAB28C1DE}"/>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C99CA23-1AFA-4047-AFFD-BDD8108BD752}"/>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9A51C4-7510-774D-9186-F050FA916C04}" type="datetimeFigureOut">
              <a:rPr lang="en-US" smtClean="0"/>
              <a:t>11/13/18</a:t>
            </a:fld>
            <a:endParaRPr lang="en-US"/>
          </a:p>
        </p:txBody>
      </p:sp>
      <p:sp>
        <p:nvSpPr>
          <p:cNvPr id="5" name="Footer Placeholder 4">
            <a:extLst>
              <a:ext uri="{FF2B5EF4-FFF2-40B4-BE49-F238E27FC236}">
                <a16:creationId xmlns:a16="http://schemas.microsoft.com/office/drawing/2014/main" id="{90A2C5CD-E42E-4E47-9E5F-A2392BBDA8D3}"/>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6D76E2A-6F6E-0043-8220-7D5E0567ACAC}"/>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8CB03A-A448-6044-9C84-036E3E07E062}" type="slidenum">
              <a:rPr lang="en-US" smtClean="0"/>
              <a:t>‹#›</a:t>
            </a:fld>
            <a:endParaRPr lang="en-US"/>
          </a:p>
        </p:txBody>
      </p:sp>
    </p:spTree>
    <p:extLst>
      <p:ext uri="{BB962C8B-B14F-4D97-AF65-F5344CB8AC3E}">
        <p14:creationId xmlns:p14="http://schemas.microsoft.com/office/powerpoint/2010/main" val="41142138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Mike_Spring_Article_on_Stds_Process.pdf"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2562"/>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&lt;Pat Kinney&gt;, &lt;Kinney Consulting LLC&gt;</a:t>
            </a:r>
          </a:p>
        </p:txBody>
      </p:sp>
      <p:sp>
        <p:nvSpPr>
          <p:cNvPr id="15362" name="Slide Number Placeholder 3"/>
          <p:cNvSpPr>
            <a:spLocks noGrp="1"/>
          </p:cNvSpPr>
          <p:nvPr>
            <p:ph type="sldNum" sz="quarter" idx="12"/>
          </p:nvPr>
        </p:nvSpPr>
        <p:spPr>
          <a:xfrm>
            <a:off x="4344988" y="6475413"/>
            <a:ext cx="530225" cy="182562"/>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SC Report for Bangkok 2018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12 Nov 2018</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SC Report for Nov 2018 Session.</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Report for the Nov 2018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xfrm>
            <a:off x="685800" y="228600"/>
            <a:ext cx="1600200" cy="2159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endParaRPr lang="en-US"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xfrm>
            <a:off x="685800" y="228600"/>
            <a:ext cx="1600200" cy="2159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21506" name="Footer Placeholder 2"/>
          <p:cNvSpPr>
            <a:spLocks noGrp="1"/>
          </p:cNvSpPr>
          <p:nvPr>
            <p:ph type="ftr" sz="quarter" idx="11"/>
          </p:nvPr>
        </p:nvSpPr>
        <p:spPr>
          <a:xfrm>
            <a:off x="5486400" y="6475413"/>
            <a:ext cx="3124200" cy="182562"/>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xfrm>
            <a:off x="4344988" y="6475413"/>
            <a:ext cx="530225" cy="182562"/>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228600"/>
            <a:ext cx="7772400" cy="762000"/>
          </a:xfrm>
        </p:spPr>
        <p:txBody>
          <a:bodyPr/>
          <a:lstStyle/>
          <a:p>
            <a:r>
              <a:rPr lang="en-US" b="1" dirty="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444500"/>
            <a:ext cx="9296400" cy="1600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a:t>Discussion on any issues with published standards?</a:t>
            </a:r>
          </a:p>
        </p:txBody>
      </p:sp>
    </p:spTree>
    <p:extLst>
      <p:ext uri="{BB962C8B-B14F-4D97-AF65-F5344CB8AC3E}">
        <p14:creationId xmlns:p14="http://schemas.microsoft.com/office/powerpoint/2010/main" val="109870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xfrm>
            <a:off x="685800" y="228600"/>
            <a:ext cx="1600200" cy="2159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21506" name="Footer Placeholder 2"/>
          <p:cNvSpPr>
            <a:spLocks noGrp="1"/>
          </p:cNvSpPr>
          <p:nvPr>
            <p:ph type="ftr" sz="quarter" idx="11"/>
          </p:nvPr>
        </p:nvSpPr>
        <p:spPr>
          <a:xfrm>
            <a:off x="5486400" y="6475413"/>
            <a:ext cx="3124200" cy="182562"/>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xfrm>
            <a:off x="4344988" y="6475413"/>
            <a:ext cx="530225" cy="182562"/>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219200"/>
            <a:ext cx="8305800" cy="25323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a:t>Discussion on any issues with the Operations Manual (15-10-0235-20</a:t>
            </a:r>
            <a:r>
              <a:rPr lang="en-US" sz="2800" dirty="0"/>
              <a:t>)</a:t>
            </a:r>
          </a:p>
          <a:p>
            <a:pPr marL="1257300" lvl="2" indent="-342900">
              <a:buClr>
                <a:srgbClr val="FF0000"/>
              </a:buClr>
              <a:buFont typeface="Wingdings" charset="2"/>
              <a:buChar char="q"/>
            </a:pPr>
            <a:r>
              <a:rPr lang="en-US" sz="2000" dirty="0"/>
              <a:t>Discussion on adding a new type of group, i.e. a technical advisory group (TAG) to the OM</a:t>
            </a:r>
          </a:p>
          <a:p>
            <a:pPr marL="1257300" lvl="2" indent="-342900">
              <a:buClr>
                <a:srgbClr val="FF0000"/>
              </a:buClr>
              <a:buFont typeface="Wingdings" charset="2"/>
              <a:buChar char="q"/>
            </a:pPr>
            <a:r>
              <a:rPr lang="en-US" sz="2000" dirty="0"/>
              <a:t>discussion the topic of 802.15 ANA registration of alternate cryptographic algorithms</a:t>
            </a:r>
          </a:p>
          <a:p>
            <a:pPr marL="1257300" lvl="2" indent="-342900">
              <a:buClr>
                <a:srgbClr val="FF0000"/>
              </a:buClr>
              <a:buFont typeface="Wingdings" charset="2"/>
              <a:buChar char="q"/>
            </a:pPr>
            <a:endParaRPr lang="en-US" sz="2000" dirty="0"/>
          </a:p>
        </p:txBody>
      </p:sp>
    </p:spTree>
    <p:extLst>
      <p:ext uri="{BB962C8B-B14F-4D97-AF65-F5344CB8AC3E}">
        <p14:creationId xmlns:p14="http://schemas.microsoft.com/office/powerpoint/2010/main" val="976539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0904"/>
            <a:ext cx="7772400" cy="1066800"/>
          </a:xfrm>
        </p:spPr>
        <p:txBody>
          <a:bodyPr/>
          <a:lstStyle/>
          <a:p>
            <a:r>
              <a:rPr lang="en-US" b="1" dirty="0"/>
              <a:t>SC IETF</a:t>
            </a:r>
          </a:p>
        </p:txBody>
      </p:sp>
      <p:sp>
        <p:nvSpPr>
          <p:cNvPr id="3" name="Content Placeholder 2"/>
          <p:cNvSpPr>
            <a:spLocks noGrp="1"/>
          </p:cNvSpPr>
          <p:nvPr>
            <p:ph idx="1"/>
          </p:nvPr>
        </p:nvSpPr>
        <p:spPr>
          <a:xfrm>
            <a:off x="152400" y="1077704"/>
            <a:ext cx="8763000" cy="4267200"/>
          </a:xfrm>
        </p:spPr>
        <p:txBody>
          <a:bodyPr/>
          <a:lstStyle/>
          <a:p>
            <a:pPr>
              <a:buClr>
                <a:srgbClr val="FF0000"/>
              </a:buClr>
              <a:buFont typeface="Wingdings" charset="2"/>
              <a:buChar char="q"/>
            </a:pPr>
            <a:r>
              <a:rPr lang="en-US" sz="2800" dirty="0"/>
              <a:t>IETF 103 topics and results for constrained WGs</a:t>
            </a:r>
          </a:p>
          <a:p>
            <a:pPr>
              <a:buClr>
                <a:srgbClr val="FF0000"/>
              </a:buClr>
              <a:buFont typeface="Wingdings" charset="2"/>
              <a:buChar char="q"/>
            </a:pPr>
            <a:r>
              <a:rPr lang="en-US" sz="2800" dirty="0"/>
              <a:t>Status Updates</a:t>
            </a:r>
          </a:p>
          <a:p>
            <a:pPr marL="857250" indent="-457200">
              <a:buFont typeface="Wingdings" pitchFamily="2" charset="2"/>
              <a:buChar char="ü"/>
            </a:pPr>
            <a:r>
              <a:rPr lang="en-US" sz="2600" dirty="0"/>
              <a:t>6tisch</a:t>
            </a:r>
          </a:p>
          <a:p>
            <a:pPr marL="742950"/>
            <a:r>
              <a:rPr lang="en-US" sz="2600" dirty="0"/>
              <a:t>core</a:t>
            </a:r>
          </a:p>
          <a:p>
            <a:pPr marL="857250" indent="-457200">
              <a:buFont typeface="Wingdings" pitchFamily="2" charset="2"/>
              <a:buChar char="ü"/>
            </a:pPr>
            <a:r>
              <a:rPr lang="en-US" sz="2600" dirty="0"/>
              <a:t>6lo</a:t>
            </a:r>
          </a:p>
          <a:p>
            <a:pPr marL="742950"/>
            <a:r>
              <a:rPr lang="en-US" sz="2600" dirty="0"/>
              <a:t>roll</a:t>
            </a:r>
          </a:p>
          <a:p>
            <a:pPr marL="742950"/>
            <a:r>
              <a:rPr lang="en-US" sz="2600" dirty="0"/>
              <a:t>suit</a:t>
            </a:r>
          </a:p>
          <a:p>
            <a:pPr marL="857250" indent="-457200">
              <a:buFont typeface="Wingdings" pitchFamily="2" charset="2"/>
              <a:buChar char="ü"/>
            </a:pPr>
            <a:r>
              <a:rPr lang="en-US" sz="2600" dirty="0"/>
              <a:t>lp-wan </a:t>
            </a:r>
          </a:p>
        </p:txBody>
      </p:sp>
      <p:sp>
        <p:nvSpPr>
          <p:cNvPr id="4" name="Date Placeholder 3"/>
          <p:cNvSpPr>
            <a:spLocks noGrp="1"/>
          </p:cNvSpPr>
          <p:nvPr>
            <p:ph type="dt" sz="half" idx="10"/>
          </p:nvPr>
        </p:nvSpPr>
        <p:spPr/>
        <p:txBody>
          <a:bodyPr/>
          <a:lstStyle/>
          <a:p>
            <a:pPr>
              <a:defRPr/>
            </a:pPr>
            <a:r>
              <a:rPr lang="en-US"/>
              <a:t>&lt;Nov 2018&gt;</a:t>
            </a:r>
            <a:endParaRPr lang="en-US" dirty="0"/>
          </a:p>
        </p:txBody>
      </p:sp>
      <p:sp>
        <p:nvSpPr>
          <p:cNvPr id="5" name="Footer Placeholder 4"/>
          <p:cNvSpPr>
            <a:spLocks noGrp="1"/>
          </p:cNvSpPr>
          <p:nvPr>
            <p:ph type="ftr" sz="quarter" idx="11"/>
          </p:nvPr>
        </p:nvSpPr>
        <p:spPr/>
        <p:txBody>
          <a:bodyPr/>
          <a:lstStyle/>
          <a:p>
            <a:pPr>
              <a:defRPr/>
            </a:pPr>
            <a:r>
              <a:rPr lang="en-US"/>
              <a:t>&lt;Pat Kinney&gt;, &lt;Kinney Consulting LLC&gt;</a:t>
            </a:r>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12</a:t>
            </a:fld>
            <a:endParaRPr lang="en-US"/>
          </a:p>
        </p:txBody>
      </p:sp>
    </p:spTree>
    <p:extLst>
      <p:ext uri="{BB962C8B-B14F-4D97-AF65-F5344CB8AC3E}">
        <p14:creationId xmlns:p14="http://schemas.microsoft.com/office/powerpoint/2010/main" val="11609427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7772400" cy="1066800"/>
          </a:xfrm>
        </p:spPr>
        <p:txBody>
          <a:bodyPr/>
          <a:lstStyle/>
          <a:p>
            <a:r>
              <a:rPr lang="en-US" dirty="0"/>
              <a:t>SC IETG 6tisch</a:t>
            </a:r>
          </a:p>
        </p:txBody>
      </p:sp>
      <p:sp>
        <p:nvSpPr>
          <p:cNvPr id="3" name="Content Placeholder 2"/>
          <p:cNvSpPr>
            <a:spLocks noGrp="1"/>
          </p:cNvSpPr>
          <p:nvPr>
            <p:ph idx="1"/>
          </p:nvPr>
        </p:nvSpPr>
        <p:spPr>
          <a:xfrm>
            <a:off x="0" y="723107"/>
            <a:ext cx="9067800" cy="5601493"/>
          </a:xfrm>
        </p:spPr>
        <p:txBody>
          <a:bodyPr/>
          <a:lstStyle/>
          <a:p>
            <a:r>
              <a:rPr lang="en-US" sz="1400" dirty="0"/>
              <a:t>`draft-ietf-6tisch-architecture` is almost ready. Pascal pushed -16 before the meeting. Pascal will merge `draft-ietf-6tisch-terminology` into `draft-ietf-6tisch-architecture` and publish -17. WGLC will be called and authors of the key 6TiSCH draft will be asked to review. </a:t>
            </a:r>
          </a:p>
          <a:p>
            <a:pPr>
              <a:buFont typeface="Arial" panose="020B0604020202020204" pitchFamily="34" charset="0"/>
              <a:buChar char="•"/>
            </a:pPr>
            <a:r>
              <a:rPr lang="en-US" sz="1400" dirty="0"/>
              <a:t>`rfc8480` was published. * `draft-ietf-6tisch-msf` was covered through 3 presentations: an intro and two "lessons learnt" presentations by 2 implementors (one by simulation using the 6TiSCH simulator, one by experimentation using </a:t>
            </a:r>
            <a:r>
              <a:rPr lang="en-US" sz="1400" dirty="0" err="1"/>
              <a:t>OpenWSN</a:t>
            </a:r>
            <a:r>
              <a:rPr lang="en-US" sz="1400" dirty="0"/>
              <a:t>). Performance is very good and matches the expectations, some lessons learnt already captured in Appendix E of `draft-ietf-6tisch-msf`. Authors will update the document based on these lessons learnt and ensure with implementors that all lessons learnt have been captured. </a:t>
            </a:r>
          </a:p>
          <a:p>
            <a:pPr>
              <a:buFont typeface="Arial" panose="020B0604020202020204" pitchFamily="34" charset="0"/>
              <a:buChar char="•"/>
            </a:pPr>
            <a:r>
              <a:rPr lang="en-US" sz="1400" dirty="0"/>
              <a:t>`draft-ietf-6tisch-minimal-security` is almost ready. It received 7 reviews during the last WGLC, all of which have been integrated, and which reviewers approve. Two final changes are still needed. Editor will discuss those on the ML, integrate them into a new version of the draft if consensus. Chairs will then open a 1-week WGLC only on those changes. </a:t>
            </a:r>
          </a:p>
          <a:p>
            <a:pPr>
              <a:buFont typeface="Arial" panose="020B0604020202020204" pitchFamily="34" charset="0"/>
              <a:buChar char="•"/>
            </a:pPr>
            <a:r>
              <a:rPr lang="en-US" sz="1400" dirty="0"/>
              <a:t>`draft-tiloca-6tisch-robust-scheduling` is new out-of-charter work which proposes a "cell shuffling" solution to prevent a selective jamming attack. The presentation was well received, the author are asked to provide more arguments about the importance of such attack. </a:t>
            </a:r>
          </a:p>
          <a:p>
            <a:pPr>
              <a:buFont typeface="Arial" panose="020B0604020202020204" pitchFamily="34" charset="0"/>
              <a:buChar char="•"/>
            </a:pPr>
            <a:r>
              <a:rPr lang="en-US" sz="1400" dirty="0"/>
              <a:t>The first side meeting was bar </a:t>
            </a:r>
            <a:r>
              <a:rPr lang="en-US" sz="1400" dirty="0" err="1"/>
              <a:t>BoF</a:t>
            </a:r>
            <a:r>
              <a:rPr lang="en-US" sz="1400" dirty="0"/>
              <a:t> "Predictable and Available Wireless", organized by Pascal </a:t>
            </a:r>
            <a:r>
              <a:rPr lang="en-US" sz="1400" dirty="0" err="1"/>
              <a:t>Thubert</a:t>
            </a:r>
            <a:r>
              <a:rPr lang="en-US" sz="1400" dirty="0"/>
              <a:t>, in which we discusses the opportunity to apply 6TiSCH to other physical layers, in particular 802.11 </a:t>
            </a:r>
            <a:r>
              <a:rPr lang="en-US" sz="1400" dirty="0" err="1"/>
              <a:t>WiFi</a:t>
            </a:r>
            <a:r>
              <a:rPr lang="en-US" sz="1400" dirty="0"/>
              <a:t>. Discussions are continuing on a new mailing list https://</a:t>
            </a:r>
            <a:r>
              <a:rPr lang="en-US" sz="1400" dirty="0" err="1"/>
              <a:t>www.ietf.org</a:t>
            </a:r>
            <a:r>
              <a:rPr lang="en-US" sz="1400" dirty="0"/>
              <a:t>/mailman/</a:t>
            </a:r>
            <a:r>
              <a:rPr lang="en-US" sz="1400" dirty="0" err="1"/>
              <a:t>listinfo</a:t>
            </a:r>
            <a:r>
              <a:rPr lang="en-US" sz="1400" dirty="0"/>
              <a:t>/paw. </a:t>
            </a:r>
          </a:p>
          <a:p>
            <a:pPr>
              <a:buFont typeface="Arial" panose="020B0604020202020204" pitchFamily="34" charset="0"/>
              <a:buChar char="•"/>
            </a:pPr>
            <a:r>
              <a:rPr lang="en-US" sz="1400" dirty="0"/>
              <a:t>The second side meeting was called to discuss EDHOC (draft-</a:t>
            </a:r>
            <a:r>
              <a:rPr lang="en-US" sz="1400" dirty="0" err="1"/>
              <a:t>selander</a:t>
            </a:r>
            <a:r>
              <a:rPr lang="en-US" sz="1400" dirty="0"/>
              <a:t>-ace-</a:t>
            </a:r>
            <a:r>
              <a:rPr lang="en-US" sz="1400" dirty="0" err="1"/>
              <a:t>cose</a:t>
            </a:r>
            <a:r>
              <a:rPr lang="en-US" sz="1400" dirty="0"/>
              <a:t>-</a:t>
            </a:r>
            <a:r>
              <a:rPr lang="en-US" sz="1400" dirty="0" err="1"/>
              <a:t>ecdhe</a:t>
            </a:r>
            <a:r>
              <a:rPr lang="en-US" sz="1400" dirty="0"/>
              <a:t>) and was attended by Jim Schaad (ace co-chair), Roman </a:t>
            </a:r>
            <a:r>
              <a:rPr lang="en-US" sz="1400" dirty="0" err="1"/>
              <a:t>Danyliw</a:t>
            </a:r>
            <a:r>
              <a:rPr lang="en-US" sz="1400" dirty="0"/>
              <a:t> (ace and </a:t>
            </a:r>
            <a:r>
              <a:rPr lang="en-US" sz="1400" dirty="0" err="1"/>
              <a:t>secdispatch</a:t>
            </a:r>
            <a:r>
              <a:rPr lang="en-US" sz="1400" dirty="0"/>
              <a:t> co-chair), Goran </a:t>
            </a:r>
            <a:r>
              <a:rPr lang="en-US" sz="1400" dirty="0" err="1"/>
              <a:t>Selander</a:t>
            </a:r>
            <a:r>
              <a:rPr lang="en-US" sz="1400" dirty="0"/>
              <a:t>, Francesca </a:t>
            </a:r>
            <a:r>
              <a:rPr lang="en-US" sz="1400" dirty="0" err="1"/>
              <a:t>Palombini</a:t>
            </a:r>
            <a:r>
              <a:rPr lang="en-US" sz="1400" dirty="0"/>
              <a:t> (EDHOC authors), Malisa </a:t>
            </a:r>
            <a:r>
              <a:rPr lang="en-US" sz="1400" dirty="0" err="1"/>
              <a:t>Vucinic</a:t>
            </a:r>
            <a:r>
              <a:rPr lang="en-US" sz="1400" dirty="0"/>
              <a:t> (6TiSCH security), Pascal </a:t>
            </a:r>
            <a:r>
              <a:rPr lang="en-US" sz="1400" dirty="0" err="1"/>
              <a:t>Thubert</a:t>
            </a:r>
            <a:r>
              <a:rPr lang="en-US" sz="1400" dirty="0"/>
              <a:t> and Thomas </a:t>
            </a:r>
            <a:r>
              <a:rPr lang="en-US" sz="1400" dirty="0" err="1"/>
              <a:t>Watteyne</a:t>
            </a:r>
            <a:r>
              <a:rPr lang="en-US" sz="1400" dirty="0"/>
              <a:t> (6TiSCH co-chairs). It was agreed that draft-</a:t>
            </a:r>
            <a:r>
              <a:rPr lang="en-US" sz="1400" dirty="0" err="1"/>
              <a:t>selander</a:t>
            </a:r>
            <a:r>
              <a:rPr lang="en-US" sz="1400" dirty="0"/>
              <a:t>-ace-</a:t>
            </a:r>
            <a:r>
              <a:rPr lang="en-US" sz="1400" dirty="0" err="1"/>
              <a:t>cose</a:t>
            </a:r>
            <a:r>
              <a:rPr lang="en-US" sz="1400" dirty="0"/>
              <a:t>-</a:t>
            </a:r>
            <a:r>
              <a:rPr lang="en-US" sz="1400" dirty="0" err="1"/>
              <a:t>ecdhe</a:t>
            </a:r>
            <a:r>
              <a:rPr lang="en-US" sz="1400" dirty="0"/>
              <a:t> would go through the </a:t>
            </a:r>
            <a:r>
              <a:rPr lang="en-US" sz="1400" dirty="0" err="1"/>
              <a:t>secdispatch</a:t>
            </a:r>
            <a:r>
              <a:rPr lang="en-US" sz="1400" dirty="0"/>
              <a:t> process to find the right home for it. The 6TiSCH WG agreed to produce a requirements document in end-of-year, and present that to a </a:t>
            </a:r>
            <a:r>
              <a:rPr lang="en-US" sz="1400" dirty="0" err="1"/>
              <a:t>secdispatch</a:t>
            </a:r>
            <a:r>
              <a:rPr lang="en-US" sz="1400" dirty="0"/>
              <a:t> interim meeting which will be held in January 2019.</a:t>
            </a:r>
            <a:endParaRPr lang="en-US" sz="1400" i="1" dirty="0">
              <a:solidFill>
                <a:srgbClr val="000090"/>
              </a:solidFill>
            </a:endParaRPr>
          </a:p>
        </p:txBody>
      </p:sp>
      <p:sp>
        <p:nvSpPr>
          <p:cNvPr id="4" name="Date Placeholder 3"/>
          <p:cNvSpPr>
            <a:spLocks noGrp="1"/>
          </p:cNvSpPr>
          <p:nvPr>
            <p:ph type="dt" sz="half" idx="10"/>
          </p:nvPr>
        </p:nvSpPr>
        <p:spPr/>
        <p:txBody>
          <a:bodyPr/>
          <a:lstStyle/>
          <a:p>
            <a:pPr>
              <a:defRPr/>
            </a:pPr>
            <a:r>
              <a:rPr lang="en-US"/>
              <a:t>&lt;Nov 2018&gt;</a:t>
            </a:r>
            <a:endParaRPr lang="en-US" dirty="0"/>
          </a:p>
        </p:txBody>
      </p:sp>
      <p:sp>
        <p:nvSpPr>
          <p:cNvPr id="5" name="Footer Placeholder 4"/>
          <p:cNvSpPr>
            <a:spLocks noGrp="1"/>
          </p:cNvSpPr>
          <p:nvPr>
            <p:ph type="ftr" sz="quarter" idx="11"/>
          </p:nvPr>
        </p:nvSpPr>
        <p:spPr/>
        <p:txBody>
          <a:bodyPr/>
          <a:lstStyle/>
          <a:p>
            <a:pPr>
              <a:defRPr/>
            </a:pPr>
            <a:r>
              <a:rPr lang="en-US"/>
              <a:t>&lt;Pat Kinney&gt;, &lt;Kinney Consulting LLC&gt;</a:t>
            </a:r>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13</a:t>
            </a:fld>
            <a:endParaRPr lang="en-US"/>
          </a:p>
        </p:txBody>
      </p:sp>
    </p:spTree>
    <p:extLst>
      <p:ext uri="{BB962C8B-B14F-4D97-AF65-F5344CB8AC3E}">
        <p14:creationId xmlns:p14="http://schemas.microsoft.com/office/powerpoint/2010/main" val="21390796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7772400" cy="1066800"/>
          </a:xfrm>
        </p:spPr>
        <p:txBody>
          <a:bodyPr/>
          <a:lstStyle/>
          <a:p>
            <a:r>
              <a:rPr lang="en-US" dirty="0"/>
              <a:t>SC IETF 6lo</a:t>
            </a:r>
          </a:p>
        </p:txBody>
      </p:sp>
      <p:sp>
        <p:nvSpPr>
          <p:cNvPr id="3" name="Content Placeholder 2"/>
          <p:cNvSpPr>
            <a:spLocks noGrp="1"/>
          </p:cNvSpPr>
          <p:nvPr>
            <p:ph idx="1"/>
          </p:nvPr>
        </p:nvSpPr>
        <p:spPr>
          <a:xfrm>
            <a:off x="9646" y="1287523"/>
            <a:ext cx="9067800" cy="3365500"/>
          </a:xfrm>
        </p:spPr>
        <p:txBody>
          <a:bodyPr/>
          <a:lstStyle/>
          <a:p>
            <a:r>
              <a:rPr lang="en-US" sz="1400" dirty="0"/>
              <a:t>Both co-chairs, </a:t>
            </a:r>
            <a:r>
              <a:rPr lang="en-US" sz="1400" dirty="0" err="1"/>
              <a:t>Samita</a:t>
            </a:r>
            <a:r>
              <a:rPr lang="en-US" sz="1400" dirty="0"/>
              <a:t> and Gabriel, have announced they are stepping down. Suresh is looking for replacements, so now's the time to volunteer.</a:t>
            </a:r>
          </a:p>
          <a:p>
            <a:r>
              <a:rPr lang="en-US" sz="1400" dirty="0"/>
              <a:t>draft-ietf-6lo-rfc6775-update is in AUTH 48. draft-ietf-6lo-nfc in AD review stage and comments addressed. draft-ietf-6lo-deadline-time addressed comments from AD review, Suresh to initiate IETF LC soon.</a:t>
            </a:r>
          </a:p>
          <a:p>
            <a:r>
              <a:rPr lang="en-US" sz="1400" dirty="0"/>
              <a:t>Reviewed latest comments and changes on several documents now preparing for or at WG LC: -draft-ietf-6lo-backbone-router -draft-ietf-6lo-ap-nd (will be subject to early security directorate review) -draft-ietf-6lo-use-cases</a:t>
            </a:r>
          </a:p>
          <a:p>
            <a:r>
              <a:rPr lang="en-US" sz="1400" dirty="0"/>
              <a:t>One document ready for call for adoption: draft-hou-6lo-plc-05</a:t>
            </a:r>
          </a:p>
          <a:p>
            <a:r>
              <a:rPr lang="en-US" sz="1400" dirty="0"/>
              <a:t>Reviewed implementation experience on two drafts: draft-ietf-6lo-blemesh-02 (now ready for WG LC) and Fragment Forwarding performance. </a:t>
            </a:r>
            <a:endParaRPr lang="en-US" sz="1400" i="1" dirty="0">
              <a:solidFill>
                <a:srgbClr val="000090"/>
              </a:solidFill>
            </a:endParaRPr>
          </a:p>
        </p:txBody>
      </p:sp>
      <p:sp>
        <p:nvSpPr>
          <p:cNvPr id="4" name="Date Placeholder 3"/>
          <p:cNvSpPr>
            <a:spLocks noGrp="1"/>
          </p:cNvSpPr>
          <p:nvPr>
            <p:ph type="dt" sz="half" idx="10"/>
          </p:nvPr>
        </p:nvSpPr>
        <p:spPr/>
        <p:txBody>
          <a:bodyPr/>
          <a:lstStyle/>
          <a:p>
            <a:pPr>
              <a:defRPr/>
            </a:pPr>
            <a:r>
              <a:rPr lang="en-US"/>
              <a:t>&lt;Nov 2018&gt;</a:t>
            </a:r>
            <a:endParaRPr lang="en-US" dirty="0"/>
          </a:p>
        </p:txBody>
      </p:sp>
      <p:sp>
        <p:nvSpPr>
          <p:cNvPr id="5" name="Footer Placeholder 4"/>
          <p:cNvSpPr>
            <a:spLocks noGrp="1"/>
          </p:cNvSpPr>
          <p:nvPr>
            <p:ph type="ftr" sz="quarter" idx="11"/>
          </p:nvPr>
        </p:nvSpPr>
        <p:spPr/>
        <p:txBody>
          <a:bodyPr/>
          <a:lstStyle/>
          <a:p>
            <a:pPr>
              <a:defRPr/>
            </a:pPr>
            <a:r>
              <a:rPr lang="en-US"/>
              <a:t>&lt;Pat Kinney&gt;, &lt;Kinney Consulting LLC&gt;</a:t>
            </a:r>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14</a:t>
            </a:fld>
            <a:endParaRPr lang="en-US"/>
          </a:p>
        </p:txBody>
      </p:sp>
    </p:spTree>
    <p:extLst>
      <p:ext uri="{BB962C8B-B14F-4D97-AF65-F5344CB8AC3E}">
        <p14:creationId xmlns:p14="http://schemas.microsoft.com/office/powerpoint/2010/main" val="29952388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7772400" cy="1066800"/>
          </a:xfrm>
        </p:spPr>
        <p:txBody>
          <a:bodyPr/>
          <a:lstStyle/>
          <a:p>
            <a:r>
              <a:rPr lang="en-US" dirty="0"/>
              <a:t>SC IETF LP-WAN</a:t>
            </a:r>
          </a:p>
        </p:txBody>
      </p:sp>
      <p:sp>
        <p:nvSpPr>
          <p:cNvPr id="3" name="Content Placeholder 2"/>
          <p:cNvSpPr>
            <a:spLocks noGrp="1"/>
          </p:cNvSpPr>
          <p:nvPr>
            <p:ph idx="1"/>
          </p:nvPr>
        </p:nvSpPr>
        <p:spPr>
          <a:xfrm>
            <a:off x="0" y="674055"/>
            <a:ext cx="9067800" cy="5650545"/>
          </a:xfrm>
        </p:spPr>
        <p:txBody>
          <a:bodyPr/>
          <a:lstStyle/>
          <a:p>
            <a:r>
              <a:rPr lang="en-US" sz="1300" dirty="0"/>
              <a:t>The LPWAN Working Group met on Tuesday, November 6, 2018 for 2 hours and followed its agenda as scheduled with no particular issue. In general, the main points of discussions were SCHC-over-FOO and the WGLC-3 with a focus on the SCHC fragmentation.</a:t>
            </a:r>
          </a:p>
          <a:p>
            <a:r>
              <a:rPr lang="en-US" sz="1300" dirty="0"/>
              <a:t>Chairs opened the session with a status of the WG. </a:t>
            </a:r>
          </a:p>
          <a:p>
            <a:r>
              <a:rPr lang="en-US" sz="1300" dirty="0"/>
              <a:t>Dominique Barthel presented the work at the hackathon, with the ease to introduce SCHC to newcomers. Linux-based SCHC implementation is planned for future hackathons.</a:t>
            </a:r>
          </a:p>
          <a:p>
            <a:r>
              <a:rPr lang="en-US" sz="1300" dirty="0"/>
              <a:t>SCHC IP/UDP editor Dominique Barthel presented the fragmentation rework in  draft-ietf-lpwan-ipv6-static-context-hc with Ack-on-Error mode. The very active work done in the past months was summarized and the process of starting a new WGLC to confirm the changes on the fragmentation operation changes was decided. Discussions on the concept of profile, and the need for a profile data model were </a:t>
            </a:r>
            <a:r>
              <a:rPr lang="en-US" sz="1300" dirty="0" err="1"/>
              <a:t>evoqued</a:t>
            </a:r>
            <a:r>
              <a:rPr lang="en-US" sz="1300" dirty="0"/>
              <a:t> as gating factor to complete the technology specific drafts.</a:t>
            </a:r>
          </a:p>
          <a:p>
            <a:r>
              <a:rPr lang="en-US" sz="1300" dirty="0"/>
              <a:t>Technology-specific drafts were then presented. </a:t>
            </a:r>
          </a:p>
          <a:p>
            <a:r>
              <a:rPr lang="en-US" sz="1300" dirty="0" err="1"/>
              <a:t>Sigfox</a:t>
            </a:r>
            <a:r>
              <a:rPr lang="en-US" sz="1300" dirty="0"/>
              <a:t>: Juan Carlos Zuniga presented the SCHC-over-</a:t>
            </a:r>
            <a:r>
              <a:rPr lang="en-US" sz="1300" dirty="0" err="1"/>
              <a:t>Sigfox</a:t>
            </a:r>
            <a:r>
              <a:rPr lang="en-US" sz="1300" dirty="0"/>
              <a:t> draft ( draft-</a:t>
            </a:r>
            <a:r>
              <a:rPr lang="en-US" sz="1300" dirty="0" err="1"/>
              <a:t>zuniga</a:t>
            </a:r>
            <a:r>
              <a:rPr lang="en-US" sz="1300" dirty="0"/>
              <a:t>-</a:t>
            </a:r>
            <a:r>
              <a:rPr lang="en-US" sz="1300" dirty="0" err="1"/>
              <a:t>lpwan</a:t>
            </a:r>
            <a:r>
              <a:rPr lang="en-US" sz="1300" dirty="0"/>
              <a:t>-</a:t>
            </a:r>
            <a:r>
              <a:rPr lang="en-US" sz="1300" dirty="0" err="1"/>
              <a:t>schc</a:t>
            </a:r>
            <a:r>
              <a:rPr lang="en-US" sz="1300" dirty="0"/>
              <a:t>-over-</a:t>
            </a:r>
            <a:r>
              <a:rPr lang="en-US" sz="1300" dirty="0" err="1"/>
              <a:t>sigfox</a:t>
            </a:r>
            <a:r>
              <a:rPr lang="en-US" sz="1300" dirty="0"/>
              <a:t> ). Updates on the parametrization for </a:t>
            </a:r>
            <a:r>
              <a:rPr lang="en-US" sz="1300" dirty="0" err="1"/>
              <a:t>Sigfox</a:t>
            </a:r>
            <a:r>
              <a:rPr lang="en-US" sz="1300" dirty="0"/>
              <a:t> technology was given. </a:t>
            </a:r>
          </a:p>
          <a:p>
            <a:r>
              <a:rPr lang="en-US" sz="1300" dirty="0" err="1"/>
              <a:t>LoRaWAN</a:t>
            </a:r>
            <a:r>
              <a:rPr lang="en-US" sz="1300" dirty="0"/>
              <a:t>: </a:t>
            </a:r>
            <a:r>
              <a:rPr lang="en-US" sz="1300" dirty="0" err="1"/>
              <a:t>Ivaylo</a:t>
            </a:r>
            <a:r>
              <a:rPr lang="en-US" sz="1300" dirty="0"/>
              <a:t> Petrov presented the SCHC-over-</a:t>
            </a:r>
            <a:r>
              <a:rPr lang="en-US" sz="1300" dirty="0" err="1"/>
              <a:t>LoRaWAN</a:t>
            </a:r>
            <a:r>
              <a:rPr lang="en-US" sz="1300" dirty="0"/>
              <a:t> draft ( draft-petrov-lpwan-ipv6-schc-over-lorawan). </a:t>
            </a:r>
          </a:p>
          <a:p>
            <a:r>
              <a:rPr lang="en-US" sz="1300" dirty="0"/>
              <a:t>Charlie Perkins presented the newly submitted SCHC-over-802.15.4. He introduced the new LPWAN effort at IEEE 802.15.4 called 802.15.4w and a personal submission draft (draft-authors-lpwan-schc-802154). Suresh indicated that since this was not identified as an original 4 technologies, there is a need for information similar to that found in RFC 8376 (was draft-</a:t>
            </a:r>
            <a:r>
              <a:rPr lang="en-US" sz="1300" dirty="0" err="1"/>
              <a:t>ietf</a:t>
            </a:r>
            <a:r>
              <a:rPr lang="en-US" sz="1300" dirty="0"/>
              <a:t>-</a:t>
            </a:r>
            <a:r>
              <a:rPr lang="en-US" sz="1300" dirty="0" err="1"/>
              <a:t>lpwan</a:t>
            </a:r>
            <a:r>
              <a:rPr lang="en-US" sz="1300" dirty="0"/>
              <a:t>-overview) before we can work in that technology. The group appeared keen to add it to charter, to be discussed in the group </a:t>
            </a:r>
            <a:r>
              <a:rPr lang="en-US" sz="1300" dirty="0" err="1"/>
              <a:t>rechartering</a:t>
            </a:r>
            <a:r>
              <a:rPr lang="en-US" sz="1300" dirty="0"/>
              <a:t> process.</a:t>
            </a:r>
          </a:p>
          <a:p>
            <a:r>
              <a:rPr lang="en-US" sz="1300" dirty="0"/>
              <a:t>Then the group discussed </a:t>
            </a:r>
            <a:r>
              <a:rPr lang="en-US" sz="1300" dirty="0" err="1"/>
              <a:t>rechartering</a:t>
            </a:r>
            <a:r>
              <a:rPr lang="en-US" sz="1300" dirty="0"/>
              <a:t>. The same items as in IETF 102 were discussed (OAM, </a:t>
            </a:r>
            <a:r>
              <a:rPr lang="en-US" sz="1300" dirty="0" err="1"/>
              <a:t>reshufflng</a:t>
            </a:r>
            <a:r>
              <a:rPr lang="en-US" sz="1300" dirty="0"/>
              <a:t> of existing sub items). Additionally, IPv4 was mentioned but the group and Suresh indicated that the need for it and the required changes to SCHC ad to be documented to start with.</a:t>
            </a:r>
          </a:p>
          <a:p>
            <a:r>
              <a:rPr lang="en-US" sz="1300" dirty="0"/>
              <a:t>Finally Alexander provided an early view of how the profile data model could be structured. The hope is that authors will take the pen and start publishing about it even before we </a:t>
            </a:r>
            <a:r>
              <a:rPr lang="en-US" sz="1300" dirty="0" err="1"/>
              <a:t>recharter</a:t>
            </a:r>
            <a:r>
              <a:rPr lang="en-US" sz="1300" dirty="0"/>
              <a:t> for it.</a:t>
            </a:r>
          </a:p>
          <a:p>
            <a:r>
              <a:rPr lang="en-US" sz="1300" dirty="0"/>
              <a:t>The group completed within due time.</a:t>
            </a:r>
          </a:p>
          <a:p>
            <a:pPr marL="0" indent="0">
              <a:buNone/>
            </a:pPr>
            <a:endParaRPr lang="en-US" sz="1400" i="1" dirty="0">
              <a:solidFill>
                <a:srgbClr val="000090"/>
              </a:solidFill>
            </a:endParaRPr>
          </a:p>
        </p:txBody>
      </p:sp>
      <p:sp>
        <p:nvSpPr>
          <p:cNvPr id="4" name="Date Placeholder 3"/>
          <p:cNvSpPr>
            <a:spLocks noGrp="1"/>
          </p:cNvSpPr>
          <p:nvPr>
            <p:ph type="dt" sz="half" idx="10"/>
          </p:nvPr>
        </p:nvSpPr>
        <p:spPr/>
        <p:txBody>
          <a:bodyPr/>
          <a:lstStyle/>
          <a:p>
            <a:pPr>
              <a:defRPr/>
            </a:pPr>
            <a:r>
              <a:rPr lang="en-US"/>
              <a:t>&lt;Nov 2018&gt;</a:t>
            </a:r>
            <a:endParaRPr lang="en-US" dirty="0"/>
          </a:p>
        </p:txBody>
      </p:sp>
      <p:sp>
        <p:nvSpPr>
          <p:cNvPr id="5" name="Footer Placeholder 4"/>
          <p:cNvSpPr>
            <a:spLocks noGrp="1"/>
          </p:cNvSpPr>
          <p:nvPr>
            <p:ph type="ftr" sz="quarter" idx="11"/>
          </p:nvPr>
        </p:nvSpPr>
        <p:spPr/>
        <p:txBody>
          <a:bodyPr/>
          <a:lstStyle/>
          <a:p>
            <a:pPr>
              <a:defRPr/>
            </a:pPr>
            <a:r>
              <a:rPr lang="en-US"/>
              <a:t>&lt;Pat Kinney&gt;, &lt;Kinney Consulting LLC&gt;</a:t>
            </a:r>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15</a:t>
            </a:fld>
            <a:endParaRPr lang="en-US"/>
          </a:p>
        </p:txBody>
      </p:sp>
    </p:spTree>
    <p:extLst>
      <p:ext uri="{BB962C8B-B14F-4D97-AF65-F5344CB8AC3E}">
        <p14:creationId xmlns:p14="http://schemas.microsoft.com/office/powerpoint/2010/main" val="30834797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228600"/>
            <a:ext cx="1600200" cy="215900"/>
          </a:xfrm>
        </p:spPr>
        <p:txBody>
          <a:bodyPr/>
          <a:lstStyle/>
          <a:p>
            <a:pPr>
              <a:defRPr/>
            </a:pPr>
            <a:r>
              <a:rPr lang="en-US"/>
              <a:t>&lt;Nov 2018&gt;</a:t>
            </a:r>
            <a:endParaRPr lang="en-US" dirty="0"/>
          </a:p>
        </p:txBody>
      </p:sp>
      <p:sp>
        <p:nvSpPr>
          <p:cNvPr id="3" name="Footer Placeholder 2"/>
          <p:cNvSpPr>
            <a:spLocks noGrp="1"/>
          </p:cNvSpPr>
          <p:nvPr>
            <p:ph type="ftr" sz="quarter" idx="11"/>
          </p:nvPr>
        </p:nvSpPr>
        <p:spPr>
          <a:xfrm>
            <a:off x="5486400" y="6475413"/>
            <a:ext cx="3124200" cy="182562"/>
          </a:xfrm>
        </p:spPr>
        <p:txBody>
          <a:bodyPr/>
          <a:lstStyle/>
          <a:p>
            <a:pPr>
              <a:defRPr/>
            </a:pPr>
            <a:r>
              <a:rPr lang="en-US"/>
              <a:t>&lt;Pat Kinney&gt;, &lt;Kinney Consulting LLC&gt;</a:t>
            </a:r>
          </a:p>
        </p:txBody>
      </p:sp>
      <p:sp>
        <p:nvSpPr>
          <p:cNvPr id="4" name="Slide Number Placeholder 3"/>
          <p:cNvSpPr>
            <a:spLocks noGrp="1"/>
          </p:cNvSpPr>
          <p:nvPr>
            <p:ph type="sldNum" sz="quarter" idx="12"/>
          </p:nvPr>
        </p:nvSpPr>
        <p:spPr>
          <a:xfrm>
            <a:off x="4344988" y="6475413"/>
            <a:ext cx="530225" cy="182562"/>
          </a:xfrm>
        </p:spPr>
        <p:txBody>
          <a:bodyPr/>
          <a:lstStyle/>
          <a:p>
            <a:pPr>
              <a:defRPr/>
            </a:pPr>
            <a:r>
              <a:rPr lang="en-US"/>
              <a:t>Slide </a:t>
            </a:r>
            <a:fld id="{03628903-88D7-C74D-8D58-8597ECE2BB7F}" type="slidenum">
              <a:rPr lang="en-US" smtClean="0"/>
              <a:pPr>
                <a:defRPr/>
              </a:pPr>
              <a:t>16</a:t>
            </a:fld>
            <a:endParaRPr lang="en-US"/>
          </a:p>
        </p:txBody>
      </p:sp>
      <p:sp>
        <p:nvSpPr>
          <p:cNvPr id="5" name="Rectangle 4"/>
          <p:cNvSpPr/>
          <p:nvPr/>
        </p:nvSpPr>
        <p:spPr>
          <a:xfrm>
            <a:off x="304800" y="2133600"/>
            <a:ext cx="8534400" cy="3539430"/>
          </a:xfrm>
          <a:prstGeom prst="rect">
            <a:avLst/>
          </a:prstGeom>
        </p:spPr>
        <p:txBody>
          <a:bodyPr wrap="square">
            <a:spAutoFit/>
          </a:bodyPr>
          <a:lstStyle/>
          <a:p>
            <a:pPr marL="457200" indent="-457200" eaLnBrk="0" fontAlgn="b" hangingPunct="0">
              <a:buClr>
                <a:srgbClr val="FF0000"/>
              </a:buClr>
              <a:buFont typeface="Wingdings" charset="0"/>
              <a:buChar char="q"/>
            </a:pPr>
            <a:r>
              <a:rPr lang="en-US" sz="2800" b="1"/>
              <a:t>Presentation requests:  </a:t>
            </a:r>
            <a:endParaRPr lang="en-US" sz="2800" b="1" dirty="0"/>
          </a:p>
          <a:p>
            <a:pPr marL="514350" indent="-514350" eaLnBrk="0" fontAlgn="b" hangingPunct="0">
              <a:buClr>
                <a:srgbClr val="FF0000"/>
              </a:buClr>
              <a:buFont typeface="+mj-lt"/>
              <a:buAutoNum type="arabicPeriod"/>
            </a:pPr>
            <a:r>
              <a:rPr lang="en-US" sz="2800" b="1" dirty="0"/>
              <a:t>Dynamic MAC address assignment to 802.15 end-stations by Max </a:t>
            </a:r>
            <a:r>
              <a:rPr lang="en-US" sz="2800" b="1" dirty="0" err="1"/>
              <a:t>Riegal</a:t>
            </a:r>
            <a:endParaRPr lang="en-US" sz="2800" b="1" dirty="0"/>
          </a:p>
          <a:p>
            <a:pPr marL="514350" indent="-514350" eaLnBrk="0" fontAlgn="b" hangingPunct="0">
              <a:buClr>
                <a:srgbClr val="FF0000"/>
              </a:buClr>
              <a:buFont typeface="+mj-lt"/>
              <a:buAutoNum type="arabicPeriod"/>
            </a:pPr>
            <a:r>
              <a:rPr lang="en-US" sz="2800" b="1" dirty="0"/>
              <a:t>11-18-1920-00-0wng-proxy-nd-discovery-in-802-11 by Pascal </a:t>
            </a:r>
            <a:r>
              <a:rPr lang="en-US" sz="2800" b="1" dirty="0" err="1"/>
              <a:t>Thubert</a:t>
            </a:r>
            <a:endParaRPr lang="en-US" sz="2800" b="1" dirty="0"/>
          </a:p>
          <a:p>
            <a:pPr marL="514350" indent="-514350" eaLnBrk="0" fontAlgn="b" hangingPunct="0">
              <a:buClr>
                <a:srgbClr val="FF0000"/>
              </a:buClr>
              <a:buFont typeface="+mj-lt"/>
              <a:buAutoNum type="arabicPeriod"/>
            </a:pPr>
            <a:endParaRPr lang="en-US" sz="2800" b="1" dirty="0"/>
          </a:p>
          <a:p>
            <a:pPr marL="514350" indent="-514350" eaLnBrk="0" fontAlgn="b" hangingPunct="0">
              <a:buClr>
                <a:srgbClr val="FF0000"/>
              </a:buClr>
              <a:buFont typeface="+mj-lt"/>
              <a:buAutoNum type="arabicPeriod"/>
            </a:pPr>
            <a:endParaRPr lang="en-US" sz="2800" b="1" dirty="0"/>
          </a:p>
          <a:p>
            <a:pPr marL="914400" lvl="1" indent="-457200" eaLnBrk="0" fontAlgn="b" hangingPunct="0">
              <a:buClr>
                <a:srgbClr val="FF0000"/>
              </a:buClr>
              <a:buFont typeface="Wingdings" charset="0"/>
              <a:buChar char="q"/>
            </a:pPr>
            <a:endParaRPr lang="en-US" sz="2800" b="1" dirty="0"/>
          </a:p>
        </p:txBody>
      </p:sp>
      <p:sp>
        <p:nvSpPr>
          <p:cNvPr id="6" name="Rectangle 5"/>
          <p:cNvSpPr/>
          <p:nvPr/>
        </p:nvSpPr>
        <p:spPr>
          <a:xfrm>
            <a:off x="3124200" y="685800"/>
            <a:ext cx="2209800" cy="646331"/>
          </a:xfrm>
          <a:prstGeom prst="rect">
            <a:avLst/>
          </a:prstGeom>
        </p:spPr>
        <p:txBody>
          <a:bodyPr wrap="square">
            <a:spAutoFit/>
          </a:bodyPr>
          <a:lstStyle/>
          <a:p>
            <a:r>
              <a:rPr lang="en-US" sz="3600" b="1" dirty="0"/>
              <a:t>SC WNG</a:t>
            </a:r>
            <a:endParaRPr lang="en-US" sz="3600" dirty="0"/>
          </a:p>
        </p:txBody>
      </p:sp>
    </p:spTree>
    <p:extLst>
      <p:ext uri="{BB962C8B-B14F-4D97-AF65-F5344CB8AC3E}">
        <p14:creationId xmlns:p14="http://schemas.microsoft.com/office/powerpoint/2010/main" val="39703165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xfrm>
            <a:off x="685800" y="228600"/>
            <a:ext cx="1600200" cy="2159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21506" name="Footer Placeholder 2"/>
          <p:cNvSpPr>
            <a:spLocks noGrp="1"/>
          </p:cNvSpPr>
          <p:nvPr>
            <p:ph type="ftr" sz="quarter" idx="11"/>
          </p:nvPr>
        </p:nvSpPr>
        <p:spPr>
          <a:xfrm>
            <a:off x="5486400" y="6475413"/>
            <a:ext cx="3124200" cy="182562"/>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xfrm>
            <a:off x="4344988" y="6475413"/>
            <a:ext cx="530225" cy="182562"/>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17</a:t>
            </a:fld>
            <a:endParaRPr lang="en-US"/>
          </a:p>
        </p:txBody>
      </p:sp>
      <p:sp>
        <p:nvSpPr>
          <p:cNvPr id="21509" name="Rectangle 2"/>
          <p:cNvSpPr>
            <a:spLocks noGrp="1" noChangeArrowheads="1"/>
          </p:cNvSpPr>
          <p:nvPr>
            <p:ph type="title" idx="4294967295"/>
          </p:nvPr>
        </p:nvSpPr>
        <p:spPr>
          <a:xfrm>
            <a:off x="457200" y="381000"/>
            <a:ext cx="7772400" cy="762000"/>
          </a:xfrm>
        </p:spPr>
        <p:txBody>
          <a:bodyPr/>
          <a:lstStyle/>
          <a:p>
            <a:r>
              <a:rPr lang="en-US" b="1" dirty="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88089" y="1143000"/>
            <a:ext cx="8422511" cy="457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a:t>Maintenance</a:t>
            </a:r>
          </a:p>
          <a:p>
            <a:pPr marL="800100" lvl="1" indent="-342900">
              <a:buClr>
                <a:srgbClr val="FF0000"/>
              </a:buClr>
              <a:buFont typeface="Wingdings" charset="2"/>
              <a:buChar char="q"/>
            </a:pPr>
            <a:r>
              <a:rPr lang="en-US" sz="1800" b="1" dirty="0"/>
              <a:t>Changes with Existing Standards: </a:t>
            </a:r>
          </a:p>
          <a:p>
            <a:pPr marL="1257300" lvl="2" indent="-342900">
              <a:buClr>
                <a:srgbClr val="FF0000"/>
              </a:buClr>
              <a:buFont typeface="Wingdings" charset="2"/>
              <a:buChar char="q"/>
            </a:pPr>
            <a:r>
              <a:rPr lang="en-US" sz="1800" dirty="0"/>
              <a:t>None requested</a:t>
            </a:r>
          </a:p>
          <a:p>
            <a:pPr marL="800100" lvl="1" indent="-342900">
              <a:buClr>
                <a:srgbClr val="FF0000"/>
              </a:buClr>
              <a:buFont typeface="Wingdings" charset="2"/>
              <a:buChar char="q"/>
            </a:pPr>
            <a:r>
              <a:rPr lang="en-US" sz="1800" b="1" dirty="0"/>
              <a:t>Changes with Operations Manual: </a:t>
            </a:r>
          </a:p>
          <a:p>
            <a:pPr marL="1257300" lvl="2" indent="-342900">
              <a:buClr>
                <a:srgbClr val="FF0000"/>
              </a:buClr>
              <a:buFont typeface="Wingdings" charset="2"/>
              <a:buChar char="q"/>
            </a:pPr>
            <a:r>
              <a:rPr lang="en-US" sz="1800" dirty="0"/>
              <a:t>Discussed the topic of 802.15 ANA registration of alternate cryptographic algorithms </a:t>
            </a:r>
          </a:p>
          <a:p>
            <a:pPr marL="1257300" lvl="2" indent="-342900">
              <a:buClr>
                <a:srgbClr val="FF0000"/>
              </a:buClr>
              <a:buFont typeface="Wingdings" charset="2"/>
              <a:buChar char="q"/>
            </a:pPr>
            <a:r>
              <a:rPr lang="en-US" sz="1800" dirty="0"/>
              <a:t>Discussed adding a new type of group, i.e. technical advisory group (TAG) to the Operations Manual (OM), other changes included updating the links to references and adding text on the process of modifying the OM.</a:t>
            </a:r>
          </a:p>
          <a:p>
            <a:pPr marL="342900" indent="-342900">
              <a:buClr>
                <a:srgbClr val="FF0000"/>
              </a:buClr>
              <a:buFont typeface="Wingdings" charset="2"/>
              <a:buChar char="q"/>
            </a:pPr>
            <a:r>
              <a:rPr lang="en-US" sz="2000" b="1" dirty="0"/>
              <a:t>SC WNG</a:t>
            </a:r>
          </a:p>
          <a:p>
            <a:pPr marL="800100" lvl="1" indent="-342900">
              <a:buClr>
                <a:srgbClr val="FF0000"/>
              </a:buClr>
              <a:buFont typeface="Wingdings" charset="2"/>
              <a:buChar char="q"/>
            </a:pPr>
            <a:r>
              <a:rPr lang="en-US" sz="1800" b="1" dirty="0"/>
              <a:t>Two presentations were made on the subjects of:</a:t>
            </a:r>
          </a:p>
          <a:p>
            <a:pPr marL="1257300" lvl="2" indent="-342900">
              <a:buClr>
                <a:srgbClr val="FF0000"/>
              </a:buClr>
              <a:buFont typeface="Wingdings" charset="2"/>
              <a:buChar char="q"/>
            </a:pPr>
            <a:r>
              <a:rPr lang="en-US" sz="1600" b="1" dirty="0"/>
              <a:t> </a:t>
            </a:r>
            <a:r>
              <a:rPr lang="en-US" sz="1600" dirty="0"/>
              <a:t>Dynamic MAC address assignment to 802.15 end-stations</a:t>
            </a:r>
          </a:p>
          <a:p>
            <a:pPr marL="1257300" lvl="2" indent="-342900">
              <a:buClr>
                <a:srgbClr val="FF0000"/>
              </a:buClr>
              <a:buFont typeface="Wingdings" charset="2"/>
              <a:buChar char="q"/>
            </a:pPr>
            <a:r>
              <a:rPr lang="en-US" sz="1600" dirty="0"/>
              <a:t>11-18-1920-00-0wng-proxy-nd-discovery-in-802-11 </a:t>
            </a:r>
          </a:p>
          <a:p>
            <a:pPr marL="1257300" lvl="2" indent="-342900">
              <a:buClr>
                <a:srgbClr val="FF0000"/>
              </a:buClr>
              <a:buFont typeface="Wingdings" charset="2"/>
              <a:buChar char="q"/>
            </a:pPr>
            <a:endParaRPr lang="en-US" sz="1600" b="1" dirty="0"/>
          </a:p>
          <a:p>
            <a:pPr marL="342900" indent="-342900">
              <a:buClr>
                <a:srgbClr val="FF0000"/>
              </a:buClr>
              <a:buFont typeface="Wingdings" charset="2"/>
              <a:buChar char="q"/>
            </a:pPr>
            <a:r>
              <a:rPr lang="en-US" sz="2000" b="1" dirty="0"/>
              <a:t>IETF</a:t>
            </a:r>
          </a:p>
          <a:p>
            <a:pPr marL="800100" lvl="1" indent="-342900">
              <a:buClr>
                <a:srgbClr val="FF0000"/>
              </a:buClr>
              <a:buFont typeface="Wingdings" charset="2"/>
              <a:buChar char="q"/>
            </a:pPr>
            <a:r>
              <a:rPr lang="en-US" sz="1800" b="1" dirty="0"/>
              <a:t>Reviewed status results for IETF Constrained WGs at IETF 103: </a:t>
            </a:r>
          </a:p>
          <a:p>
            <a:pPr marL="1257300" lvl="2" indent="-342900">
              <a:buClr>
                <a:srgbClr val="FF0000"/>
              </a:buClr>
              <a:buFont typeface="Wingdings" charset="2"/>
              <a:buChar char="q"/>
            </a:pPr>
            <a:r>
              <a:rPr lang="en-US" sz="1600" dirty="0"/>
              <a:t>6tisch, Core, 6lo, Roll, lp-wan, suit</a:t>
            </a:r>
          </a:p>
        </p:txBody>
      </p:sp>
    </p:spTree>
    <p:extLst>
      <p:ext uri="{BB962C8B-B14F-4D97-AF65-F5344CB8AC3E}">
        <p14:creationId xmlns:p14="http://schemas.microsoft.com/office/powerpoint/2010/main" val="1688772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908542"/>
            <a:ext cx="8915400" cy="5486400"/>
          </a:xfrm>
        </p:spPr>
        <p:txBody>
          <a:bodyPr lIns="90487" tIns="44450" rIns="90487" bIns="44450"/>
          <a:lstStyle/>
          <a:p>
            <a:pPr>
              <a:lnSpc>
                <a:spcPct val="80000"/>
              </a:lnSpc>
              <a:spcAft>
                <a:spcPct val="30000"/>
              </a:spcAft>
              <a:buFont typeface="Monotype Sorts" charset="0"/>
              <a:buNone/>
            </a:pPr>
            <a:r>
              <a:rPr lang="en-US" sz="1800" b="1" dirty="0">
                <a:latin typeface="Arial" charset="0"/>
              </a:rPr>
              <a:t>	</a:t>
            </a:r>
            <a:r>
              <a:rPr lang="en-US" sz="2000" b="1" dirty="0">
                <a:solidFill>
                  <a:schemeClr val="tx1"/>
                </a:solidFill>
                <a:latin typeface="Calibri" charset="0"/>
                <a:cs typeface="Calibri" charset="0"/>
              </a:rPr>
              <a:t>The IEEE-SA strongly recommends that at each WG meeting the chair or a designee:</a:t>
            </a:r>
            <a:endParaRPr lang="en-US" sz="2000" dirty="0">
              <a:solidFill>
                <a:schemeClr val="tx1"/>
              </a:solidFill>
              <a:latin typeface="Calibri" charset="0"/>
              <a:cs typeface="Calibri" charset="0"/>
            </a:endParaRPr>
          </a:p>
          <a:p>
            <a:pPr lvl="1">
              <a:lnSpc>
                <a:spcPct val="80000"/>
              </a:lnSpc>
              <a:buSzPct val="150000"/>
              <a:buFont typeface="Arial" charset="0"/>
              <a:buChar char="•"/>
            </a:pPr>
            <a:r>
              <a:rPr lang="en-US" sz="1600" b="1" dirty="0">
                <a:solidFill>
                  <a:schemeClr val="tx1"/>
                </a:solidFill>
                <a:latin typeface="Calibri" charset="0"/>
                <a:cs typeface="Calibri" charset="0"/>
              </a:rPr>
              <a:t>Show slides #1 through #4 of this presentation</a:t>
            </a:r>
          </a:p>
          <a:p>
            <a:pPr lvl="1">
              <a:lnSpc>
                <a:spcPct val="80000"/>
              </a:lnSpc>
              <a:buSzPct val="150000"/>
              <a:buFont typeface="Arial" charset="0"/>
              <a:buChar char="•"/>
            </a:pPr>
            <a:r>
              <a:rPr lang="en-US" sz="1600" b="1" dirty="0">
                <a:solidFill>
                  <a:schemeClr val="tx1"/>
                </a:solidFill>
                <a:latin typeface="Calibri" charset="0"/>
                <a:cs typeface="Calibri" charset="0"/>
              </a:rPr>
              <a:t>Advise the WG attendees that:</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IEEE’s patent policy is described in Clause 6 of the </a:t>
            </a:r>
            <a:r>
              <a:rPr lang="en-US" sz="1400" i="1" dirty="0">
                <a:solidFill>
                  <a:schemeClr val="tx1"/>
                </a:solidFill>
                <a:latin typeface="Calibri" charset="0"/>
                <a:cs typeface="Calibri" charset="0"/>
              </a:rPr>
              <a:t>IEEE-SA Standards Board Bylaws</a:t>
            </a:r>
            <a:r>
              <a:rPr lang="en-US" sz="1400" dirty="0">
                <a:solidFill>
                  <a:schemeClr val="tx1"/>
                </a:solidFill>
                <a:latin typeface="Calibri" charset="0"/>
                <a:cs typeface="Calibri" charset="0"/>
              </a:rPr>
              <a:t>;</a:t>
            </a:r>
          </a:p>
          <a:p>
            <a:pPr lvl="2">
              <a:lnSpc>
                <a:spcPct val="80000"/>
              </a:lnSpc>
              <a:buSzPct val="150000"/>
              <a:buFont typeface="Arial" charset="0"/>
              <a:buChar char="•"/>
            </a:pPr>
            <a:r>
              <a:rPr lang="en-US" sz="1400" dirty="0">
                <a:solidFill>
                  <a:schemeClr val="tx1"/>
                </a:solidFill>
                <a:latin typeface="Calibri" charset="0"/>
                <a:cs typeface="Calibri" charset="0"/>
              </a:rPr>
              <a:t>Early identification of patent claims which may be essential for the use of standards under development is strongly encouraged; </a:t>
            </a:r>
          </a:p>
          <a:p>
            <a:pPr lvl="2">
              <a:lnSpc>
                <a:spcPct val="80000"/>
              </a:lnSpc>
              <a:buSzPct val="150000"/>
              <a:buFont typeface="Arial" charset="0"/>
              <a:buChar char="•"/>
            </a:pPr>
            <a:r>
              <a:rPr lang="en-US" sz="1400" dirty="0">
                <a:solidFill>
                  <a:schemeClr val="tx1"/>
                </a:solidFill>
                <a:latin typeface="Calibri" charset="0"/>
                <a:cs typeface="Calibri"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sz="1400" dirty="0">
                <a:solidFill>
                  <a:schemeClr val="tx1"/>
                </a:solidFill>
                <a:latin typeface="Calibri" charset="0"/>
                <a:cs typeface="Calibri" charset="0"/>
              </a:rPr>
            </a:br>
            <a:endParaRPr lang="en-US" sz="1600" dirty="0">
              <a:solidFill>
                <a:schemeClr val="tx1"/>
              </a:solidFill>
              <a:latin typeface="Calibri" charset="0"/>
              <a:cs typeface="Calibri" charset="0"/>
            </a:endParaRPr>
          </a:p>
          <a:p>
            <a:pPr lvl="1">
              <a:lnSpc>
                <a:spcPct val="20000"/>
              </a:lnSpc>
              <a:buSzPct val="150000"/>
              <a:buFont typeface="Arial" charset="0"/>
              <a:buChar char="•"/>
            </a:pPr>
            <a:r>
              <a:rPr lang="en-US" sz="1600" b="1" dirty="0">
                <a:solidFill>
                  <a:schemeClr val="tx1"/>
                </a:solidFill>
                <a:latin typeface="Calibri" charset="0"/>
                <a:cs typeface="Calibri" charset="0"/>
              </a:rPr>
              <a:t>Instruct the WG Secretary to record in the minutes of the relevant WG meeting:</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That the foregoing information was provided and that slides 1 through 4 (and this slide 0, if applicable) were shown; </a:t>
            </a:r>
          </a:p>
          <a:p>
            <a:pPr lvl="2">
              <a:lnSpc>
                <a:spcPct val="80000"/>
              </a:lnSpc>
              <a:buSzPct val="150000"/>
              <a:buFont typeface="Arial" charset="0"/>
              <a:buChar char="•"/>
            </a:pPr>
            <a:r>
              <a:rPr lang="en-US" sz="1400" dirty="0">
                <a:solidFill>
                  <a:schemeClr val="tx1"/>
                </a:solidFill>
                <a:latin typeface="Calibri" charset="0"/>
                <a:cs typeface="Calibri"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charset="0"/>
              <a:buChar char="•"/>
            </a:pPr>
            <a:r>
              <a:rPr lang="en-US" sz="1400" dirty="0">
                <a:solidFill>
                  <a:schemeClr val="tx1"/>
                </a:solidFill>
                <a:latin typeface="Calibri" charset="0"/>
                <a:cs typeface="Calibri"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charset="0"/>
              <a:buChar char="•"/>
            </a:pPr>
            <a:endParaRPr lang="en-US" sz="1400" dirty="0">
              <a:solidFill>
                <a:schemeClr val="tx1"/>
              </a:solidFill>
              <a:latin typeface="Calibri" charset="0"/>
              <a:cs typeface="Calibri" charset="0"/>
            </a:endParaRP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It is recommended that the WG Chair review the guidance in </a:t>
            </a:r>
            <a:r>
              <a:rPr lang="en-US" sz="1400" i="1" dirty="0">
                <a:solidFill>
                  <a:schemeClr val="tx1"/>
                </a:solidFill>
                <a:latin typeface="Calibri" charset="0"/>
                <a:cs typeface="Calibri" charset="0"/>
              </a:rPr>
              <a:t>IEEE-SA Standards Board Operations Manual</a:t>
            </a:r>
            <a:r>
              <a:rPr lang="en-US" sz="1400" dirty="0">
                <a:solidFill>
                  <a:schemeClr val="tx1"/>
                </a:solidFill>
                <a:latin typeface="Calibri" charset="0"/>
                <a:cs typeface="Calibri" charset="0"/>
              </a:rPr>
              <a:t> 6.3.5 and in FAQs 14 and 15 on inclusion of potential Essential Patent Claims by incorporation or by reference. </a:t>
            </a:r>
          </a:p>
          <a:p>
            <a:pPr lvl="1">
              <a:lnSpc>
                <a:spcPct val="80000"/>
              </a:lnSpc>
              <a:spcBef>
                <a:spcPct val="5000"/>
              </a:spcBef>
              <a:buFont typeface="Monotype Sorts" charset="0"/>
              <a:buNone/>
            </a:pPr>
            <a:endParaRPr lang="en-US" sz="1400" dirty="0">
              <a:solidFill>
                <a:schemeClr val="tx1"/>
              </a:solidFill>
              <a:latin typeface="Calibri" charset="0"/>
              <a:cs typeface="Calibri" charset="0"/>
            </a:endParaRPr>
          </a:p>
          <a:p>
            <a:pPr lvl="1">
              <a:lnSpc>
                <a:spcPct val="80000"/>
              </a:lnSpc>
              <a:spcBef>
                <a:spcPct val="5000"/>
              </a:spcBef>
              <a:buFont typeface="Monotype Sorts" charset="0"/>
              <a:buNone/>
            </a:pPr>
            <a:r>
              <a:rPr lang="en-US" sz="1400" dirty="0">
                <a:solidFill>
                  <a:schemeClr val="tx1"/>
                </a:solidFill>
                <a:latin typeface="Calibri" charset="0"/>
                <a:cs typeface="Calibri" charset="0"/>
              </a:rPr>
              <a:t>	Note: </a:t>
            </a:r>
            <a:r>
              <a:rPr lang="en-US" sz="1400" b="1" dirty="0">
                <a:solidFill>
                  <a:schemeClr val="tx1"/>
                </a:solidFill>
                <a:latin typeface="Calibri" charset="0"/>
                <a:cs typeface="Calibri" charset="0"/>
              </a:rPr>
              <a:t>WG</a:t>
            </a:r>
            <a:r>
              <a:rPr lang="en-US" sz="1400" dirty="0">
                <a:solidFill>
                  <a:schemeClr val="tx1"/>
                </a:solidFill>
                <a:latin typeface="Calibri" charset="0"/>
                <a:cs typeface="Calibri"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914400" y="298942"/>
            <a:ext cx="6400800" cy="609600"/>
          </a:xfrm>
        </p:spPr>
        <p:txBody>
          <a:bodyPr lIns="90487" tIns="44450" rIns="90487" bIns="44450"/>
          <a:lstStyle/>
          <a:p>
            <a:r>
              <a:rPr lang="en-US" sz="3200" u="sng" dirty="0">
                <a:solidFill>
                  <a:schemeClr val="tx1"/>
                </a:solidFill>
                <a:latin typeface="Calibri" charset="0"/>
                <a:cs typeface="Calibri" charset="0"/>
              </a:rPr>
              <a:t>Instructions for the WG Chair</a:t>
            </a:r>
            <a:endParaRPr lang="en-US" sz="3200" u="sng" dirty="0">
              <a:latin typeface="Calibri" charset="0"/>
              <a:cs typeface="Calibri"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a:extLst>
              <a:ext uri="{FF2B5EF4-FFF2-40B4-BE49-F238E27FC236}">
                <a16:creationId xmlns:a16="http://schemas.microsoft.com/office/drawing/2014/main" id="{4458ECB4-0F45-0B41-8A57-2579337DA309}"/>
              </a:ext>
            </a:extLst>
          </p:cNvPr>
          <p:cNvSpPr>
            <a:spLocks noGrp="1"/>
          </p:cNvSpPr>
          <p:nvPr>
            <p:ph type="dt" sz="half" idx="10"/>
          </p:nvPr>
        </p:nvSpPr>
        <p:spPr/>
        <p:txBody>
          <a:bodyPr/>
          <a:lstStyle/>
          <a:p>
            <a:pPr>
              <a:defRPr/>
            </a:pPr>
            <a:r>
              <a:rPr lang="en-US"/>
              <a:t>&lt;Nov 2018&gt;</a:t>
            </a:r>
            <a:endParaRPr lang="en-US" dirty="0"/>
          </a:p>
        </p:txBody>
      </p:sp>
      <p:sp>
        <p:nvSpPr>
          <p:cNvPr id="3" name="Footer Placeholder 2">
            <a:extLst>
              <a:ext uri="{FF2B5EF4-FFF2-40B4-BE49-F238E27FC236}">
                <a16:creationId xmlns:a16="http://schemas.microsoft.com/office/drawing/2014/main" id="{9CC92E75-3829-5F47-937E-7A78D2EB6939}"/>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9C89C99-9611-7D4C-82A2-1AA46632F50D}"/>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2</a:t>
            </a:fld>
            <a:endParaRPr lang="en-U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5990" y="457200"/>
            <a:ext cx="8839200" cy="685800"/>
          </a:xfrm>
        </p:spPr>
        <p:txBody>
          <a:bodyPr/>
          <a:lstStyle/>
          <a:p>
            <a:r>
              <a:rPr lang="en-US" sz="3200" u="sng" dirty="0">
                <a:solidFill>
                  <a:schemeClr val="tx1"/>
                </a:solidFill>
                <a:latin typeface="Calibri" charset="0"/>
                <a:cs typeface="Calibri" charset="0"/>
              </a:rPr>
              <a:t>Participants have a duty to inform the IEEE</a:t>
            </a:r>
            <a:endParaRPr lang="en-US" sz="3200" dirty="0">
              <a:latin typeface="Arial" charset="0"/>
            </a:endParaRPr>
          </a:p>
        </p:txBody>
      </p:sp>
      <p:sp>
        <p:nvSpPr>
          <p:cNvPr id="8195" name="Rectangle 1027"/>
          <p:cNvSpPr>
            <a:spLocks noGrp="1" noChangeArrowheads="1"/>
          </p:cNvSpPr>
          <p:nvPr>
            <p:ph type="body" idx="1"/>
          </p:nvPr>
        </p:nvSpPr>
        <p:spPr>
          <a:xfrm>
            <a:off x="-35621" y="1371600"/>
            <a:ext cx="9144001" cy="4876800"/>
          </a:xfrm>
        </p:spPr>
        <p:txBody>
          <a:bodyPr/>
          <a:lstStyle/>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shall</a:t>
            </a:r>
            <a:r>
              <a:rPr lang="en-US" sz="2000" b="1" dirty="0">
                <a:solidFill>
                  <a:schemeClr val="tx1"/>
                </a:solidFill>
                <a:latin typeface="Calibri" charset="0"/>
                <a:cs typeface="Calibri"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charset="0"/>
              <a:buChar char="•"/>
            </a:pPr>
            <a:endParaRPr lang="en-US" sz="2000" b="1" dirty="0">
              <a:solidFill>
                <a:schemeClr val="tx1"/>
              </a:solidFill>
              <a:latin typeface="Calibri" charset="0"/>
              <a:cs typeface="Calibri" charset="0"/>
            </a:endParaRPr>
          </a:p>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should </a:t>
            </a:r>
            <a:r>
              <a:rPr lang="en-US" sz="2000" b="1" dirty="0">
                <a:solidFill>
                  <a:schemeClr val="tx1"/>
                </a:solidFill>
                <a:latin typeface="Calibri" charset="0"/>
                <a:cs typeface="Calibri" charset="0"/>
              </a:rPr>
              <a:t>inform the IEEE (or cause the IEEE to be informed) of the identity of any other holders of potential Essential Patent Claims</a:t>
            </a:r>
          </a:p>
          <a:p>
            <a:pPr lvl="1">
              <a:buSzPct val="150000"/>
              <a:buFont typeface="Arial" charset="0"/>
              <a:buChar char="•"/>
            </a:pPr>
            <a:endParaRPr lang="en-US" sz="2000" b="1" dirty="0">
              <a:solidFill>
                <a:schemeClr val="tx1"/>
              </a:solidFill>
              <a:latin typeface="Calibri" charset="0"/>
              <a:cs typeface="Calibri" charset="0"/>
            </a:endParaRPr>
          </a:p>
          <a:p>
            <a:pPr lvl="1" algn="ctr">
              <a:buFont typeface="Monotype Sorts" charset="0"/>
              <a:buNone/>
            </a:pPr>
            <a:r>
              <a:rPr lang="en-US" sz="3200" b="1" dirty="0">
                <a:solidFill>
                  <a:schemeClr val="tx1"/>
                </a:solidFill>
                <a:latin typeface="Calibri" charset="0"/>
                <a:cs typeface="Calibri" charset="0"/>
              </a:rPr>
              <a:t>Early identification of holders of potential Essential Patent Claims is encouraged</a:t>
            </a:r>
          </a:p>
        </p:txBody>
      </p:sp>
      <p:sp>
        <p:nvSpPr>
          <p:cNvPr id="8196" name="Text Box 1028"/>
          <p:cNvSpPr txBox="1">
            <a:spLocks noChangeArrowheads="1"/>
          </p:cNvSpPr>
          <p:nvPr/>
        </p:nvSpPr>
        <p:spPr bwMode="auto">
          <a:xfrm>
            <a:off x="152400" y="5867400"/>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a:extLst>
              <a:ext uri="{FF2B5EF4-FFF2-40B4-BE49-F238E27FC236}">
                <a16:creationId xmlns:a16="http://schemas.microsoft.com/office/drawing/2014/main" id="{B8B18221-8834-D741-AB58-EDACA56F9D52}"/>
              </a:ext>
            </a:extLst>
          </p:cNvPr>
          <p:cNvSpPr>
            <a:spLocks noGrp="1"/>
          </p:cNvSpPr>
          <p:nvPr>
            <p:ph type="dt" sz="half" idx="10"/>
          </p:nvPr>
        </p:nvSpPr>
        <p:spPr/>
        <p:txBody>
          <a:bodyPr/>
          <a:lstStyle/>
          <a:p>
            <a:pPr>
              <a:defRPr/>
            </a:pPr>
            <a:r>
              <a:rPr lang="en-US"/>
              <a:t>&lt;Nov 2018&gt;</a:t>
            </a:r>
            <a:endParaRPr lang="en-US" dirty="0"/>
          </a:p>
        </p:txBody>
      </p:sp>
      <p:sp>
        <p:nvSpPr>
          <p:cNvPr id="3" name="Footer Placeholder 2">
            <a:extLst>
              <a:ext uri="{FF2B5EF4-FFF2-40B4-BE49-F238E27FC236}">
                <a16:creationId xmlns:a16="http://schemas.microsoft.com/office/drawing/2014/main" id="{7C0E736C-BC31-7845-A64F-63DBC91AE771}"/>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8D71D5C1-92E9-FE45-8DDB-8EE0258D4D02}"/>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52400" y="381000"/>
            <a:ext cx="7772400" cy="990600"/>
          </a:xfrm>
        </p:spPr>
        <p:txBody>
          <a:bodyPr/>
          <a:lstStyle/>
          <a:p>
            <a:r>
              <a:rPr lang="en-US" sz="3200" u="sng" dirty="0">
                <a:solidFill>
                  <a:schemeClr val="tx1"/>
                </a:solidFill>
                <a:latin typeface="Calibri" charset="0"/>
                <a:cs typeface="Calibri" charset="0"/>
              </a:rPr>
              <a:t>Ways to inform IEEE</a:t>
            </a:r>
            <a:endParaRPr lang="en-US" sz="3200" u="sng" dirty="0">
              <a:latin typeface="Arial" charset="0"/>
            </a:endParaRPr>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charset="0"/>
              <a:buChar char="•"/>
            </a:pPr>
            <a:r>
              <a:rPr lang="en-US" sz="2000" b="1">
                <a:solidFill>
                  <a:schemeClr val="tx1"/>
                </a:solidFill>
                <a:latin typeface="Calibri" charset="0"/>
                <a:cs typeface="Calibri" charset="0"/>
              </a:rPr>
              <a:t>Cause an LOA to be submitted to the IEEE-SA (patcom@ieee.org); or</a:t>
            </a:r>
          </a:p>
          <a:p>
            <a:pPr>
              <a:buSzPct val="150000"/>
              <a:buFont typeface="Monotype Sorts" charset="0"/>
              <a:buNone/>
            </a:pPr>
            <a:endParaRPr lang="en-US" sz="2000" b="1">
              <a:solidFill>
                <a:schemeClr val="tx1"/>
              </a:solidFill>
              <a:latin typeface="Calibri" charset="0"/>
              <a:cs typeface="Calibri" charset="0"/>
            </a:endParaRPr>
          </a:p>
          <a:p>
            <a:pPr>
              <a:buSzPct val="150000"/>
              <a:buFont typeface="Arial" charset="0"/>
              <a:buChar char="•"/>
            </a:pPr>
            <a:r>
              <a:rPr lang="en-US" sz="2000" b="1">
                <a:solidFill>
                  <a:schemeClr val="tx1"/>
                </a:solidFill>
                <a:latin typeface="Calibri" charset="0"/>
                <a:cs typeface="Calibri" charset="0"/>
              </a:rPr>
              <a:t>Provide the chair of this group with the identity of the holder(s) of any and all such claims as soon as possible; or</a:t>
            </a:r>
          </a:p>
          <a:p>
            <a:pPr>
              <a:buSzPct val="150000"/>
              <a:buFont typeface="Monotype Sorts" charset="0"/>
              <a:buNone/>
            </a:pPr>
            <a:endParaRPr lang="en-US" sz="2000" b="1">
              <a:solidFill>
                <a:schemeClr val="tx1"/>
              </a:solidFill>
              <a:latin typeface="Calibri" charset="0"/>
              <a:cs typeface="Calibri" charset="0"/>
            </a:endParaRPr>
          </a:p>
          <a:p>
            <a:pPr>
              <a:buSzPct val="150000"/>
              <a:buFont typeface="Arial" charset="0"/>
              <a:buChar char="•"/>
            </a:pPr>
            <a:r>
              <a:rPr lang="en-US" sz="2000" b="1">
                <a:solidFill>
                  <a:schemeClr val="tx1"/>
                </a:solidFill>
                <a:latin typeface="Calibri" charset="0"/>
                <a:cs typeface="Calibri" charset="0"/>
              </a:rPr>
              <a:t>Speak up now and respond to this Call for Potentially Essential Patents</a:t>
            </a:r>
          </a:p>
          <a:p>
            <a:pPr>
              <a:buFont typeface="Monotype Sorts" charset="0"/>
              <a:buNone/>
            </a:pPr>
            <a:r>
              <a:rPr lang="en-US" sz="2000">
                <a:solidFill>
                  <a:schemeClr val="tx1"/>
                </a:solidFill>
                <a:latin typeface="Calibri" charset="0"/>
                <a:cs typeface="Calibri"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sz="2000">
                <a:solidFill>
                  <a:schemeClr val="tx1"/>
                </a:solidFill>
                <a:latin typeface="Calibri" charset="0"/>
                <a:cs typeface="Calibri" charset="0"/>
              </a:rPr>
            </a:br>
            <a:endParaRPr lang="en-US" sz="2000" b="1">
              <a:solidFill>
                <a:schemeClr val="tx1"/>
              </a:solidFill>
              <a:latin typeface="Calibri" charset="0"/>
              <a:cs typeface="Calibri" charset="0"/>
            </a:endParaRPr>
          </a:p>
        </p:txBody>
      </p:sp>
      <p:sp>
        <p:nvSpPr>
          <p:cNvPr id="9220" name="Text Box 6"/>
          <p:cNvSpPr txBox="1">
            <a:spLocks noChangeArrowheads="1"/>
          </p:cNvSpPr>
          <p:nvPr/>
        </p:nvSpPr>
        <p:spPr bwMode="auto">
          <a:xfrm>
            <a:off x="152400" y="58674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014BA362-610B-0E40-AFE2-54EE34F03E35}"/>
              </a:ext>
            </a:extLst>
          </p:cNvPr>
          <p:cNvSpPr>
            <a:spLocks noGrp="1"/>
          </p:cNvSpPr>
          <p:nvPr>
            <p:ph type="dt" sz="half" idx="10"/>
          </p:nvPr>
        </p:nvSpPr>
        <p:spPr/>
        <p:txBody>
          <a:bodyPr/>
          <a:lstStyle/>
          <a:p>
            <a:pPr>
              <a:defRPr/>
            </a:pPr>
            <a:r>
              <a:rPr lang="en-US"/>
              <a:t>&lt;Nov 2018&gt;</a:t>
            </a:r>
            <a:endParaRPr lang="en-US" dirty="0"/>
          </a:p>
        </p:txBody>
      </p:sp>
      <p:sp>
        <p:nvSpPr>
          <p:cNvPr id="3" name="Footer Placeholder 2">
            <a:extLst>
              <a:ext uri="{FF2B5EF4-FFF2-40B4-BE49-F238E27FC236}">
                <a16:creationId xmlns:a16="http://schemas.microsoft.com/office/drawing/2014/main" id="{8402A8CE-B4CC-5D4D-AC98-0CEA8A30E21B}"/>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11AF16B-76EB-2D4B-901E-832F1771F8DF}"/>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sz="3200" u="sng">
                <a:solidFill>
                  <a:schemeClr val="tx1"/>
                </a:solidFill>
                <a:latin typeface="Calibri" charset="0"/>
                <a:cs typeface="Calibri" charset="0"/>
              </a:rPr>
              <a:t>Other guidelines for IEEE WG meetings</a:t>
            </a:r>
            <a:endParaRPr lang="en-US" sz="3200">
              <a:latin typeface="Arial" charset="0"/>
            </a:endParaRPr>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charset="0"/>
              <a:buChar char="•"/>
            </a:pPr>
            <a:r>
              <a:rPr lang="en-US" sz="2000" b="1">
                <a:solidFill>
                  <a:schemeClr val="tx1"/>
                </a:solidFill>
                <a:latin typeface="Calibri" charset="0"/>
                <a:cs typeface="Calibri" charset="0"/>
              </a:rPr>
              <a:t>All IEEE-SA standards meetings shall be conducted in compliance with all applicable laws, including antitrust and competition laws. </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the interpretation, validity, or essentiality of patents/patent claims. </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specific license rates, terms, or conditions.</a:t>
            </a:r>
          </a:p>
          <a:p>
            <a:pPr lvl="2">
              <a:lnSpc>
                <a:spcPct val="80000"/>
              </a:lnSpc>
              <a:spcAft>
                <a:spcPct val="40000"/>
              </a:spcAft>
              <a:buSzPct val="150000"/>
              <a:buFont typeface="Arial" charset="0"/>
              <a:buChar char="•"/>
            </a:pPr>
            <a:r>
              <a:rPr lang="en-US" sz="1600">
                <a:solidFill>
                  <a:schemeClr val="tx1"/>
                </a:solidFill>
                <a:latin typeface="Calibri" charset="0"/>
                <a:cs typeface="Calibri"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charset="0"/>
              <a:buChar char="•"/>
            </a:pPr>
            <a:r>
              <a:rPr lang="en-GB" sz="1600" b="1">
                <a:solidFill>
                  <a:schemeClr val="tx1"/>
                </a:solidFill>
                <a:latin typeface="Calibri" charset="0"/>
                <a:cs typeface="Calibri" charset="0"/>
              </a:rPr>
              <a:t>Technical considerations remain the primary focus</a:t>
            </a:r>
            <a:endParaRPr lang="en-US" sz="1600" b="1">
              <a:solidFill>
                <a:schemeClr val="tx1"/>
              </a:solidFill>
              <a:latin typeface="Calibri" charset="0"/>
              <a:cs typeface="Calibri" charset="0"/>
            </a:endParaRP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or engage in the fixing of product prices, allocation of customers, or division of sales markets.</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the status or substance of ongoing or threatened litigation.</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be silent if inappropriate topics are discussed … do formally object.</a:t>
            </a:r>
          </a:p>
          <a:p>
            <a:pPr algn="ctr">
              <a:lnSpc>
                <a:spcPct val="80000"/>
              </a:lnSpc>
              <a:buFont typeface="Monotype Sorts" charset="0"/>
              <a:buNone/>
            </a:pPr>
            <a:r>
              <a:rPr lang="en-US" sz="1000" b="1">
                <a:solidFill>
                  <a:schemeClr val="tx1"/>
                </a:solidFill>
                <a:latin typeface="Calibri" charset="0"/>
                <a:cs typeface="Calibri" charset="0"/>
              </a:rPr>
              <a:t>---------------------------------------------------------------   </a:t>
            </a:r>
            <a:endParaRPr lang="en-US" sz="1400" b="1">
              <a:solidFill>
                <a:schemeClr val="tx1"/>
              </a:solidFill>
              <a:latin typeface="Calibri" charset="0"/>
              <a:cs typeface="Calibri" charset="0"/>
            </a:endParaRPr>
          </a:p>
          <a:p>
            <a:pPr algn="ctr">
              <a:lnSpc>
                <a:spcPct val="80000"/>
              </a:lnSpc>
              <a:buFont typeface="Monotype Sorts" charset="0"/>
              <a:buNone/>
            </a:pPr>
            <a:r>
              <a:rPr lang="en-US" sz="1400" b="1">
                <a:solidFill>
                  <a:schemeClr val="tx1"/>
                </a:solidFill>
                <a:latin typeface="Calibri" charset="0"/>
                <a:cs typeface="Calibri" charset="0"/>
              </a:rPr>
              <a:t>For more details, see </a:t>
            </a:r>
            <a:r>
              <a:rPr lang="en-US" sz="1400" b="1" i="1">
                <a:solidFill>
                  <a:schemeClr val="tx1"/>
                </a:solidFill>
                <a:latin typeface="Calibri" charset="0"/>
                <a:cs typeface="Calibri" charset="0"/>
              </a:rPr>
              <a:t>IEEE-SA Standards Board Operations Manual</a:t>
            </a:r>
            <a:r>
              <a:rPr lang="en-US" sz="1400" b="1">
                <a:solidFill>
                  <a:schemeClr val="tx1"/>
                </a:solidFill>
                <a:latin typeface="Calibri" charset="0"/>
                <a:cs typeface="Calibri" charset="0"/>
              </a:rPr>
              <a:t>, clause 5.3.10 and </a:t>
            </a:r>
            <a:br>
              <a:rPr lang="en-US" sz="1400" b="1">
                <a:solidFill>
                  <a:schemeClr val="tx1"/>
                </a:solidFill>
                <a:latin typeface="Calibri" charset="0"/>
                <a:cs typeface="Calibri" charset="0"/>
              </a:rPr>
            </a:br>
            <a:r>
              <a:rPr lang="en-US" sz="1400" b="1" i="1">
                <a:solidFill>
                  <a:schemeClr val="tx1"/>
                </a:solidFill>
                <a:latin typeface="Calibri" charset="0"/>
                <a:cs typeface="Calibri" charset="0"/>
              </a:rPr>
              <a:t>Antitrust and Competition Policy: What You Need to Know </a:t>
            </a:r>
            <a:r>
              <a:rPr lang="en-US" sz="1400" b="1">
                <a:solidFill>
                  <a:schemeClr val="tx1"/>
                </a:solidFill>
                <a:latin typeface="Calibri" charset="0"/>
                <a:cs typeface="Calibri" charset="0"/>
              </a:rPr>
              <a:t>at http://standards.ieee.org/develop/policies/antitrust.pdf</a:t>
            </a:r>
          </a:p>
        </p:txBody>
      </p:sp>
      <p:sp>
        <p:nvSpPr>
          <p:cNvPr id="10244" name="Text Box 1028"/>
          <p:cNvSpPr txBox="1">
            <a:spLocks noChangeArrowheads="1"/>
          </p:cNvSpPr>
          <p:nvPr/>
        </p:nvSpPr>
        <p:spPr bwMode="auto">
          <a:xfrm>
            <a:off x="76200" y="6019800"/>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a:extLst>
              <a:ext uri="{FF2B5EF4-FFF2-40B4-BE49-F238E27FC236}">
                <a16:creationId xmlns:a16="http://schemas.microsoft.com/office/drawing/2014/main" id="{1A813C81-3207-994E-9996-7F7338F63514}"/>
              </a:ext>
            </a:extLst>
          </p:cNvPr>
          <p:cNvSpPr>
            <a:spLocks noGrp="1"/>
          </p:cNvSpPr>
          <p:nvPr>
            <p:ph type="dt" sz="half" idx="10"/>
          </p:nvPr>
        </p:nvSpPr>
        <p:spPr/>
        <p:txBody>
          <a:bodyPr/>
          <a:lstStyle/>
          <a:p>
            <a:pPr>
              <a:defRPr/>
            </a:pPr>
            <a:r>
              <a:rPr lang="en-US"/>
              <a:t>&lt;Nov 2018&gt;</a:t>
            </a:r>
            <a:endParaRPr lang="en-US" dirty="0"/>
          </a:p>
        </p:txBody>
      </p:sp>
      <p:sp>
        <p:nvSpPr>
          <p:cNvPr id="3" name="Footer Placeholder 2">
            <a:extLst>
              <a:ext uri="{FF2B5EF4-FFF2-40B4-BE49-F238E27FC236}">
                <a16:creationId xmlns:a16="http://schemas.microsoft.com/office/drawing/2014/main" id="{17A9F199-F8FC-C24E-A2F6-808F6ED70B13}"/>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3D86E391-0C3F-C649-BF7E-958989737827}"/>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sz="3200" u="sng">
                <a:solidFill>
                  <a:schemeClr val="tx1"/>
                </a:solidFill>
                <a:latin typeface="Calibri" charset="0"/>
                <a:cs typeface="Calibri" charset="0"/>
              </a:rPr>
              <a:t>Patent-related information</a:t>
            </a:r>
            <a:endParaRPr lang="en-US" sz="3200" u="sng">
              <a:latin typeface="Arial" charset="0"/>
            </a:endParaRP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The patent policy and the procedures used to execute that policy are documented in the:</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Bylaws</a:t>
            </a:r>
            <a:r>
              <a:rPr lang="en-US" sz="2000" b="1">
                <a:latin typeface="Calibri" charset="0"/>
                <a:cs typeface="Calibri" charset="0"/>
              </a:rPr>
              <a:t> </a:t>
            </a:r>
            <a:r>
              <a:rPr lang="en-US" sz="1600" b="1">
                <a:latin typeface="Calibri" charset="0"/>
                <a:cs typeface="Calibri" charset="0"/>
              </a:rPr>
              <a:t>(http://standards.ieee.org/develop/policies/bylaws/sect6-7.html#6) </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Operations Manual</a:t>
            </a:r>
            <a:r>
              <a:rPr lang="en-US" sz="2000" b="1">
                <a:latin typeface="Calibri" charset="0"/>
                <a:cs typeface="Calibri" charset="0"/>
              </a:rPr>
              <a:t> </a:t>
            </a:r>
            <a:r>
              <a:rPr lang="en-US" sz="1600" b="1">
                <a:latin typeface="Calibri" charset="0"/>
                <a:cs typeface="Calibri" charset="0"/>
              </a:rPr>
              <a:t>(http://standards.ieee.org/develop/policies/opman/sect6.html#6.3)</a:t>
            </a:r>
          </a:p>
          <a:p>
            <a:pPr marL="630238" lvl="1" indent="-285750" eaLnBrk="0" hangingPunct="0">
              <a:lnSpc>
                <a:spcPct val="90000"/>
              </a:lnSpc>
              <a:spcBef>
                <a:spcPct val="20000"/>
              </a:spcBef>
              <a:buClr>
                <a:srgbClr val="CC3300"/>
              </a:buClr>
              <a:buSzPct val="50000"/>
              <a:buFont typeface="Monotype Sorts" charset="0"/>
              <a:buNone/>
            </a:pPr>
            <a:endParaRPr lang="en-US" sz="2000">
              <a:solidFill>
                <a:srgbClr val="000099"/>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Material about the patent policy is available at </a:t>
            </a: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a:t>
            </a:r>
            <a:r>
              <a:rPr lang="en-US" sz="2000" b="1" i="1">
                <a:latin typeface="Calibri" charset="0"/>
                <a:cs typeface="Calibri" charset="0"/>
              </a:rPr>
              <a:t>http://standards.ieee.org/about/sasb/patcom/materials.html</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a:p>
            <a:pPr marL="630238" lvl="1" indent="-285750" eaLnBrk="0" hangingPunct="0">
              <a:lnSpc>
                <a:spcPct val="90000"/>
              </a:lnSpc>
              <a:buClr>
                <a:srgbClr val="CC3300"/>
              </a:buClr>
              <a:buSzPct val="50000"/>
              <a:buFont typeface="Monotype Sorts" charset="0"/>
              <a:buNone/>
            </a:pPr>
            <a:endParaRPr lang="en-US" sz="3200" b="1">
              <a:latin typeface="Calibri" charset="0"/>
              <a:cs typeface="Calibri" charset="0"/>
            </a:endParaRPr>
          </a:p>
          <a:p>
            <a:pPr marL="630238" lvl="1" indent="-285750" algn="ctr" eaLnBrk="0" hangingPunct="0">
              <a:lnSpc>
                <a:spcPct val="90000"/>
              </a:lnSpc>
              <a:buClr>
                <a:srgbClr val="CC3300"/>
              </a:buClr>
              <a:buSzPct val="50000"/>
              <a:buFont typeface="Monotype Sorts" charset="0"/>
              <a:buNone/>
            </a:pPr>
            <a:r>
              <a:rPr lang="en-US" sz="3200" b="1">
                <a:latin typeface="Calibri" charset="0"/>
                <a:cs typeface="Calibri" charset="0"/>
              </a:rPr>
              <a:t>	If you have questions, contact the IEEE-SA Standards Board Patent Committee Administrator at patcom@ieee.org</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p:txBody>
      </p:sp>
      <p:sp>
        <p:nvSpPr>
          <p:cNvPr id="11269" name="Text Box 7"/>
          <p:cNvSpPr txBox="1">
            <a:spLocks noChangeArrowheads="1"/>
          </p:cNvSpPr>
          <p:nvPr/>
        </p:nvSpPr>
        <p:spPr bwMode="auto">
          <a:xfrm>
            <a:off x="152400" y="59436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#4</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37556183-7AA5-F743-8866-80F08A94B36B}"/>
              </a:ext>
            </a:extLst>
          </p:cNvPr>
          <p:cNvSpPr>
            <a:spLocks noGrp="1"/>
          </p:cNvSpPr>
          <p:nvPr>
            <p:ph type="dt" sz="half" idx="10"/>
          </p:nvPr>
        </p:nvSpPr>
        <p:spPr/>
        <p:txBody>
          <a:bodyPr/>
          <a:lstStyle/>
          <a:p>
            <a:pPr>
              <a:defRPr/>
            </a:pPr>
            <a:r>
              <a:rPr lang="en-US"/>
              <a:t>&lt;Nov 2018&gt;</a:t>
            </a:r>
            <a:endParaRPr lang="en-US" dirty="0"/>
          </a:p>
        </p:txBody>
      </p:sp>
      <p:sp>
        <p:nvSpPr>
          <p:cNvPr id="3" name="Footer Placeholder 2">
            <a:extLst>
              <a:ext uri="{FF2B5EF4-FFF2-40B4-BE49-F238E27FC236}">
                <a16:creationId xmlns:a16="http://schemas.microsoft.com/office/drawing/2014/main" id="{D84122DC-2FC8-7047-B05D-CA2EED2CF2F2}"/>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8F1F1E1-4913-4745-BD3D-C8A36C9BF831}"/>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6</a:t>
            </a:fld>
            <a:endParaRPr 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xfrm>
            <a:off x="685800" y="228600"/>
            <a:ext cx="1600200" cy="2159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33794" name="Footer Placeholder 2"/>
          <p:cNvSpPr>
            <a:spLocks noGrp="1"/>
          </p:cNvSpPr>
          <p:nvPr>
            <p:ph type="ftr" sz="quarter" idx="11"/>
          </p:nvPr>
        </p:nvSpPr>
        <p:spPr>
          <a:xfrm>
            <a:off x="5486400" y="6475413"/>
            <a:ext cx="3124200" cy="182562"/>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xfrm>
            <a:off x="4344988" y="6475413"/>
            <a:ext cx="530225" cy="182562"/>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a:xfrm>
            <a:off x="685800" y="685800"/>
            <a:ext cx="7772400" cy="1066800"/>
          </a:xfrm>
        </p:spPr>
        <p:txBody>
          <a:bodyPr/>
          <a:lstStyle/>
          <a:p>
            <a:r>
              <a:rPr lang="en-US" dirty="0" err="1">
                <a:latin typeface="Times New Roman" charset="0"/>
                <a:ea typeface="ＭＳ Ｐゴシック" charset="0"/>
                <a:cs typeface="ＭＳ Ｐゴシック" charset="0"/>
              </a:rPr>
              <a:t>SCmaintenance</a:t>
            </a:r>
            <a:r>
              <a:rPr lang="en-US" dirty="0">
                <a:latin typeface="Times New Roman" charset="0"/>
                <a:ea typeface="ＭＳ Ｐゴシック" charset="0"/>
                <a:cs typeface="ＭＳ Ｐゴシック" charset="0"/>
              </a:rPr>
              <a:t>/</a:t>
            </a:r>
            <a:r>
              <a:rPr lang="en-US" dirty="0" err="1">
                <a:latin typeface="Times New Roman" charset="0"/>
                <a:ea typeface="ＭＳ Ｐゴシック" charset="0"/>
                <a:cs typeface="ＭＳ Ｐゴシック" charset="0"/>
              </a:rPr>
              <a:t>SCwng</a:t>
            </a:r>
            <a:r>
              <a:rPr lang="en-US" dirty="0">
                <a:latin typeface="Times New Roman" charset="0"/>
                <a:ea typeface="ＭＳ Ｐゴシック" charset="0"/>
                <a:cs typeface="ＭＳ Ｐゴシック" charset="0"/>
              </a:rPr>
              <a:t> Officer</a:t>
            </a: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Patrick 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Secretary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xfrm>
            <a:off x="685800" y="228600"/>
            <a:ext cx="1600200" cy="2159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34818" name="Footer Placeholder 2"/>
          <p:cNvSpPr>
            <a:spLocks noGrp="1"/>
          </p:cNvSpPr>
          <p:nvPr>
            <p:ph type="ftr" sz="quarter" idx="11"/>
          </p:nvPr>
        </p:nvSpPr>
        <p:spPr>
          <a:xfrm>
            <a:off x="5486400" y="6475413"/>
            <a:ext cx="3124200" cy="182562"/>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xfrm>
            <a:off x="4344988" y="6475413"/>
            <a:ext cx="530225" cy="182562"/>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xfrm>
            <a:off x="685800" y="228600"/>
            <a:ext cx="1600200" cy="2159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21506" name="Footer Placeholder 2"/>
          <p:cNvSpPr>
            <a:spLocks noGrp="1"/>
          </p:cNvSpPr>
          <p:nvPr>
            <p:ph type="ftr" sz="quarter" idx="11"/>
          </p:nvPr>
        </p:nvSpPr>
        <p:spPr>
          <a:xfrm>
            <a:off x="5486400" y="6475413"/>
            <a:ext cx="3124200" cy="182562"/>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xfrm>
            <a:off x="4344988" y="6475413"/>
            <a:ext cx="530225" cy="182562"/>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458788" y="228600"/>
            <a:ext cx="7772400" cy="762000"/>
          </a:xfrm>
        </p:spPr>
        <p:txBody>
          <a:bodyPr/>
          <a:lstStyle/>
          <a:p>
            <a:r>
              <a:rPr lang="en-US" b="1" dirty="0">
                <a:latin typeface="Times New Roman" charset="0"/>
                <a:ea typeface="ＭＳ Ｐゴシック" charset="0"/>
                <a:cs typeface="ＭＳ Ｐゴシック" charset="0"/>
              </a:rPr>
              <a:t>SC Meeting 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50950"/>
            <a:ext cx="8534400" cy="51800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120650" indent="-290513" fontAlgn="b">
              <a:buClr>
                <a:srgbClr val="FF0000"/>
              </a:buClr>
              <a:buFont typeface="Wingdings" charset="2"/>
              <a:buChar char="q"/>
            </a:pPr>
            <a:r>
              <a:rPr lang="en-US" sz="3200" b="1" dirty="0"/>
              <a:t> SC Maintenance   		</a:t>
            </a:r>
            <a:r>
              <a:rPr lang="en-US" sz="2400" b="1" dirty="0"/>
              <a:t>Wednesday 12 Nov, AM1 </a:t>
            </a:r>
          </a:p>
          <a:p>
            <a:pPr marL="800100" lvl="1" indent="-342900">
              <a:buClr>
                <a:srgbClr val="FF0000"/>
              </a:buClr>
              <a:buFont typeface="Wingdings" charset="2"/>
              <a:buChar char="q"/>
            </a:pPr>
            <a:r>
              <a:rPr lang="en-US" sz="2000" b="1" dirty="0"/>
              <a:t>Discuss requested changes with Existing Standards</a:t>
            </a:r>
          </a:p>
          <a:p>
            <a:pPr marL="800100" lvl="1" indent="-342900">
              <a:buClr>
                <a:srgbClr val="FF0000"/>
              </a:buClr>
              <a:buFont typeface="Wingdings" charset="2"/>
              <a:buChar char="q"/>
            </a:pPr>
            <a:r>
              <a:rPr lang="en-US" sz="2000" b="1" dirty="0"/>
              <a:t>Discuss requested changes with Operations Manual (OM)</a:t>
            </a:r>
          </a:p>
          <a:p>
            <a:pPr marL="1257300" lvl="2" indent="-342900">
              <a:buClr>
                <a:srgbClr val="FF0000"/>
              </a:buClr>
              <a:buFont typeface="Wingdings" charset="2"/>
              <a:buChar char="q"/>
            </a:pPr>
            <a:r>
              <a:rPr lang="en-US" sz="2000" b="1" dirty="0"/>
              <a:t>Addition of Tech Advisory Group (TAG)</a:t>
            </a:r>
          </a:p>
          <a:p>
            <a:pPr marL="1257300" lvl="2" indent="-342900">
              <a:buClr>
                <a:srgbClr val="FF0000"/>
              </a:buClr>
              <a:buFont typeface="Wingdings" charset="2"/>
              <a:buChar char="q"/>
            </a:pPr>
            <a:r>
              <a:rPr lang="en-US" sz="2000" b="1" dirty="0"/>
              <a:t>Addition of Process for changing OM</a:t>
            </a:r>
          </a:p>
          <a:p>
            <a:pPr marL="1257300" lvl="2" indent="-342900">
              <a:buClr>
                <a:srgbClr val="FF0000"/>
              </a:buClr>
              <a:buFont typeface="Wingdings" charset="2"/>
              <a:buChar char="q"/>
            </a:pPr>
            <a:r>
              <a:rPr lang="en-US" sz="2000" b="1" dirty="0"/>
              <a:t>802.15 ANA registration of alternate cryptographic algorithms</a:t>
            </a:r>
          </a:p>
          <a:p>
            <a:pPr marL="0" lvl="1">
              <a:buClr>
                <a:srgbClr val="FF0000"/>
              </a:buClr>
              <a:buFont typeface="Wingdings" charset="2"/>
              <a:buChar char="q"/>
              <a:tabLst>
                <a:tab pos="4568825" algn="l"/>
              </a:tabLst>
            </a:pPr>
            <a:r>
              <a:rPr lang="en-US" sz="3200" b="1" dirty="0"/>
              <a:t> SC WNG	</a:t>
            </a:r>
            <a:r>
              <a:rPr lang="en-US" sz="2400" b="1" dirty="0"/>
              <a:t>Wednesday 12 Nov, AM2</a:t>
            </a:r>
          </a:p>
          <a:p>
            <a:pPr marL="1316038" lvl="1" indent="-398463">
              <a:buClr>
                <a:srgbClr val="FF0000"/>
              </a:buClr>
              <a:buFont typeface="Wingdings" charset="2"/>
              <a:buChar char="q"/>
              <a:tabLst>
                <a:tab pos="5091113" algn="l"/>
              </a:tabLst>
            </a:pPr>
            <a:r>
              <a:rPr lang="en-US" sz="2000" b="1" dirty="0"/>
              <a:t>15-18-0579-00 Dynamic MAC address assignment to 802.15 end-stations by Antonio de la Oliva </a:t>
            </a:r>
          </a:p>
          <a:p>
            <a:pPr marL="1316038" lvl="1" indent="-398463">
              <a:buClr>
                <a:srgbClr val="FF0000"/>
              </a:buClr>
              <a:buFont typeface="Wingdings" charset="2"/>
              <a:buChar char="q"/>
              <a:tabLst>
                <a:tab pos="5091113" algn="l"/>
              </a:tabLst>
            </a:pPr>
            <a:r>
              <a:rPr lang="en-US" sz="2000" b="1" dirty="0"/>
              <a:t>11-18-1920-00-0wng-proxy-nd-discovery-in-802-11 by P </a:t>
            </a:r>
            <a:r>
              <a:rPr lang="en-US" sz="2000" b="1" dirty="0" err="1"/>
              <a:t>Thubert</a:t>
            </a:r>
            <a:endParaRPr lang="en-US" sz="2000" b="1" dirty="0"/>
          </a:p>
          <a:p>
            <a:pPr marL="1316038" lvl="1" indent="-398463">
              <a:buClr>
                <a:srgbClr val="FF0000"/>
              </a:buClr>
              <a:buFont typeface="Wingdings" charset="2"/>
              <a:buChar char="q"/>
              <a:tabLst>
                <a:tab pos="5091113" algn="l"/>
              </a:tabLst>
            </a:pPr>
            <a:r>
              <a:rPr lang="en-US" sz="2000" b="1" dirty="0"/>
              <a:t>15-18-0566-00 by D Sturek</a:t>
            </a:r>
          </a:p>
          <a:p>
            <a:pPr marL="457200" indent="-457200" eaLnBrk="0" fontAlgn="b" hangingPunct="0">
              <a:buClr>
                <a:srgbClr val="FF0000"/>
              </a:buClr>
              <a:buFont typeface="Wingdings" charset="0"/>
              <a:buChar char="q"/>
              <a:tabLst>
                <a:tab pos="5197475" algn="l"/>
              </a:tabLst>
            </a:pPr>
            <a:r>
              <a:rPr lang="en-US" sz="3200" b="1" dirty="0"/>
              <a:t>SC IETF 	</a:t>
            </a:r>
          </a:p>
          <a:p>
            <a:pPr marL="914400" lvl="1" indent="-457200" eaLnBrk="0" fontAlgn="b" hangingPunct="0">
              <a:buClr>
                <a:srgbClr val="FF0000"/>
              </a:buClr>
              <a:buFont typeface="Wingdings" charset="0"/>
              <a:buChar char="q"/>
              <a:tabLst>
                <a:tab pos="5197475" algn="l"/>
              </a:tabLst>
            </a:pPr>
            <a:r>
              <a:rPr lang="en-US" sz="2400" b="1" dirty="0"/>
              <a:t>Monday 12 Nov, PM2</a:t>
            </a:r>
          </a:p>
          <a:p>
            <a:pPr marL="1257300" lvl="2" indent="-342900">
              <a:buClr>
                <a:srgbClr val="FF0000"/>
              </a:buClr>
              <a:buFont typeface="Wingdings" charset="2"/>
              <a:buChar char="q"/>
            </a:pPr>
            <a:r>
              <a:rPr lang="en-US" sz="2000" b="1" dirty="0"/>
              <a:t>IETF-103 Accomplishments: 6tisch, core, 6lo, roll, suit, </a:t>
            </a:r>
            <a:r>
              <a:rPr lang="en-US" sz="2000" b="1" dirty="0" err="1"/>
              <a:t>lp</a:t>
            </a:r>
            <a:r>
              <a:rPr lang="en-US" sz="2000" b="1" dirty="0"/>
              <a:t>-wan</a:t>
            </a:r>
          </a:p>
          <a:p>
            <a:pPr marL="914400" lvl="1" indent="-457200" eaLnBrk="0" fontAlgn="b" hangingPunct="0">
              <a:buClr>
                <a:srgbClr val="FF0000"/>
              </a:buClr>
              <a:buFont typeface="Wingdings" charset="0"/>
              <a:buChar char="q"/>
              <a:tabLst>
                <a:tab pos="5197475" algn="l"/>
              </a:tabLst>
            </a:pPr>
            <a:r>
              <a:rPr lang="en-US" sz="2400" b="1" dirty="0"/>
              <a:t>Thursday 15 Nov, AM1 </a:t>
            </a:r>
          </a:p>
          <a:p>
            <a:pPr marL="1257300" lvl="2" indent="-342900">
              <a:buClr>
                <a:srgbClr val="FF0000"/>
              </a:buClr>
              <a:buFont typeface="Wingdings" charset="2"/>
              <a:buChar char="q"/>
            </a:pPr>
            <a:r>
              <a:rPr lang="en-US" sz="2000" b="1" dirty="0"/>
              <a:t>Static Context Header Compression (SCHC) applied to 802.15.4</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49392</TotalTime>
  <Words>1784</Words>
  <Application>Microsoft Macintosh PowerPoint</Application>
  <PresentationFormat>On-screen Show (4:3)</PresentationFormat>
  <Paragraphs>251</Paragraphs>
  <Slides>17</Slides>
  <Notes>8</Notes>
  <HiddenSlides>5</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17</vt:i4>
      </vt:variant>
    </vt:vector>
  </HeadingPairs>
  <TitlesOfParts>
    <vt:vector size="27" baseType="lpstr">
      <vt:lpstr>ＭＳ Ｐゴシック</vt:lpstr>
      <vt:lpstr>Arial</vt:lpstr>
      <vt:lpstr>Calibri</vt:lpstr>
      <vt:lpstr>Calibri Light</vt:lpstr>
      <vt:lpstr>Helvetica</vt:lpstr>
      <vt:lpstr>Monotype Sorts</vt:lpstr>
      <vt:lpstr>Times New Roman</vt:lpstr>
      <vt:lpstr>Wingdings</vt:lpstr>
      <vt:lpstr>Default Design</vt:lpstr>
      <vt:lpstr>Custom Design</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SCmaintenance/SCwng Officer</vt:lpstr>
      <vt:lpstr>Chair’s Role</vt:lpstr>
      <vt:lpstr>SC Meeting Goals</vt:lpstr>
      <vt:lpstr>SC Maintenance</vt:lpstr>
      <vt:lpstr>SC Maintenance</vt:lpstr>
      <vt:lpstr>SC IETF</vt:lpstr>
      <vt:lpstr>SC IETG 6tisch</vt:lpstr>
      <vt:lpstr>SC IETF 6lo</vt:lpstr>
      <vt:lpstr>SC IETF LP-WAN</vt:lpstr>
      <vt:lpstr>PowerPoint Presentation</vt:lpstr>
      <vt:lpstr>SC Accomplishments</vt:lpstr>
    </vt:vector>
  </TitlesOfParts>
  <Manager/>
  <Company>Kinney Consulting LLC</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Report for Bangkok</dc:title>
  <dc:subject>IEEE 802.15 &lt;SC Report&gt;</dc:subject>
  <dc:creator>Pat Kinney</dc:creator>
  <cp:keywords/>
  <dc:description>&lt;15-18-0496-00-0mag&gt;</dc:description>
  <cp:lastModifiedBy>pat@kinneys.us</cp:lastModifiedBy>
  <cp:revision>1037</cp:revision>
  <cp:lastPrinted>2016-07-25T16:00:41Z</cp:lastPrinted>
  <dcterms:created xsi:type="dcterms:W3CDTF">2009-07-12T16:25:16Z</dcterms:created>
  <dcterms:modified xsi:type="dcterms:W3CDTF">2018-11-14T06:11:04Z</dcterms:modified>
  <cp:category/>
</cp:coreProperties>
</file>