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7" r:id="rId1"/>
  </p:sldMasterIdLst>
  <p:notesMasterIdLst>
    <p:notesMasterId r:id="rId20"/>
  </p:notesMasterIdLst>
  <p:handoutMasterIdLst>
    <p:handoutMasterId r:id="rId21"/>
  </p:handoutMasterIdLst>
  <p:sldIdLst>
    <p:sldId id="400" r:id="rId2"/>
    <p:sldId id="378" r:id="rId3"/>
    <p:sldId id="394" r:id="rId4"/>
    <p:sldId id="395" r:id="rId5"/>
    <p:sldId id="396" r:id="rId6"/>
    <p:sldId id="399" r:id="rId7"/>
    <p:sldId id="398" r:id="rId8"/>
    <p:sldId id="401" r:id="rId9"/>
    <p:sldId id="402" r:id="rId10"/>
    <p:sldId id="403" r:id="rId11"/>
    <p:sldId id="404" r:id="rId12"/>
    <p:sldId id="405" r:id="rId13"/>
    <p:sldId id="411" r:id="rId14"/>
    <p:sldId id="406" r:id="rId15"/>
    <p:sldId id="407" r:id="rId16"/>
    <p:sldId id="408" r:id="rId17"/>
    <p:sldId id="409" r:id="rId18"/>
    <p:sldId id="410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993" autoAdjust="0"/>
  </p:normalViewPr>
  <p:slideViewPr>
    <p:cSldViewPr snapToGrid="0">
      <p:cViewPr varScale="1">
        <p:scale>
          <a:sx n="71" d="100"/>
          <a:sy n="71" d="100"/>
        </p:scale>
        <p:origin x="39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3" d="100"/>
          <a:sy n="63" d="100"/>
        </p:scale>
        <p:origin x="-249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Arial" pitchFamily="34" charset="0"/>
              </a:defRPr>
            </a:lvl1pPr>
          </a:lstStyle>
          <a:p>
            <a:fld id="{1C308104-7B13-4801-B46E-269DFEF0D8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6109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Arial" pitchFamily="34" charset="0"/>
              </a:defRPr>
            </a:lvl1pPr>
          </a:lstStyle>
          <a:p>
            <a:fld id="{EC97B1B8-6038-401F-A6EF-70EC4FA39D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29964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October 2018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Wi-SUN Alliance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C697FA3C-586C-4376-AF6D-EC101320FCF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122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October 2018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Wi-SUN Alliance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C01382AC-6DD9-4219-9913-BFED82F3640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122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October 2018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Wi-SUN Alliance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53E9C05C-1059-409F-9C65-54E9A93471B2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1745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October 2018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Wi-SUN Alliance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D2F6307B-59BF-4764-B4F7-F72FC8920E2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4928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85800" y="7239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Bob Heile, Wi-SUN Alliance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543DBF6-E820-40FF-9AB5-3175A27A21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46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October 2018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Wi-SUN Alliance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0F19A0C3-3AEB-44F2-8B17-98B81B35C07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871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October 2018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Wi-SUN Alliance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38AE5E68-4B20-4747-92C8-6A7E300B01A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147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October 2018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Wi-SUN Alliance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7EE007DC-520A-49F7-AB29-BC07B6E12FC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409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October 2018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Wi-SUN Alliance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ED99F4A5-09A0-4BED-9A05-DE14AC1E042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919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October 2018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Wi-SUN Alliance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E52F96BB-5AFC-414C-85F0-B04708DD4BA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051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October 2018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Wi-SUN Alliance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804D3E59-A80B-40BF-886C-2AE1FC82E00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322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October 2018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Wi-SUN Alliance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08BE954D-25D0-4F4E-9284-9CB055CC5F7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7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October 2018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Wi-SUN Alliance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81D8B754-B65D-4626-9379-20B82B7722F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797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7825"/>
            <a:ext cx="16002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October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Wi-SUN Alliance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2E732CC7-FCB0-496F-9852-D3A2DB58CE7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941685" y="394156"/>
            <a:ext cx="4516515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>
              <a:defRPr/>
            </a:pPr>
            <a:r>
              <a:rPr lang="en-US" sz="1400" b="1" dirty="0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doc.: IEEE 802.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  <a:cs typeface="+mn-cs"/>
              </a:rPr>
              <a:t> 15-18-0491-02-0000</a:t>
            </a:r>
            <a:endParaRPr lang="en-US" sz="1400" b="1" dirty="0">
              <a:solidFill>
                <a:schemeClr val="tx1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01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  <p:sldLayoutId id="2147483829" r:id="rId12"/>
    <p:sldLayoutId id="2147483805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658" y="1413164"/>
            <a:ext cx="7772400" cy="3131127"/>
          </a:xfrm>
        </p:spPr>
        <p:txBody>
          <a:bodyPr/>
          <a:lstStyle/>
          <a:p>
            <a:r>
              <a:rPr lang="en-US" dirty="0"/>
              <a:t>802.15 Supporting Material and Motions for the EC </a:t>
            </a:r>
            <a:r>
              <a:rPr lang="en-US" dirty="0" err="1"/>
              <a:t>Telecon</a:t>
            </a:r>
            <a:br>
              <a:rPr lang="en-US" dirty="0"/>
            </a:br>
            <a:r>
              <a:rPr lang="en-US" dirty="0"/>
              <a:t>October 2, 2018</a:t>
            </a:r>
            <a:br>
              <a:rPr lang="en-US" dirty="0"/>
            </a:br>
            <a:br>
              <a:rPr lang="en-US" dirty="0"/>
            </a:br>
            <a:r>
              <a:rPr lang="en-US" dirty="0"/>
              <a:t>Bob Heile, 802.15 Chair</a:t>
            </a:r>
            <a:br>
              <a:rPr lang="en-US" dirty="0"/>
            </a:br>
            <a:r>
              <a:rPr lang="en-US" dirty="0"/>
              <a:t>bheile@ieee.org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October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Wi-SUN Alliance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E52F96BB-5AFC-414C-85F0-B04708DD4BA4}" type="slidenum">
              <a:rPr lang="en-US" altLang="en-US" smtClean="0">
                <a:solidFill>
                  <a:srgbClr val="000000"/>
                </a:solidFill>
              </a:rPr>
              <a:pPr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748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 txBox="1">
            <a:spLocks noChangeArrowheads="1"/>
          </p:cNvSpPr>
          <p:nvPr/>
        </p:nvSpPr>
        <p:spPr bwMode="auto">
          <a:xfrm>
            <a:off x="685800" y="650875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200" b="1" dirty="0"/>
              <a:t>802.15.10a Letter Ballot History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73200"/>
            <a:ext cx="8228013" cy="5032375"/>
          </a:xfrm>
        </p:spPr>
        <p:txBody>
          <a:bodyPr/>
          <a:lstStyle/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/>
              <a:t>Letter Ballot </a:t>
            </a:r>
            <a:r>
              <a:rPr lang="en-US" altLang="en-US" sz="2200" dirty="0" err="1"/>
              <a:t>Recirc</a:t>
            </a:r>
            <a:r>
              <a:rPr lang="en-US" altLang="en-US" sz="2200" dirty="0"/>
              <a:t> 1: (LB153)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/>
              <a:t>Opened: </a:t>
            </a:r>
            <a:r>
              <a:rPr lang="en-US" altLang="en-US" sz="2400" dirty="0"/>
              <a:t>September 11, </a:t>
            </a:r>
            <a:r>
              <a:rPr lang="en-US" altLang="ja-JP" sz="2400" dirty="0"/>
              <a:t>2018</a:t>
            </a:r>
            <a:endParaRPr lang="en-US" altLang="en-US" sz="2200" dirty="0"/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/>
              <a:t>Closed: </a:t>
            </a:r>
            <a:r>
              <a:rPr lang="en-US" altLang="en-US" sz="2400" dirty="0"/>
              <a:t>September 27, 201</a:t>
            </a:r>
            <a:r>
              <a:rPr lang="en-US" altLang="ja-JP" sz="2400" dirty="0"/>
              <a:t>8</a:t>
            </a:r>
            <a:endParaRPr lang="en-US" altLang="en-US" sz="2200" dirty="0"/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/>
              <a:t>Vote results (pool of 70 voters)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>
                <a:solidFill>
                  <a:prstClr val="black"/>
                </a:solidFill>
              </a:rPr>
              <a:t>45 responses (64.29% response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dirty="0">
                <a:solidFill>
                  <a:prstClr val="black"/>
                </a:solidFill>
              </a:rPr>
              <a:t>31 yes, 0 no (100% approval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dirty="0">
                <a:solidFill>
                  <a:prstClr val="black"/>
                </a:solidFill>
              </a:rPr>
              <a:t>14 abstain (31.11%)</a:t>
            </a:r>
            <a:endParaRPr lang="en-US" altLang="en-US" dirty="0"/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/>
              <a:t>24 editorial comments from one person</a:t>
            </a:r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/>
              <a:t>0 marked as MBS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/>
              <a:t>Comment resolution database worksheet: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1800" dirty="0"/>
              <a:t>https://mentor.ieee.org/802.15/dcn/18/15-18-0435-03-010a-consolidated-letter-ballot-comments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altLang="ja-JP"/>
              <a:t>October 2018</a:t>
            </a:r>
            <a:endParaRPr lang="en-US" kern="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32270" y="6475412"/>
            <a:ext cx="1878330" cy="19970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>
                <a:latin typeface="Times New Roman" pitchFamily="18" charset="0"/>
              </a:rPr>
              <a:t>Slide </a:t>
            </a:r>
            <a:fld id="{5EC67454-7BCD-4225-BEC1-CAC210B04421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10</a:t>
            </a:fld>
            <a:endParaRPr lang="en-US" alt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015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altLang="ja-JP"/>
              <a:t>October 2018</a:t>
            </a:r>
            <a:endParaRPr lang="en-US" kern="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75413"/>
            <a:ext cx="1600200" cy="1841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6148" name="Rectangle 2"/>
          <p:cNvSpPr txBox="1">
            <a:spLocks noChangeArrowheads="1"/>
          </p:cNvSpPr>
          <p:nvPr/>
        </p:nvSpPr>
        <p:spPr bwMode="auto">
          <a:xfrm>
            <a:off x="857250" y="79575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300" b="1" dirty="0"/>
              <a:t>Brief Statement of Remaining Comments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36171" y="1682750"/>
            <a:ext cx="7511143" cy="3536950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US" altLang="ja-JP" sz="2800" dirty="0"/>
              <a:t>The comments resulted from the commenter using </a:t>
            </a:r>
            <a:r>
              <a:rPr lang="en-US" altLang="ja-JP" sz="2800" dirty="0" err="1"/>
              <a:t>Libre</a:t>
            </a:r>
            <a:r>
              <a:rPr lang="en-US" altLang="ja-JP" sz="2800" dirty="0"/>
              <a:t> Office instead of Microsoft Word, and one comment resulting from an error in Microsoft Word.  The posted .</a:t>
            </a:r>
            <a:r>
              <a:rPr lang="en-US" altLang="ja-JP" sz="2800" dirty="0" err="1"/>
              <a:t>pdf</a:t>
            </a:r>
            <a:r>
              <a:rPr lang="en-US" altLang="ja-JP" sz="2800" dirty="0"/>
              <a:t> does not exhibit the errors referred to in the comments.</a:t>
            </a:r>
          </a:p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US" altLang="ja-JP" sz="2800" dirty="0"/>
              <a:t>Draft has passed MEC review but with several comments that need to be addressed during sponsor ballot</a:t>
            </a:r>
          </a:p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US" altLang="ja-JP" sz="2800" dirty="0"/>
              <a:t>Draft has  been submitted to the RAC for comment during sponsor ballot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>
                <a:latin typeface="Times New Roman" pitchFamily="18" charset="0"/>
              </a:rPr>
              <a:t>Slide </a:t>
            </a:r>
            <a:fld id="{9901DECD-6E81-4974-9BA5-EA292AE56A29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11</a:t>
            </a:fld>
            <a:endParaRPr lang="en-US" alt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283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59984" y="1600200"/>
            <a:ext cx="7881257" cy="48006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800" dirty="0"/>
              <a:t>Motion:</a:t>
            </a:r>
          </a:p>
          <a:p>
            <a:pPr lvl="1" indent="-342900">
              <a:defRPr/>
            </a:pPr>
            <a:r>
              <a:rPr lang="en-US" sz="2400" dirty="0"/>
              <a:t>Approve sending </a:t>
            </a:r>
            <a:r>
              <a:rPr lang="en-US" sz="2400" i="1" dirty="0"/>
              <a:t>P802.15.10a_D1</a:t>
            </a:r>
            <a:r>
              <a:rPr lang="en-US" sz="2400" dirty="0"/>
              <a:t>  to Sponsor Ballot.</a:t>
            </a:r>
          </a:p>
          <a:p>
            <a:pPr marL="685800" lvl="1">
              <a:defRPr/>
            </a:pPr>
            <a:r>
              <a:rPr lang="en-US" sz="2400" dirty="0"/>
              <a:t>Confirm the CSD for 802.15.10a in ec-18-004-00</a:t>
            </a:r>
          </a:p>
          <a:p>
            <a:pPr marL="400050" lvl="1" indent="0">
              <a:buNone/>
              <a:defRPr/>
            </a:pPr>
            <a:r>
              <a:rPr lang="en-US" sz="2400" dirty="0"/>
              <a:t> </a:t>
            </a:r>
          </a:p>
          <a:p>
            <a:pPr marL="0" indent="0">
              <a:buFontTx/>
              <a:buNone/>
              <a:defRPr/>
            </a:pPr>
            <a:r>
              <a:rPr lang="en-US" sz="2800" dirty="0"/>
              <a:t>WG Vote (20-0-0)</a:t>
            </a:r>
          </a:p>
          <a:p>
            <a:pPr marL="0" indent="0">
              <a:buFontTx/>
              <a:buNone/>
              <a:defRPr/>
            </a:pPr>
            <a:endParaRPr lang="en-US" sz="2800" dirty="0"/>
          </a:p>
          <a:p>
            <a:pPr marL="0" indent="0">
              <a:buFontTx/>
              <a:buNone/>
              <a:defRPr/>
            </a:pPr>
            <a:r>
              <a:rPr lang="en-US" sz="2800" dirty="0"/>
              <a:t>(M) </a:t>
            </a:r>
            <a:r>
              <a:rPr lang="en-US" sz="2800" dirty="0" err="1"/>
              <a:t>Heile</a:t>
            </a:r>
            <a:r>
              <a:rPr lang="en-US" sz="2800" dirty="0"/>
              <a:t> (S) </a:t>
            </a:r>
            <a:r>
              <a:rPr lang="en-US" sz="2800" dirty="0" err="1"/>
              <a:t>Gilb</a:t>
            </a:r>
            <a:endParaRPr lang="en-US" sz="2800" dirty="0"/>
          </a:p>
          <a:p>
            <a:pPr marL="0" indent="0">
              <a:buFontTx/>
              <a:buNone/>
              <a:defRPr/>
            </a:pPr>
            <a:endParaRPr lang="en-US" sz="2800" dirty="0"/>
          </a:p>
          <a:p>
            <a:pPr marL="0" indent="0">
              <a:buFontTx/>
              <a:buNone/>
              <a:defRPr/>
            </a:pPr>
            <a:r>
              <a:rPr lang="en-US" sz="2800" dirty="0"/>
              <a:t>Motion to Amend: change to Conditional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75413"/>
            <a:ext cx="1600200" cy="1841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altLang="ja-JP"/>
              <a:t>October 2018</a:t>
            </a:r>
            <a:endParaRPr lang="en-US" kern="0" dirty="0"/>
          </a:p>
        </p:txBody>
      </p:sp>
      <p:sp>
        <p:nvSpPr>
          <p:cNvPr id="8197" name="Rectangle 2"/>
          <p:cNvSpPr txBox="1">
            <a:spLocks noChangeArrowheads="1"/>
          </p:cNvSpPr>
          <p:nvPr/>
        </p:nvSpPr>
        <p:spPr bwMode="auto">
          <a:xfrm>
            <a:off x="498763" y="657225"/>
            <a:ext cx="831272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200" b="1" dirty="0"/>
              <a:t>EC Motion to Forward 802.15.10a to SB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>
                <a:latin typeface="Times New Roman" pitchFamily="18" charset="0"/>
              </a:rPr>
              <a:t>Slide </a:t>
            </a:r>
            <a:fld id="{4453E738-F987-4F52-BC8D-86D21384E821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12</a:t>
            </a:fld>
            <a:endParaRPr lang="en-US" alt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6876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59984" y="1600200"/>
            <a:ext cx="7881257" cy="48006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800" dirty="0"/>
              <a:t>Motion:</a:t>
            </a:r>
          </a:p>
          <a:p>
            <a:pPr lvl="1" indent="-342900">
              <a:defRPr/>
            </a:pPr>
            <a:r>
              <a:rPr lang="en-US" sz="2400" dirty="0"/>
              <a:t>Conditionally Approve sending </a:t>
            </a:r>
            <a:r>
              <a:rPr lang="en-US" sz="2400" i="1" dirty="0"/>
              <a:t>P802.15.10a_D1</a:t>
            </a:r>
            <a:r>
              <a:rPr lang="en-US" sz="2400" dirty="0"/>
              <a:t>  to Sponsor Ballot.</a:t>
            </a:r>
          </a:p>
          <a:p>
            <a:pPr marL="685800" lvl="1">
              <a:defRPr/>
            </a:pPr>
            <a:r>
              <a:rPr lang="en-US" sz="2400" dirty="0"/>
              <a:t>Confirm the CSD for 802.15.10a in ec-18-004-00</a:t>
            </a:r>
          </a:p>
          <a:p>
            <a:pPr marL="400050" lvl="1" indent="0">
              <a:buNone/>
              <a:defRPr/>
            </a:pPr>
            <a:r>
              <a:rPr lang="en-US" sz="2400" dirty="0"/>
              <a:t> </a:t>
            </a:r>
          </a:p>
          <a:p>
            <a:pPr marL="0" indent="0">
              <a:buFontTx/>
              <a:buNone/>
              <a:defRPr/>
            </a:pPr>
            <a:endParaRPr lang="en-US" sz="2800" dirty="0"/>
          </a:p>
          <a:p>
            <a:pPr marL="0" indent="0">
              <a:buFontTx/>
              <a:buNone/>
              <a:defRPr/>
            </a:pPr>
            <a:r>
              <a:rPr lang="en-US" sz="2800" dirty="0"/>
              <a:t>(M) </a:t>
            </a:r>
            <a:r>
              <a:rPr lang="en-US" sz="2800" dirty="0" err="1"/>
              <a:t>Heile</a:t>
            </a:r>
            <a:r>
              <a:rPr lang="en-US" sz="2800" dirty="0"/>
              <a:t> (S) </a:t>
            </a:r>
            <a:r>
              <a:rPr lang="en-US" sz="2800" dirty="0" err="1"/>
              <a:t>Gilb</a:t>
            </a:r>
            <a:endParaRPr lang="en-US" sz="2800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75413"/>
            <a:ext cx="1600200" cy="1841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altLang="ja-JP"/>
              <a:t>October 2018</a:t>
            </a:r>
            <a:endParaRPr lang="en-US" kern="0" dirty="0"/>
          </a:p>
        </p:txBody>
      </p:sp>
      <p:sp>
        <p:nvSpPr>
          <p:cNvPr id="8197" name="Rectangle 2"/>
          <p:cNvSpPr txBox="1">
            <a:spLocks noChangeArrowheads="1"/>
          </p:cNvSpPr>
          <p:nvPr/>
        </p:nvSpPr>
        <p:spPr bwMode="auto">
          <a:xfrm>
            <a:off x="453736" y="668338"/>
            <a:ext cx="8287505" cy="93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200" b="1" dirty="0"/>
              <a:t>EC Motion to Conditionally Forward 802.15.10a to SB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>
                <a:latin typeface="Times New Roman" pitchFamily="18" charset="0"/>
              </a:rPr>
              <a:t>Slide </a:t>
            </a:r>
            <a:fld id="{4453E738-F987-4F52-BC8D-86D21384E821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13</a:t>
            </a:fld>
            <a:endParaRPr lang="en-US" alt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7484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6"/>
          <p:cNvSpPr>
            <a:spLocks noGrp="1"/>
          </p:cNvSpPr>
          <p:nvPr>
            <p:ph type="title"/>
          </p:nvPr>
        </p:nvSpPr>
        <p:spPr>
          <a:xfrm>
            <a:off x="673100" y="2286000"/>
            <a:ext cx="7772400" cy="1905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/>
          <a:p>
            <a:pPr>
              <a:defRPr/>
            </a:pPr>
            <a:r>
              <a:rPr lang="en-US" altLang="en-US" b="1" dirty="0"/>
              <a:t>802.15.4x Field Area Network Extensions (FANE) Amendment</a:t>
            </a:r>
            <a:br>
              <a:rPr lang="en-US" altLang="en-US" b="1" dirty="0"/>
            </a:br>
            <a:r>
              <a:rPr lang="en-US" altLang="en-US" b="1" dirty="0"/>
              <a:t> to Sponsor Ballot (conditional)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October 2018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Wi-SUN Alliance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E52F96BB-5AFC-414C-85F0-B04708DD4BA4}" type="slidenum">
              <a:rPr lang="en-US" altLang="en-US" smtClean="0">
                <a:solidFill>
                  <a:srgbClr val="000000"/>
                </a:solidFill>
              </a:rPr>
              <a:pPr/>
              <a:t>14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8770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 txBox="1">
            <a:spLocks noChangeArrowheads="1"/>
          </p:cNvSpPr>
          <p:nvPr/>
        </p:nvSpPr>
        <p:spPr bwMode="auto">
          <a:xfrm>
            <a:off x="685800" y="637721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200" b="1" dirty="0"/>
              <a:t>802.15.4x Letter Ballot History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73200"/>
            <a:ext cx="8228013" cy="5032375"/>
          </a:xfrm>
        </p:spPr>
        <p:txBody>
          <a:bodyPr/>
          <a:lstStyle/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/>
              <a:t>Initial Letter Ballot (LB151)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/>
              <a:t>Opened: </a:t>
            </a:r>
            <a:r>
              <a:rPr lang="en-US" sz="2400" dirty="0"/>
              <a:t>July 25, 2018, 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/>
              <a:t>Closed: </a:t>
            </a:r>
            <a:r>
              <a:rPr lang="en-US" sz="2400" dirty="0"/>
              <a:t>August 24, 2018 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/>
              <a:t>Vote results (pool of 70 voters)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/>
              <a:t>40 responses (57% response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dirty="0"/>
              <a:t>35 yes, 0 no (100% approval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dirty="0"/>
              <a:t>5 abstain (12.5%)</a:t>
            </a:r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/>
              <a:t>15 comments from 6 commenters (0 marked as MBS)</a:t>
            </a:r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/>
              <a:t>(</a:t>
            </a:r>
            <a:r>
              <a:rPr lang="en-US" sz="2400" dirty="0"/>
              <a:t>Accepted: 6,Rejected: 9)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/>
              <a:t>Comment resolution database worksheet:</a:t>
            </a:r>
            <a:r>
              <a:rPr lang="en-US" altLang="en-US" sz="2200" dirty="0"/>
              <a:t> </a:t>
            </a:r>
            <a:r>
              <a:rPr lang="en-US" altLang="en-US" sz="1600" dirty="0"/>
              <a:t>https://mentor.ieee.org/802.15/dcn/18/15-18-0439-02-004x-lb151-consolidated-comments-do-draft.xlsx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endParaRPr lang="en-US" altLang="en-US" sz="1600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altLang="ja-JP" dirty="0"/>
              <a:t>October 2018</a:t>
            </a:r>
            <a:endParaRPr lang="en-US" kern="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7980" y="6475413"/>
            <a:ext cx="1912620" cy="17684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>
                <a:latin typeface="Times New Roman" pitchFamily="18" charset="0"/>
              </a:rPr>
              <a:t>Slide </a:t>
            </a:r>
            <a:fld id="{5806F4DB-AFE0-4A70-AE87-8B4FCFA8017B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15</a:t>
            </a:fld>
            <a:endParaRPr lang="en-US" alt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8353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altLang="ja-JP" dirty="0"/>
              <a:t>October 2018</a:t>
            </a:r>
            <a:endParaRPr lang="en-US" kern="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75413"/>
            <a:ext cx="1600200" cy="1841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6148" name="Rectangle 2"/>
          <p:cNvSpPr txBox="1">
            <a:spLocks noChangeArrowheads="1"/>
          </p:cNvSpPr>
          <p:nvPr/>
        </p:nvSpPr>
        <p:spPr bwMode="auto">
          <a:xfrm>
            <a:off x="857250" y="79575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300" b="1" dirty="0"/>
              <a:t>Current Status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36171" y="1682750"/>
            <a:ext cx="7511143" cy="3536950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US" altLang="ja-JP" sz="2800" dirty="0"/>
              <a:t>Recirculation ballot #154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dirty="0"/>
              <a:t>Opened September 22</a:t>
            </a:r>
            <a:r>
              <a:rPr lang="en-US" baseline="30000" dirty="0"/>
              <a:t>nd</a:t>
            </a:r>
            <a:endParaRPr lang="en-US" dirty="0"/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dirty="0"/>
              <a:t>Closes October 7, 2018 at 18:00 EDT 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dirty="0"/>
              <a:t>No comments received to date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dirty="0"/>
              <a:t>No negative votes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endParaRPr lang="en-US" dirty="0"/>
          </a:p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2800" dirty="0"/>
              <a:t>MEC review started but not yet completed. This is a short draft so review could complete in same time frame as ballot 154.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>
                <a:latin typeface="Times New Roman" pitchFamily="18" charset="0"/>
              </a:rPr>
              <a:t>Slide </a:t>
            </a:r>
            <a:fld id="{9901DECD-6E81-4974-9BA5-EA292AE56A29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16</a:t>
            </a:fld>
            <a:endParaRPr lang="en-US" alt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4053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802.15.4x to Sponsor Ballot (conditional)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 there are any MEC comments that are MBS or if a valid MBS comment(s) is received as part of Ballot 154:</a:t>
            </a:r>
          </a:p>
          <a:p>
            <a:r>
              <a:rPr lang="en-US" dirty="0"/>
              <a:t>Anticipated Recirculation Schedule</a:t>
            </a:r>
          </a:p>
          <a:p>
            <a:pPr lvl="1"/>
            <a:r>
              <a:rPr lang="en-US" dirty="0"/>
              <a:t>Recirc #2 (if needed): </a:t>
            </a:r>
          </a:p>
          <a:p>
            <a:pPr lvl="2"/>
            <a:r>
              <a:rPr lang="en-US" dirty="0"/>
              <a:t>Start October 10, End October 25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October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Wi-SUN Alliance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D2F6307B-59BF-4764-B4F7-F72FC8920E2C}" type="slidenum">
              <a:rPr lang="en-US" altLang="en-US" smtClean="0">
                <a:solidFill>
                  <a:srgbClr val="000000"/>
                </a:solidFill>
              </a:rPr>
              <a:pPr/>
              <a:t>17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6049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59984" y="1600200"/>
            <a:ext cx="7881257" cy="48006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800" dirty="0"/>
              <a:t>Motion:</a:t>
            </a:r>
          </a:p>
          <a:p>
            <a:pPr lvl="1" indent="-342900">
              <a:defRPr/>
            </a:pPr>
            <a:r>
              <a:rPr lang="en-US" sz="2400" dirty="0"/>
              <a:t>Conditionally approve sending </a:t>
            </a:r>
            <a:r>
              <a:rPr lang="en-US" sz="2400" i="1" dirty="0"/>
              <a:t>P802.15.4x_D1 (or current draft)</a:t>
            </a:r>
            <a:r>
              <a:rPr lang="en-US" sz="2400" dirty="0"/>
              <a:t>  to Sponsor Ballot.</a:t>
            </a:r>
          </a:p>
          <a:p>
            <a:pPr marL="685800" lvl="1">
              <a:defRPr/>
            </a:pPr>
            <a:r>
              <a:rPr lang="en-US" sz="2400" dirty="0"/>
              <a:t>Confirm the CSD for 802.15.4x in ec-18-0083-00-ACSD-802-15-4x.docx</a:t>
            </a:r>
          </a:p>
          <a:p>
            <a:pPr marL="400050" lvl="1" indent="0">
              <a:buNone/>
              <a:defRPr/>
            </a:pPr>
            <a:endParaRPr lang="en-US" sz="2400" dirty="0"/>
          </a:p>
          <a:p>
            <a:pPr marL="0" indent="0">
              <a:buFontTx/>
              <a:buNone/>
              <a:defRPr/>
            </a:pPr>
            <a:r>
              <a:rPr lang="en-US" sz="2800" dirty="0"/>
              <a:t>WG Vote (27-0-0)</a:t>
            </a:r>
          </a:p>
          <a:p>
            <a:pPr marL="0" indent="0">
              <a:buFontTx/>
              <a:buNone/>
              <a:defRPr/>
            </a:pPr>
            <a:endParaRPr lang="en-US" sz="2800" dirty="0"/>
          </a:p>
          <a:p>
            <a:pPr marL="0" indent="0">
              <a:buFontTx/>
              <a:buNone/>
              <a:defRPr/>
            </a:pPr>
            <a:r>
              <a:rPr lang="en-US" sz="2800" dirty="0"/>
              <a:t>(M) </a:t>
            </a:r>
            <a:r>
              <a:rPr lang="en-US" sz="2800" dirty="0" err="1"/>
              <a:t>Heile</a:t>
            </a:r>
            <a:r>
              <a:rPr lang="en-US" sz="2800" dirty="0"/>
              <a:t> (S) </a:t>
            </a:r>
            <a:r>
              <a:rPr lang="en-US" sz="2800" dirty="0" err="1"/>
              <a:t>Gilb</a:t>
            </a:r>
            <a:endParaRPr lang="en-US" sz="2800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75413"/>
            <a:ext cx="1600200" cy="1841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altLang="ja-JP" dirty="0"/>
              <a:t>October 2018</a:t>
            </a:r>
            <a:endParaRPr lang="en-US" kern="0" dirty="0"/>
          </a:p>
        </p:txBody>
      </p:sp>
      <p:sp>
        <p:nvSpPr>
          <p:cNvPr id="8197" name="Rectangle 2"/>
          <p:cNvSpPr txBox="1">
            <a:spLocks noChangeArrowheads="1"/>
          </p:cNvSpPr>
          <p:nvPr/>
        </p:nvSpPr>
        <p:spPr bwMode="auto">
          <a:xfrm>
            <a:off x="857250" y="657225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200" b="1" dirty="0"/>
              <a:t>EC Motion to Forward 802.15.4x to SB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>
                <a:latin typeface="Times New Roman" pitchFamily="18" charset="0"/>
              </a:rPr>
              <a:t>Slide </a:t>
            </a:r>
            <a:fld id="{4453E738-F987-4F52-BC8D-86D21384E821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18</a:t>
            </a:fld>
            <a:endParaRPr lang="en-US" alt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977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6"/>
          <p:cNvSpPr>
            <a:spLocks noGrp="1"/>
          </p:cNvSpPr>
          <p:nvPr>
            <p:ph type="title"/>
          </p:nvPr>
        </p:nvSpPr>
        <p:spPr>
          <a:xfrm>
            <a:off x="673100" y="2286000"/>
            <a:ext cx="7772400" cy="1905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/>
          <a:p>
            <a:pPr>
              <a:defRPr/>
            </a:pPr>
            <a:r>
              <a:rPr lang="en-US" altLang="en-US" b="1" dirty="0"/>
              <a:t>802.15.7 Revision 1 to </a:t>
            </a:r>
            <a:r>
              <a:rPr lang="en-US" altLang="en-US" b="1" dirty="0" err="1"/>
              <a:t>RevCom</a:t>
            </a:r>
            <a:r>
              <a:rPr lang="en-US" altLang="en-US" b="1" dirty="0"/>
              <a:t> (unconditional)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October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Wi-SUN Alliance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E52F96BB-5AFC-414C-85F0-B04708DD4BA4}" type="slidenum">
              <a:rPr lang="en-US" altLang="en-US" smtClean="0">
                <a:solidFill>
                  <a:srgbClr val="000000"/>
                </a:solidFill>
              </a:rPr>
              <a:pPr/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120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 txBox="1">
            <a:spLocks noChangeArrowheads="1"/>
          </p:cNvSpPr>
          <p:nvPr/>
        </p:nvSpPr>
        <p:spPr bwMode="auto">
          <a:xfrm>
            <a:off x="685800" y="637721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200" b="1" dirty="0"/>
              <a:t>802.15.7 Rev1 Sponsor Ballot History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73200"/>
            <a:ext cx="8228013" cy="5032375"/>
          </a:xfrm>
        </p:spPr>
        <p:txBody>
          <a:bodyPr/>
          <a:lstStyle/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/>
              <a:t>Initial Sponsor Ballot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/>
              <a:t>Opened: </a:t>
            </a:r>
            <a:r>
              <a:rPr lang="en-US" sz="2400" dirty="0"/>
              <a:t>July 8, 2018, 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/>
              <a:t>Closed: </a:t>
            </a:r>
            <a:r>
              <a:rPr lang="en-US" sz="2400" dirty="0"/>
              <a:t>August 7, 2018 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/>
              <a:t>Vote results (pool of 68 voters)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/>
              <a:t>53 responses (78% response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dirty="0"/>
              <a:t>48 yes, 4 no (92% approval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dirty="0"/>
              <a:t>1 abstain (1%)</a:t>
            </a:r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/>
              <a:t>61 comments from 7 commenters</a:t>
            </a:r>
          </a:p>
          <a:p>
            <a:r>
              <a:rPr lang="en-US" altLang="en-US" sz="2400" dirty="0"/>
              <a:t>6 marked as MBS (</a:t>
            </a:r>
            <a:r>
              <a:rPr lang="en-US" sz="2400" dirty="0"/>
              <a:t>Accepted: 1, Revised: 5)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/>
              <a:t>Comment resolution database worksheet:</a:t>
            </a:r>
            <a:r>
              <a:rPr lang="en-US" altLang="en-US" sz="2200" dirty="0"/>
              <a:t> </a:t>
            </a:r>
            <a:r>
              <a:rPr lang="en-US" altLang="en-US" sz="1600" dirty="0"/>
              <a:t>https://mentor.ieee.org/802.15/dcn/18/15-18-0390-02-007a-sb-1-comments.xlsx 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7980" y="6475413"/>
            <a:ext cx="1912620" cy="17684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>
                <a:latin typeface="Times New Roman" pitchFamily="18" charset="0"/>
              </a:rPr>
              <a:t>Slide </a:t>
            </a:r>
            <a:fld id="{5806F4DB-AFE0-4A70-AE87-8B4FCFA8017B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3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377825"/>
            <a:ext cx="1600200" cy="2159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October 2018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861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 txBox="1">
            <a:spLocks noChangeArrowheads="1"/>
          </p:cNvSpPr>
          <p:nvPr/>
        </p:nvSpPr>
        <p:spPr bwMode="auto">
          <a:xfrm>
            <a:off x="479394" y="650875"/>
            <a:ext cx="7978806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200" b="1" dirty="0"/>
              <a:t>802.15.7 Rev1 Sponsor Ballot History (cont.)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73200"/>
            <a:ext cx="8228013" cy="5032375"/>
          </a:xfrm>
        </p:spPr>
        <p:txBody>
          <a:bodyPr/>
          <a:lstStyle/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/>
              <a:t>Sponsor Ballot </a:t>
            </a:r>
            <a:r>
              <a:rPr lang="en-US" altLang="en-US" sz="2200" dirty="0" err="1"/>
              <a:t>Recirc</a:t>
            </a:r>
            <a:r>
              <a:rPr lang="en-US" altLang="en-US" sz="2200" dirty="0"/>
              <a:t> 1: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/>
              <a:t>Opened: </a:t>
            </a:r>
            <a:r>
              <a:rPr lang="en-US" altLang="ja-JP" sz="2400" dirty="0"/>
              <a:t>12-Sept-2018</a:t>
            </a:r>
            <a:endParaRPr lang="en-US" altLang="en-US" sz="2200" dirty="0"/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/>
              <a:t>Closed: </a:t>
            </a:r>
            <a:r>
              <a:rPr lang="en-US" altLang="en-US" sz="2400" dirty="0"/>
              <a:t>22</a:t>
            </a:r>
            <a:r>
              <a:rPr lang="en-US" altLang="ja-JP" sz="2400" dirty="0"/>
              <a:t>-Sept-2018</a:t>
            </a:r>
            <a:endParaRPr lang="en-US" altLang="en-US" sz="2200" dirty="0"/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/>
              <a:t>Vote results (pool of 68 voters)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/>
              <a:t>54 responses (80% response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dirty="0"/>
              <a:t>51 yes, 1 no (94% approval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dirty="0"/>
              <a:t>2 abstain (3%)</a:t>
            </a:r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/>
              <a:t> 4 comments from 1 commenter</a:t>
            </a:r>
          </a:p>
          <a:p>
            <a:r>
              <a:rPr lang="en-US" altLang="en-US" sz="2200" dirty="0"/>
              <a:t>0 marked as MBS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/>
              <a:t>Comment resolution database worksheet:</a:t>
            </a:r>
            <a:endParaRPr lang="en-US" altLang="en-US" sz="1400" dirty="0"/>
          </a:p>
          <a:p>
            <a:pPr marL="831850" lvl="2" indent="0">
              <a:buSzPct val="75000"/>
              <a:buNone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1400" dirty="0"/>
              <a:t>https://mentor.ieee.org/802.15/dcn/18/15-18-0489-00-007a-sb-recirc1-comments.xlsx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32270" y="6475412"/>
            <a:ext cx="1878330" cy="19970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>
                <a:latin typeface="Times New Roman" pitchFamily="18" charset="0"/>
              </a:rPr>
              <a:t>Slide </a:t>
            </a:r>
            <a:fld id="{5EC67454-7BCD-4225-BEC1-CAC210B04421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4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377825"/>
            <a:ext cx="1600200" cy="2159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October 2018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690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75413"/>
            <a:ext cx="1600200" cy="1841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6148" name="Rectangle 2"/>
          <p:cNvSpPr txBox="1">
            <a:spLocks noChangeArrowheads="1"/>
          </p:cNvSpPr>
          <p:nvPr/>
        </p:nvSpPr>
        <p:spPr bwMode="auto">
          <a:xfrm>
            <a:off x="857250" y="79575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300" b="1" dirty="0"/>
              <a:t>Brief Statement of Remaining Comments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36171" y="1682750"/>
            <a:ext cx="7511143" cy="3901304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US" altLang="ja-JP" sz="2800" dirty="0"/>
              <a:t>MBS comment types that remain unsatisfied: want to include a note in text indicating that at the next revision of 15.7 PHY II and PHY III will be deprecated</a:t>
            </a:r>
          </a:p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US" altLang="ja-JP" sz="2800" dirty="0"/>
              <a:t>The resolutions to these comments revised the text to say that at the next revision of 15.7 PHY II and PHY III may be deprecated.</a:t>
            </a:r>
          </a:p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US" altLang="ja-JP" sz="2800" dirty="0"/>
              <a:t>The justification for the revised resolution is we can’t predict what will happen at the next revision of the text.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>
                <a:latin typeface="Times New Roman" pitchFamily="18" charset="0"/>
              </a:rPr>
              <a:t>Slide </a:t>
            </a:r>
            <a:fld id="{9901DECD-6E81-4974-9BA5-EA292AE56A29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5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377825"/>
            <a:ext cx="1600200" cy="2159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October 2018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93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802.15.7 Revision 1 to </a:t>
            </a:r>
            <a:r>
              <a:rPr lang="en-US" dirty="0" err="1"/>
              <a:t>RevCom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MBS comments have been </a:t>
            </a:r>
            <a:r>
              <a:rPr lang="en-US" dirty="0" err="1"/>
              <a:t>recirculated</a:t>
            </a:r>
            <a:r>
              <a:rPr lang="en-US" dirty="0"/>
              <a:t> at least once</a:t>
            </a:r>
          </a:p>
          <a:p>
            <a:r>
              <a:rPr lang="en-US" dirty="0"/>
              <a:t>No changes have been made to the draft submitted to </a:t>
            </a:r>
            <a:r>
              <a:rPr lang="en-US" dirty="0" err="1"/>
              <a:t>RevCom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October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Wi-SUN Alliance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D2F6307B-59BF-4764-B4F7-F72FC8920E2C}" type="slidenum">
              <a:rPr lang="en-US" altLang="en-US" smtClean="0">
                <a:solidFill>
                  <a:srgbClr val="000000"/>
                </a:solidFill>
              </a:rPr>
              <a:pPr/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630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59984" y="1600200"/>
            <a:ext cx="7881257" cy="48006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800" dirty="0"/>
              <a:t>Motion:</a:t>
            </a:r>
          </a:p>
          <a:p>
            <a:pPr marL="400050" lvl="1" indent="0">
              <a:buNone/>
              <a:defRPr/>
            </a:pPr>
            <a:r>
              <a:rPr lang="en-US" sz="2400" dirty="0"/>
              <a:t>Approve sending </a:t>
            </a:r>
            <a:r>
              <a:rPr lang="en-US" sz="2400" i="1" dirty="0"/>
              <a:t>P802.15.7m_D2a</a:t>
            </a:r>
            <a:r>
              <a:rPr lang="en-US" sz="2400" dirty="0"/>
              <a:t>  to </a:t>
            </a:r>
            <a:r>
              <a:rPr lang="en-US" sz="2400" dirty="0" err="1"/>
              <a:t>RevCom</a:t>
            </a:r>
            <a:r>
              <a:rPr lang="en-US" sz="2400" dirty="0"/>
              <a:t>. </a:t>
            </a:r>
          </a:p>
          <a:p>
            <a:pPr marL="400050" lvl="1" indent="0">
              <a:buNone/>
              <a:defRPr/>
            </a:pPr>
            <a:r>
              <a:rPr lang="en-US" sz="2000" dirty="0"/>
              <a:t>(Note: there was no CSD or 5C associated with this PAR)</a:t>
            </a:r>
          </a:p>
          <a:p>
            <a:pPr marL="0" indent="0">
              <a:buFontTx/>
              <a:buNone/>
              <a:defRPr/>
            </a:pPr>
            <a:r>
              <a:rPr lang="en-US" sz="2000" dirty="0"/>
              <a:t>WG Vote (21-0-0)</a:t>
            </a:r>
          </a:p>
          <a:p>
            <a:pPr marL="0" indent="0">
              <a:buFontTx/>
              <a:buNone/>
              <a:defRPr/>
            </a:pPr>
            <a:endParaRPr lang="en-US" sz="2800" dirty="0"/>
          </a:p>
          <a:p>
            <a:pPr marL="0" indent="0">
              <a:buFontTx/>
              <a:buNone/>
              <a:defRPr/>
            </a:pPr>
            <a:r>
              <a:rPr lang="en-US" sz="2800" dirty="0"/>
              <a:t>(M) </a:t>
            </a:r>
            <a:r>
              <a:rPr lang="en-US" sz="2800" dirty="0" err="1"/>
              <a:t>Heile</a:t>
            </a:r>
            <a:r>
              <a:rPr lang="en-US" sz="2800" dirty="0"/>
              <a:t> (S) </a:t>
            </a:r>
            <a:r>
              <a:rPr lang="en-US" sz="2800" dirty="0" err="1"/>
              <a:t>Gilb</a:t>
            </a:r>
            <a:endParaRPr lang="en-US" sz="2800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75413"/>
            <a:ext cx="1600200" cy="1841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8197" name="Rectangle 2"/>
          <p:cNvSpPr txBox="1">
            <a:spLocks noChangeArrowheads="1"/>
          </p:cNvSpPr>
          <p:nvPr/>
        </p:nvSpPr>
        <p:spPr bwMode="auto">
          <a:xfrm>
            <a:off x="857250" y="657225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200" b="1" dirty="0"/>
              <a:t>EC Motion to Forward 802.15.7 Rev1 to SB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>
                <a:latin typeface="Times New Roman" pitchFamily="18" charset="0"/>
              </a:rPr>
              <a:t>Slide </a:t>
            </a:r>
            <a:fld id="{4453E738-F987-4F52-BC8D-86D21384E821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7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377825"/>
            <a:ext cx="1600200" cy="2159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October 2018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115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6"/>
          <p:cNvSpPr>
            <a:spLocks noGrp="1"/>
          </p:cNvSpPr>
          <p:nvPr>
            <p:ph type="title"/>
          </p:nvPr>
        </p:nvSpPr>
        <p:spPr>
          <a:xfrm>
            <a:off x="673100" y="2286000"/>
            <a:ext cx="7772400" cy="1905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/>
          <a:p>
            <a:pPr>
              <a:defRPr/>
            </a:pPr>
            <a:r>
              <a:rPr lang="en-US" altLang="en-US" b="1" dirty="0"/>
              <a:t>802.15.10a Routing Tables Amendment to Sponsor Ballot (unconditional)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October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Wi-SUN Alliance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E52F96BB-5AFC-414C-85F0-B04708DD4BA4}" type="slidenum">
              <a:rPr lang="en-US" altLang="en-US" smtClean="0">
                <a:solidFill>
                  <a:srgbClr val="000000"/>
                </a:solidFill>
              </a:rPr>
              <a:pPr/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306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 txBox="1">
            <a:spLocks noChangeArrowheads="1"/>
          </p:cNvSpPr>
          <p:nvPr/>
        </p:nvSpPr>
        <p:spPr bwMode="auto">
          <a:xfrm>
            <a:off x="685800" y="637721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200" b="1" dirty="0"/>
              <a:t>802.15.10a Letter Ballot History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73200"/>
            <a:ext cx="8228013" cy="5032375"/>
          </a:xfrm>
        </p:spPr>
        <p:txBody>
          <a:bodyPr/>
          <a:lstStyle/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/>
              <a:t>Initial Letter Ballot (LB152)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/>
              <a:t>Opened: </a:t>
            </a:r>
            <a:r>
              <a:rPr lang="en-US" sz="2400" dirty="0"/>
              <a:t>July 26, 2018, 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/>
              <a:t>Closed: </a:t>
            </a:r>
            <a:r>
              <a:rPr lang="en-US" sz="2400" dirty="0"/>
              <a:t>August 25, 2018 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/>
              <a:t>Vote results (pool of 70 voters)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/>
              <a:t>41 responses (58.57% response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dirty="0"/>
              <a:t>28 yes, 1 no (96.55% approval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dirty="0"/>
              <a:t>12 abstain (29.27%)</a:t>
            </a:r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/>
              <a:t>21 comments from 2 commenters</a:t>
            </a:r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/>
              <a:t>13 marked as MBS (</a:t>
            </a:r>
            <a:r>
              <a:rPr lang="en-US" sz="2400" dirty="0"/>
              <a:t>Accepted: 21, Rejected: 0)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/>
              <a:t>Comment resolution database worksheet:</a:t>
            </a:r>
            <a:r>
              <a:rPr lang="en-US" altLang="en-US" sz="2200" dirty="0"/>
              <a:t> </a:t>
            </a:r>
            <a:r>
              <a:rPr lang="en-US" altLang="en-US" sz="1600" dirty="0"/>
              <a:t>https://mentor.ieee.org/802.15/dcn/18/15-18-0435-02-010a-consolidated-letter-ballot-comments.xlsx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altLang="ja-JP"/>
              <a:t>October 2018</a:t>
            </a:r>
            <a:endParaRPr lang="en-US" kern="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7980" y="6475413"/>
            <a:ext cx="1912620" cy="17684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>
                <a:latin typeface="Times New Roman" pitchFamily="18" charset="0"/>
              </a:rPr>
              <a:t>Slide </a:t>
            </a:r>
            <a:fld id="{5806F4DB-AFE0-4A70-AE87-8B4FCFA8017B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9</a:t>
            </a:fld>
            <a:endParaRPr lang="en-US" alt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13317"/>
      </p:ext>
    </p:extLst>
  </p:cSld>
  <p:clrMapOvr>
    <a:masterClrMapping/>
  </p:clrMapOvr>
</p:sld>
</file>

<file path=ppt/theme/theme1.xml><?xml version="1.0" encoding="utf-8"?>
<a:theme xmlns:a="http://schemas.openxmlformats.org/drawingml/2006/main" name="802.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802.15">
      <a:majorFont>
        <a:latin typeface="Times New Roman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802.15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5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11392</TotalTime>
  <Words>1096</Words>
  <Application>Microsoft Office PowerPoint</Application>
  <PresentationFormat>On-screen Show (4:3)</PresentationFormat>
  <Paragraphs>171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ＭＳ Ｐゴシック</vt:lpstr>
      <vt:lpstr>ＭＳ Ｐゴシック</vt:lpstr>
      <vt:lpstr>Arial</vt:lpstr>
      <vt:lpstr>Symbol</vt:lpstr>
      <vt:lpstr>Times New Roman</vt:lpstr>
      <vt:lpstr>Wingdings</vt:lpstr>
      <vt:lpstr>802.15</vt:lpstr>
      <vt:lpstr>802.15 Supporting Material and Motions for the EC Telecon October 2, 2018  Bob Heile, 802.15 Chair bheile@ieee.org</vt:lpstr>
      <vt:lpstr>802.15.7 Revision 1 to RevCom (unconditional)</vt:lpstr>
      <vt:lpstr>PowerPoint Presentation</vt:lpstr>
      <vt:lpstr>PowerPoint Presentation</vt:lpstr>
      <vt:lpstr>PowerPoint Presentation</vt:lpstr>
      <vt:lpstr>802.15.7 Revision 1 to RevCom</vt:lpstr>
      <vt:lpstr>PowerPoint Presentation</vt:lpstr>
      <vt:lpstr>802.15.10a Routing Tables Amendment to Sponsor Ballot (unconditional)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802.15.4x Field Area Network Extensions (FANE) Amendment  to Sponsor Ballot (conditional)</vt:lpstr>
      <vt:lpstr>PowerPoint Presentation</vt:lpstr>
      <vt:lpstr>PowerPoint Presentation</vt:lpstr>
      <vt:lpstr>802.15.4x to Sponsor Ballot (conditional)</vt:lpstr>
      <vt:lpstr>PowerPoint Presentation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802.15 Supporting Material and Motions for the EC Telecon</dc:title>
  <dc:creator>Bob Heile/Jon Rosdahl</dc:creator>
  <cp:keywords/>
  <dc:description>Bob Heile, WiSun</dc:description>
  <cp:lastModifiedBy>Jon Rosdahl</cp:lastModifiedBy>
  <cp:revision>423</cp:revision>
  <dcterms:created xsi:type="dcterms:W3CDTF">2009-03-12T22:43:48Z</dcterms:created>
  <dcterms:modified xsi:type="dcterms:W3CDTF">2018-10-02T19:13:41Z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bcf9debd-5763-4eff-ae14-e5e8228118fb</vt:lpwstr>
  </property>
  <property fmtid="{D5CDD505-2E9C-101B-9397-08002B2CF9AE}" pid="3" name="CTP_TimeStamp">
    <vt:lpwstr>2018-09-28 21:07:12Z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