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9"/>
  </p:notesMasterIdLst>
  <p:handoutMasterIdLst>
    <p:handoutMasterId r:id="rId20"/>
  </p:handoutMasterIdLst>
  <p:sldIdLst>
    <p:sldId id="400" r:id="rId2"/>
    <p:sldId id="378" r:id="rId3"/>
    <p:sldId id="394" r:id="rId4"/>
    <p:sldId id="395" r:id="rId5"/>
    <p:sldId id="396" r:id="rId6"/>
    <p:sldId id="399" r:id="rId7"/>
    <p:sldId id="398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87" d="100"/>
          <a:sy n="8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41685" y="394156"/>
            <a:ext cx="451651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802.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15-18-0491-00-0000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1413164"/>
            <a:ext cx="7772400" cy="3131127"/>
          </a:xfrm>
        </p:spPr>
        <p:txBody>
          <a:bodyPr/>
          <a:lstStyle/>
          <a:p>
            <a:r>
              <a:rPr lang="en-US" dirty="0" smtClean="0"/>
              <a:t>802.15 Supporting Material and Motions for the EC </a:t>
            </a:r>
            <a:r>
              <a:rPr lang="en-US" dirty="0" err="1" smtClean="0"/>
              <a:t>Telecon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October </a:t>
            </a:r>
            <a:r>
              <a:rPr lang="en-US" dirty="0"/>
              <a:t>2</a:t>
            </a:r>
            <a:r>
              <a:rPr lang="en-US" dirty="0" smtClean="0"/>
              <a:t>,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Bob Heile, 802.15 Chair</a:t>
            </a:r>
            <a:br>
              <a:rPr lang="en-US" dirty="0" smtClean="0"/>
            </a:br>
            <a:r>
              <a:rPr lang="en-US" dirty="0" smtClean="0"/>
              <a:t>bheile@ieee.org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4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802.15.10a </a:t>
            </a:r>
            <a:r>
              <a:rPr lang="en-US" altLang="en-US" sz="3200" b="1" dirty="0"/>
              <a:t>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Letter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 (LB153)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en-US" sz="2400" dirty="0"/>
              <a:t>September </a:t>
            </a:r>
            <a:r>
              <a:rPr lang="en-US" altLang="en-US" sz="2400" dirty="0" smtClean="0"/>
              <a:t>11, </a:t>
            </a:r>
            <a:r>
              <a:rPr lang="en-US" altLang="ja-JP" sz="2400" dirty="0" smtClean="0"/>
              <a:t>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/>
              <a:t>September 27, </a:t>
            </a:r>
            <a:r>
              <a:rPr lang="en-US" altLang="en-US" sz="2400" dirty="0" smtClean="0"/>
              <a:t>201</a:t>
            </a:r>
            <a:r>
              <a:rPr lang="en-US" altLang="ja-JP" sz="2400" dirty="0" smtClean="0"/>
              <a:t>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>
                <a:solidFill>
                  <a:prstClr val="black"/>
                </a:solidFill>
              </a:rPr>
              <a:t>45 </a:t>
            </a:r>
            <a:r>
              <a:rPr lang="en-US" altLang="en-US" sz="2400" dirty="0">
                <a:solidFill>
                  <a:prstClr val="black"/>
                </a:solidFill>
              </a:rPr>
              <a:t>responses (</a:t>
            </a:r>
            <a:r>
              <a:rPr lang="en-US" altLang="en-US" sz="2400" dirty="0" smtClean="0">
                <a:solidFill>
                  <a:prstClr val="black"/>
                </a:solidFill>
              </a:rPr>
              <a:t>64.29% </a:t>
            </a:r>
            <a:r>
              <a:rPr lang="en-US" altLang="en-US" sz="2400" dirty="0">
                <a:solidFill>
                  <a:prstClr val="black"/>
                </a:solidFill>
              </a:rPr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>
                <a:solidFill>
                  <a:prstClr val="black"/>
                </a:solidFill>
              </a:rPr>
              <a:t>31 </a:t>
            </a:r>
            <a:r>
              <a:rPr lang="en-US" altLang="en-US" dirty="0">
                <a:solidFill>
                  <a:prstClr val="black"/>
                </a:solidFill>
              </a:rPr>
              <a:t>yes, </a:t>
            </a:r>
            <a:r>
              <a:rPr lang="en-US" altLang="en-US" dirty="0" smtClean="0">
                <a:solidFill>
                  <a:prstClr val="black"/>
                </a:solidFill>
              </a:rPr>
              <a:t>0 </a:t>
            </a:r>
            <a:r>
              <a:rPr lang="en-US" altLang="en-US" dirty="0">
                <a:solidFill>
                  <a:prstClr val="black"/>
                </a:solidFill>
              </a:rPr>
              <a:t>no </a:t>
            </a:r>
            <a:r>
              <a:rPr lang="en-US" altLang="en-US" dirty="0" smtClean="0">
                <a:solidFill>
                  <a:prstClr val="black"/>
                </a:solidFill>
              </a:rPr>
              <a:t>(100% </a:t>
            </a:r>
            <a:r>
              <a:rPr lang="en-US" altLang="en-US" dirty="0">
                <a:solidFill>
                  <a:prstClr val="black"/>
                </a:solidFill>
              </a:rPr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>
                <a:solidFill>
                  <a:prstClr val="black"/>
                </a:solidFill>
              </a:rPr>
              <a:t>14 </a:t>
            </a:r>
            <a:r>
              <a:rPr lang="en-US" altLang="en-US" dirty="0">
                <a:solidFill>
                  <a:prstClr val="black"/>
                </a:solidFill>
              </a:rPr>
              <a:t>abstain (31.11</a:t>
            </a:r>
            <a:r>
              <a:rPr lang="en-US" altLang="en-US" dirty="0" smtClean="0">
                <a:solidFill>
                  <a:prstClr val="black"/>
                </a:solidFill>
              </a:rPr>
              <a:t>%)</a:t>
            </a:r>
            <a:endParaRPr lang="en-US" altLang="en-US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24 </a:t>
            </a:r>
            <a:r>
              <a:rPr lang="en-US" altLang="en-US" sz="2200" dirty="0" smtClean="0"/>
              <a:t>editorial comments from one person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/>
              <a:t>https://</a:t>
            </a:r>
            <a:r>
              <a:rPr lang="en-US" altLang="en-US" sz="1800" dirty="0" smtClean="0"/>
              <a:t>mentor.ieee.org/802.15/dcn/18/</a:t>
            </a:r>
            <a:r>
              <a:rPr lang="en-US" altLang="en-US" sz="1800" dirty="0"/>
              <a:t>15-18-0435-03-010a-consolidated-letter-ballot-comments</a:t>
            </a:r>
            <a:endParaRPr lang="en-US" altLang="en-US" sz="18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comments resulted from </a:t>
            </a:r>
            <a:r>
              <a:rPr lang="en-US" altLang="ja-JP" sz="2800" dirty="0" smtClean="0"/>
              <a:t>the commenter using </a:t>
            </a:r>
            <a:r>
              <a:rPr lang="en-US" altLang="ja-JP" sz="2800" dirty="0" err="1" smtClean="0"/>
              <a:t>Libre</a:t>
            </a:r>
            <a:r>
              <a:rPr lang="en-US" altLang="ja-JP" sz="2800" dirty="0" smtClean="0"/>
              <a:t> Office instead of Microsoft Word, and one comment resulting from an error in Microsoft Word.  </a:t>
            </a:r>
            <a:r>
              <a:rPr lang="en-US" altLang="ja-JP" sz="2800" dirty="0" smtClean="0"/>
              <a:t>The posted </a:t>
            </a:r>
            <a:r>
              <a:rPr lang="en-US" altLang="ja-JP" sz="2800" dirty="0" smtClean="0"/>
              <a:t>.</a:t>
            </a:r>
            <a:r>
              <a:rPr lang="en-US" altLang="ja-JP" sz="2800" dirty="0" err="1" smtClean="0"/>
              <a:t>pdf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does </a:t>
            </a:r>
            <a:r>
              <a:rPr lang="en-US" altLang="ja-JP" sz="2800" dirty="0" smtClean="0"/>
              <a:t>not exhibit the errors referred to in the comments</a:t>
            </a:r>
            <a:r>
              <a:rPr lang="en-US" altLang="ja-JP" sz="2800" dirty="0" smtClean="0"/>
              <a:t>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Draft has passed MEC review but with several comments that need to be addressed during sponsor ballot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Draft has  been submitted to the RAC for comment during sponsor ballot</a:t>
            </a:r>
            <a:endParaRPr lang="en-US" altLang="ja-JP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Motion:</a:t>
            </a:r>
          </a:p>
          <a:p>
            <a:pPr lvl="1" indent="-342900">
              <a:defRPr/>
            </a:pPr>
            <a:r>
              <a:rPr lang="en-US" sz="2400" dirty="0"/>
              <a:t>A</a:t>
            </a:r>
            <a:r>
              <a:rPr lang="en-US" sz="2400" dirty="0" smtClean="0"/>
              <a:t>pprove </a:t>
            </a:r>
            <a:r>
              <a:rPr lang="en-US" sz="2400" dirty="0" smtClean="0"/>
              <a:t>sending </a:t>
            </a:r>
            <a:r>
              <a:rPr lang="en-US" sz="2400" i="1" dirty="0" smtClean="0"/>
              <a:t>P802.15.10a_D1</a:t>
            </a:r>
            <a:r>
              <a:rPr lang="en-US" sz="2400" dirty="0" smtClean="0"/>
              <a:t>  to Sponsor </a:t>
            </a:r>
            <a:r>
              <a:rPr lang="en-US" sz="2400" dirty="0" smtClean="0"/>
              <a:t>Ballot.</a:t>
            </a:r>
          </a:p>
          <a:p>
            <a:pPr marL="685800" lvl="1">
              <a:defRPr/>
            </a:pPr>
            <a:r>
              <a:rPr lang="en-US" sz="2400" dirty="0" smtClean="0"/>
              <a:t>Confirm </a:t>
            </a:r>
            <a:r>
              <a:rPr lang="en-US" sz="2400" dirty="0"/>
              <a:t>the CSD for </a:t>
            </a:r>
            <a:r>
              <a:rPr lang="en-US" sz="2400" dirty="0" smtClean="0"/>
              <a:t>802.15.10a </a:t>
            </a:r>
            <a:r>
              <a:rPr lang="en-US" sz="2400" dirty="0"/>
              <a:t>in </a:t>
            </a:r>
            <a:r>
              <a:rPr lang="en-US" sz="2400" dirty="0" smtClean="0"/>
              <a:t>ec-18-004-00</a:t>
            </a:r>
            <a:endParaRPr lang="en-US" sz="2400" dirty="0"/>
          </a:p>
          <a:p>
            <a:pPr marL="400050" lvl="1" indent="0">
              <a:buNone/>
              <a:defRPr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WG </a:t>
            </a:r>
            <a:r>
              <a:rPr lang="en-US" sz="2800" dirty="0" smtClean="0"/>
              <a:t>Vote </a:t>
            </a:r>
            <a:r>
              <a:rPr lang="en-US" sz="2800" dirty="0" smtClean="0"/>
              <a:t>(</a:t>
            </a:r>
            <a:r>
              <a:rPr lang="en-US" sz="2800" dirty="0" smtClean="0"/>
              <a:t>20</a:t>
            </a:r>
            <a:r>
              <a:rPr lang="en-US" sz="2800" dirty="0" smtClean="0"/>
              <a:t>-0-0)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98763" y="657225"/>
            <a:ext cx="831272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802.15.10a </a:t>
            </a:r>
            <a:r>
              <a:rPr lang="en-US" altLang="en-US" sz="3200" b="1" dirty="0" smtClean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802.15.4x </a:t>
            </a:r>
            <a:r>
              <a:rPr lang="en-US" altLang="en-US" b="1" dirty="0" smtClean="0"/>
              <a:t>Field Area Network Extensions (FANE) Amendment</a:t>
            </a:r>
            <a:br>
              <a:rPr lang="en-US" altLang="en-US" b="1" dirty="0" smtClean="0"/>
            </a:br>
            <a:r>
              <a:rPr lang="en-US" altLang="en-US" b="1" dirty="0" smtClean="0"/>
              <a:t> </a:t>
            </a:r>
            <a:r>
              <a:rPr lang="en-US" altLang="en-US" b="1" dirty="0"/>
              <a:t>to Sponsor Ballot (conditional)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7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802.15.4x Letter Ballot </a:t>
            </a:r>
            <a:r>
              <a:rPr lang="en-US" altLang="en-US" sz="3200" b="1" dirty="0"/>
              <a:t>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Initial Letter Ballot (LB151)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Opened: </a:t>
            </a:r>
            <a:r>
              <a:rPr lang="en-US" sz="2400" dirty="0"/>
              <a:t>July 25,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Closed: </a:t>
            </a:r>
            <a:r>
              <a:rPr lang="en-US" sz="2400" dirty="0"/>
              <a:t>August 24, 2018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40 responses (57%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35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5 abstain (12.5%)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15 comments from </a:t>
            </a:r>
            <a:r>
              <a:rPr lang="en-US" altLang="en-US" sz="2400" dirty="0"/>
              <a:t>6 commenters (0 marked as </a:t>
            </a:r>
            <a:r>
              <a:rPr lang="en-US" altLang="en-US" sz="2400" dirty="0" smtClean="0"/>
              <a:t>MBS)</a:t>
            </a:r>
            <a:endParaRPr lang="en-US" altLang="en-US" sz="24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(</a:t>
            </a:r>
            <a:r>
              <a:rPr lang="en-US" sz="2400" dirty="0" smtClean="0"/>
              <a:t>Accepted: 6,Rejected: 9)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 smtClean="0"/>
              <a:t>https://mentor.ieee.org/802.15/dcn/18/15-18-0439-02-004x-lb151-consolidated-comments-do-draft.xlsx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35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/>
              <a:t>Current Status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Recirculation ballot #154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Opened September 22</a:t>
            </a:r>
            <a:r>
              <a:rPr lang="en-US" baseline="30000" dirty="0"/>
              <a:t>nd</a:t>
            </a:r>
            <a:endParaRPr lang="en-US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Closes </a:t>
            </a:r>
            <a:r>
              <a:rPr lang="en-US" dirty="0"/>
              <a:t>October 7, 2018 at 18:00 EDT </a:t>
            </a:r>
            <a:endParaRPr lang="en-US" dirty="0" smtClean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 smtClean="0"/>
              <a:t>No </a:t>
            </a:r>
            <a:r>
              <a:rPr lang="en-US" dirty="0"/>
              <a:t>comments received to date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No negative </a:t>
            </a:r>
            <a:r>
              <a:rPr lang="en-US" dirty="0" smtClean="0"/>
              <a:t>votes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dirty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800" dirty="0" smtClean="0"/>
              <a:t>MEC review started but not yet completed. This is a short draft so review could complete in same time frame as ballot 154.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05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802.15.4x </a:t>
            </a:r>
            <a:r>
              <a:rPr lang="en-US" dirty="0"/>
              <a:t>to Sponsor Ballot (conditional)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there are any MEC comments that are MBS or if a valid MBS comment(s) is received as part of Ballot 154:</a:t>
            </a:r>
          </a:p>
          <a:p>
            <a:r>
              <a:rPr lang="en-US" dirty="0" smtClean="0"/>
              <a:t>Anticipated </a:t>
            </a:r>
            <a:r>
              <a:rPr lang="en-US" dirty="0"/>
              <a:t>Recirculation Schedule</a:t>
            </a:r>
          </a:p>
          <a:p>
            <a:pPr lvl="1"/>
            <a:r>
              <a:rPr lang="en-US" dirty="0"/>
              <a:t>Recirc #2 (if needed): </a:t>
            </a:r>
          </a:p>
          <a:p>
            <a:pPr lvl="2"/>
            <a:r>
              <a:rPr lang="en-US" dirty="0"/>
              <a:t>Start </a:t>
            </a:r>
            <a:r>
              <a:rPr lang="en-US" dirty="0" smtClean="0"/>
              <a:t>Octo</a:t>
            </a:r>
            <a:r>
              <a:rPr lang="en-US" dirty="0" smtClean="0"/>
              <a:t>ber 10, </a:t>
            </a:r>
            <a:r>
              <a:rPr lang="en-US" dirty="0"/>
              <a:t>End </a:t>
            </a:r>
            <a:r>
              <a:rPr lang="en-US" dirty="0" smtClean="0"/>
              <a:t>October 25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04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lvl="1" indent="-342900">
              <a:defRPr/>
            </a:pPr>
            <a:r>
              <a:rPr lang="en-US" sz="2400" dirty="0"/>
              <a:t>Conditionally approve sending </a:t>
            </a:r>
            <a:r>
              <a:rPr lang="en-US" sz="2400" i="1" dirty="0" smtClean="0"/>
              <a:t>P802.15.4x_D1 (or current draft)</a:t>
            </a:r>
            <a:r>
              <a:rPr lang="en-US" sz="2400" dirty="0" smtClean="0"/>
              <a:t>  </a:t>
            </a:r>
            <a:r>
              <a:rPr lang="en-US" sz="2400" dirty="0"/>
              <a:t>to Sponsor </a:t>
            </a:r>
            <a:r>
              <a:rPr lang="en-US" sz="2400" dirty="0" smtClean="0"/>
              <a:t>Ballot.</a:t>
            </a:r>
          </a:p>
          <a:p>
            <a:pPr marL="685800" lvl="1">
              <a:defRPr/>
            </a:pPr>
            <a:r>
              <a:rPr lang="en-US" sz="2400" dirty="0" smtClean="0"/>
              <a:t>Confirm </a:t>
            </a:r>
            <a:r>
              <a:rPr lang="en-US" sz="2400" dirty="0"/>
              <a:t>the CSD for </a:t>
            </a:r>
            <a:r>
              <a:rPr lang="en-US" sz="2400" dirty="0" smtClean="0"/>
              <a:t>802.15.4x </a:t>
            </a:r>
            <a:r>
              <a:rPr lang="en-US" sz="2400" dirty="0"/>
              <a:t>in </a:t>
            </a:r>
            <a:r>
              <a:rPr lang="en-US" sz="2400" dirty="0" smtClean="0"/>
              <a:t>ec-18-0083-00-ACSD-802-15-4x.docx</a:t>
            </a:r>
            <a:endParaRPr lang="en-US" sz="2400" dirty="0"/>
          </a:p>
          <a:p>
            <a:pPr marL="400050" lvl="1" indent="0"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WG Vote </a:t>
            </a:r>
            <a:r>
              <a:rPr lang="en-US" sz="2800" dirty="0" smtClean="0"/>
              <a:t>(27-0-0</a:t>
            </a:r>
            <a:r>
              <a:rPr lang="en-US" sz="2800" dirty="0"/>
              <a:t>)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Forward 802.15.4x </a:t>
            </a:r>
            <a:r>
              <a:rPr lang="en-US" altLang="en-US" sz="3200" b="1" dirty="0" smtClean="0"/>
              <a:t>to </a:t>
            </a:r>
            <a:r>
              <a:rPr lang="en-US" altLang="en-US" sz="3200" b="1" dirty="0"/>
              <a:t>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7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802.15.7 Revision 1 to </a:t>
            </a:r>
            <a:r>
              <a:rPr lang="en-US" altLang="en-US" b="1" dirty="0" err="1" smtClean="0"/>
              <a:t>RevCom</a:t>
            </a:r>
            <a:r>
              <a:rPr lang="en-US" altLang="en-US" b="1" dirty="0" smtClean="0"/>
              <a:t> (unconditional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802.15.7 Rev1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Sponsor Ballot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 smtClean="0"/>
              <a:t>July 8,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 smtClean="0"/>
              <a:t>August 7, </a:t>
            </a:r>
            <a:r>
              <a:rPr lang="en-US" sz="2400" dirty="0"/>
              <a:t>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</a:t>
            </a:r>
            <a:r>
              <a:rPr lang="en-US" altLang="en-US" sz="2400" dirty="0" smtClean="0"/>
              <a:t>68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53 </a:t>
            </a:r>
            <a:r>
              <a:rPr lang="en-US" altLang="en-US" sz="2400" dirty="0" smtClean="0"/>
              <a:t>responses </a:t>
            </a:r>
            <a:r>
              <a:rPr lang="en-US" altLang="en-US" sz="2400" dirty="0" smtClean="0"/>
              <a:t>(</a:t>
            </a:r>
            <a:r>
              <a:rPr lang="en-US" altLang="en-US" sz="2400" dirty="0" smtClean="0"/>
              <a:t>78</a:t>
            </a:r>
            <a:r>
              <a:rPr lang="en-US" altLang="en-US" sz="2400" dirty="0" smtClean="0"/>
              <a:t>% </a:t>
            </a:r>
            <a:r>
              <a:rPr lang="en-US" altLang="en-US" sz="2400" dirty="0" smtClean="0"/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48</a:t>
            </a:r>
            <a:r>
              <a:rPr lang="en-US" altLang="en-US" dirty="0" smtClean="0"/>
              <a:t> </a:t>
            </a:r>
            <a:r>
              <a:rPr lang="en-US" altLang="en-US" dirty="0" smtClean="0"/>
              <a:t>yes, </a:t>
            </a:r>
            <a:r>
              <a:rPr lang="en-US" altLang="en-US" dirty="0" smtClean="0"/>
              <a:t>4 </a:t>
            </a:r>
            <a:r>
              <a:rPr lang="en-US" altLang="en-US" dirty="0" smtClean="0"/>
              <a:t>no </a:t>
            </a:r>
            <a:r>
              <a:rPr lang="en-US" altLang="en-US" dirty="0" smtClean="0"/>
              <a:t>(</a:t>
            </a:r>
            <a:r>
              <a:rPr lang="en-US" altLang="en-US" dirty="0" smtClean="0"/>
              <a:t>92</a:t>
            </a:r>
            <a:r>
              <a:rPr lang="en-US" altLang="en-US" dirty="0" smtClean="0"/>
              <a:t>% </a:t>
            </a:r>
            <a:r>
              <a:rPr lang="en-US" altLang="en-US" dirty="0" smtClean="0"/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1</a:t>
            </a:r>
            <a:r>
              <a:rPr lang="en-US" altLang="en-US" dirty="0" smtClean="0"/>
              <a:t> </a:t>
            </a:r>
            <a:r>
              <a:rPr lang="en-US" altLang="en-US" dirty="0" smtClean="0"/>
              <a:t>abstain </a:t>
            </a:r>
            <a:r>
              <a:rPr lang="en-US" altLang="en-US" dirty="0" smtClean="0"/>
              <a:t>(</a:t>
            </a:r>
            <a:r>
              <a:rPr lang="en-US" altLang="en-US" dirty="0"/>
              <a:t>1</a:t>
            </a:r>
            <a:r>
              <a:rPr lang="en-US" altLang="en-US" dirty="0" smtClean="0"/>
              <a:t>%)</a:t>
            </a:r>
            <a:endParaRPr lang="en-US" altLang="en-US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61 comments from 7 commenters</a:t>
            </a:r>
          </a:p>
          <a:p>
            <a:r>
              <a:rPr lang="en-US" altLang="en-US" sz="2400" dirty="0" smtClean="0"/>
              <a:t>6 marked as MBS (</a:t>
            </a:r>
            <a:r>
              <a:rPr lang="en-US" sz="2400" dirty="0" smtClean="0"/>
              <a:t>Accepted</a:t>
            </a:r>
            <a:r>
              <a:rPr lang="en-US" sz="2400" dirty="0"/>
              <a:t>: </a:t>
            </a:r>
            <a:r>
              <a:rPr lang="en-US" sz="2400" dirty="0" smtClean="0"/>
              <a:t>1, Revised: 5)</a:t>
            </a:r>
            <a:endParaRPr lang="en-US" sz="24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/>
              <a:t>https://</a:t>
            </a:r>
            <a:r>
              <a:rPr lang="en-US" altLang="en-US" sz="1600" dirty="0" smtClean="0"/>
              <a:t>mentor.ieee.org/802.15/dcn/18/15-18-0390-02-007a-sb-1-comments.xlsx </a:t>
            </a:r>
            <a:endParaRPr lang="en-US" altLang="en-US" sz="16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479394" y="650875"/>
            <a:ext cx="797880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</a:t>
            </a:r>
            <a:r>
              <a:rPr lang="en-US" altLang="en-US" sz="3200" b="1" dirty="0" smtClean="0"/>
              <a:t>Sponsor </a:t>
            </a:r>
            <a:r>
              <a:rPr lang="en-US" altLang="en-US" sz="3200" b="1" dirty="0"/>
              <a:t>Ballot </a:t>
            </a:r>
            <a:r>
              <a:rPr lang="en-US" altLang="en-US" sz="3200" b="1" dirty="0" smtClean="0"/>
              <a:t>History (cont.)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ja-JP" sz="2400" dirty="0" smtClean="0"/>
              <a:t>12-Sept-2018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 smtClean="0"/>
              <a:t>22</a:t>
            </a:r>
            <a:r>
              <a:rPr lang="en-US" altLang="ja-JP" sz="2400" dirty="0" smtClean="0"/>
              <a:t>-Sept-2018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68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54 responses (80%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51 yes, 1 no (94%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2</a:t>
            </a:r>
            <a:r>
              <a:rPr lang="en-US" altLang="en-US" dirty="0" smtClean="0"/>
              <a:t> abstain (3%)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 4 comments from 1 commenter</a:t>
            </a:r>
          </a:p>
          <a:p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  <a:endParaRPr lang="en-US" altLang="en-US" sz="1400" dirty="0" smtClean="0"/>
          </a:p>
          <a:p>
            <a:pPr marL="831850" lvl="2" indent="0">
              <a:buSzPct val="75000"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400" dirty="0"/>
              <a:t>https://</a:t>
            </a:r>
            <a:r>
              <a:rPr lang="en-US" altLang="en-US" sz="1400" dirty="0" smtClean="0"/>
              <a:t>mentor.ieee.org/802.15/dcn/18/15-18-0489-00-007a-sb-recirc1-comments.xlsx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4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901304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MBS comment types that remain unsatisfied: want to include a note in text indicating that at the next revision of 15.7 PHY II and PHY III will be deprecated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resolutions to these comments revised the text to say that at the next revision of 15.7 PHY II and PHY III may be deprecated.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justification for the revised resolution is we can’t predict what will happen at the next revision of the text.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5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 Revision 1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MBS comments have been </a:t>
            </a:r>
            <a:r>
              <a:rPr lang="en-US" dirty="0" err="1" smtClean="0"/>
              <a:t>recirculated</a:t>
            </a:r>
            <a:r>
              <a:rPr lang="en-US" dirty="0" smtClean="0"/>
              <a:t> at least once</a:t>
            </a:r>
          </a:p>
          <a:p>
            <a:r>
              <a:rPr lang="en-US" dirty="0" smtClean="0"/>
              <a:t>No changes have been made to the draft submitted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3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Motion:</a:t>
            </a:r>
          </a:p>
          <a:p>
            <a:pPr marL="400050" lvl="1" indent="0">
              <a:buNone/>
              <a:defRPr/>
            </a:pPr>
            <a:r>
              <a:rPr lang="en-US" sz="2400" dirty="0"/>
              <a:t>A</a:t>
            </a:r>
            <a:r>
              <a:rPr lang="en-US" sz="2400" dirty="0" smtClean="0"/>
              <a:t>pprove </a:t>
            </a:r>
            <a:r>
              <a:rPr lang="en-US" sz="2400" dirty="0" smtClean="0"/>
              <a:t>sending </a:t>
            </a:r>
            <a:r>
              <a:rPr lang="en-US" sz="2400" i="1" dirty="0" smtClean="0"/>
              <a:t>P802.15.7m_D2a</a:t>
            </a:r>
            <a:r>
              <a:rPr lang="en-US" sz="2400" dirty="0" smtClean="0"/>
              <a:t>  </a:t>
            </a:r>
            <a:r>
              <a:rPr lang="en-US" sz="2400" dirty="0" smtClean="0"/>
              <a:t>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marL="400050" lvl="1" indent="0">
              <a:buNone/>
              <a:defRPr/>
            </a:pPr>
            <a:r>
              <a:rPr lang="en-US" sz="2000" dirty="0" smtClean="0"/>
              <a:t>(Note: there was no CSD or 5C associated with this PAR)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/>
              <a:t>WG Vote </a:t>
            </a:r>
            <a:r>
              <a:rPr lang="en-US" sz="2000" dirty="0" smtClean="0"/>
              <a:t>(21-0-0)</a:t>
            </a:r>
            <a:endParaRPr lang="en-US" sz="20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802.15.7 Rev1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7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802.15.10a </a:t>
            </a:r>
            <a:r>
              <a:rPr lang="en-US" altLang="en-US" b="1" dirty="0" smtClean="0"/>
              <a:t>Routing Tables Amendment</a:t>
            </a:r>
            <a:r>
              <a:rPr lang="en-US" altLang="en-US" b="1" dirty="0" smtClean="0"/>
              <a:t> </a:t>
            </a:r>
            <a:r>
              <a:rPr lang="en-US" altLang="en-US" b="1" dirty="0" smtClean="0"/>
              <a:t>to Sponsor Ballot (unconditional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802.15.10a </a:t>
            </a:r>
            <a:r>
              <a:rPr lang="en-US" altLang="en-US" sz="3200" b="1" dirty="0" smtClean="0"/>
              <a:t>Letter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Letter Ballot (LB152)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/>
              <a:t>July 26, 2018,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/>
              <a:t>August 25, 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41 responses </a:t>
            </a:r>
            <a:r>
              <a:rPr lang="en-US" altLang="en-US" sz="2400" dirty="0"/>
              <a:t>(</a:t>
            </a:r>
            <a:r>
              <a:rPr lang="en-US" altLang="en-US" sz="2400" dirty="0" smtClean="0"/>
              <a:t>58.57%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28 yes, 1 no </a:t>
            </a:r>
            <a:r>
              <a:rPr lang="en-US" altLang="en-US" dirty="0"/>
              <a:t>(</a:t>
            </a:r>
            <a:r>
              <a:rPr lang="en-US" altLang="en-US" dirty="0" smtClean="0"/>
              <a:t>96.55%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12 abstain </a:t>
            </a:r>
            <a:r>
              <a:rPr lang="en-US" altLang="en-US" dirty="0"/>
              <a:t>(29.27</a:t>
            </a:r>
            <a:r>
              <a:rPr lang="en-US" altLang="en-US" dirty="0" smtClean="0"/>
              <a:t>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21 comments from 2 commenters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13 marked as MBS (</a:t>
            </a:r>
            <a:r>
              <a:rPr lang="en-US" sz="2400" dirty="0" smtClean="0"/>
              <a:t>Accepted</a:t>
            </a:r>
            <a:r>
              <a:rPr lang="en-US" sz="2400" dirty="0"/>
              <a:t>: </a:t>
            </a:r>
            <a:r>
              <a:rPr lang="en-US" sz="2400" dirty="0" smtClean="0"/>
              <a:t>21, Rejected</a:t>
            </a:r>
            <a:r>
              <a:rPr lang="en-US" sz="2400" dirty="0"/>
              <a:t>: </a:t>
            </a:r>
            <a:r>
              <a:rPr lang="en-US" sz="2400" dirty="0" smtClean="0"/>
              <a:t>0)</a:t>
            </a:r>
            <a:endParaRPr lang="en-US" sz="24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/>
              <a:t>https://mentor.ieee.org/802.15/dcn/18/</a:t>
            </a:r>
            <a:r>
              <a:rPr lang="en-US" altLang="en-US" sz="1600" dirty="0" smtClean="0"/>
              <a:t>15-18-0435-02-010a-consolidated-letter-ballot-comments.xlsx</a:t>
            </a: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11389</TotalTime>
  <Words>974</Words>
  <Application>Microsoft Office PowerPoint</Application>
  <PresentationFormat>On-screen Show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802.15</vt:lpstr>
      <vt:lpstr>802.15 Supporting Material and Motions for the EC Telecon October 2, 2018  Bob Heile, 802.15 Chair bheile@ieee.org</vt:lpstr>
      <vt:lpstr>802.15.7 Revision 1 to RevCom (unconditional)</vt:lpstr>
      <vt:lpstr>PowerPoint Presentation</vt:lpstr>
      <vt:lpstr>PowerPoint Presentation</vt:lpstr>
      <vt:lpstr>PowerPoint Presentation</vt:lpstr>
      <vt:lpstr>802.15.7 Revision 1 to RevCom</vt:lpstr>
      <vt:lpstr>PowerPoint Presentation</vt:lpstr>
      <vt:lpstr>802.15.10a Routing Tables Amendment to Sponsor Ballot (unconditional)</vt:lpstr>
      <vt:lpstr>PowerPoint Presentation</vt:lpstr>
      <vt:lpstr>PowerPoint Presentation</vt:lpstr>
      <vt:lpstr>PowerPoint Presentation</vt:lpstr>
      <vt:lpstr>PowerPoint Presentation</vt:lpstr>
      <vt:lpstr>802.15.4x Field Area Network Extensions (FANE) Amendment  to Sponsor Ballot (conditional)</vt:lpstr>
      <vt:lpstr>PowerPoint Presentation</vt:lpstr>
      <vt:lpstr>PowerPoint Presentation</vt:lpstr>
      <vt:lpstr>802.15.4x to Sponsor Ballot (conditional)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keywords>CTPClassification=CTP_NT</cp:keywords>
  <cp:lastModifiedBy>bheile</cp:lastModifiedBy>
  <cp:revision>422</cp:revision>
  <dcterms:created xsi:type="dcterms:W3CDTF">2009-03-12T22:43:48Z</dcterms:created>
  <dcterms:modified xsi:type="dcterms:W3CDTF">2018-10-02T14:07:31Z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bcf9debd-5763-4eff-ae14-e5e8228118fb</vt:lpwstr>
  </property>
  <property fmtid="{D5CDD505-2E9C-101B-9397-08002B2CF9AE}" pid="3" name="CTP_TimeStamp">
    <vt:lpwstr>2018-09-28 21:07:12Z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