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270" r:id="rId3"/>
    <p:sldId id="283" r:id="rId4"/>
    <p:sldId id="285" r:id="rId5"/>
    <p:sldId id="284" r:id="rId6"/>
    <p:sldId id="289" r:id="rId7"/>
    <p:sldId id="290" r:id="rId8"/>
    <p:sldId id="288" r:id="rId9"/>
    <p:sldId id="275" r:id="rId10"/>
    <p:sldId id="28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6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WTA of BUPT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3230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/>
              <a:t>WTA of BUPT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2173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/>
              <a:t>doc.: IEEE 802.15-&lt;0403-00-04md&gt;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1EB6004-2EA8-964D-9FCC-15BC30CA0DC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03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WTA of BUPT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D0788BD5-72AE-47FF-A0D1-7224C50757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2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2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/>
              <a:t>Yanyan</a:t>
            </a:r>
            <a:r>
              <a:rPr lang="en-US" dirty="0"/>
              <a:t> </a:t>
            </a:r>
            <a:r>
              <a:rPr lang="en-US" dirty="0" err="1"/>
              <a:t>Guo</a:t>
            </a:r>
            <a:r>
              <a:rPr lang="en-US" dirty="0"/>
              <a:t>, BUPT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859210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/>
              <a:t>Nov2015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/>
              <a:t>Yanyan</a:t>
            </a:r>
            <a:r>
              <a:rPr lang="en-US" dirty="0"/>
              <a:t> </a:t>
            </a:r>
            <a:r>
              <a:rPr lang="en-US" dirty="0" err="1"/>
              <a:t>Guo</a:t>
            </a:r>
            <a:r>
              <a:rPr lang="en-US" dirty="0"/>
              <a:t> (BUPT)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err="1"/>
              <a:t>Yanyan</a:t>
            </a:r>
            <a:r>
              <a:rPr lang="en-US" altLang="zh-CN" dirty="0"/>
              <a:t> </a:t>
            </a:r>
            <a:r>
              <a:rPr lang="en-US" altLang="zh-CN" dirty="0" err="1"/>
              <a:t>Guo</a:t>
            </a:r>
            <a:r>
              <a:rPr lang="en-US" altLang="zh-CN" dirty="0"/>
              <a:t> (BUPT)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err="1"/>
              <a:t>Yanyan</a:t>
            </a:r>
            <a:r>
              <a:rPr lang="en-US" altLang="zh-CN" dirty="0"/>
              <a:t> </a:t>
            </a:r>
            <a:r>
              <a:rPr lang="en-US" altLang="zh-CN" dirty="0" err="1"/>
              <a:t>Guo</a:t>
            </a:r>
            <a:r>
              <a:rPr lang="en-US" altLang="zh-CN" dirty="0"/>
              <a:t> (BUPT)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EBF50B-0965-3646-B159-50CBB964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September, 2018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C0707-725F-FE40-87E6-3B15E9EB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2505D08-0715-054D-9FA6-823A5AFA52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F33F7E-DF33-FD4B-83E4-4EA9DE1F5A3B}"/>
              </a:ext>
            </a:extLst>
          </p:cNvPr>
          <p:cNvSpPr txBox="1"/>
          <p:nvPr userDrawn="1"/>
        </p:nvSpPr>
        <p:spPr>
          <a:xfrm>
            <a:off x="7347857" y="473529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180D01-5B8A-0D4D-86E3-3CBBBCD5734F}"/>
              </a:ext>
            </a:extLst>
          </p:cNvPr>
          <p:cNvSpPr txBox="1"/>
          <p:nvPr userDrawn="1"/>
        </p:nvSpPr>
        <p:spPr>
          <a:xfrm>
            <a:off x="6481659" y="6475413"/>
            <a:ext cx="2101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Gary Stuebing, Cisco Systems</a:t>
            </a:r>
          </a:p>
        </p:txBody>
      </p:sp>
    </p:spTree>
    <p:extLst>
      <p:ext uri="{BB962C8B-B14F-4D97-AF65-F5344CB8AC3E}">
        <p14:creationId xmlns:p14="http://schemas.microsoft.com/office/powerpoint/2010/main" val="267973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5921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altLang="zh-CN" dirty="0"/>
              <a:t>Nov2015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WTA of BUPT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dirty="0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20.jpe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E101D7B6-D52D-B948-A443-DE3DDF27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9552" y="394156"/>
            <a:ext cx="1600200" cy="215444"/>
          </a:xfrm>
        </p:spPr>
        <p:txBody>
          <a:bodyPr/>
          <a:lstStyle/>
          <a:p>
            <a:r>
              <a:rPr lang="en-US" altLang="en-US" dirty="0"/>
              <a:t>September, 2018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AA927F7-51E1-B94E-B614-F97775FD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D303281-ACDA-4347-BCD2-4AA85006476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D800325-D6DF-414A-A27A-DEE37CC79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09600"/>
            <a:ext cx="8496944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</a:t>
            </a:r>
            <a:r>
              <a:rPr lang="en-US" altLang="zh-CN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Discussion on Hybrid Multiple Access for </a:t>
            </a:r>
            <a:r>
              <a:rPr lang="en-US" alt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Wireless Personal Area Networks (WPANs)</a:t>
            </a:r>
            <a:endParaRPr lang="en-US" altLang="en-US" sz="1600" b="1" dirty="0">
              <a:solidFill>
                <a:schemeClr val="tx2"/>
              </a:solidFill>
            </a:endParaRP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b="1" dirty="0">
                <a:solidFill>
                  <a:schemeClr val="tx2"/>
                </a:solidFill>
              </a:rPr>
              <a:t>     Submission Title:</a:t>
            </a:r>
            <a:r>
              <a:rPr lang="en-US" altLang="en-US" sz="1600" dirty="0">
                <a:solidFill>
                  <a:schemeClr val="tx2"/>
                </a:solidFill>
              </a:rPr>
              <a:t> September 201</a:t>
            </a:r>
            <a:r>
              <a:rPr lang="en-US" altLang="zh-CN" sz="1600" dirty="0">
                <a:solidFill>
                  <a:schemeClr val="tx2"/>
                </a:solidFill>
              </a:rPr>
              <a:t>8</a:t>
            </a:r>
            <a:r>
              <a:rPr lang="en-US" altLang="en-US" sz="1600" dirty="0">
                <a:solidFill>
                  <a:schemeClr val="tx2"/>
                </a:solidFill>
              </a:rPr>
              <a:t> IEEE 802.15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b="1" dirty="0">
                <a:solidFill>
                  <a:schemeClr val="tx2"/>
                </a:solidFill>
              </a:rPr>
              <a:t>      Date Submitted: </a:t>
            </a:r>
            <a:r>
              <a:rPr lang="en-US" altLang="en-US" sz="1600" dirty="0">
                <a:solidFill>
                  <a:schemeClr val="tx2"/>
                </a:solidFill>
              </a:rPr>
              <a:t>08 </a:t>
            </a:r>
            <a:r>
              <a:rPr lang="en-US" altLang="zh-CN" sz="1600" dirty="0">
                <a:solidFill>
                  <a:schemeClr val="tx2"/>
                </a:solidFill>
              </a:rPr>
              <a:t>September</a:t>
            </a:r>
            <a:r>
              <a:rPr lang="en-US" altLang="en-US" sz="1600" dirty="0">
                <a:solidFill>
                  <a:schemeClr val="tx2"/>
                </a:solidFill>
              </a:rPr>
              <a:t>, 2018	</a:t>
            </a:r>
          </a:p>
          <a:p>
            <a:r>
              <a:rPr lang="en-US" altLang="en-US" sz="1600" dirty="0">
                <a:solidFill>
                  <a:schemeClr val="tx2"/>
                </a:solidFill>
              </a:rPr>
              <a:t>	</a:t>
            </a:r>
          </a:p>
          <a:p>
            <a:r>
              <a:rPr lang="en-US" altLang="en-US" sz="1600" b="1" dirty="0">
                <a:solidFill>
                  <a:schemeClr val="tx2"/>
                </a:solidFill>
              </a:rPr>
              <a:t>      Source: </a:t>
            </a:r>
            <a:r>
              <a:rPr lang="en-US" altLang="en-US" sz="1600" dirty="0">
                <a:solidFill>
                  <a:schemeClr val="tx2"/>
                </a:solidFill>
              </a:rPr>
              <a:t>Ningbo Zhang,  </a:t>
            </a:r>
            <a:r>
              <a:rPr lang="en-US" altLang="zh-CN" sz="1600" dirty="0">
                <a:solidFill>
                  <a:schemeClr val="tx2"/>
                </a:solidFill>
              </a:rPr>
              <a:t>Beijing University of Posts and Telecommunications</a:t>
            </a:r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     </a:t>
            </a:r>
            <a:r>
              <a:rPr lang="en-US" altLang="zh-CN" sz="1600" dirty="0">
                <a:solidFill>
                  <a:schemeClr val="tx2"/>
                </a:solidFill>
              </a:rPr>
              <a:t>Address</a:t>
            </a:r>
            <a:r>
              <a:rPr lang="zh-CN" altLang="en-US" sz="1600" dirty="0">
                <a:solidFill>
                  <a:schemeClr val="tx2"/>
                </a:solidFill>
              </a:rPr>
              <a:t>： </a:t>
            </a:r>
            <a:r>
              <a:rPr lang="en-US" altLang="en-US" sz="1600" dirty="0" err="1">
                <a:solidFill>
                  <a:schemeClr val="tx2"/>
                </a:solidFill>
              </a:rPr>
              <a:t>Xitucheng</a:t>
            </a:r>
            <a:r>
              <a:rPr lang="en-US" altLang="en-US" sz="1600" dirty="0">
                <a:solidFill>
                  <a:schemeClr val="tx2"/>
                </a:solidFill>
              </a:rPr>
              <a:t> Road No. 10, </a:t>
            </a:r>
            <a:r>
              <a:rPr lang="en-US" altLang="en-US" sz="1600" dirty="0" err="1">
                <a:solidFill>
                  <a:schemeClr val="tx2"/>
                </a:solidFill>
              </a:rPr>
              <a:t>Haidian</a:t>
            </a:r>
            <a:r>
              <a:rPr lang="en-US" altLang="en-US" sz="1600" dirty="0">
                <a:solidFill>
                  <a:schemeClr val="tx2"/>
                </a:solidFill>
              </a:rPr>
              <a:t>, Beijing, China</a:t>
            </a:r>
          </a:p>
          <a:p>
            <a:r>
              <a:rPr lang="en-US" altLang="en-US" sz="1600" dirty="0">
                <a:solidFill>
                  <a:schemeClr val="tx2"/>
                </a:solidFill>
              </a:rPr>
              <a:t>     E-Mail: </a:t>
            </a:r>
            <a:r>
              <a:rPr lang="en-US" altLang="zh-CN" sz="1600" dirty="0">
                <a:solidFill>
                  <a:schemeClr val="tx2"/>
                </a:solidFill>
              </a:rPr>
              <a:t>nbzhang@bupt.edu.cn</a:t>
            </a:r>
            <a:r>
              <a:rPr lang="en-US" altLang="en-US" sz="1600" dirty="0">
                <a:solidFill>
                  <a:schemeClr val="tx2"/>
                </a:solidFill>
              </a:rPr>
              <a:t>	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>
                <a:solidFill>
                  <a:schemeClr val="tx2"/>
                </a:solidFill>
              </a:rPr>
              <a:t>     Re:</a:t>
            </a:r>
            <a:r>
              <a:rPr lang="en-US" altLang="en-US" sz="1600" dirty="0">
                <a:solidFill>
                  <a:schemeClr val="tx2"/>
                </a:solidFill>
              </a:rPr>
              <a:t> </a:t>
            </a:r>
            <a:r>
              <a:rPr lang="en-US" altLang="en-US" sz="1800" dirty="0">
                <a:solidFill>
                  <a:schemeClr val="tx2"/>
                </a:solidFill>
              </a:rPr>
              <a:t>P</a:t>
            </a:r>
            <a:r>
              <a:rPr lang="en-US" altLang="zh-CN" sz="1800" dirty="0">
                <a:solidFill>
                  <a:schemeClr val="tx2"/>
                </a:solidFill>
              </a:rPr>
              <a:t>roposal for the </a:t>
            </a:r>
            <a:r>
              <a:rPr lang="en-US" altLang="zh-CN" sz="1600" dirty="0">
                <a:solidFill>
                  <a:schemeClr val="tx2"/>
                </a:solidFill>
              </a:rPr>
              <a:t>multiple assess for P802.15</a:t>
            </a:r>
            <a:endParaRPr lang="en-US" altLang="en-US" sz="16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>
                <a:solidFill>
                  <a:schemeClr val="tx2"/>
                </a:solidFill>
              </a:rPr>
              <a:t>     Abstract:</a:t>
            </a:r>
            <a:r>
              <a:rPr lang="en-GB" altLang="zh-CN" dirty="0"/>
              <a:t> </a:t>
            </a:r>
            <a:r>
              <a:rPr lang="en-GB" altLang="zh-CN" sz="1600" dirty="0">
                <a:solidFill>
                  <a:schemeClr val="tx2"/>
                </a:solidFill>
              </a:rPr>
              <a:t>Analysis on Hybrid Multiple Access for  WPANs</a:t>
            </a:r>
            <a:endParaRPr lang="en-US" altLang="en-US" sz="1600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600" b="1" dirty="0">
                <a:solidFill>
                  <a:schemeClr val="tx2"/>
                </a:solidFill>
              </a:rPr>
              <a:t>     Purpose:</a:t>
            </a:r>
            <a:r>
              <a:rPr lang="en-GB" altLang="zh-CN" sz="1600" dirty="0">
                <a:solidFill>
                  <a:schemeClr val="tx2"/>
                </a:solidFill>
              </a:rPr>
              <a:t> To address the coexistence capability of IEEE 802.15 to satisfy requirements of    large number of accesses, NOMA is introduced.</a:t>
            </a:r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b="1" dirty="0">
                <a:solidFill>
                  <a:schemeClr val="tx2"/>
                </a:solidFill>
              </a:rPr>
              <a:t>     Notice:</a:t>
            </a:r>
            <a:r>
              <a:rPr lang="en-US" altLang="en-US" sz="1600" dirty="0">
                <a:solidFill>
                  <a:schemeClr val="tx2"/>
                </a:solidFill>
              </a:rPr>
              <a:t>	</a:t>
            </a:r>
            <a:r>
              <a:rPr lang="en-GB" altLang="zh-CN" dirty="0"/>
              <a:t> </a:t>
            </a:r>
            <a:r>
              <a:rPr lang="en-US" altLang="zh-CN" sz="1600" dirty="0">
                <a:solidFill>
                  <a:schemeClr val="tx2"/>
                </a:solidFill>
              </a:rPr>
              <a:t>This document has been prepared to assist IEEE P802.15 </a:t>
            </a:r>
            <a:r>
              <a:rPr lang="en-GB" altLang="zh-CN" sz="1600" dirty="0">
                <a:solidFill>
                  <a:schemeClr val="tx2"/>
                </a:solidFill>
              </a:rPr>
              <a:t>Multiple Access </a:t>
            </a:r>
          </a:p>
          <a:p>
            <a:endParaRPr lang="en-GB" altLang="zh-CN" sz="1600" dirty="0">
              <a:solidFill>
                <a:schemeClr val="tx2"/>
              </a:solidFill>
            </a:endParaRPr>
          </a:p>
          <a:p>
            <a:r>
              <a:rPr lang="en-US" altLang="en-US" sz="1600" b="1" dirty="0">
                <a:solidFill>
                  <a:schemeClr val="tx2"/>
                </a:solidFill>
              </a:rPr>
              <a:t>     Release: </a:t>
            </a:r>
            <a:r>
              <a:rPr lang="en-US" altLang="en-US" sz="1600" dirty="0">
                <a:solidFill>
                  <a:schemeClr val="tx2"/>
                </a:solidFill>
              </a:rPr>
              <a:t>The contributor acknowledges and accepts that this contribution becomes the property of IEEE and may be made publicly available by P802.15.	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BF628F95-D2D1-413F-A79A-8A0051BB078A}"/>
              </a:ext>
            </a:extLst>
          </p:cNvPr>
          <p:cNvSpPr txBox="1">
            <a:spLocks/>
          </p:cNvSpPr>
          <p:nvPr/>
        </p:nvSpPr>
        <p:spPr bwMode="auto">
          <a:xfrm>
            <a:off x="5399738" y="316726"/>
            <a:ext cx="310982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378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2420888"/>
            <a:ext cx="5038328" cy="1519808"/>
          </a:xfrm>
        </p:spPr>
        <p:txBody>
          <a:bodyPr/>
          <a:lstStyle/>
          <a:p>
            <a:pPr>
              <a:buNone/>
            </a:pPr>
            <a:r>
              <a:rPr lang="en-US" sz="4400" dirty="0"/>
              <a:t>Thanks! </a:t>
            </a:r>
          </a:p>
          <a:p>
            <a:pPr>
              <a:buNone/>
            </a:pPr>
            <a:endParaRPr lang="en-US" sz="2000" b="0" dirty="0"/>
          </a:p>
          <a:p>
            <a:pPr>
              <a:buNone/>
            </a:pP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November 2016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17440"/>
            <a:ext cx="7772400" cy="5040560"/>
          </a:xfrm>
        </p:spPr>
        <p:txBody>
          <a:bodyPr/>
          <a:lstStyle/>
          <a:p>
            <a:r>
              <a:rPr lang="en-US" sz="2000" dirty="0"/>
              <a:t>In NOMA random access, SIC receiver is required to cancel inter-user interferences at STA[1]</a:t>
            </a:r>
          </a:p>
          <a:p>
            <a:pPr lvl="1"/>
            <a:r>
              <a:rPr lang="en-US" altLang="zh-CN" dirty="0"/>
              <a:t> SIC receiver requires diverse arrived power to distinguish multiplexing users.</a:t>
            </a:r>
          </a:p>
          <a:p>
            <a:pPr lvl="1"/>
            <a:r>
              <a:rPr lang="en-US" dirty="0"/>
              <a:t> To obtain the diverse arrived power, a power back-off scheme is proposed for uplink NOMA transmission.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10982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4AB718BC-14CF-4587-BD2B-9C9B40AF7DE6}"/>
              </a:ext>
            </a:extLst>
          </p:cNvPr>
          <p:cNvSpPr txBox="1">
            <a:spLocks/>
          </p:cNvSpPr>
          <p:nvPr/>
        </p:nvSpPr>
        <p:spPr bwMode="auto">
          <a:xfrm>
            <a:off x="683568" y="260648"/>
            <a:ext cx="162031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eaLnBrk="0" hangingPunct="0">
              <a:defRPr sz="1800" b="1"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/>
              <a:t>September, 2018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Random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3600400" cy="4176464"/>
          </a:xfrm>
        </p:spPr>
        <p:txBody>
          <a:bodyPr/>
          <a:lstStyle/>
          <a:p>
            <a:r>
              <a:rPr lang="en-US" dirty="0"/>
              <a:t>Access mode selection </a:t>
            </a:r>
          </a:p>
          <a:p>
            <a:pPr lvl="1"/>
            <a:r>
              <a:rPr lang="en-US" altLang="zh-CN" dirty="0"/>
              <a:t>Received SNR at STA</a:t>
            </a:r>
          </a:p>
          <a:p>
            <a:pPr lvl="1"/>
            <a:endParaRPr lang="en-US" altLang="zh-CN" dirty="0"/>
          </a:p>
          <a:p>
            <a:pPr lvl="1"/>
            <a:endParaRPr lang="zh-CN" altLang="zh-CN" dirty="0"/>
          </a:p>
          <a:p>
            <a:pPr lvl="1"/>
            <a:endParaRPr lang="en-US" dirty="0"/>
          </a:p>
          <a:p>
            <a:pPr lvl="1"/>
            <a:r>
              <a:rPr lang="en-US" altLang="zh-CN" dirty="0"/>
              <a:t>where         is the variance of noise and          is the received power at SAT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3803915" y="1628800"/>
          <a:ext cx="5016557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Visio" r:id="rId3" imgW="7315128" imgH="3286981" progId="Visio.Drawing.11">
                  <p:embed/>
                </p:oleObj>
              </mc:Choice>
              <mc:Fallback>
                <p:oleObj name="Visio" r:id="rId3" imgW="7315128" imgH="3286981" progId="Visio.Drawing.11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915" y="1628800"/>
                        <a:ext cx="5016557" cy="2736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5580112" y="4735887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Fig.1 Hybrid RA scheme</a:t>
            </a:r>
            <a:endParaRPr kumimoji="0" lang="en-US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1835696" y="2564904"/>
          <a:ext cx="1224136" cy="7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5" imgW="660113" imgH="393529" progId="Equation.DSMT4">
                  <p:embed/>
                </p:oleObj>
              </mc:Choice>
              <mc:Fallback>
                <p:oleObj name="Equation" r:id="rId5" imgW="660113" imgH="393529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564904"/>
                        <a:ext cx="1224136" cy="726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1043608" y="4797152"/>
          <a:ext cx="399884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7" imgW="2095500" imgH="279400" progId="Equation.DSMT4">
                  <p:embed/>
                </p:oleObj>
              </mc:Choice>
              <mc:Fallback>
                <p:oleObj name="Equation" r:id="rId7" imgW="2095500" imgH="2794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97152"/>
                        <a:ext cx="3998845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5" name="Object 57"/>
          <p:cNvGraphicFramePr>
            <a:graphicFrameLocks noChangeAspect="1"/>
          </p:cNvGraphicFramePr>
          <p:nvPr/>
        </p:nvGraphicFramePr>
        <p:xfrm>
          <a:off x="2088232" y="3429000"/>
          <a:ext cx="395536" cy="435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9" imgW="190417" imgH="203112" progId="Equation.DSMT4">
                  <p:embed/>
                </p:oleObj>
              </mc:Choice>
              <mc:Fallback>
                <p:oleObj name="Equation" r:id="rId9" imgW="190417" imgH="203112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232" y="3429000"/>
                        <a:ext cx="395536" cy="4350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7" name="Object 59"/>
          <p:cNvGraphicFramePr>
            <a:graphicFrameLocks noChangeAspect="1"/>
          </p:cNvGraphicFramePr>
          <p:nvPr/>
        </p:nvGraphicFramePr>
        <p:xfrm>
          <a:off x="2664296" y="3789040"/>
          <a:ext cx="323528" cy="45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11" imgW="165028" imgH="228501" progId="Equation.DSMT4">
                  <p:embed/>
                </p:oleObj>
              </mc:Choice>
              <mc:Fallback>
                <p:oleObj name="Equation" r:id="rId11" imgW="165028" imgH="228501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296" y="3789040"/>
                        <a:ext cx="323528" cy="4567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26" name="Date Placeholder 9"/>
          <p:cNvSpPr txBox="1">
            <a:spLocks/>
          </p:cNvSpPr>
          <p:nvPr/>
        </p:nvSpPr>
        <p:spPr bwMode="auto">
          <a:xfrm>
            <a:off x="5364088" y="332656"/>
            <a:ext cx="310982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3" name="Date Placeholder 1">
            <a:extLst>
              <a:ext uri="{FF2B5EF4-FFF2-40B4-BE49-F238E27FC236}">
                <a16:creationId xmlns:a16="http://schemas.microsoft.com/office/drawing/2014/main" id="{D266B4EA-F3CA-4A5D-98EB-2B17C850027B}"/>
              </a:ext>
            </a:extLst>
          </p:cNvPr>
          <p:cNvSpPr txBox="1">
            <a:spLocks/>
          </p:cNvSpPr>
          <p:nvPr/>
        </p:nvSpPr>
        <p:spPr bwMode="auto">
          <a:xfrm>
            <a:off x="683568" y="260648"/>
            <a:ext cx="162031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eaLnBrk="0" hangingPunct="0">
              <a:defRPr sz="1800" b="1"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/>
              <a:t>September, 2018</a:t>
            </a:r>
          </a:p>
        </p:txBody>
      </p:sp>
    </p:spTree>
    <p:extLst>
      <p:ext uri="{BB962C8B-B14F-4D97-AF65-F5344CB8AC3E}">
        <p14:creationId xmlns:p14="http://schemas.microsoft.com/office/powerpoint/2010/main" val="3511383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NOMA RA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400128"/>
          </a:xfrm>
        </p:spPr>
        <p:txBody>
          <a:bodyPr/>
          <a:lstStyle/>
          <a:p>
            <a:r>
              <a:rPr lang="en-US" altLang="zh-CN" sz="2000" dirty="0"/>
              <a:t>Step 1: Peer discovery: </a:t>
            </a:r>
            <a:r>
              <a:rPr lang="en-US" altLang="zh-CN" sz="2000" b="0" dirty="0"/>
              <a:t>This step is to discover neighbor paired STAs.</a:t>
            </a:r>
            <a:endParaRPr lang="en-US" sz="2000" b="0" dirty="0"/>
          </a:p>
          <a:p>
            <a:r>
              <a:rPr lang="en-US" altLang="zh-CN" sz="2000" dirty="0"/>
              <a:t>Step 2: NOMA group establishment: </a:t>
            </a:r>
            <a:r>
              <a:rPr lang="en-US" altLang="zh-CN" sz="2000" b="0" dirty="0"/>
              <a:t>Select a group center and allocate the power back-off index.</a:t>
            </a:r>
          </a:p>
          <a:p>
            <a:r>
              <a:rPr lang="en-US" altLang="zh-CN" sz="2000" dirty="0"/>
              <a:t>Step 3: Channel detection:</a:t>
            </a:r>
            <a:r>
              <a:rPr lang="en-US" altLang="zh-CN" sz="2000" b="0" dirty="0"/>
              <a:t> The group center sends preamble to detect the channel on behalf of NOMA group.</a:t>
            </a:r>
            <a:endParaRPr lang="en-US" altLang="zh-CN" sz="2000" dirty="0"/>
          </a:p>
          <a:p>
            <a:r>
              <a:rPr lang="en-US" altLang="zh-CN" sz="2000" dirty="0"/>
              <a:t>Step 4: Detection response: </a:t>
            </a:r>
            <a:r>
              <a:rPr lang="en-US" altLang="zh-CN" sz="2000" b="0" dirty="0"/>
              <a:t>AP sends back the detection response to NOMA group STAs.</a:t>
            </a:r>
          </a:p>
          <a:p>
            <a:r>
              <a:rPr lang="en-US" altLang="zh-CN" sz="2000" dirty="0"/>
              <a:t>Step 5: Power back-off: </a:t>
            </a:r>
            <a:r>
              <a:rPr lang="en-US" altLang="zh-CN" sz="2000" b="0" dirty="0"/>
              <a:t>NOMA group STA power back-off to guarantee diverse received power at AP.</a:t>
            </a:r>
            <a:endParaRPr lang="en-US" altLang="zh-CN" sz="2000" dirty="0"/>
          </a:p>
          <a:p>
            <a:r>
              <a:rPr lang="en-US" sz="2000" dirty="0"/>
              <a:t>Step6: SIC reception and ACK</a:t>
            </a:r>
            <a:r>
              <a:rPr lang="en-US" sz="2000" b="0" dirty="0"/>
              <a:t>: AP performs SIC receiver to cancel multi-STA interferences and sends back ACK/NACK.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5364088" y="332656"/>
            <a:ext cx="310982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1825FFBE-CF9F-414E-B798-308889461B64}"/>
              </a:ext>
            </a:extLst>
          </p:cNvPr>
          <p:cNvSpPr txBox="1">
            <a:spLocks/>
          </p:cNvSpPr>
          <p:nvPr/>
        </p:nvSpPr>
        <p:spPr bwMode="auto">
          <a:xfrm>
            <a:off x="683568" y="260648"/>
            <a:ext cx="162031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eaLnBrk="0" hangingPunct="0">
              <a:defRPr sz="1800" b="1"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/>
              <a:t>September, 2018</a:t>
            </a:r>
          </a:p>
        </p:txBody>
      </p:sp>
    </p:spTree>
    <p:extLst>
      <p:ext uri="{BB962C8B-B14F-4D97-AF65-F5344CB8AC3E}">
        <p14:creationId xmlns:p14="http://schemas.microsoft.com/office/powerpoint/2010/main" val="422612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Multiple User Decoding at 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128"/>
          </a:xfrm>
        </p:spPr>
        <p:txBody>
          <a:bodyPr/>
          <a:lstStyle/>
          <a:p>
            <a:r>
              <a:rPr lang="en-US" dirty="0"/>
              <a:t>Two Users are multiplexed</a:t>
            </a:r>
            <a:endParaRPr lang="en-US" altLang="zh-CN" dirty="0"/>
          </a:p>
          <a:p>
            <a:pPr lvl="1"/>
            <a:r>
              <a:rPr lang="en-US" altLang="zh-CN" dirty="0"/>
              <a:t>Near User: baseline arrived power</a:t>
            </a:r>
          </a:p>
          <a:p>
            <a:pPr lvl="1"/>
            <a:r>
              <a:rPr lang="en-US" dirty="0"/>
              <a:t>Far User:      dB lower than n</a:t>
            </a:r>
            <a:r>
              <a:rPr lang="en-US" altLang="zh-CN" dirty="0"/>
              <a:t>ear user</a:t>
            </a:r>
            <a:endParaRPr lang="en-US" dirty="0"/>
          </a:p>
          <a:p>
            <a:r>
              <a:rPr lang="en-US" dirty="0"/>
              <a:t>AP decoding</a:t>
            </a:r>
            <a:endParaRPr lang="en-US" sz="1600" dirty="0"/>
          </a:p>
          <a:p>
            <a:pPr lvl="1"/>
            <a:r>
              <a:rPr lang="en-US" dirty="0"/>
              <a:t>For near user, AP direct decodes the </a:t>
            </a:r>
          </a:p>
          <a:p>
            <a:pPr lvl="1">
              <a:buNone/>
            </a:pPr>
            <a:r>
              <a:rPr lang="en-US" dirty="0"/>
              <a:t>     message since the interference from </a:t>
            </a:r>
          </a:p>
          <a:p>
            <a:pPr lvl="1">
              <a:buNone/>
            </a:pPr>
            <a:r>
              <a:rPr lang="en-US" dirty="0"/>
              <a:t>     far user is neglected.</a:t>
            </a:r>
          </a:p>
          <a:p>
            <a:pPr lvl="1"/>
            <a:r>
              <a:rPr lang="en-US" dirty="0"/>
              <a:t> </a:t>
            </a:r>
            <a:r>
              <a:rPr lang="en-US" altLang="zh-CN" dirty="0"/>
              <a:t>For far user, AP first cancels the near </a:t>
            </a:r>
          </a:p>
          <a:p>
            <a:pPr lvl="1">
              <a:buNone/>
            </a:pPr>
            <a:r>
              <a:rPr lang="en-US" altLang="zh-CN" dirty="0"/>
              <a:t>     user’s message and then decodes the </a:t>
            </a:r>
          </a:p>
          <a:p>
            <a:pPr lvl="1">
              <a:buNone/>
            </a:pPr>
            <a:r>
              <a:rPr lang="en-US" altLang="zh-CN" dirty="0"/>
              <a:t>     far user’s message.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060848"/>
            <a:ext cx="3754321" cy="303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555776" y="2636820"/>
          <a:ext cx="288032" cy="306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4" imgW="152268" imgH="164957" progId="Equation.DSMT4">
                  <p:embed/>
                </p:oleObj>
              </mc:Choice>
              <mc:Fallback>
                <p:oleObj name="Equation" r:id="rId4" imgW="152268" imgH="164957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636820"/>
                        <a:ext cx="288032" cy="306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12" name="Rectangle 52"/>
          <p:cNvSpPr>
            <a:spLocks noChangeArrowheads="1"/>
          </p:cNvSpPr>
          <p:nvPr/>
        </p:nvSpPr>
        <p:spPr bwMode="auto">
          <a:xfrm>
            <a:off x="5796136" y="5301208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Fig.2 SIC receiver at STA</a:t>
            </a:r>
            <a:endParaRPr kumimoji="0" lang="en-US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" name="Date Placeholder 9"/>
          <p:cNvSpPr txBox="1">
            <a:spLocks/>
          </p:cNvSpPr>
          <p:nvPr/>
        </p:nvSpPr>
        <p:spPr bwMode="auto">
          <a:xfrm>
            <a:off x="5364088" y="332656"/>
            <a:ext cx="310982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93EE670C-196B-4BCB-A85A-1EE4755CBC34}"/>
              </a:ext>
            </a:extLst>
          </p:cNvPr>
          <p:cNvSpPr txBox="1">
            <a:spLocks/>
          </p:cNvSpPr>
          <p:nvPr/>
        </p:nvSpPr>
        <p:spPr bwMode="auto">
          <a:xfrm>
            <a:off x="683568" y="260648"/>
            <a:ext cx="162031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eaLnBrk="0" hangingPunct="0">
              <a:defRPr sz="1800" b="1"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/>
              <a:t>September, 2018</a:t>
            </a:r>
          </a:p>
        </p:txBody>
      </p:sp>
    </p:spTree>
    <p:extLst>
      <p:ext uri="{BB962C8B-B14F-4D97-AF65-F5344CB8AC3E}">
        <p14:creationId xmlns:p14="http://schemas.microsoft.com/office/powerpoint/2010/main" val="422612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Power Control for Uplink NOMA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128"/>
          </a:xfrm>
        </p:spPr>
        <p:txBody>
          <a:bodyPr/>
          <a:lstStyle/>
          <a:p>
            <a:r>
              <a:rPr lang="en-US" dirty="0"/>
              <a:t>The transmit power of the </a:t>
            </a:r>
            <a:r>
              <a:rPr lang="en-US" i="1" dirty="0" err="1"/>
              <a:t>i</a:t>
            </a:r>
            <a:r>
              <a:rPr lang="en-US" dirty="0" err="1"/>
              <a:t>-th</a:t>
            </a:r>
            <a:r>
              <a:rPr lang="en-US" dirty="0"/>
              <a:t> User in a NOMA set is: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>
              <a:buNone/>
            </a:pPr>
            <a:r>
              <a:rPr lang="en-US" sz="2000" b="0" dirty="0"/>
              <a:t>     Where           is the maximum transmit power,         is the target arrived power   and            is the path loss including distance-dependent path loss and lognormal shadowing.       is the </a:t>
            </a:r>
            <a:r>
              <a:rPr lang="en-US" altLang="zh-CN" sz="2000" b="0" dirty="0"/>
              <a:t>assigned </a:t>
            </a:r>
            <a:r>
              <a:rPr lang="en-US" sz="2000" b="0" dirty="0"/>
              <a:t>resource unit.</a:t>
            </a:r>
          </a:p>
          <a:p>
            <a:r>
              <a:rPr lang="en-US" dirty="0"/>
              <a:t>Near user </a:t>
            </a:r>
          </a:p>
          <a:p>
            <a:pPr lvl="1"/>
            <a:endParaRPr lang="en-US" dirty="0"/>
          </a:p>
          <a:p>
            <a:pPr marL="342900" lvl="1" indent="-342900">
              <a:buChar char="•"/>
            </a:pPr>
            <a:endParaRPr lang="en-US" sz="2400" b="1" dirty="0"/>
          </a:p>
          <a:p>
            <a:pPr marL="342900" lvl="1" indent="-342900">
              <a:buChar char="•"/>
            </a:pPr>
            <a:r>
              <a:rPr lang="en-US" sz="2400" b="1" dirty="0"/>
              <a:t>Far User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8673" name="对象 118"/>
          <p:cNvGraphicFramePr>
            <a:graphicFrameLocks noChangeAspect="1"/>
          </p:cNvGraphicFramePr>
          <p:nvPr/>
        </p:nvGraphicFramePr>
        <p:xfrm>
          <a:off x="1797050" y="2349500"/>
          <a:ext cx="63420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3" imgW="2984400" imgH="253800" progId="Equation.DSMT4">
                  <p:embed/>
                </p:oleObj>
              </mc:Choice>
              <mc:Fallback>
                <p:oleObj name="Equation" r:id="rId3" imgW="2984400" imgH="253800" progId="Equation.DSMT4">
                  <p:embed/>
                  <p:pic>
                    <p:nvPicPr>
                      <p:cNvPr id="0" name="对象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2349500"/>
                        <a:ext cx="63420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对象 118"/>
          <p:cNvGraphicFramePr>
            <a:graphicFrameLocks noChangeAspect="1"/>
          </p:cNvGraphicFramePr>
          <p:nvPr/>
        </p:nvGraphicFramePr>
        <p:xfrm>
          <a:off x="1763688" y="2866455"/>
          <a:ext cx="6477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5" imgW="304560" imgH="228600" progId="Equation.DSMT4">
                  <p:embed/>
                </p:oleObj>
              </mc:Choice>
              <mc:Fallback>
                <p:oleObj name="Equation" r:id="rId5" imgW="3045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866455"/>
                        <a:ext cx="647700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对象 118"/>
          <p:cNvGraphicFramePr>
            <a:graphicFrameLocks noChangeAspect="1"/>
          </p:cNvGraphicFramePr>
          <p:nvPr/>
        </p:nvGraphicFramePr>
        <p:xfrm>
          <a:off x="5868144" y="2852936"/>
          <a:ext cx="4048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7" imgW="190440" imgH="228600" progId="Equation.DSMT4">
                  <p:embed/>
                </p:oleObj>
              </mc:Choice>
              <mc:Fallback>
                <p:oleObj name="Equation" r:id="rId7" imgW="1904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852936"/>
                        <a:ext cx="404813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411760" y="3212975"/>
          <a:ext cx="504056" cy="45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9" imgW="253800" imgH="228600" progId="Equation.DSMT4">
                  <p:embed/>
                </p:oleObj>
              </mc:Choice>
              <mc:Fallback>
                <p:oleObj name="Equation" r:id="rId9" imgW="2538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212975"/>
                        <a:ext cx="504056" cy="45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283968" y="3501008"/>
          <a:ext cx="360040" cy="498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11" imgW="164880" imgH="228600" progId="Equation.DSMT4">
                  <p:embed/>
                </p:oleObj>
              </mc:Choice>
              <mc:Fallback>
                <p:oleObj name="Equation" r:id="rId11" imgW="16488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501008"/>
                        <a:ext cx="360040" cy="498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对象 118"/>
          <p:cNvGraphicFramePr>
            <a:graphicFrameLocks noChangeAspect="1"/>
          </p:cNvGraphicFramePr>
          <p:nvPr/>
        </p:nvGraphicFramePr>
        <p:xfrm>
          <a:off x="1952625" y="4539084"/>
          <a:ext cx="51006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13" imgW="2400120" imgH="253800" progId="Equation.DSMT4">
                  <p:embed/>
                </p:oleObj>
              </mc:Choice>
              <mc:Fallback>
                <p:oleObj name="Equation" r:id="rId13" imgW="240012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4539084"/>
                        <a:ext cx="5100638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对象 118"/>
          <p:cNvGraphicFramePr>
            <a:graphicFrameLocks noChangeAspect="1"/>
          </p:cNvGraphicFramePr>
          <p:nvPr/>
        </p:nvGraphicFramePr>
        <p:xfrm>
          <a:off x="1928813" y="5619204"/>
          <a:ext cx="57213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15" imgW="2692080" imgH="253800" progId="Equation.DSMT4">
                  <p:embed/>
                </p:oleObj>
              </mc:Choice>
              <mc:Fallback>
                <p:oleObj name="Equation" r:id="rId15" imgW="269208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619204"/>
                        <a:ext cx="57213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9"/>
          <p:cNvSpPr txBox="1">
            <a:spLocks/>
          </p:cNvSpPr>
          <p:nvPr/>
        </p:nvSpPr>
        <p:spPr bwMode="auto">
          <a:xfrm>
            <a:off x="5364088" y="332656"/>
            <a:ext cx="310982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" name="Date Placeholder 1">
            <a:extLst>
              <a:ext uri="{FF2B5EF4-FFF2-40B4-BE49-F238E27FC236}">
                <a16:creationId xmlns:a16="http://schemas.microsoft.com/office/drawing/2014/main" id="{023EF01D-402B-4DBB-9822-44881CF57A9F}"/>
              </a:ext>
            </a:extLst>
          </p:cNvPr>
          <p:cNvSpPr txBox="1">
            <a:spLocks/>
          </p:cNvSpPr>
          <p:nvPr/>
        </p:nvSpPr>
        <p:spPr bwMode="auto">
          <a:xfrm>
            <a:off x="683568" y="260648"/>
            <a:ext cx="162031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eaLnBrk="0" hangingPunct="0">
              <a:defRPr sz="1800" b="1"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/>
              <a:t>September, 2018</a:t>
            </a:r>
          </a:p>
        </p:txBody>
      </p:sp>
    </p:spTree>
    <p:extLst>
      <p:ext uri="{BB962C8B-B14F-4D97-AF65-F5344CB8AC3E}">
        <p14:creationId xmlns:p14="http://schemas.microsoft.com/office/powerpoint/2010/main" val="422612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00128"/>
          </a:xfrm>
        </p:spPr>
        <p:txBody>
          <a:bodyPr/>
          <a:lstStyle/>
          <a:p>
            <a:r>
              <a:rPr lang="en-US" dirty="0"/>
              <a:t>Assumptions: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 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8677" name="对象 118"/>
          <p:cNvGraphicFramePr>
            <a:graphicFrameLocks noChangeAspect="1"/>
          </p:cNvGraphicFramePr>
          <p:nvPr/>
        </p:nvGraphicFramePr>
        <p:xfrm>
          <a:off x="5868144" y="2852936"/>
          <a:ext cx="4048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name="Equation" r:id="rId3" imgW="190440" imgH="228600" progId="Equation.DSMT4">
                  <p:embed/>
                </p:oleObj>
              </mc:Choice>
              <mc:Fallback>
                <p:oleObj name="Equation" r:id="rId3" imgW="1904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852936"/>
                        <a:ext cx="404813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9" name="图片 385" descr="图4-10"/>
          <p:cNvPicPr>
            <a:picLocks noChangeAspect="1" noChangeArrowheads="1"/>
          </p:cNvPicPr>
          <p:nvPr/>
        </p:nvPicPr>
        <p:blipFill>
          <a:blip r:embed="rId5" cstate="print"/>
          <a:srcRect l="6619" t="4163" r="6340"/>
          <a:stretch>
            <a:fillRect/>
          </a:stretch>
        </p:blipFill>
        <p:spPr bwMode="auto">
          <a:xfrm>
            <a:off x="4211960" y="1772816"/>
            <a:ext cx="441260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755576" y="2060848"/>
          <a:ext cx="3337560" cy="3445145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679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>
                          <a:latin typeface="Times New Roman"/>
                          <a:ea typeface="宋体"/>
                          <a:cs typeface="宋体"/>
                        </a:rPr>
                        <a:t>Parameter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79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>
                          <a:latin typeface="Times New Roman"/>
                          <a:ea typeface="宋体"/>
                          <a:cs typeface="宋体"/>
                        </a:rPr>
                        <a:t>Value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latin typeface="Times New Roman"/>
                          <a:ea typeface="宋体"/>
                          <a:cs typeface="宋体"/>
                        </a:rPr>
                        <a:t>Carrier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latin typeface="+mn-lt"/>
                          <a:ea typeface="宋体"/>
                          <a:cs typeface="宋体"/>
                        </a:rPr>
                        <a:t>2.</a:t>
                      </a:r>
                      <a:r>
                        <a:rPr lang="en-US" altLang="zh-CN" sz="1200" b="0" kern="100" dirty="0">
                          <a:latin typeface="+mn-lt"/>
                          <a:ea typeface="宋体"/>
                          <a:cs typeface="宋体"/>
                        </a:rPr>
                        <a:t>4</a:t>
                      </a:r>
                      <a:r>
                        <a:rPr lang="en-US" sz="1200" b="0" kern="100" dirty="0">
                          <a:latin typeface="+mn-lt"/>
                          <a:ea typeface="宋体"/>
                          <a:cs typeface="宋体"/>
                        </a:rPr>
                        <a:t>GHz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492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23dBm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latin typeface="Times New Roman"/>
                          <a:ea typeface="宋体"/>
                          <a:cs typeface="宋体"/>
                        </a:rPr>
                        <a:t>Distance between near user and AP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latin typeface="+mn-lt"/>
                          <a:ea typeface="宋体"/>
                          <a:cs typeface="宋体"/>
                        </a:rPr>
                        <a:t>10 meters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latin typeface="+mn-lt"/>
                          <a:ea typeface="宋体"/>
                          <a:cs typeface="宋体"/>
                        </a:rPr>
                        <a:t>Distance between far user and AP</a:t>
                      </a:r>
                      <a:endParaRPr lang="zh-CN" altLang="zh-CN" sz="12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latin typeface="+mn-lt"/>
                          <a:ea typeface="宋体"/>
                          <a:cs typeface="宋体"/>
                        </a:rPr>
                        <a:t>30</a:t>
                      </a:r>
                      <a:r>
                        <a:rPr lang="en-US" sz="1200" b="0" kern="100" baseline="0" dirty="0">
                          <a:latin typeface="+mn-lt"/>
                          <a:ea typeface="宋体"/>
                          <a:cs typeface="宋体"/>
                        </a:rPr>
                        <a:t> meters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>
                          <a:latin typeface="+mn-lt"/>
                          <a:ea typeface="宋体"/>
                          <a:cs typeface="宋体"/>
                        </a:rPr>
                        <a:t>Distance between OMA</a:t>
                      </a:r>
                      <a:r>
                        <a:rPr lang="en-US" altLang="zh-CN" sz="1200" kern="100" baseline="0" dirty="0">
                          <a:latin typeface="+mn-lt"/>
                          <a:ea typeface="宋体"/>
                          <a:cs typeface="宋体"/>
                        </a:rPr>
                        <a:t> </a:t>
                      </a:r>
                      <a:r>
                        <a:rPr lang="en-US" altLang="zh-CN" sz="1200" kern="100" dirty="0">
                          <a:latin typeface="+mn-lt"/>
                          <a:ea typeface="宋体"/>
                          <a:cs typeface="宋体"/>
                        </a:rPr>
                        <a:t>user and AP</a:t>
                      </a:r>
                      <a:endParaRPr lang="zh-CN" altLang="zh-CN" sz="12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>
                          <a:latin typeface="+mn-lt"/>
                          <a:ea typeface="宋体"/>
                          <a:cs typeface="宋体"/>
                        </a:rPr>
                        <a:t>10 meters</a:t>
                      </a:r>
                      <a:endParaRPr lang="zh-CN" alt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latin typeface="Times New Roman"/>
                          <a:ea typeface="宋体"/>
                          <a:cs typeface="宋体"/>
                        </a:rPr>
                        <a:t>Tb size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100bits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latin typeface="Times New Roman"/>
                          <a:ea typeface="宋体"/>
                          <a:cs typeface="宋体"/>
                        </a:rPr>
                        <a:t>Modulation order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QPSK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48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latin typeface="+mn-lt"/>
                          <a:ea typeface="宋体"/>
                          <a:cs typeface="宋体"/>
                        </a:rPr>
                        <a:t>5dB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032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>
                          <a:latin typeface="+mn-lt"/>
                          <a:ea typeface="宋体"/>
                          <a:cs typeface="宋体"/>
                        </a:rPr>
                        <a:t>Target</a:t>
                      </a:r>
                      <a:r>
                        <a:rPr lang="en-US" altLang="zh-CN" sz="1200" kern="100" baseline="0" dirty="0">
                          <a:latin typeface="+mn-lt"/>
                          <a:ea typeface="宋体"/>
                          <a:cs typeface="宋体"/>
                        </a:rPr>
                        <a:t> data rate for near user and far user</a:t>
                      </a:r>
                      <a:endParaRPr lang="zh-CN" altLang="zh-CN" sz="12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>
                          <a:latin typeface="+mn-lt"/>
                          <a:ea typeface="宋体"/>
                          <a:cs typeface="宋体"/>
                        </a:rPr>
                        <a:t>Target</a:t>
                      </a:r>
                      <a:r>
                        <a:rPr lang="en-US" altLang="zh-CN" sz="1200" kern="100" baseline="0" dirty="0">
                          <a:latin typeface="+mn-lt"/>
                          <a:ea typeface="宋体"/>
                          <a:cs typeface="宋体"/>
                        </a:rPr>
                        <a:t> data rate for OMA user</a:t>
                      </a:r>
                      <a:endParaRPr lang="zh-CN" altLang="zh-CN" sz="12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1475656" y="2381707"/>
          <a:ext cx="432048" cy="3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Equation" r:id="rId6" imgW="304560" imgH="228600" progId="Equation.DSMT4">
                  <p:embed/>
                </p:oleObj>
              </mc:Choice>
              <mc:Fallback>
                <p:oleObj name="Equation" r:id="rId6" imgW="304560" imgH="2286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381707"/>
                        <a:ext cx="432048" cy="32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1493564" y="4293096"/>
          <a:ext cx="270124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564" y="4293096"/>
                        <a:ext cx="270124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5859" name="对象 251"/>
          <p:cNvGraphicFramePr>
            <a:graphicFrameLocks noChangeAspect="1"/>
          </p:cNvGraphicFramePr>
          <p:nvPr/>
        </p:nvGraphicFramePr>
        <p:xfrm>
          <a:off x="2562322" y="4509120"/>
          <a:ext cx="150562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Equation" r:id="rId10" imgW="1092200" imgH="317500" progId="Equation.DSMT4">
                  <p:embed/>
                </p:oleObj>
              </mc:Choice>
              <mc:Fallback>
                <p:oleObj name="Equation" r:id="rId10" imgW="1092200" imgH="317500" progId="Equation.DSMT4">
                  <p:embed/>
                  <p:pic>
                    <p:nvPicPr>
                      <p:cNvPr id="0" name="对象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322" y="4509120"/>
                        <a:ext cx="1505622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61" name="对象 251"/>
          <p:cNvGraphicFramePr>
            <a:graphicFrameLocks noChangeAspect="1"/>
          </p:cNvGraphicFramePr>
          <p:nvPr/>
        </p:nvGraphicFramePr>
        <p:xfrm>
          <a:off x="2538413" y="5011837"/>
          <a:ext cx="15224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6" name="Equation" r:id="rId12" imgW="1104840" imgH="317160" progId="Equation.DSMT4">
                  <p:embed/>
                </p:oleObj>
              </mc:Choice>
              <mc:Fallback>
                <p:oleObj name="Equation" r:id="rId12" imgW="1104840" imgH="3171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5011837"/>
                        <a:ext cx="1522412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矩形 29"/>
          <p:cNvSpPr/>
          <p:nvPr/>
        </p:nvSpPr>
        <p:spPr>
          <a:xfrm>
            <a:off x="4427984" y="4581128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b="1" dirty="0"/>
              <a:t>  NOMA achieves </a:t>
            </a:r>
            <a:r>
              <a:rPr lang="en-US" altLang="zh-CN" sz="1400" b="1" dirty="0" err="1"/>
              <a:t>signiﬁcant</a:t>
            </a:r>
            <a:r>
              <a:rPr lang="en-US" altLang="zh-CN" sz="1400" b="1" dirty="0"/>
              <a:t> gain at lower SNR region when the target data rate of OMA equals the sum of NOMA’s target data rate.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1" dirty="0"/>
              <a:t>  NOMA achieves almost double sum data rate more than OMA at higher SNR region when the target data rate of OMA is the same as NOMA UE</a:t>
            </a:r>
            <a:r>
              <a:rPr lang="en-US" altLang="zh-CN" sz="1400" dirty="0"/>
              <a:t>. </a:t>
            </a:r>
            <a:endParaRPr lang="zh-CN" altLang="en-US" sz="1400" dirty="0"/>
          </a:p>
          <a:p>
            <a:pPr>
              <a:buFont typeface="Arial" pitchFamily="34" charset="0"/>
              <a:buChar char="•"/>
            </a:pPr>
            <a:endParaRPr lang="zh-CN" altLang="en-US" sz="1400" b="1" dirty="0"/>
          </a:p>
        </p:txBody>
      </p:sp>
      <p:sp>
        <p:nvSpPr>
          <p:cNvPr id="32" name="Rectangle 52"/>
          <p:cNvSpPr>
            <a:spLocks noChangeArrowheads="1"/>
          </p:cNvSpPr>
          <p:nvPr/>
        </p:nvSpPr>
        <p:spPr bwMode="auto">
          <a:xfrm>
            <a:off x="4067944" y="4098558"/>
            <a:ext cx="5112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Fig.3 Sum rate simulation between OMA and NOMA</a:t>
            </a:r>
            <a:endParaRPr kumimoji="0" lang="en-US" altLang="zh-CN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2" name="Date Placeholder 9"/>
          <p:cNvSpPr txBox="1">
            <a:spLocks/>
          </p:cNvSpPr>
          <p:nvPr/>
        </p:nvSpPr>
        <p:spPr bwMode="auto">
          <a:xfrm>
            <a:off x="6031755" y="344406"/>
            <a:ext cx="250068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id="{0B815D2F-47BE-46A5-B913-04A2C3C9E0DD}"/>
              </a:ext>
            </a:extLst>
          </p:cNvPr>
          <p:cNvSpPr txBox="1">
            <a:spLocks/>
          </p:cNvSpPr>
          <p:nvPr/>
        </p:nvSpPr>
        <p:spPr bwMode="auto">
          <a:xfrm>
            <a:off x="683568" y="260648"/>
            <a:ext cx="162031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eaLnBrk="0" hangingPunct="0">
              <a:defRPr sz="1800" b="1"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/>
              <a:t>September, 2018</a:t>
            </a:r>
          </a:p>
        </p:txBody>
      </p:sp>
    </p:spTree>
    <p:extLst>
      <p:ext uri="{BB962C8B-B14F-4D97-AF65-F5344CB8AC3E}">
        <p14:creationId xmlns:p14="http://schemas.microsoft.com/office/powerpoint/2010/main" val="4226125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400128"/>
          </a:xfrm>
        </p:spPr>
        <p:txBody>
          <a:bodyPr/>
          <a:lstStyle/>
          <a:p>
            <a:r>
              <a:rPr lang="en-US" altLang="zh-CN" dirty="0"/>
              <a:t>Power control is required in uplink NOMA access:</a:t>
            </a:r>
          </a:p>
          <a:p>
            <a:pPr lvl="1"/>
            <a:r>
              <a:rPr lang="en-US" altLang="zh-CN" dirty="0"/>
              <a:t>In hybrid random access, STA adaptively selects the OMA RA procedure or the NOMA RA according to a predefined SNR threshold. </a:t>
            </a:r>
          </a:p>
          <a:p>
            <a:pPr lvl="1"/>
            <a:r>
              <a:rPr lang="en-US" altLang="zh-CN" dirty="0"/>
              <a:t>SIC receiver is required to cancel inter-user interferences in NOMA random access</a:t>
            </a:r>
          </a:p>
          <a:p>
            <a:pPr lvl="1"/>
            <a:r>
              <a:rPr lang="en-US" altLang="zh-CN" dirty="0"/>
              <a:t>Power back-off scheme is required for far user </a:t>
            </a:r>
            <a:endParaRPr lang="en-US" dirty="0"/>
          </a:p>
          <a:p>
            <a:pPr lvl="1"/>
            <a:r>
              <a:rPr lang="en-US" dirty="0"/>
              <a:t>NOMA transmission outperforms OMA transmission in all cases.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5940152" y="332656"/>
            <a:ext cx="250068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A7FB6C3B-6801-444D-A58B-68F19D059879}"/>
              </a:ext>
            </a:extLst>
          </p:cNvPr>
          <p:cNvSpPr txBox="1">
            <a:spLocks/>
          </p:cNvSpPr>
          <p:nvPr/>
        </p:nvSpPr>
        <p:spPr bwMode="auto">
          <a:xfrm>
            <a:off x="683568" y="260648"/>
            <a:ext cx="162031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eaLnBrk="0" hangingPunct="0">
              <a:defRPr sz="1800" b="1"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/>
              <a:t>September, 2018</a:t>
            </a:r>
          </a:p>
        </p:txBody>
      </p:sp>
    </p:spTree>
    <p:extLst>
      <p:ext uri="{BB962C8B-B14F-4D97-AF65-F5344CB8AC3E}">
        <p14:creationId xmlns:p14="http://schemas.microsoft.com/office/powerpoint/2010/main" val="422612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/>
              <a:t>[1]	</a:t>
            </a:r>
            <a:r>
              <a:rPr lang="en-US" altLang="zh-CN" sz="2000" dirty="0">
                <a:latin typeface="Times New Roman" pitchFamily="18" charset="0"/>
              </a:rPr>
              <a:t> </a:t>
            </a:r>
            <a:r>
              <a:rPr lang="en-US" altLang="zh-CN" sz="2000" b="0" dirty="0"/>
              <a:t>IEEE 15-16-0426-00-004t, “</a:t>
            </a:r>
            <a:r>
              <a:rPr lang="fr-FR" altLang="zh-CN" sz="2000" b="0" dirty="0"/>
              <a:t>TG4t </a:t>
            </a:r>
            <a:r>
              <a:rPr lang="en-US" altLang="zh-CN" sz="2000" b="0" dirty="0"/>
              <a:t>Multiple Access </a:t>
            </a:r>
            <a:r>
              <a:rPr lang="fr-FR" altLang="zh-CN" sz="2000" b="0" dirty="0"/>
              <a:t>Document</a:t>
            </a:r>
            <a:r>
              <a:rPr lang="en-US" altLang="zh-CN" sz="2000" b="0" dirty="0"/>
              <a:t>,” May, 2016.</a:t>
            </a:r>
          </a:p>
          <a:p>
            <a:pPr>
              <a:buNone/>
            </a:pPr>
            <a:endParaRPr lang="en-US" sz="2000" b="0" dirty="0"/>
          </a:p>
          <a:p>
            <a:pPr>
              <a:buNone/>
            </a:pP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>
                <a:latin typeface="Times New Roman" pitchFamily="18" charset="0"/>
                <a:ea typeface="MS PGothic" pitchFamily="34" charset="-128"/>
              </a:rPr>
              <a:t>BUPT</a:t>
            </a:r>
          </a:p>
        </p:txBody>
      </p:sp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10982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/>
              <a:t>15-18-0485-00-004g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74088C17-B0C9-45EC-9A15-0B815CFEA7D3}"/>
              </a:ext>
            </a:extLst>
          </p:cNvPr>
          <p:cNvSpPr txBox="1">
            <a:spLocks/>
          </p:cNvSpPr>
          <p:nvPr/>
        </p:nvSpPr>
        <p:spPr bwMode="auto">
          <a:xfrm>
            <a:off x="683568" y="260648"/>
            <a:ext cx="1620315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eaLnBrk="0" hangingPunct="0">
              <a:defRPr sz="1800" b="1"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en-US" dirty="0"/>
              <a:t>September,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7718</TotalTime>
  <Words>685</Words>
  <Application>Microsoft Office PowerPoint</Application>
  <PresentationFormat>全屏显示(4:3)</PresentationFormat>
  <Paragraphs>147</Paragraphs>
  <Slides>10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PGothic</vt:lpstr>
      <vt:lpstr>宋体</vt:lpstr>
      <vt:lpstr>Arial</vt:lpstr>
      <vt:lpstr>Times New Roman</vt:lpstr>
      <vt:lpstr>802-11-Submission</vt:lpstr>
      <vt:lpstr>Visio</vt:lpstr>
      <vt:lpstr>Equation</vt:lpstr>
      <vt:lpstr>PowerPoint 演示文稿</vt:lpstr>
      <vt:lpstr>Motivation</vt:lpstr>
      <vt:lpstr>Hybrid Random Access</vt:lpstr>
      <vt:lpstr>NOMA RA </vt:lpstr>
      <vt:lpstr>Multiple User Decoding at STA</vt:lpstr>
      <vt:lpstr>Power Control for Uplink NOMA</vt:lpstr>
      <vt:lpstr>Simulation Results</vt:lpstr>
      <vt:lpstr>Conclusions</vt:lpstr>
      <vt:lpstr>References</vt:lpstr>
      <vt:lpstr>PowerPoint 演示文稿</vt:lpstr>
    </vt:vector>
  </TitlesOfParts>
  <Company>MediaTek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Zhang Ningbo</cp:lastModifiedBy>
  <cp:revision>657</cp:revision>
  <cp:lastPrinted>1998-02-10T13:28:06Z</cp:lastPrinted>
  <dcterms:created xsi:type="dcterms:W3CDTF">2013-11-12T02:05:18Z</dcterms:created>
  <dcterms:modified xsi:type="dcterms:W3CDTF">2018-09-18T02:24:34Z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