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91" r:id="rId2"/>
    <p:sldId id="270" r:id="rId3"/>
    <p:sldId id="283" r:id="rId4"/>
    <p:sldId id="285" r:id="rId5"/>
    <p:sldId id="284" r:id="rId6"/>
    <p:sldId id="289" r:id="rId7"/>
    <p:sldId id="290" r:id="rId8"/>
    <p:sldId id="288" r:id="rId9"/>
    <p:sldId id="275" r:id="rId10"/>
    <p:sldId id="287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13" clrIdx="0"/>
  <p:cmAuthor id="1" name="Chao-Chun Wang" initials="CW" lastIdx="1" clrIdx="1"/>
  <p:cmAuthor id="2" name="mtk30122" initials="m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DA37D80-6434-44D0-A028-1B22A696006F}" styleName="浅色样式 3 - 强调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606" autoAdjust="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2844" y="-108"/>
      </p:cViewPr>
      <p:guideLst>
        <p:guide orient="horz" pos="2923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e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92841" y="8982075"/>
            <a:ext cx="172540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WTA of BUPT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/>
              <a:t>Page </a:t>
            </a:r>
            <a:fld id="{09E1433C-D9BD-4FF0-A52D-1540150004E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132302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95750" y="95250"/>
            <a:ext cx="2185988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87825" y="8991600"/>
            <a:ext cx="172540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latin typeface="Times New Roman" pitchFamily="18" charset="0"/>
                <a:ea typeface="+mn-ea"/>
                <a:cs typeface="Arial" charset="0"/>
              </a:defRPr>
            </a:lvl1pPr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>
              <a:defRPr/>
            </a:pPr>
            <a:r>
              <a:rPr lang="en-US"/>
              <a:t>WTA of BUPT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/>
              <a:t>Page </a:t>
            </a:r>
            <a:fld id="{D0788BD5-72AE-47FF-A0D1-7224C50757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721736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en-US"/>
              <a:t>doc.: IEEE 802.15-&lt;0403-00-04md&gt;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B1EB6004-2EA8-964D-9FCC-15BC30CA0DC0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10379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WTA of BUPT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D0788BD5-72AE-47FF-A0D1-7224C507575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WTA of BUPT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D0788BD5-72AE-47FF-A0D1-7224C507575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5242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WTA of BUPT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D0788BD5-72AE-47FF-A0D1-7224C507575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524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308850" y="6453188"/>
            <a:ext cx="1235075" cy="184666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/>
              <a:t>Yanyan</a:t>
            </a:r>
            <a:r>
              <a:rPr lang="en-US" dirty="0"/>
              <a:t> </a:t>
            </a:r>
            <a:r>
              <a:rPr lang="en-US" dirty="0" err="1"/>
              <a:t>Guo</a:t>
            </a:r>
            <a:r>
              <a:rPr lang="en-US" dirty="0"/>
              <a:t>, BUPT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93FD3FF-EE59-453B-ADC2-CC4E94CF3C9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859210" cy="276999"/>
          </a:xfrm>
        </p:spPr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dirty="0"/>
              <a:t>Nov2015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019925" y="6453188"/>
            <a:ext cx="1524000" cy="184666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/>
              <a:t>Yanyan</a:t>
            </a:r>
            <a:r>
              <a:rPr lang="en-US" dirty="0"/>
              <a:t> </a:t>
            </a:r>
            <a:r>
              <a:rPr lang="en-US" dirty="0" err="1"/>
              <a:t>Guo</a:t>
            </a:r>
            <a:r>
              <a:rPr lang="en-US" dirty="0"/>
              <a:t> (BUPT)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570D9FA-82F7-425B-B8CA-145DC9A8CCB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dirty="0"/>
              <a:t>Nov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35825" y="6453188"/>
            <a:ext cx="1308100" cy="184666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altLang="zh-CN" dirty="0" err="1"/>
              <a:t>Yanyan</a:t>
            </a:r>
            <a:r>
              <a:rPr lang="en-US" altLang="zh-CN" dirty="0"/>
              <a:t> </a:t>
            </a:r>
            <a:r>
              <a:rPr lang="en-US" altLang="zh-CN" dirty="0" err="1"/>
              <a:t>Guo</a:t>
            </a:r>
            <a:r>
              <a:rPr lang="en-US" altLang="zh-CN" dirty="0"/>
              <a:t> (BUPT)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41CC15B-04D0-4874-AF54-CB5FD8BAF1E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/>
              <a:t>May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53188"/>
            <a:ext cx="1533525" cy="184666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altLang="zh-CN" dirty="0" err="1"/>
              <a:t>Yanyan</a:t>
            </a:r>
            <a:r>
              <a:rPr lang="en-US" altLang="zh-CN" dirty="0"/>
              <a:t> </a:t>
            </a:r>
            <a:r>
              <a:rPr lang="en-US" altLang="zh-CN" dirty="0" err="1"/>
              <a:t>Guo</a:t>
            </a:r>
            <a:r>
              <a:rPr lang="en-US" altLang="zh-CN" dirty="0"/>
              <a:t> (BUPT)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D1A4D92-B811-4C1B-B34A-C0B2123696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EBF50B-0965-3646-B159-50CBB964E6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September, 2018</a:t>
            </a:r>
            <a:endParaRPr lang="en-US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9C0707-725F-FE40-87E6-3B15E9EB7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F2505D08-0715-054D-9FA6-823A5AFA522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F33F7E-DF33-FD4B-83E4-4EA9DE1F5A3B}"/>
              </a:ext>
            </a:extLst>
          </p:cNvPr>
          <p:cNvSpPr txBox="1"/>
          <p:nvPr userDrawn="1"/>
        </p:nvSpPr>
        <p:spPr>
          <a:xfrm>
            <a:off x="7347857" y="473529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1180D01-5B8A-0D4D-86E3-3CBBBCD5734F}"/>
              </a:ext>
            </a:extLst>
          </p:cNvPr>
          <p:cNvSpPr txBox="1"/>
          <p:nvPr userDrawn="1"/>
        </p:nvSpPr>
        <p:spPr>
          <a:xfrm>
            <a:off x="6481659" y="6475413"/>
            <a:ext cx="21018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Gary Stuebing, Cisco Systems</a:t>
            </a:r>
          </a:p>
        </p:txBody>
      </p:sp>
    </p:spTree>
    <p:extLst>
      <p:ext uri="{BB962C8B-B14F-4D97-AF65-F5344CB8AC3E}">
        <p14:creationId xmlns:p14="http://schemas.microsoft.com/office/powerpoint/2010/main" val="2679739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59210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r>
              <a:rPr lang="en-US" altLang="zh-CN" dirty="0"/>
              <a:t>Nov2015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0400" y="6453188"/>
            <a:ext cx="153352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WTA of BUPT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dirty="0"/>
              <a:t>Slide </a:t>
            </a:r>
            <a:fld id="{18C62ADA-77E4-439D-9428-AD2D99553BB0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e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4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3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19.wmf"/><Relationship Id="rId3" Type="http://schemas.openxmlformats.org/officeDocument/2006/relationships/oleObject" Target="../embeddings/oleObject14.bin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18.wmf"/><Relationship Id="rId5" Type="http://schemas.openxmlformats.org/officeDocument/2006/relationships/image" Target="../media/image20.jpeg"/><Relationship Id="rId10" Type="http://schemas.openxmlformats.org/officeDocument/2006/relationships/oleObject" Target="../embeddings/oleObject17.bin"/><Relationship Id="rId4" Type="http://schemas.openxmlformats.org/officeDocument/2006/relationships/image" Target="../media/image15.wmf"/><Relationship Id="rId9" Type="http://schemas.openxmlformats.org/officeDocument/2006/relationships/image" Target="../media/image17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>
            <a:extLst>
              <a:ext uri="{FF2B5EF4-FFF2-40B4-BE49-F238E27FC236}">
                <a16:creationId xmlns:a16="http://schemas.microsoft.com/office/drawing/2014/main" id="{E101D7B6-D52D-B948-A443-DE3DDF2735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9552" y="394156"/>
            <a:ext cx="1600200" cy="215444"/>
          </a:xfrm>
        </p:spPr>
        <p:txBody>
          <a:bodyPr/>
          <a:lstStyle/>
          <a:p>
            <a:r>
              <a:rPr lang="en-US" altLang="en-US" dirty="0"/>
              <a:t>September, 2018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EAA927F7-51E1-B94E-B614-F97775FD2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D303281-ACDA-4347-BCD2-4AA850064762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AD800325-D6DF-414A-A27A-DEE37CC79D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6" y="609600"/>
            <a:ext cx="8496944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1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Project: </a:t>
            </a:r>
            <a:r>
              <a:rPr lang="en-US" altLang="zh-CN" sz="1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Discussion on Hybrid Multiple Access for </a:t>
            </a:r>
            <a:r>
              <a:rPr lang="en-US" altLang="en-US" sz="1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Wireless Personal Area Networks (WPANs)</a:t>
            </a:r>
            <a:endParaRPr lang="en-US" altLang="en-US" sz="1600" b="1" dirty="0">
              <a:solidFill>
                <a:schemeClr val="tx2"/>
              </a:solidFill>
            </a:endParaRPr>
          </a:p>
          <a:p>
            <a:endParaRPr lang="en-US" altLang="en-US" sz="1600" dirty="0">
              <a:solidFill>
                <a:schemeClr val="tx2"/>
              </a:solidFill>
            </a:endParaRPr>
          </a:p>
          <a:p>
            <a:r>
              <a:rPr lang="en-US" altLang="en-US" sz="1600" b="1" dirty="0">
                <a:solidFill>
                  <a:schemeClr val="tx2"/>
                </a:solidFill>
              </a:rPr>
              <a:t>     Submission Title:</a:t>
            </a:r>
            <a:r>
              <a:rPr lang="en-US" altLang="en-US" sz="1600" dirty="0">
                <a:solidFill>
                  <a:schemeClr val="tx2"/>
                </a:solidFill>
              </a:rPr>
              <a:t> September 201</a:t>
            </a:r>
            <a:r>
              <a:rPr lang="en-US" altLang="zh-CN" sz="1600" dirty="0">
                <a:solidFill>
                  <a:schemeClr val="tx2"/>
                </a:solidFill>
              </a:rPr>
              <a:t>8</a:t>
            </a:r>
            <a:r>
              <a:rPr lang="en-US" altLang="en-US" sz="1600" dirty="0">
                <a:solidFill>
                  <a:schemeClr val="tx2"/>
                </a:solidFill>
              </a:rPr>
              <a:t> IEEE 802.15</a:t>
            </a:r>
          </a:p>
          <a:p>
            <a:endParaRPr lang="en-US" altLang="en-US" sz="1600" dirty="0">
              <a:solidFill>
                <a:schemeClr val="tx2"/>
              </a:solidFill>
            </a:endParaRPr>
          </a:p>
          <a:p>
            <a:r>
              <a:rPr lang="en-US" altLang="en-US" sz="1600" b="1" dirty="0">
                <a:solidFill>
                  <a:schemeClr val="tx2"/>
                </a:solidFill>
              </a:rPr>
              <a:t>      Date Submitted: </a:t>
            </a:r>
            <a:r>
              <a:rPr lang="en-US" altLang="en-US" sz="1600" dirty="0">
                <a:solidFill>
                  <a:schemeClr val="tx2"/>
                </a:solidFill>
              </a:rPr>
              <a:t>08 </a:t>
            </a:r>
            <a:r>
              <a:rPr lang="en-US" altLang="zh-CN" sz="1600" dirty="0">
                <a:solidFill>
                  <a:schemeClr val="tx2"/>
                </a:solidFill>
              </a:rPr>
              <a:t>September</a:t>
            </a:r>
            <a:r>
              <a:rPr lang="en-US" altLang="en-US" sz="1600" dirty="0">
                <a:solidFill>
                  <a:schemeClr val="tx2"/>
                </a:solidFill>
              </a:rPr>
              <a:t>, 2018	</a:t>
            </a:r>
          </a:p>
          <a:p>
            <a:r>
              <a:rPr lang="en-US" altLang="en-US" sz="1600" dirty="0">
                <a:solidFill>
                  <a:schemeClr val="tx2"/>
                </a:solidFill>
              </a:rPr>
              <a:t>	</a:t>
            </a:r>
          </a:p>
          <a:p>
            <a:r>
              <a:rPr lang="en-US" altLang="en-US" sz="1600" b="1" dirty="0">
                <a:solidFill>
                  <a:schemeClr val="tx2"/>
                </a:solidFill>
              </a:rPr>
              <a:t>      Source: </a:t>
            </a:r>
            <a:r>
              <a:rPr lang="en-US" altLang="en-US" sz="1600" dirty="0">
                <a:solidFill>
                  <a:schemeClr val="tx2"/>
                </a:solidFill>
              </a:rPr>
              <a:t>Ningbo Zhang,  </a:t>
            </a:r>
            <a:r>
              <a:rPr lang="en-US" altLang="zh-CN" sz="1600" dirty="0">
                <a:solidFill>
                  <a:schemeClr val="tx2"/>
                </a:solidFill>
              </a:rPr>
              <a:t>Beijing University of Posts and Telecommunications</a:t>
            </a:r>
            <a:endParaRPr lang="en-US" altLang="en-US" sz="1600" dirty="0">
              <a:solidFill>
                <a:schemeClr val="tx2"/>
              </a:solidFill>
            </a:endParaRPr>
          </a:p>
          <a:p>
            <a:r>
              <a:rPr lang="en-US" altLang="en-US" sz="1600" dirty="0">
                <a:solidFill>
                  <a:schemeClr val="tx2"/>
                </a:solidFill>
              </a:rPr>
              <a:t>     </a:t>
            </a:r>
            <a:r>
              <a:rPr lang="en-US" altLang="zh-CN" sz="1600" dirty="0">
                <a:solidFill>
                  <a:schemeClr val="tx2"/>
                </a:solidFill>
              </a:rPr>
              <a:t>Address</a:t>
            </a:r>
            <a:r>
              <a:rPr lang="zh-CN" altLang="en-US" sz="1600" dirty="0">
                <a:solidFill>
                  <a:schemeClr val="tx2"/>
                </a:solidFill>
              </a:rPr>
              <a:t>： </a:t>
            </a:r>
            <a:r>
              <a:rPr lang="en-US" altLang="en-US" sz="1600" dirty="0" err="1">
                <a:solidFill>
                  <a:schemeClr val="tx2"/>
                </a:solidFill>
              </a:rPr>
              <a:t>Xitucheng</a:t>
            </a:r>
            <a:r>
              <a:rPr lang="en-US" altLang="en-US" sz="1600" dirty="0">
                <a:solidFill>
                  <a:schemeClr val="tx2"/>
                </a:solidFill>
              </a:rPr>
              <a:t> Road No. 10, </a:t>
            </a:r>
            <a:r>
              <a:rPr lang="en-US" altLang="en-US" sz="1600" dirty="0" err="1">
                <a:solidFill>
                  <a:schemeClr val="tx2"/>
                </a:solidFill>
              </a:rPr>
              <a:t>Haidian</a:t>
            </a:r>
            <a:r>
              <a:rPr lang="en-US" altLang="en-US" sz="1600" dirty="0">
                <a:solidFill>
                  <a:schemeClr val="tx2"/>
                </a:solidFill>
              </a:rPr>
              <a:t>, Beijing, China</a:t>
            </a:r>
          </a:p>
          <a:p>
            <a:r>
              <a:rPr lang="en-US" altLang="en-US" sz="1600" dirty="0">
                <a:solidFill>
                  <a:schemeClr val="tx2"/>
                </a:solidFill>
              </a:rPr>
              <a:t>     E-Mail: </a:t>
            </a:r>
            <a:r>
              <a:rPr lang="en-US" altLang="zh-CN" sz="1600" dirty="0">
                <a:solidFill>
                  <a:schemeClr val="tx2"/>
                </a:solidFill>
              </a:rPr>
              <a:t>nbzhang@bupt.edu.cn</a:t>
            </a:r>
            <a:r>
              <a:rPr lang="en-US" altLang="en-US" sz="1600" dirty="0">
                <a:solidFill>
                  <a:schemeClr val="tx2"/>
                </a:solidFill>
              </a:rPr>
              <a:t>		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1600" b="1" dirty="0">
                <a:solidFill>
                  <a:schemeClr val="tx2"/>
                </a:solidFill>
              </a:rPr>
              <a:t>     Re:</a:t>
            </a:r>
            <a:r>
              <a:rPr lang="en-US" altLang="en-US" sz="1600" dirty="0">
                <a:solidFill>
                  <a:schemeClr val="tx2"/>
                </a:solidFill>
              </a:rPr>
              <a:t> </a:t>
            </a:r>
            <a:r>
              <a:rPr lang="en-US" altLang="en-US" sz="1800" dirty="0">
                <a:solidFill>
                  <a:schemeClr val="tx2"/>
                </a:solidFill>
              </a:rPr>
              <a:t>P</a:t>
            </a:r>
            <a:r>
              <a:rPr lang="en-US" altLang="zh-CN" sz="1800" dirty="0">
                <a:solidFill>
                  <a:schemeClr val="tx2"/>
                </a:solidFill>
              </a:rPr>
              <a:t>roposal for the </a:t>
            </a:r>
            <a:r>
              <a:rPr lang="en-US" altLang="zh-CN" sz="1600" dirty="0">
                <a:solidFill>
                  <a:schemeClr val="tx2"/>
                </a:solidFill>
              </a:rPr>
              <a:t>multiple assess for P802.15</a:t>
            </a:r>
            <a:endParaRPr lang="en-US" altLang="en-US" sz="1600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1600" b="1" dirty="0">
                <a:solidFill>
                  <a:schemeClr val="tx2"/>
                </a:solidFill>
              </a:rPr>
              <a:t>     Abstract:</a:t>
            </a:r>
            <a:r>
              <a:rPr lang="en-GB" altLang="zh-CN" dirty="0"/>
              <a:t> </a:t>
            </a:r>
            <a:r>
              <a:rPr lang="en-GB" altLang="zh-CN" sz="1600" dirty="0">
                <a:solidFill>
                  <a:schemeClr val="tx2"/>
                </a:solidFill>
              </a:rPr>
              <a:t>Analysis on Hybrid Multiple Access for  WPANs</a:t>
            </a:r>
            <a:endParaRPr lang="en-US" altLang="en-US" sz="1600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1600" b="1" dirty="0">
                <a:solidFill>
                  <a:schemeClr val="tx2"/>
                </a:solidFill>
              </a:rPr>
              <a:t>     Purpose:</a:t>
            </a:r>
            <a:r>
              <a:rPr lang="en-GB" altLang="zh-CN" sz="1600" dirty="0">
                <a:solidFill>
                  <a:schemeClr val="tx2"/>
                </a:solidFill>
              </a:rPr>
              <a:t> To address the coexistence capability of IEEE 802.15 to satisfy requirements of    large number of accesses, NOMA is introduced.</a:t>
            </a:r>
            <a:endParaRPr lang="en-US" altLang="en-US" sz="1600" dirty="0">
              <a:solidFill>
                <a:schemeClr val="tx2"/>
              </a:solidFill>
            </a:endParaRPr>
          </a:p>
          <a:p>
            <a:r>
              <a:rPr lang="en-US" altLang="en-US" sz="1600" b="1" dirty="0">
                <a:solidFill>
                  <a:schemeClr val="tx2"/>
                </a:solidFill>
              </a:rPr>
              <a:t>     Notice:</a:t>
            </a:r>
            <a:r>
              <a:rPr lang="en-US" altLang="en-US" sz="1600" dirty="0">
                <a:solidFill>
                  <a:schemeClr val="tx2"/>
                </a:solidFill>
              </a:rPr>
              <a:t>	</a:t>
            </a:r>
            <a:r>
              <a:rPr lang="en-GB" altLang="zh-CN" dirty="0"/>
              <a:t> </a:t>
            </a:r>
            <a:r>
              <a:rPr lang="en-US" altLang="zh-CN" sz="1600" dirty="0">
                <a:solidFill>
                  <a:schemeClr val="tx2"/>
                </a:solidFill>
              </a:rPr>
              <a:t>This document has been prepared to assist IEEE P802.15 </a:t>
            </a:r>
            <a:r>
              <a:rPr lang="en-GB" altLang="zh-CN" sz="1600" dirty="0">
                <a:solidFill>
                  <a:schemeClr val="tx2"/>
                </a:solidFill>
              </a:rPr>
              <a:t>Multiple Access </a:t>
            </a:r>
          </a:p>
          <a:p>
            <a:endParaRPr lang="en-GB" altLang="zh-CN" sz="1600" dirty="0">
              <a:solidFill>
                <a:schemeClr val="tx2"/>
              </a:solidFill>
            </a:endParaRPr>
          </a:p>
          <a:p>
            <a:r>
              <a:rPr lang="en-US" altLang="en-US" sz="1600" b="1" dirty="0">
                <a:solidFill>
                  <a:schemeClr val="tx2"/>
                </a:solidFill>
              </a:rPr>
              <a:t>     Release: </a:t>
            </a:r>
            <a:r>
              <a:rPr lang="en-US" altLang="en-US" sz="1600" dirty="0">
                <a:solidFill>
                  <a:schemeClr val="tx2"/>
                </a:solidFill>
              </a:rPr>
              <a:t>The contributor acknowledges and accepts that this contribution becomes the property of IEEE and may be made publicly available by P802.15.	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BF628F95-D2D1-413F-A79A-8A0051BB078A}"/>
              </a:ext>
            </a:extLst>
          </p:cNvPr>
          <p:cNvSpPr txBox="1">
            <a:spLocks/>
          </p:cNvSpPr>
          <p:nvPr/>
        </p:nvSpPr>
        <p:spPr bwMode="auto">
          <a:xfrm>
            <a:off x="5399738" y="316726"/>
            <a:ext cx="3109826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>
                <a:latin typeface="Times New Roman" pitchFamily="18" charset="0"/>
                <a:ea typeface="MS PGothic" pitchFamily="34" charset="-128"/>
              </a:rPr>
              <a:t>Doc.: IEEE </a:t>
            </a:r>
            <a:r>
              <a:rPr lang="en-US" altLang="zh-CN" dirty="0"/>
              <a:t>15-18-0485-00-004g</a:t>
            </a:r>
            <a:endParaRPr lang="en-US" altLang="zh-CN" dirty="0"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3780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1840" y="2420888"/>
            <a:ext cx="5038328" cy="1519808"/>
          </a:xfrm>
        </p:spPr>
        <p:txBody>
          <a:bodyPr/>
          <a:lstStyle/>
          <a:p>
            <a:pPr>
              <a:buNone/>
            </a:pPr>
            <a:r>
              <a:rPr lang="en-US" sz="4400" dirty="0"/>
              <a:t>Thanks! </a:t>
            </a:r>
          </a:p>
          <a:p>
            <a:pPr>
              <a:buNone/>
            </a:pPr>
            <a:endParaRPr lang="en-US" sz="2000" b="0" dirty="0"/>
          </a:p>
          <a:p>
            <a:pPr>
              <a:buNone/>
            </a:pPr>
            <a:endParaRPr lang="en-US" sz="20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6570D9FA-82F7-425B-B8CA-145DC9A8CCB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Date Placeholder 9"/>
          <p:cNvSpPr txBox="1">
            <a:spLocks/>
          </p:cNvSpPr>
          <p:nvPr/>
        </p:nvSpPr>
        <p:spPr bwMode="auto">
          <a:xfrm>
            <a:off x="8170161" y="6525344"/>
            <a:ext cx="362279" cy="169277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sz="1100" b="0" dirty="0">
                <a:latin typeface="Times New Roman" pitchFamily="18" charset="0"/>
                <a:ea typeface="MS PGothic" pitchFamily="34" charset="-128"/>
              </a:rPr>
              <a:t>BUPT</a:t>
            </a:r>
          </a:p>
        </p:txBody>
      </p:sp>
      <p:sp>
        <p:nvSpPr>
          <p:cNvPr id="9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1541128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dirty="0">
                <a:latin typeface="Times New Roman" pitchFamily="18" charset="0"/>
                <a:ea typeface="MS PGothic" pitchFamily="34" charset="-128"/>
              </a:rPr>
              <a:t>November 2016</a:t>
            </a:r>
            <a:endParaRPr lang="en-US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1" name="Date Placeholder 9"/>
          <p:cNvSpPr txBox="1">
            <a:spLocks/>
          </p:cNvSpPr>
          <p:nvPr/>
        </p:nvSpPr>
        <p:spPr bwMode="auto">
          <a:xfrm>
            <a:off x="5364088" y="332656"/>
            <a:ext cx="3071354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>
                <a:latin typeface="Times New Roman" pitchFamily="18" charset="0"/>
                <a:ea typeface="MS PGothic" pitchFamily="34" charset="-128"/>
              </a:rPr>
              <a:t>Doc.: IEEE </a:t>
            </a:r>
            <a:r>
              <a:rPr lang="en-US" altLang="zh-CN" dirty="0"/>
              <a:t>15-16-0851-00-004t</a:t>
            </a:r>
            <a:endParaRPr lang="en-US" altLang="zh-CN" dirty="0">
              <a:latin typeface="Times New Roman" pitchFamily="18" charset="0"/>
              <a:ea typeface="MS PGothic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817440"/>
            <a:ext cx="7772400" cy="5040560"/>
          </a:xfrm>
        </p:spPr>
        <p:txBody>
          <a:bodyPr/>
          <a:lstStyle/>
          <a:p>
            <a:r>
              <a:rPr lang="en-US" sz="2000" dirty="0"/>
              <a:t>In NOMA random access, SIC receiver is required to cancel inter-user interferences at STA[1]</a:t>
            </a:r>
          </a:p>
          <a:p>
            <a:pPr lvl="1"/>
            <a:r>
              <a:rPr lang="en-US" altLang="zh-CN" dirty="0"/>
              <a:t> SIC receiver requires diverse arrived power to distinguish multiplexing users.</a:t>
            </a:r>
          </a:p>
          <a:p>
            <a:pPr lvl="1"/>
            <a:r>
              <a:rPr lang="en-US" dirty="0"/>
              <a:t> To obtain the diverse arrived power, a power back-off scheme is proposed for uplink NOMA transmission.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6570D9FA-82F7-425B-B8CA-145DC9A8CCB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2" name="Date Placeholder 9"/>
          <p:cNvSpPr txBox="1">
            <a:spLocks/>
          </p:cNvSpPr>
          <p:nvPr/>
        </p:nvSpPr>
        <p:spPr bwMode="auto">
          <a:xfrm>
            <a:off x="8170161" y="6525344"/>
            <a:ext cx="362279" cy="169277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sz="1100" b="0" dirty="0">
                <a:latin typeface="Times New Roman" pitchFamily="18" charset="0"/>
                <a:ea typeface="MS PGothic" pitchFamily="34" charset="-128"/>
              </a:rPr>
              <a:t>BUPT</a:t>
            </a:r>
          </a:p>
        </p:txBody>
      </p:sp>
      <p:sp>
        <p:nvSpPr>
          <p:cNvPr id="9" name="Date Placeholder 9"/>
          <p:cNvSpPr txBox="1">
            <a:spLocks/>
          </p:cNvSpPr>
          <p:nvPr/>
        </p:nvSpPr>
        <p:spPr bwMode="auto">
          <a:xfrm>
            <a:off x="5364088" y="332656"/>
            <a:ext cx="3109826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>
                <a:latin typeface="Times New Roman" pitchFamily="18" charset="0"/>
                <a:ea typeface="MS PGothic" pitchFamily="34" charset="-128"/>
              </a:rPr>
              <a:t>Doc.: IEEE </a:t>
            </a:r>
            <a:r>
              <a:rPr lang="en-US" altLang="zh-CN" dirty="0"/>
              <a:t>15-18-0485-00-004g</a:t>
            </a:r>
            <a:endParaRPr lang="en-US" altLang="zh-CN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id="{4AB718BC-14CF-4587-BD2B-9C9B40AF7DE6}"/>
              </a:ext>
            </a:extLst>
          </p:cNvPr>
          <p:cNvSpPr txBox="1">
            <a:spLocks/>
          </p:cNvSpPr>
          <p:nvPr/>
        </p:nvSpPr>
        <p:spPr bwMode="auto">
          <a:xfrm>
            <a:off x="683568" y="260648"/>
            <a:ext cx="1620315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eaLnBrk="0" hangingPunct="0">
              <a:defRPr sz="1800" b="1"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en-US" dirty="0"/>
              <a:t>September, 2018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Hybrid Random Access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3600400" cy="4176464"/>
          </a:xfrm>
        </p:spPr>
        <p:txBody>
          <a:bodyPr/>
          <a:lstStyle/>
          <a:p>
            <a:r>
              <a:rPr lang="en-US" dirty="0"/>
              <a:t>Access mode selection </a:t>
            </a:r>
          </a:p>
          <a:p>
            <a:pPr lvl="1"/>
            <a:r>
              <a:rPr lang="en-US" altLang="zh-CN" dirty="0"/>
              <a:t>Received SNR at STA</a:t>
            </a:r>
          </a:p>
          <a:p>
            <a:pPr lvl="1"/>
            <a:endParaRPr lang="en-US" altLang="zh-CN" dirty="0"/>
          </a:p>
          <a:p>
            <a:pPr lvl="1"/>
            <a:endParaRPr lang="zh-CN" altLang="zh-CN" dirty="0"/>
          </a:p>
          <a:p>
            <a:pPr lvl="1"/>
            <a:endParaRPr lang="en-US" dirty="0"/>
          </a:p>
          <a:p>
            <a:pPr lvl="1"/>
            <a:r>
              <a:rPr lang="en-US" altLang="zh-CN" dirty="0"/>
              <a:t>where         is the variance of noise and          is the received power at SAT</a:t>
            </a:r>
            <a:r>
              <a:rPr lang="en-US" dirty="0"/>
              <a:t>.</a:t>
            </a:r>
          </a:p>
          <a:p>
            <a:pPr lvl="1"/>
            <a:endParaRPr lang="en-US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6570D9FA-82F7-425B-B8CA-145DC9A8CCB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099" name="Rectangle 5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098" name="Object 50"/>
          <p:cNvGraphicFramePr>
            <a:graphicFrameLocks noChangeAspect="1"/>
          </p:cNvGraphicFramePr>
          <p:nvPr/>
        </p:nvGraphicFramePr>
        <p:xfrm>
          <a:off x="3803915" y="1628800"/>
          <a:ext cx="5016557" cy="27363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" name="Visio" r:id="rId3" imgW="7315128" imgH="3286981" progId="Visio.Drawing.11">
                  <p:embed/>
                </p:oleObj>
              </mc:Choice>
              <mc:Fallback>
                <p:oleObj name="Visio" r:id="rId3" imgW="7315128" imgH="3286981" progId="Visio.Drawing.11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3915" y="1628800"/>
                        <a:ext cx="5016557" cy="27363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00" name="Rectangle 52"/>
          <p:cNvSpPr>
            <a:spLocks noChangeArrowheads="1"/>
          </p:cNvSpPr>
          <p:nvPr/>
        </p:nvSpPr>
        <p:spPr bwMode="auto">
          <a:xfrm>
            <a:off x="5580112" y="4735887"/>
            <a:ext cx="24482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Fig.1 Hybrid RA scheme</a:t>
            </a:r>
            <a:endParaRPr kumimoji="0" lang="en-US" altLang="zh-CN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102" name="Rectangle 5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101" name="Object 53"/>
          <p:cNvGraphicFramePr>
            <a:graphicFrameLocks noChangeAspect="1"/>
          </p:cNvGraphicFramePr>
          <p:nvPr/>
        </p:nvGraphicFramePr>
        <p:xfrm>
          <a:off x="1835696" y="2564904"/>
          <a:ext cx="1224136" cy="7268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9" name="Equation" r:id="rId5" imgW="660113" imgH="393529" progId="Equation.DSMT4">
                  <p:embed/>
                </p:oleObj>
              </mc:Choice>
              <mc:Fallback>
                <p:oleObj name="Equation" r:id="rId5" imgW="660113" imgH="393529" progId="Equation.DSMT4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2564904"/>
                        <a:ext cx="1224136" cy="72683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04" name="Rectangle 5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103" name="Object 55"/>
          <p:cNvGraphicFramePr>
            <a:graphicFrameLocks noChangeAspect="1"/>
          </p:cNvGraphicFramePr>
          <p:nvPr/>
        </p:nvGraphicFramePr>
        <p:xfrm>
          <a:off x="1043608" y="4797152"/>
          <a:ext cx="3998845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" name="Equation" r:id="rId7" imgW="2095500" imgH="279400" progId="Equation.DSMT4">
                  <p:embed/>
                </p:oleObj>
              </mc:Choice>
              <mc:Fallback>
                <p:oleObj name="Equation" r:id="rId7" imgW="2095500" imgH="279400" progId="Equation.DSMT4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4797152"/>
                        <a:ext cx="3998845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105" name="Object 57"/>
          <p:cNvGraphicFramePr>
            <a:graphicFrameLocks noChangeAspect="1"/>
          </p:cNvGraphicFramePr>
          <p:nvPr/>
        </p:nvGraphicFramePr>
        <p:xfrm>
          <a:off x="2088232" y="3429000"/>
          <a:ext cx="395536" cy="4350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" name="Equation" r:id="rId9" imgW="190417" imgH="203112" progId="Equation.DSMT4">
                  <p:embed/>
                </p:oleObj>
              </mc:Choice>
              <mc:Fallback>
                <p:oleObj name="Equation" r:id="rId9" imgW="190417" imgH="203112" progId="Equation.DSMT4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8232" y="3429000"/>
                        <a:ext cx="395536" cy="4350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107" name="Object 59"/>
          <p:cNvGraphicFramePr>
            <a:graphicFrameLocks noChangeAspect="1"/>
          </p:cNvGraphicFramePr>
          <p:nvPr/>
        </p:nvGraphicFramePr>
        <p:xfrm>
          <a:off x="2664296" y="3789040"/>
          <a:ext cx="323528" cy="4567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2" name="Equation" r:id="rId11" imgW="165028" imgH="228501" progId="Equation.DSMT4">
                  <p:embed/>
                </p:oleObj>
              </mc:Choice>
              <mc:Fallback>
                <p:oleObj name="Equation" r:id="rId11" imgW="165028" imgH="228501" progId="Equation.DSMT4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4296" y="3789040"/>
                        <a:ext cx="323528" cy="45674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Date Placeholder 9"/>
          <p:cNvSpPr txBox="1">
            <a:spLocks/>
          </p:cNvSpPr>
          <p:nvPr/>
        </p:nvSpPr>
        <p:spPr bwMode="auto">
          <a:xfrm>
            <a:off x="8170161" y="6525344"/>
            <a:ext cx="362279" cy="169277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sz="1100" b="0" dirty="0">
                <a:latin typeface="Times New Roman" pitchFamily="18" charset="0"/>
                <a:ea typeface="MS PGothic" pitchFamily="34" charset="-128"/>
              </a:rPr>
              <a:t>BUPT</a:t>
            </a:r>
          </a:p>
        </p:txBody>
      </p:sp>
      <p:sp>
        <p:nvSpPr>
          <p:cNvPr id="26" name="Date Placeholder 9"/>
          <p:cNvSpPr txBox="1">
            <a:spLocks/>
          </p:cNvSpPr>
          <p:nvPr/>
        </p:nvSpPr>
        <p:spPr bwMode="auto">
          <a:xfrm>
            <a:off x="5364088" y="332656"/>
            <a:ext cx="3109826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>
                <a:latin typeface="Times New Roman" pitchFamily="18" charset="0"/>
                <a:ea typeface="MS PGothic" pitchFamily="34" charset="-128"/>
              </a:rPr>
              <a:t>Doc.: IEEE </a:t>
            </a:r>
            <a:r>
              <a:rPr lang="en-US" altLang="zh-CN" dirty="0"/>
              <a:t>15-18-0485-00-004g</a:t>
            </a:r>
            <a:endParaRPr lang="en-US" altLang="zh-CN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23" name="Date Placeholder 1">
            <a:extLst>
              <a:ext uri="{FF2B5EF4-FFF2-40B4-BE49-F238E27FC236}">
                <a16:creationId xmlns:a16="http://schemas.microsoft.com/office/drawing/2014/main" id="{D266B4EA-F3CA-4A5D-98EB-2B17C850027B}"/>
              </a:ext>
            </a:extLst>
          </p:cNvPr>
          <p:cNvSpPr txBox="1">
            <a:spLocks/>
          </p:cNvSpPr>
          <p:nvPr/>
        </p:nvSpPr>
        <p:spPr bwMode="auto">
          <a:xfrm>
            <a:off x="683568" y="260648"/>
            <a:ext cx="1620315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eaLnBrk="0" hangingPunct="0">
              <a:defRPr sz="1800" b="1"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en-US" dirty="0"/>
              <a:t>September, 2018</a:t>
            </a:r>
          </a:p>
        </p:txBody>
      </p:sp>
    </p:spTree>
    <p:extLst>
      <p:ext uri="{BB962C8B-B14F-4D97-AF65-F5344CB8AC3E}">
        <p14:creationId xmlns:p14="http://schemas.microsoft.com/office/powerpoint/2010/main" val="3511383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/>
              <a:t>NOMA RA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772400" cy="4400128"/>
          </a:xfrm>
        </p:spPr>
        <p:txBody>
          <a:bodyPr/>
          <a:lstStyle/>
          <a:p>
            <a:r>
              <a:rPr lang="en-US" altLang="zh-CN" sz="2000" dirty="0"/>
              <a:t>Step 1: Peer discovery: </a:t>
            </a:r>
            <a:r>
              <a:rPr lang="en-US" altLang="zh-CN" sz="2000" b="0" dirty="0"/>
              <a:t>This step is to discover neighbor paired STAs.</a:t>
            </a:r>
            <a:endParaRPr lang="en-US" sz="2000" b="0" dirty="0"/>
          </a:p>
          <a:p>
            <a:r>
              <a:rPr lang="en-US" altLang="zh-CN" sz="2000" dirty="0"/>
              <a:t>Step 2: NOMA group establishment: </a:t>
            </a:r>
            <a:r>
              <a:rPr lang="en-US" altLang="zh-CN" sz="2000" b="0" dirty="0"/>
              <a:t>Select a group center and allocate the power back-off index.</a:t>
            </a:r>
          </a:p>
          <a:p>
            <a:r>
              <a:rPr lang="en-US" altLang="zh-CN" sz="2000" dirty="0"/>
              <a:t>Step 3: Channel detection:</a:t>
            </a:r>
            <a:r>
              <a:rPr lang="en-US" altLang="zh-CN" sz="2000" b="0" dirty="0"/>
              <a:t> The group center sends preamble to detect the channel on behalf of NOMA group.</a:t>
            </a:r>
            <a:endParaRPr lang="en-US" altLang="zh-CN" sz="2000" dirty="0"/>
          </a:p>
          <a:p>
            <a:r>
              <a:rPr lang="en-US" altLang="zh-CN" sz="2000" dirty="0"/>
              <a:t>Step 4: Detection response: </a:t>
            </a:r>
            <a:r>
              <a:rPr lang="en-US" altLang="zh-CN" sz="2000" b="0" dirty="0"/>
              <a:t>AP sends back the detection response to NOMA group STAs.</a:t>
            </a:r>
          </a:p>
          <a:p>
            <a:r>
              <a:rPr lang="en-US" altLang="zh-CN" sz="2000" dirty="0"/>
              <a:t>Step 5: Power back-off: </a:t>
            </a:r>
            <a:r>
              <a:rPr lang="en-US" altLang="zh-CN" sz="2000" b="0" dirty="0"/>
              <a:t>NOMA group STA power back-off to guarantee diverse received power at AP.</a:t>
            </a:r>
            <a:endParaRPr lang="en-US" altLang="zh-CN" sz="2000" dirty="0"/>
          </a:p>
          <a:p>
            <a:r>
              <a:rPr lang="en-US" sz="2000" dirty="0"/>
              <a:t>Step6: SIC reception and ACK</a:t>
            </a:r>
            <a:r>
              <a:rPr lang="en-US" sz="2000" b="0" dirty="0"/>
              <a:t>: AP performs SIC receiver to cancel multi-STA interferences and sends back ACK/NACK.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6570D9FA-82F7-425B-B8CA-145DC9A8CCB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Date Placeholder 9"/>
          <p:cNvSpPr txBox="1">
            <a:spLocks/>
          </p:cNvSpPr>
          <p:nvPr/>
        </p:nvSpPr>
        <p:spPr bwMode="auto">
          <a:xfrm>
            <a:off x="8170161" y="6525344"/>
            <a:ext cx="362279" cy="169277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sz="1100" b="0" dirty="0">
                <a:latin typeface="Times New Roman" pitchFamily="18" charset="0"/>
                <a:ea typeface="MS PGothic" pitchFamily="34" charset="-128"/>
              </a:rPr>
              <a:t>BUPT</a:t>
            </a:r>
          </a:p>
        </p:txBody>
      </p:sp>
      <p:sp>
        <p:nvSpPr>
          <p:cNvPr id="12" name="Date Placeholder 9"/>
          <p:cNvSpPr txBox="1">
            <a:spLocks/>
          </p:cNvSpPr>
          <p:nvPr/>
        </p:nvSpPr>
        <p:spPr bwMode="auto">
          <a:xfrm>
            <a:off x="5364088" y="332656"/>
            <a:ext cx="3109826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>
                <a:latin typeface="Times New Roman" pitchFamily="18" charset="0"/>
                <a:ea typeface="MS PGothic" pitchFamily="34" charset="-128"/>
              </a:rPr>
              <a:t>Doc.: IEEE </a:t>
            </a:r>
            <a:r>
              <a:rPr lang="en-US" altLang="zh-CN" dirty="0"/>
              <a:t>15-18-0485-00-004g</a:t>
            </a:r>
            <a:endParaRPr lang="en-US" altLang="zh-CN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1825FFBE-CF9F-414E-B798-308889461B64}"/>
              </a:ext>
            </a:extLst>
          </p:cNvPr>
          <p:cNvSpPr txBox="1">
            <a:spLocks/>
          </p:cNvSpPr>
          <p:nvPr/>
        </p:nvSpPr>
        <p:spPr bwMode="auto">
          <a:xfrm>
            <a:off x="683568" y="260648"/>
            <a:ext cx="1620315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eaLnBrk="0" hangingPunct="0">
              <a:defRPr sz="1800" b="1"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en-US" dirty="0"/>
              <a:t>September, 2018</a:t>
            </a:r>
          </a:p>
        </p:txBody>
      </p:sp>
    </p:spTree>
    <p:extLst>
      <p:ext uri="{BB962C8B-B14F-4D97-AF65-F5344CB8AC3E}">
        <p14:creationId xmlns:p14="http://schemas.microsoft.com/office/powerpoint/2010/main" val="4226125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/>
              <a:t>Multiple User Decoding at STA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4400128"/>
          </a:xfrm>
        </p:spPr>
        <p:txBody>
          <a:bodyPr/>
          <a:lstStyle/>
          <a:p>
            <a:r>
              <a:rPr lang="en-US" dirty="0"/>
              <a:t>Two Users are multiplexed</a:t>
            </a:r>
            <a:endParaRPr lang="en-US" altLang="zh-CN" dirty="0"/>
          </a:p>
          <a:p>
            <a:pPr lvl="1"/>
            <a:r>
              <a:rPr lang="en-US" altLang="zh-CN" dirty="0"/>
              <a:t>Near User: baseline arrived power</a:t>
            </a:r>
          </a:p>
          <a:p>
            <a:pPr lvl="1"/>
            <a:r>
              <a:rPr lang="en-US" dirty="0"/>
              <a:t>Far User:      dB lower than n</a:t>
            </a:r>
            <a:r>
              <a:rPr lang="en-US" altLang="zh-CN" dirty="0"/>
              <a:t>ear user</a:t>
            </a:r>
            <a:endParaRPr lang="en-US" dirty="0"/>
          </a:p>
          <a:p>
            <a:r>
              <a:rPr lang="en-US" dirty="0"/>
              <a:t>AP decoding</a:t>
            </a:r>
            <a:endParaRPr lang="en-US" sz="1600" dirty="0"/>
          </a:p>
          <a:p>
            <a:pPr lvl="1"/>
            <a:r>
              <a:rPr lang="en-US" dirty="0"/>
              <a:t>For near user, AP direct decodes the </a:t>
            </a:r>
          </a:p>
          <a:p>
            <a:pPr lvl="1">
              <a:buNone/>
            </a:pPr>
            <a:r>
              <a:rPr lang="en-US" dirty="0"/>
              <a:t>     message since the interference from </a:t>
            </a:r>
          </a:p>
          <a:p>
            <a:pPr lvl="1">
              <a:buNone/>
            </a:pPr>
            <a:r>
              <a:rPr lang="en-US" dirty="0"/>
              <a:t>     far user is neglected.</a:t>
            </a:r>
          </a:p>
          <a:p>
            <a:pPr lvl="1"/>
            <a:r>
              <a:rPr lang="en-US" dirty="0"/>
              <a:t> </a:t>
            </a:r>
            <a:r>
              <a:rPr lang="en-US" altLang="zh-CN" dirty="0"/>
              <a:t>For far user, AP first cancels the near </a:t>
            </a:r>
          </a:p>
          <a:p>
            <a:pPr lvl="1">
              <a:buNone/>
            </a:pPr>
            <a:r>
              <a:rPr lang="en-US" altLang="zh-CN" dirty="0"/>
              <a:t>     user’s message and then decodes the </a:t>
            </a:r>
          </a:p>
          <a:p>
            <a:pPr lvl="1">
              <a:buNone/>
            </a:pPr>
            <a:r>
              <a:rPr lang="en-US" altLang="zh-CN" dirty="0"/>
              <a:t>     far user’s message.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6570D9FA-82F7-425B-B8CA-145DC9A8CCB1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2060848"/>
            <a:ext cx="3754321" cy="3031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2555776" y="2636820"/>
          <a:ext cx="288032" cy="3060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6" name="Equation" r:id="rId4" imgW="152268" imgH="164957" progId="Equation.DSMT4">
                  <p:embed/>
                </p:oleObj>
              </mc:Choice>
              <mc:Fallback>
                <p:oleObj name="Equation" r:id="rId4" imgW="152268" imgH="164957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2636820"/>
                        <a:ext cx="288032" cy="30603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Date Placeholder 9"/>
          <p:cNvSpPr txBox="1">
            <a:spLocks/>
          </p:cNvSpPr>
          <p:nvPr/>
        </p:nvSpPr>
        <p:spPr bwMode="auto">
          <a:xfrm>
            <a:off x="8170161" y="6525344"/>
            <a:ext cx="362279" cy="169277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sz="1100" b="0" dirty="0">
                <a:latin typeface="Times New Roman" pitchFamily="18" charset="0"/>
                <a:ea typeface="MS PGothic" pitchFamily="34" charset="-128"/>
              </a:rPr>
              <a:t>BUPT</a:t>
            </a:r>
          </a:p>
        </p:txBody>
      </p:sp>
      <p:sp>
        <p:nvSpPr>
          <p:cNvPr id="12" name="Rectangle 52"/>
          <p:cNvSpPr>
            <a:spLocks noChangeArrowheads="1"/>
          </p:cNvSpPr>
          <p:nvPr/>
        </p:nvSpPr>
        <p:spPr bwMode="auto">
          <a:xfrm>
            <a:off x="5796136" y="5301208"/>
            <a:ext cx="24482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Fig.2 SIC receiver at STA</a:t>
            </a:r>
            <a:endParaRPr kumimoji="0" lang="en-US" altLang="zh-CN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4" name="Date Placeholder 9"/>
          <p:cNvSpPr txBox="1">
            <a:spLocks/>
          </p:cNvSpPr>
          <p:nvPr/>
        </p:nvSpPr>
        <p:spPr bwMode="auto">
          <a:xfrm>
            <a:off x="5364088" y="332656"/>
            <a:ext cx="3109826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>
                <a:latin typeface="Times New Roman" pitchFamily="18" charset="0"/>
                <a:ea typeface="MS PGothic" pitchFamily="34" charset="-128"/>
              </a:rPr>
              <a:t>Doc.: IEEE </a:t>
            </a:r>
            <a:r>
              <a:rPr lang="en-US" altLang="zh-CN" dirty="0"/>
              <a:t>15-18-0485-00-004g</a:t>
            </a:r>
            <a:endParaRPr lang="en-US" altLang="zh-CN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5" name="Date Placeholder 1">
            <a:extLst>
              <a:ext uri="{FF2B5EF4-FFF2-40B4-BE49-F238E27FC236}">
                <a16:creationId xmlns:a16="http://schemas.microsoft.com/office/drawing/2014/main" id="{93EE670C-196B-4BCB-A85A-1EE4755CBC34}"/>
              </a:ext>
            </a:extLst>
          </p:cNvPr>
          <p:cNvSpPr txBox="1">
            <a:spLocks/>
          </p:cNvSpPr>
          <p:nvPr/>
        </p:nvSpPr>
        <p:spPr bwMode="auto">
          <a:xfrm>
            <a:off x="683568" y="260648"/>
            <a:ext cx="1620315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eaLnBrk="0" hangingPunct="0">
              <a:defRPr sz="1800" b="1"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en-US" dirty="0"/>
              <a:t>September, 2018</a:t>
            </a:r>
          </a:p>
        </p:txBody>
      </p:sp>
    </p:spTree>
    <p:extLst>
      <p:ext uri="{BB962C8B-B14F-4D97-AF65-F5344CB8AC3E}">
        <p14:creationId xmlns:p14="http://schemas.microsoft.com/office/powerpoint/2010/main" val="4226125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/>
              <a:t>Power Control for Uplink NOMA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4400128"/>
          </a:xfrm>
        </p:spPr>
        <p:txBody>
          <a:bodyPr/>
          <a:lstStyle/>
          <a:p>
            <a:r>
              <a:rPr lang="en-US" dirty="0"/>
              <a:t>The transmit power of the </a:t>
            </a:r>
            <a:r>
              <a:rPr lang="en-US" i="1" dirty="0" err="1"/>
              <a:t>i</a:t>
            </a:r>
            <a:r>
              <a:rPr lang="en-US" dirty="0" err="1"/>
              <a:t>-th</a:t>
            </a:r>
            <a:r>
              <a:rPr lang="en-US" dirty="0"/>
              <a:t> User in a NOMA set is: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>
              <a:buNone/>
            </a:pPr>
            <a:r>
              <a:rPr lang="en-US" sz="2000" b="0" dirty="0"/>
              <a:t>     Where           is the maximum transmit power,         is the target arrived power   and            is the path loss including distance-dependent path loss and lognormal shadowing.       is the </a:t>
            </a:r>
            <a:r>
              <a:rPr lang="en-US" altLang="zh-CN" sz="2000" b="0" dirty="0"/>
              <a:t>assigned </a:t>
            </a:r>
            <a:r>
              <a:rPr lang="en-US" sz="2000" b="0" dirty="0"/>
              <a:t>resource unit.</a:t>
            </a:r>
          </a:p>
          <a:p>
            <a:r>
              <a:rPr lang="en-US" dirty="0"/>
              <a:t>Near user </a:t>
            </a:r>
          </a:p>
          <a:p>
            <a:pPr lvl="1"/>
            <a:endParaRPr lang="en-US" dirty="0"/>
          </a:p>
          <a:p>
            <a:pPr marL="342900" lvl="1" indent="-342900">
              <a:buChar char="•"/>
            </a:pPr>
            <a:endParaRPr lang="en-US" sz="2400" b="1" dirty="0"/>
          </a:p>
          <a:p>
            <a:pPr marL="342900" lvl="1" indent="-342900">
              <a:buChar char="•"/>
            </a:pPr>
            <a:r>
              <a:rPr lang="en-US" sz="2400" b="1" dirty="0"/>
              <a:t>Far User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6570D9FA-82F7-425B-B8CA-145DC9A8CCB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Date Placeholder 9"/>
          <p:cNvSpPr txBox="1">
            <a:spLocks/>
          </p:cNvSpPr>
          <p:nvPr/>
        </p:nvSpPr>
        <p:spPr bwMode="auto">
          <a:xfrm>
            <a:off x="8170161" y="6525344"/>
            <a:ext cx="362279" cy="169277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sz="1100" b="0" dirty="0">
                <a:latin typeface="Times New Roman" pitchFamily="18" charset="0"/>
                <a:ea typeface="MS PGothic" pitchFamily="34" charset="-128"/>
              </a:rPr>
              <a:t>BUPT</a:t>
            </a: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8673" name="对象 118"/>
          <p:cNvGraphicFramePr>
            <a:graphicFrameLocks noChangeAspect="1"/>
          </p:cNvGraphicFramePr>
          <p:nvPr/>
        </p:nvGraphicFramePr>
        <p:xfrm>
          <a:off x="1797050" y="2349500"/>
          <a:ext cx="6342063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1" name="Equation" r:id="rId3" imgW="2984400" imgH="253800" progId="Equation.DSMT4">
                  <p:embed/>
                </p:oleObj>
              </mc:Choice>
              <mc:Fallback>
                <p:oleObj name="Equation" r:id="rId3" imgW="2984400" imgH="253800" progId="Equation.DSMT4">
                  <p:embed/>
                  <p:pic>
                    <p:nvPicPr>
                      <p:cNvPr id="0" name="对象 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7050" y="2349500"/>
                        <a:ext cx="6342063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6" name="对象 118"/>
          <p:cNvGraphicFramePr>
            <a:graphicFrameLocks noChangeAspect="1"/>
          </p:cNvGraphicFramePr>
          <p:nvPr/>
        </p:nvGraphicFramePr>
        <p:xfrm>
          <a:off x="1763688" y="2866455"/>
          <a:ext cx="647700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2" name="Equation" r:id="rId5" imgW="304560" imgH="228600" progId="Equation.DSMT4">
                  <p:embed/>
                </p:oleObj>
              </mc:Choice>
              <mc:Fallback>
                <p:oleObj name="Equation" r:id="rId5" imgW="304560" imgH="228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2866455"/>
                        <a:ext cx="647700" cy="490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7" name="对象 118"/>
          <p:cNvGraphicFramePr>
            <a:graphicFrameLocks noChangeAspect="1"/>
          </p:cNvGraphicFramePr>
          <p:nvPr/>
        </p:nvGraphicFramePr>
        <p:xfrm>
          <a:off x="5868144" y="2852936"/>
          <a:ext cx="404813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3" name="Equation" r:id="rId7" imgW="190440" imgH="228600" progId="Equation.DSMT4">
                  <p:embed/>
                </p:oleObj>
              </mc:Choice>
              <mc:Fallback>
                <p:oleObj name="Equation" r:id="rId7" imgW="19044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4" y="2852936"/>
                        <a:ext cx="404813" cy="490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8" name="Object 6"/>
          <p:cNvGraphicFramePr>
            <a:graphicFrameLocks noChangeAspect="1"/>
          </p:cNvGraphicFramePr>
          <p:nvPr/>
        </p:nvGraphicFramePr>
        <p:xfrm>
          <a:off x="2411760" y="3212975"/>
          <a:ext cx="504056" cy="45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4" name="Equation" r:id="rId9" imgW="253800" imgH="228600" progId="Equation.DSMT4">
                  <p:embed/>
                </p:oleObj>
              </mc:Choice>
              <mc:Fallback>
                <p:oleObj name="Equation" r:id="rId9" imgW="253800" imgH="2286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3212975"/>
                        <a:ext cx="504056" cy="453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9" name="Object 7"/>
          <p:cNvGraphicFramePr>
            <a:graphicFrameLocks noChangeAspect="1"/>
          </p:cNvGraphicFramePr>
          <p:nvPr/>
        </p:nvGraphicFramePr>
        <p:xfrm>
          <a:off x="4283968" y="3501008"/>
          <a:ext cx="360040" cy="4985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5" name="Equation" r:id="rId11" imgW="164880" imgH="228600" progId="Equation.DSMT4">
                  <p:embed/>
                </p:oleObj>
              </mc:Choice>
              <mc:Fallback>
                <p:oleObj name="Equation" r:id="rId11" imgW="164880" imgH="2286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968" y="3501008"/>
                        <a:ext cx="360040" cy="4985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0" name="对象 118"/>
          <p:cNvGraphicFramePr>
            <a:graphicFrameLocks noChangeAspect="1"/>
          </p:cNvGraphicFramePr>
          <p:nvPr/>
        </p:nvGraphicFramePr>
        <p:xfrm>
          <a:off x="1952625" y="4539084"/>
          <a:ext cx="5100638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6" name="Equation" r:id="rId13" imgW="2400120" imgH="253800" progId="Equation.DSMT4">
                  <p:embed/>
                </p:oleObj>
              </mc:Choice>
              <mc:Fallback>
                <p:oleObj name="Equation" r:id="rId13" imgW="2400120" imgH="2538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2625" y="4539084"/>
                        <a:ext cx="5100638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2" name="对象 118"/>
          <p:cNvGraphicFramePr>
            <a:graphicFrameLocks noChangeAspect="1"/>
          </p:cNvGraphicFramePr>
          <p:nvPr/>
        </p:nvGraphicFramePr>
        <p:xfrm>
          <a:off x="1928813" y="5619204"/>
          <a:ext cx="572135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7" name="Equation" r:id="rId15" imgW="2692080" imgH="253800" progId="Equation.DSMT4">
                  <p:embed/>
                </p:oleObj>
              </mc:Choice>
              <mc:Fallback>
                <p:oleObj name="Equation" r:id="rId15" imgW="2692080" imgH="2538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813" y="5619204"/>
                        <a:ext cx="5721350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Date Placeholder 9"/>
          <p:cNvSpPr txBox="1">
            <a:spLocks/>
          </p:cNvSpPr>
          <p:nvPr/>
        </p:nvSpPr>
        <p:spPr bwMode="auto">
          <a:xfrm>
            <a:off x="5364088" y="332656"/>
            <a:ext cx="3109826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>
                <a:latin typeface="Times New Roman" pitchFamily="18" charset="0"/>
                <a:ea typeface="MS PGothic" pitchFamily="34" charset="-128"/>
              </a:rPr>
              <a:t>Doc.: IEEE </a:t>
            </a:r>
            <a:r>
              <a:rPr lang="en-US" altLang="zh-CN" dirty="0"/>
              <a:t>15-18-0485-00-004g</a:t>
            </a:r>
            <a:endParaRPr lang="en-US" altLang="zh-CN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6" name="Date Placeholder 1">
            <a:extLst>
              <a:ext uri="{FF2B5EF4-FFF2-40B4-BE49-F238E27FC236}">
                <a16:creationId xmlns:a16="http://schemas.microsoft.com/office/drawing/2014/main" id="{023EF01D-402B-4DBB-9822-44881CF57A9F}"/>
              </a:ext>
            </a:extLst>
          </p:cNvPr>
          <p:cNvSpPr txBox="1">
            <a:spLocks/>
          </p:cNvSpPr>
          <p:nvPr/>
        </p:nvSpPr>
        <p:spPr bwMode="auto">
          <a:xfrm>
            <a:off x="683568" y="260648"/>
            <a:ext cx="1620315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eaLnBrk="0" hangingPunct="0">
              <a:defRPr sz="1800" b="1"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en-US" dirty="0"/>
              <a:t>September, 2018</a:t>
            </a:r>
          </a:p>
        </p:txBody>
      </p:sp>
    </p:spTree>
    <p:extLst>
      <p:ext uri="{BB962C8B-B14F-4D97-AF65-F5344CB8AC3E}">
        <p14:creationId xmlns:p14="http://schemas.microsoft.com/office/powerpoint/2010/main" val="4226125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/>
              <a:t>Simulation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556792"/>
            <a:ext cx="7772400" cy="4400128"/>
          </a:xfrm>
        </p:spPr>
        <p:txBody>
          <a:bodyPr/>
          <a:lstStyle/>
          <a:p>
            <a:r>
              <a:rPr lang="en-US" dirty="0"/>
              <a:t>Assumptions: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en-US" altLang="zh-CN" dirty="0"/>
              <a:t> -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6570D9FA-82F7-425B-B8CA-145DC9A8CCB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Date Placeholder 9"/>
          <p:cNvSpPr txBox="1">
            <a:spLocks/>
          </p:cNvSpPr>
          <p:nvPr/>
        </p:nvSpPr>
        <p:spPr bwMode="auto">
          <a:xfrm>
            <a:off x="8170161" y="6525344"/>
            <a:ext cx="362279" cy="169277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sz="1100" b="0" dirty="0">
                <a:latin typeface="Times New Roman" pitchFamily="18" charset="0"/>
                <a:ea typeface="MS PGothic" pitchFamily="34" charset="-128"/>
              </a:rPr>
              <a:t>BUPT</a:t>
            </a: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8677" name="对象 118"/>
          <p:cNvGraphicFramePr>
            <a:graphicFrameLocks noChangeAspect="1"/>
          </p:cNvGraphicFramePr>
          <p:nvPr/>
        </p:nvGraphicFramePr>
        <p:xfrm>
          <a:off x="5868144" y="2852936"/>
          <a:ext cx="404813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82" name="Equation" r:id="rId3" imgW="190440" imgH="228600" progId="Equation.DSMT4">
                  <p:embed/>
                </p:oleObj>
              </mc:Choice>
              <mc:Fallback>
                <p:oleObj name="Equation" r:id="rId3" imgW="190440" imgH="228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4" y="2852936"/>
                        <a:ext cx="404813" cy="490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5849" name="图片 385" descr="图4-10"/>
          <p:cNvPicPr>
            <a:picLocks noChangeAspect="1" noChangeArrowheads="1"/>
          </p:cNvPicPr>
          <p:nvPr/>
        </p:nvPicPr>
        <p:blipFill>
          <a:blip r:embed="rId5" cstate="print"/>
          <a:srcRect l="6619" t="4163" r="6340"/>
          <a:stretch>
            <a:fillRect/>
          </a:stretch>
        </p:blipFill>
        <p:spPr bwMode="auto">
          <a:xfrm>
            <a:off x="4211960" y="1772816"/>
            <a:ext cx="4412601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7" name="表格 16"/>
          <p:cNvGraphicFramePr>
            <a:graphicFrameLocks noGrp="1"/>
          </p:cNvGraphicFramePr>
          <p:nvPr/>
        </p:nvGraphicFramePr>
        <p:xfrm>
          <a:off x="755576" y="2060848"/>
          <a:ext cx="3337560" cy="3445145"/>
        </p:xfrm>
        <a:graphic>
          <a:graphicData uri="http://schemas.openxmlformats.org/drawingml/2006/table">
            <a:tbl>
              <a:tblPr/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13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indent="26797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b="1" kern="100" dirty="0">
                          <a:latin typeface="Times New Roman"/>
                          <a:ea typeface="宋体"/>
                          <a:cs typeface="宋体"/>
                        </a:rPr>
                        <a:t>Parameter</a:t>
                      </a:r>
                      <a:endParaRPr lang="zh-CN" sz="11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797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b="1" kern="100" dirty="0">
                          <a:latin typeface="Times New Roman"/>
                          <a:ea typeface="宋体"/>
                          <a:cs typeface="宋体"/>
                        </a:rPr>
                        <a:t>Value</a:t>
                      </a:r>
                      <a:endParaRPr lang="zh-CN" sz="11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kern="100" dirty="0">
                          <a:latin typeface="Times New Roman"/>
                          <a:ea typeface="宋体"/>
                          <a:cs typeface="宋体"/>
                        </a:rPr>
                        <a:t>Carrier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+mn-lt"/>
                          <a:ea typeface="宋体"/>
                          <a:cs typeface="宋体"/>
                        </a:rPr>
                        <a:t>2.</a:t>
                      </a:r>
                      <a:r>
                        <a:rPr lang="en-US" altLang="zh-CN" sz="1200" b="0" kern="100" dirty="0">
                          <a:latin typeface="+mn-lt"/>
                          <a:ea typeface="宋体"/>
                          <a:cs typeface="宋体"/>
                        </a:rPr>
                        <a:t>4</a:t>
                      </a:r>
                      <a:r>
                        <a:rPr lang="en-US" sz="1200" b="0" kern="100" dirty="0">
                          <a:latin typeface="+mn-lt"/>
                          <a:ea typeface="宋体"/>
                          <a:cs typeface="宋体"/>
                        </a:rPr>
                        <a:t>GHz</a:t>
                      </a:r>
                      <a:endParaRPr lang="zh-CN" sz="1200" b="0" kern="100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492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200" b="0" kern="100">
                          <a:latin typeface="+mn-lt"/>
                          <a:ea typeface="宋体"/>
                          <a:cs typeface="宋体"/>
                        </a:rPr>
                        <a:t>23dBm</a:t>
                      </a:r>
                      <a:endParaRPr lang="zh-CN" sz="1200" b="0" kern="10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kern="100" dirty="0">
                          <a:latin typeface="Times New Roman"/>
                          <a:ea typeface="宋体"/>
                          <a:cs typeface="宋体"/>
                        </a:rPr>
                        <a:t>Distance between near user and AP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+mn-lt"/>
                          <a:ea typeface="宋体"/>
                          <a:cs typeface="宋体"/>
                        </a:rPr>
                        <a:t>10 meters</a:t>
                      </a:r>
                      <a:endParaRPr lang="zh-CN" sz="1200" b="0" kern="100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kern="100" dirty="0">
                          <a:latin typeface="+mn-lt"/>
                          <a:ea typeface="宋体"/>
                          <a:cs typeface="宋体"/>
                        </a:rPr>
                        <a:t>Distance between far user and AP</a:t>
                      </a:r>
                      <a:endParaRPr lang="zh-CN" altLang="zh-CN" sz="1200" kern="100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+mn-lt"/>
                          <a:ea typeface="宋体"/>
                          <a:cs typeface="宋体"/>
                        </a:rPr>
                        <a:t>30</a:t>
                      </a:r>
                      <a:r>
                        <a:rPr lang="en-US" sz="1200" b="0" kern="100" baseline="0" dirty="0">
                          <a:latin typeface="+mn-lt"/>
                          <a:ea typeface="宋体"/>
                          <a:cs typeface="宋体"/>
                        </a:rPr>
                        <a:t> meters</a:t>
                      </a:r>
                      <a:endParaRPr lang="zh-CN" sz="1200" b="0" kern="100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266700" algn="ctr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>
                          <a:latin typeface="+mn-lt"/>
                          <a:ea typeface="宋体"/>
                          <a:cs typeface="宋体"/>
                        </a:rPr>
                        <a:t>Distance between OMA</a:t>
                      </a:r>
                      <a:r>
                        <a:rPr lang="en-US" altLang="zh-CN" sz="1200" kern="100" baseline="0" dirty="0">
                          <a:latin typeface="+mn-lt"/>
                          <a:ea typeface="宋体"/>
                          <a:cs typeface="宋体"/>
                        </a:rPr>
                        <a:t> </a:t>
                      </a:r>
                      <a:r>
                        <a:rPr lang="en-US" altLang="zh-CN" sz="1200" kern="100" dirty="0">
                          <a:latin typeface="+mn-lt"/>
                          <a:ea typeface="宋体"/>
                          <a:cs typeface="宋体"/>
                        </a:rPr>
                        <a:t>user and AP</a:t>
                      </a:r>
                      <a:endParaRPr lang="zh-CN" altLang="zh-CN" sz="1200" kern="100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66700" algn="ctr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00" dirty="0">
                          <a:latin typeface="+mn-lt"/>
                          <a:ea typeface="宋体"/>
                          <a:cs typeface="宋体"/>
                        </a:rPr>
                        <a:t>10 meters</a:t>
                      </a:r>
                      <a:endParaRPr lang="zh-CN" altLang="zh-CN" sz="1200" b="0" kern="100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kern="100" dirty="0">
                          <a:latin typeface="Times New Roman"/>
                          <a:ea typeface="宋体"/>
                          <a:cs typeface="宋体"/>
                        </a:rPr>
                        <a:t>Tb size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200" b="0" kern="100">
                          <a:latin typeface="+mn-lt"/>
                          <a:ea typeface="宋体"/>
                          <a:cs typeface="宋体"/>
                        </a:rPr>
                        <a:t>100bits</a:t>
                      </a:r>
                      <a:endParaRPr lang="zh-CN" sz="1200" b="0" kern="10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kern="100" dirty="0">
                          <a:latin typeface="Times New Roman"/>
                          <a:ea typeface="宋体"/>
                          <a:cs typeface="宋体"/>
                        </a:rPr>
                        <a:t>Modulation order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200" b="0" kern="100">
                          <a:latin typeface="+mn-lt"/>
                          <a:ea typeface="宋体"/>
                          <a:cs typeface="宋体"/>
                        </a:rPr>
                        <a:t>QPSK</a:t>
                      </a:r>
                      <a:endParaRPr lang="zh-CN" sz="1200" b="0" kern="10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9480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+mn-lt"/>
                          <a:ea typeface="宋体"/>
                          <a:cs typeface="宋体"/>
                        </a:rPr>
                        <a:t>5dB</a:t>
                      </a:r>
                      <a:endParaRPr lang="zh-CN" sz="1200" b="0" kern="100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9032">
                <a:tc>
                  <a:txBody>
                    <a:bodyPr/>
                    <a:lstStyle/>
                    <a:p>
                      <a:pPr marL="0" marR="0" indent="266700" algn="ctr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>
                          <a:latin typeface="+mn-lt"/>
                          <a:ea typeface="宋体"/>
                          <a:cs typeface="宋体"/>
                        </a:rPr>
                        <a:t>Target</a:t>
                      </a:r>
                      <a:r>
                        <a:rPr lang="en-US" altLang="zh-CN" sz="1200" kern="100" baseline="0" dirty="0">
                          <a:latin typeface="+mn-lt"/>
                          <a:ea typeface="宋体"/>
                          <a:cs typeface="宋体"/>
                        </a:rPr>
                        <a:t> data rate for near user and far user</a:t>
                      </a:r>
                      <a:endParaRPr lang="zh-CN" altLang="zh-CN" sz="1200" kern="100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zh-CN" sz="14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marR="0" indent="266700" algn="ctr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>
                          <a:latin typeface="+mn-lt"/>
                          <a:ea typeface="宋体"/>
                          <a:cs typeface="宋体"/>
                        </a:rPr>
                        <a:t>Target</a:t>
                      </a:r>
                      <a:r>
                        <a:rPr lang="en-US" altLang="zh-CN" sz="1200" kern="100" baseline="0" dirty="0">
                          <a:latin typeface="+mn-lt"/>
                          <a:ea typeface="宋体"/>
                          <a:cs typeface="宋体"/>
                        </a:rPr>
                        <a:t> data rate for OMA user</a:t>
                      </a:r>
                      <a:endParaRPr lang="zh-CN" altLang="zh-CN" sz="1200" kern="100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宋体"/>
                          <a:ea typeface="宋体"/>
                          <a:cs typeface="宋体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35857" name="Object 17"/>
          <p:cNvGraphicFramePr>
            <a:graphicFrameLocks noChangeAspect="1"/>
          </p:cNvGraphicFramePr>
          <p:nvPr/>
        </p:nvGraphicFramePr>
        <p:xfrm>
          <a:off x="1475656" y="2381707"/>
          <a:ext cx="432048" cy="32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83" name="Equation" r:id="rId6" imgW="304560" imgH="228600" progId="Equation.DSMT4">
                  <p:embed/>
                </p:oleObj>
              </mc:Choice>
              <mc:Fallback>
                <p:oleObj name="Equation" r:id="rId6" imgW="304560" imgH="22860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2381707"/>
                        <a:ext cx="432048" cy="327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8" name="Object 18"/>
          <p:cNvGraphicFramePr>
            <a:graphicFrameLocks noChangeAspect="1"/>
          </p:cNvGraphicFramePr>
          <p:nvPr/>
        </p:nvGraphicFramePr>
        <p:xfrm>
          <a:off x="1493564" y="4293096"/>
          <a:ext cx="270124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84" name="Equation" r:id="rId8" imgW="152268" imgH="164957" progId="Equation.DSMT4">
                  <p:embed/>
                </p:oleObj>
              </mc:Choice>
              <mc:Fallback>
                <p:oleObj name="Equation" r:id="rId8" imgW="152268" imgH="164957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3564" y="4293096"/>
                        <a:ext cx="270124" cy="2880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60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35859" name="对象 251"/>
          <p:cNvGraphicFramePr>
            <a:graphicFrameLocks noChangeAspect="1"/>
          </p:cNvGraphicFramePr>
          <p:nvPr/>
        </p:nvGraphicFramePr>
        <p:xfrm>
          <a:off x="2562322" y="4509120"/>
          <a:ext cx="1505622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85" name="Equation" r:id="rId10" imgW="1092200" imgH="317500" progId="Equation.DSMT4">
                  <p:embed/>
                </p:oleObj>
              </mc:Choice>
              <mc:Fallback>
                <p:oleObj name="Equation" r:id="rId10" imgW="1092200" imgH="317500" progId="Equation.DSMT4">
                  <p:embed/>
                  <p:pic>
                    <p:nvPicPr>
                      <p:cNvPr id="0" name="对象 2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2322" y="4509120"/>
                        <a:ext cx="1505622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61" name="对象 251"/>
          <p:cNvGraphicFramePr>
            <a:graphicFrameLocks noChangeAspect="1"/>
          </p:cNvGraphicFramePr>
          <p:nvPr/>
        </p:nvGraphicFramePr>
        <p:xfrm>
          <a:off x="2538413" y="5011837"/>
          <a:ext cx="1522412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86" name="Equation" r:id="rId12" imgW="1104840" imgH="317160" progId="Equation.DSMT4">
                  <p:embed/>
                </p:oleObj>
              </mc:Choice>
              <mc:Fallback>
                <p:oleObj name="Equation" r:id="rId12" imgW="1104840" imgH="31716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8413" y="5011837"/>
                        <a:ext cx="1522412" cy="433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矩形 29"/>
          <p:cNvSpPr/>
          <p:nvPr/>
        </p:nvSpPr>
        <p:spPr>
          <a:xfrm>
            <a:off x="4427984" y="4581128"/>
            <a:ext cx="4572000" cy="16004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sz="1400" b="1" dirty="0"/>
              <a:t>  NOMA achieves </a:t>
            </a:r>
            <a:r>
              <a:rPr lang="en-US" altLang="zh-CN" sz="1400" b="1" dirty="0" err="1"/>
              <a:t>signiﬁcant</a:t>
            </a:r>
            <a:r>
              <a:rPr lang="en-US" altLang="zh-CN" sz="1400" b="1" dirty="0"/>
              <a:t> gain at lower SNR region when the target data rate of OMA equals the sum of NOMA’s target data rate.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400" b="1" dirty="0"/>
              <a:t>  NOMA achieves almost double sum data rate more than OMA at higher SNR region when the target data rate of OMA is the same as NOMA UE</a:t>
            </a:r>
            <a:r>
              <a:rPr lang="en-US" altLang="zh-CN" sz="1400" dirty="0"/>
              <a:t>. </a:t>
            </a:r>
            <a:endParaRPr lang="zh-CN" altLang="en-US" sz="1400" dirty="0"/>
          </a:p>
          <a:p>
            <a:pPr>
              <a:buFont typeface="Arial" pitchFamily="34" charset="0"/>
              <a:buChar char="•"/>
            </a:pPr>
            <a:endParaRPr lang="zh-CN" altLang="en-US" sz="1400" b="1" dirty="0"/>
          </a:p>
        </p:txBody>
      </p:sp>
      <p:sp>
        <p:nvSpPr>
          <p:cNvPr id="32" name="Rectangle 52"/>
          <p:cNvSpPr>
            <a:spLocks noChangeArrowheads="1"/>
          </p:cNvSpPr>
          <p:nvPr/>
        </p:nvSpPr>
        <p:spPr bwMode="auto">
          <a:xfrm>
            <a:off x="4067944" y="4098558"/>
            <a:ext cx="51125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Fig.3 Sum rate simulation between OMA and NOMA</a:t>
            </a:r>
            <a:endParaRPr kumimoji="0" lang="en-US" altLang="zh-CN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2" name="Date Placeholder 9"/>
          <p:cNvSpPr txBox="1">
            <a:spLocks/>
          </p:cNvSpPr>
          <p:nvPr/>
        </p:nvSpPr>
        <p:spPr bwMode="auto">
          <a:xfrm>
            <a:off x="6031755" y="344406"/>
            <a:ext cx="2500685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>
                <a:latin typeface="Times New Roman" pitchFamily="18" charset="0"/>
                <a:ea typeface="MS PGothic" pitchFamily="34" charset="-128"/>
              </a:rPr>
              <a:t>Doc.: </a:t>
            </a:r>
            <a:r>
              <a:rPr lang="en-US" altLang="zh-CN" dirty="0"/>
              <a:t>15-18-0485-00-004g</a:t>
            </a:r>
            <a:endParaRPr lang="en-US" altLang="zh-CN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9" name="Date Placeholder 1">
            <a:extLst>
              <a:ext uri="{FF2B5EF4-FFF2-40B4-BE49-F238E27FC236}">
                <a16:creationId xmlns:a16="http://schemas.microsoft.com/office/drawing/2014/main" id="{0B815D2F-47BE-46A5-B913-04A2C3C9E0DD}"/>
              </a:ext>
            </a:extLst>
          </p:cNvPr>
          <p:cNvSpPr txBox="1">
            <a:spLocks/>
          </p:cNvSpPr>
          <p:nvPr/>
        </p:nvSpPr>
        <p:spPr bwMode="auto">
          <a:xfrm>
            <a:off x="683568" y="260648"/>
            <a:ext cx="1620315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eaLnBrk="0" hangingPunct="0">
              <a:defRPr sz="1800" b="1"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en-US" dirty="0"/>
              <a:t>September, 2018</a:t>
            </a:r>
          </a:p>
        </p:txBody>
      </p:sp>
    </p:spTree>
    <p:extLst>
      <p:ext uri="{BB962C8B-B14F-4D97-AF65-F5344CB8AC3E}">
        <p14:creationId xmlns:p14="http://schemas.microsoft.com/office/powerpoint/2010/main" val="4226125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00808"/>
            <a:ext cx="8136904" cy="4400128"/>
          </a:xfrm>
        </p:spPr>
        <p:txBody>
          <a:bodyPr/>
          <a:lstStyle/>
          <a:p>
            <a:r>
              <a:rPr lang="en-US" altLang="zh-CN" dirty="0"/>
              <a:t>Power control is required in uplink NOMA access:</a:t>
            </a:r>
          </a:p>
          <a:p>
            <a:pPr lvl="1"/>
            <a:r>
              <a:rPr lang="en-US" altLang="zh-CN" dirty="0"/>
              <a:t>In hybrid random access, STA adaptively selects the OMA RA procedure or the NOMA RA according to a predefined SNR threshold. </a:t>
            </a:r>
          </a:p>
          <a:p>
            <a:pPr lvl="1"/>
            <a:r>
              <a:rPr lang="en-US" altLang="zh-CN" dirty="0"/>
              <a:t>SIC receiver is required to cancel inter-user interferences in NOMA random access</a:t>
            </a:r>
          </a:p>
          <a:p>
            <a:pPr lvl="1"/>
            <a:r>
              <a:rPr lang="en-US" altLang="zh-CN" dirty="0"/>
              <a:t>Power back-off scheme is required for far user </a:t>
            </a:r>
            <a:endParaRPr lang="en-US" dirty="0"/>
          </a:p>
          <a:p>
            <a:pPr lvl="1"/>
            <a:r>
              <a:rPr lang="en-US" dirty="0"/>
              <a:t>NOMA transmission outperforms OMA transmission in all cases.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6570D9FA-82F7-425B-B8CA-145DC9A8CCB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0" name="Date Placeholder 9"/>
          <p:cNvSpPr txBox="1">
            <a:spLocks/>
          </p:cNvSpPr>
          <p:nvPr/>
        </p:nvSpPr>
        <p:spPr bwMode="auto">
          <a:xfrm>
            <a:off x="8170161" y="6525344"/>
            <a:ext cx="362279" cy="169277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sz="1100" b="0" dirty="0">
                <a:latin typeface="Times New Roman" pitchFamily="18" charset="0"/>
                <a:ea typeface="MS PGothic" pitchFamily="34" charset="-128"/>
              </a:rPr>
              <a:t>BUPT</a:t>
            </a:r>
          </a:p>
        </p:txBody>
      </p:sp>
      <p:sp>
        <p:nvSpPr>
          <p:cNvPr id="12" name="Date Placeholder 9"/>
          <p:cNvSpPr txBox="1">
            <a:spLocks/>
          </p:cNvSpPr>
          <p:nvPr/>
        </p:nvSpPr>
        <p:spPr bwMode="auto">
          <a:xfrm>
            <a:off x="5940152" y="332656"/>
            <a:ext cx="2500685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>
                <a:latin typeface="Times New Roman" pitchFamily="18" charset="0"/>
                <a:ea typeface="MS PGothic" pitchFamily="34" charset="-128"/>
              </a:rPr>
              <a:t>Doc.: </a:t>
            </a:r>
            <a:r>
              <a:rPr lang="en-US" altLang="zh-CN" dirty="0"/>
              <a:t>15-18-0485-00-004g</a:t>
            </a:r>
            <a:endParaRPr lang="en-US" altLang="zh-CN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A7FB6C3B-6801-444D-A58B-68F19D059879}"/>
              </a:ext>
            </a:extLst>
          </p:cNvPr>
          <p:cNvSpPr txBox="1">
            <a:spLocks/>
          </p:cNvSpPr>
          <p:nvPr/>
        </p:nvSpPr>
        <p:spPr bwMode="auto">
          <a:xfrm>
            <a:off x="683568" y="260648"/>
            <a:ext cx="1620315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eaLnBrk="0" hangingPunct="0">
              <a:defRPr sz="1800" b="1"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en-US" dirty="0"/>
              <a:t>September, 2018</a:t>
            </a:r>
          </a:p>
        </p:txBody>
      </p:sp>
    </p:spTree>
    <p:extLst>
      <p:ext uri="{BB962C8B-B14F-4D97-AF65-F5344CB8AC3E}">
        <p14:creationId xmlns:p14="http://schemas.microsoft.com/office/powerpoint/2010/main" val="4226125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b="0" dirty="0"/>
              <a:t>[1]	</a:t>
            </a:r>
            <a:r>
              <a:rPr lang="en-US" altLang="zh-CN" sz="2000" dirty="0">
                <a:latin typeface="Times New Roman" pitchFamily="18" charset="0"/>
              </a:rPr>
              <a:t> </a:t>
            </a:r>
            <a:r>
              <a:rPr lang="en-US" altLang="zh-CN" sz="2000" b="0" dirty="0"/>
              <a:t>IEEE 15-16-0426-00-004t, “</a:t>
            </a:r>
            <a:r>
              <a:rPr lang="fr-FR" altLang="zh-CN" sz="2000" b="0" dirty="0"/>
              <a:t>TG4t </a:t>
            </a:r>
            <a:r>
              <a:rPr lang="en-US" altLang="zh-CN" sz="2000" b="0" dirty="0"/>
              <a:t>Multiple Access </a:t>
            </a:r>
            <a:r>
              <a:rPr lang="fr-FR" altLang="zh-CN" sz="2000" b="0" dirty="0"/>
              <a:t>Document</a:t>
            </a:r>
            <a:r>
              <a:rPr lang="en-US" altLang="zh-CN" sz="2000" b="0" dirty="0"/>
              <a:t>,” May, 2016.</a:t>
            </a:r>
          </a:p>
          <a:p>
            <a:pPr>
              <a:buNone/>
            </a:pPr>
            <a:endParaRPr lang="en-US" sz="2000" b="0" dirty="0"/>
          </a:p>
          <a:p>
            <a:pPr>
              <a:buNone/>
            </a:pPr>
            <a:endParaRPr lang="en-US" sz="20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6570D9FA-82F7-425B-B8CA-145DC9A8CCB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0" name="Date Placeholder 9"/>
          <p:cNvSpPr txBox="1">
            <a:spLocks/>
          </p:cNvSpPr>
          <p:nvPr/>
        </p:nvSpPr>
        <p:spPr bwMode="auto">
          <a:xfrm>
            <a:off x="8170161" y="6525344"/>
            <a:ext cx="362279" cy="169277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sz="1100" b="0" dirty="0">
                <a:latin typeface="Times New Roman" pitchFamily="18" charset="0"/>
                <a:ea typeface="MS PGothic" pitchFamily="34" charset="-128"/>
              </a:rPr>
              <a:t>BUPT</a:t>
            </a:r>
          </a:p>
        </p:txBody>
      </p:sp>
      <p:sp>
        <p:nvSpPr>
          <p:cNvPr id="9" name="Date Placeholder 9"/>
          <p:cNvSpPr txBox="1">
            <a:spLocks/>
          </p:cNvSpPr>
          <p:nvPr/>
        </p:nvSpPr>
        <p:spPr bwMode="auto">
          <a:xfrm>
            <a:off x="5364088" y="332656"/>
            <a:ext cx="3109826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>
                <a:latin typeface="Times New Roman" pitchFamily="18" charset="0"/>
                <a:ea typeface="MS PGothic" pitchFamily="34" charset="-128"/>
              </a:rPr>
              <a:t>Doc.: IEEE </a:t>
            </a:r>
            <a:r>
              <a:rPr lang="en-US" altLang="zh-CN" dirty="0"/>
              <a:t>15-18-0485-00-004g</a:t>
            </a:r>
            <a:endParaRPr lang="en-US" altLang="zh-CN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1" name="Date Placeholder 1">
            <a:extLst>
              <a:ext uri="{FF2B5EF4-FFF2-40B4-BE49-F238E27FC236}">
                <a16:creationId xmlns:a16="http://schemas.microsoft.com/office/drawing/2014/main" id="{74088C17-B0C9-45EC-9A15-0B815CFEA7D3}"/>
              </a:ext>
            </a:extLst>
          </p:cNvPr>
          <p:cNvSpPr txBox="1">
            <a:spLocks/>
          </p:cNvSpPr>
          <p:nvPr/>
        </p:nvSpPr>
        <p:spPr bwMode="auto">
          <a:xfrm>
            <a:off x="683568" y="260648"/>
            <a:ext cx="1620315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eaLnBrk="0" hangingPunct="0">
              <a:defRPr sz="1800" b="1"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en-US" dirty="0"/>
              <a:t>September,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7718</TotalTime>
  <Words>685</Words>
  <Application>Microsoft Office PowerPoint</Application>
  <PresentationFormat>全屏显示(4:3)</PresentationFormat>
  <Paragraphs>147</Paragraphs>
  <Slides>10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17" baseType="lpstr">
      <vt:lpstr>MS PGothic</vt:lpstr>
      <vt:lpstr>宋体</vt:lpstr>
      <vt:lpstr>Arial</vt:lpstr>
      <vt:lpstr>Times New Roman</vt:lpstr>
      <vt:lpstr>802-11-Submission</vt:lpstr>
      <vt:lpstr>Visio</vt:lpstr>
      <vt:lpstr>Equation</vt:lpstr>
      <vt:lpstr>PowerPoint 演示文稿</vt:lpstr>
      <vt:lpstr>Motivation</vt:lpstr>
      <vt:lpstr>Hybrid Random Access</vt:lpstr>
      <vt:lpstr>NOMA RA </vt:lpstr>
      <vt:lpstr>Multiple User Decoding at STA</vt:lpstr>
      <vt:lpstr>Power Control for Uplink NOMA</vt:lpstr>
      <vt:lpstr>Simulation Results</vt:lpstr>
      <vt:lpstr>Conclusions</vt:lpstr>
      <vt:lpstr>References</vt:lpstr>
      <vt:lpstr>PowerPoint 演示文稿</vt:lpstr>
    </vt:vector>
  </TitlesOfParts>
  <Company>MediaTek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OBSS Mitigation</dc:title>
  <dc:creator>Chao-Chun Wang</dc:creator>
  <cp:lastModifiedBy>Zhang Ningbo</cp:lastModifiedBy>
  <cp:revision>657</cp:revision>
  <cp:lastPrinted>1998-02-10T13:28:06Z</cp:lastPrinted>
  <dcterms:created xsi:type="dcterms:W3CDTF">2013-11-12T02:05:18Z</dcterms:created>
  <dcterms:modified xsi:type="dcterms:W3CDTF">2018-09-18T02:24:34Z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-2138209084</vt:i4>
  </property>
  <property fmtid="{D5CDD505-2E9C-101B-9397-08002B2CF9AE}" pid="3" name="_NewReviewCycle">
    <vt:lpwstr/>
  </property>
  <property fmtid="{D5CDD505-2E9C-101B-9397-08002B2CF9AE}" pid="4" name="_EmailSubject">
    <vt:lpwstr>HEW Mac contribution</vt:lpwstr>
  </property>
  <property fmtid="{D5CDD505-2E9C-101B-9397-08002B2CF9AE}" pid="5" name="_AuthorEmail">
    <vt:lpwstr>james.yee@mediatek.com</vt:lpwstr>
  </property>
  <property fmtid="{D5CDD505-2E9C-101B-9397-08002B2CF9AE}" pid="6" name="_AuthorEmailDisplayName">
    <vt:lpwstr>James Yee (易志熹)</vt:lpwstr>
  </property>
  <property fmtid="{D5CDD505-2E9C-101B-9397-08002B2CF9AE}" pid="7" name="_PreviousAdHocReviewCycleID">
    <vt:i4>-1516722973</vt:i4>
  </property>
</Properties>
</file>