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2"/>
  </p:notesMasterIdLst>
  <p:handoutMasterIdLst>
    <p:handoutMasterId r:id="rId113"/>
  </p:handoutMasterIdLst>
  <p:sldIdLst>
    <p:sldId id="257" r:id="rId2"/>
    <p:sldId id="302" r:id="rId3"/>
    <p:sldId id="307" r:id="rId4"/>
    <p:sldId id="321" r:id="rId5"/>
    <p:sldId id="320" r:id="rId6"/>
    <p:sldId id="317" r:id="rId7"/>
    <p:sldId id="322" r:id="rId8"/>
    <p:sldId id="313" r:id="rId9"/>
    <p:sldId id="324" r:id="rId10"/>
    <p:sldId id="325" r:id="rId11"/>
    <p:sldId id="326" r:id="rId12"/>
    <p:sldId id="327" r:id="rId13"/>
    <p:sldId id="328" r:id="rId14"/>
    <p:sldId id="329" r:id="rId15"/>
    <p:sldId id="330" r:id="rId16"/>
    <p:sldId id="331" r:id="rId17"/>
    <p:sldId id="332" r:id="rId18"/>
    <p:sldId id="333" r:id="rId19"/>
    <p:sldId id="334" r:id="rId20"/>
    <p:sldId id="335" r:id="rId21"/>
    <p:sldId id="336" r:id="rId22"/>
    <p:sldId id="337" r:id="rId23"/>
    <p:sldId id="338" r:id="rId24"/>
    <p:sldId id="339" r:id="rId25"/>
    <p:sldId id="340" r:id="rId26"/>
    <p:sldId id="341" r:id="rId27"/>
    <p:sldId id="342" r:id="rId28"/>
    <p:sldId id="343" r:id="rId29"/>
    <p:sldId id="344" r:id="rId30"/>
    <p:sldId id="345" r:id="rId31"/>
    <p:sldId id="346" r:id="rId32"/>
    <p:sldId id="347" r:id="rId33"/>
    <p:sldId id="348" r:id="rId34"/>
    <p:sldId id="349" r:id="rId35"/>
    <p:sldId id="350" r:id="rId36"/>
    <p:sldId id="351" r:id="rId37"/>
    <p:sldId id="352" r:id="rId38"/>
    <p:sldId id="353" r:id="rId39"/>
    <p:sldId id="354" r:id="rId40"/>
    <p:sldId id="355" r:id="rId41"/>
    <p:sldId id="356" r:id="rId42"/>
    <p:sldId id="357" r:id="rId43"/>
    <p:sldId id="358" r:id="rId44"/>
    <p:sldId id="359" r:id="rId45"/>
    <p:sldId id="360" r:id="rId46"/>
    <p:sldId id="361" r:id="rId47"/>
    <p:sldId id="362" r:id="rId48"/>
    <p:sldId id="363" r:id="rId49"/>
    <p:sldId id="364" r:id="rId50"/>
    <p:sldId id="365" r:id="rId51"/>
    <p:sldId id="366" r:id="rId52"/>
    <p:sldId id="367" r:id="rId53"/>
    <p:sldId id="368" r:id="rId54"/>
    <p:sldId id="369" r:id="rId55"/>
    <p:sldId id="370" r:id="rId56"/>
    <p:sldId id="371" r:id="rId57"/>
    <p:sldId id="372" r:id="rId58"/>
    <p:sldId id="373" r:id="rId59"/>
    <p:sldId id="374" r:id="rId60"/>
    <p:sldId id="375" r:id="rId61"/>
    <p:sldId id="376" r:id="rId62"/>
    <p:sldId id="377" r:id="rId63"/>
    <p:sldId id="378" r:id="rId64"/>
    <p:sldId id="379" r:id="rId65"/>
    <p:sldId id="380" r:id="rId66"/>
    <p:sldId id="381" r:id="rId67"/>
    <p:sldId id="382" r:id="rId68"/>
    <p:sldId id="383" r:id="rId69"/>
    <p:sldId id="384" r:id="rId70"/>
    <p:sldId id="385" r:id="rId71"/>
    <p:sldId id="386" r:id="rId72"/>
    <p:sldId id="387" r:id="rId73"/>
    <p:sldId id="388" r:id="rId74"/>
    <p:sldId id="389" r:id="rId75"/>
    <p:sldId id="390" r:id="rId76"/>
    <p:sldId id="391" r:id="rId77"/>
    <p:sldId id="392" r:id="rId78"/>
    <p:sldId id="393" r:id="rId79"/>
    <p:sldId id="394" r:id="rId80"/>
    <p:sldId id="395" r:id="rId81"/>
    <p:sldId id="396" r:id="rId82"/>
    <p:sldId id="397" r:id="rId83"/>
    <p:sldId id="398" r:id="rId84"/>
    <p:sldId id="399" r:id="rId85"/>
    <p:sldId id="400" r:id="rId86"/>
    <p:sldId id="401" r:id="rId87"/>
    <p:sldId id="402" r:id="rId88"/>
    <p:sldId id="403" r:id="rId89"/>
    <p:sldId id="404" r:id="rId90"/>
    <p:sldId id="405" r:id="rId91"/>
    <p:sldId id="406" r:id="rId92"/>
    <p:sldId id="407" r:id="rId93"/>
    <p:sldId id="408" r:id="rId94"/>
    <p:sldId id="409" r:id="rId95"/>
    <p:sldId id="410" r:id="rId96"/>
    <p:sldId id="411" r:id="rId97"/>
    <p:sldId id="412" r:id="rId98"/>
    <p:sldId id="413" r:id="rId99"/>
    <p:sldId id="414" r:id="rId100"/>
    <p:sldId id="415" r:id="rId101"/>
    <p:sldId id="416" r:id="rId102"/>
    <p:sldId id="417" r:id="rId103"/>
    <p:sldId id="418" r:id="rId104"/>
    <p:sldId id="419" r:id="rId105"/>
    <p:sldId id="420" r:id="rId106"/>
    <p:sldId id="421" r:id="rId107"/>
    <p:sldId id="422" r:id="rId108"/>
    <p:sldId id="423" r:id="rId109"/>
    <p:sldId id="424" r:id="rId110"/>
    <p:sldId id="314" r:id="rId111"/>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94676" autoAdjust="0"/>
  </p:normalViewPr>
  <p:slideViewPr>
    <p:cSldViewPr>
      <p:cViewPr varScale="1">
        <p:scale>
          <a:sx n="88" d="100"/>
          <a:sy n="88" d="100"/>
        </p:scale>
        <p:origin x="-28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4" d="100"/>
          <a:sy n="54" d="100"/>
        </p:scale>
        <p:origin x="-176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handoutMaster" Target="handoutMasters/handout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3663"/>
            <a:ext cx="27844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2051" name="Rectangle 3"/>
          <p:cNvSpPr>
            <a:spLocks noGrp="1" noChangeArrowheads="1"/>
          </p:cNvSpPr>
          <p:nvPr>
            <p:ph type="dt" idx="1"/>
          </p:nvPr>
        </p:nvSpPr>
        <p:spPr bwMode="auto">
          <a:xfrm>
            <a:off x="646113" y="93663"/>
            <a:ext cx="2708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11268" name="Rectangle 4"/>
          <p:cNvSpPr>
            <a:spLocks noGrp="1" noRot="1" noChangeAspect="1" noChangeArrowheads="1" noTextEdit="1"/>
          </p:cNvSpPr>
          <p:nvPr>
            <p:ph type="sldImg" idx="2"/>
          </p:nvPr>
        </p:nvSpPr>
        <p:spPr bwMode="auto">
          <a:xfrm>
            <a:off x="1149350" y="690563"/>
            <a:ext cx="4559300" cy="34178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6" tIns="45430" rIns="92426" bIns="4543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853488"/>
            <a:ext cx="248285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0850" lvl="4" algn="r" defTabSz="920750">
              <a:defRPr sz="1200">
                <a:latin typeface="Times New Roman" pitchFamily="18" charset="0"/>
                <a:ea typeface="+mn-ea"/>
              </a:defRPr>
            </a:lvl5pPr>
          </a:lstStyle>
          <a:p>
            <a:pPr lvl="4">
              <a:defRPr/>
            </a:pPr>
            <a:r>
              <a:rPr lang="en-US"/>
              <a:t>Robert F. Heile</a:t>
            </a:r>
          </a:p>
        </p:txBody>
      </p:sp>
      <p:sp>
        <p:nvSpPr>
          <p:cNvPr id="2055" name="Rectangle 7"/>
          <p:cNvSpPr>
            <a:spLocks noGrp="1" noChangeArrowheads="1"/>
          </p:cNvSpPr>
          <p:nvPr>
            <p:ph type="sldNum" sz="quarter" idx="5"/>
          </p:nvPr>
        </p:nvSpPr>
        <p:spPr bwMode="auto">
          <a:xfrm>
            <a:off x="2901950" y="8853488"/>
            <a:ext cx="7921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200"/>
            </a:lvl1pPr>
          </a:lstStyle>
          <a:p>
            <a:pPr>
              <a:defRPr/>
            </a:pPr>
            <a:r>
              <a:rPr lang="en-US"/>
              <a:t>Page </a:t>
            </a:r>
            <a:fld id="{1F2982AE-4AC0-4827-9429-EE34FEB86134}" type="slidenum">
              <a:rPr lang="en-US"/>
              <a:pPr>
                <a:defRPr/>
              </a:pPr>
              <a:t>‹#›</a:t>
            </a:fld>
            <a:endParaRPr lang="en-US"/>
          </a:p>
        </p:txBody>
      </p:sp>
      <p:sp>
        <p:nvSpPr>
          <p:cNvPr id="11272" name="Rectangle 8"/>
          <p:cNvSpPr>
            <a:spLocks noChangeArrowheads="1"/>
          </p:cNvSpPr>
          <p:nvPr/>
        </p:nvSpPr>
        <p:spPr bwMode="auto">
          <a:xfrm>
            <a:off x="715963" y="8853488"/>
            <a:ext cx="7032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01700">
              <a:defRPr/>
            </a:pPr>
            <a:r>
              <a:rPr lang="en-US" sz="1200">
                <a:latin typeface="Times New Roman" charset="0"/>
                <a:ea typeface="ＭＳ Ｐゴシック" charset="0"/>
              </a:rPr>
              <a:t>Submission</a:t>
            </a:r>
          </a:p>
        </p:txBody>
      </p:sp>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doc.: IEEE 802.15-01/468r0</a:t>
            </a:r>
          </a:p>
        </p:txBody>
      </p:sp>
      <p:sp>
        <p:nvSpPr>
          <p:cNvPr id="12291" name="Rectangle 3"/>
          <p:cNvSpPr>
            <a:spLocks noGrp="1" noChangeArrowheads="1"/>
          </p:cNvSpPr>
          <p:nvPr>
            <p:ph type="dt" sz="quarter"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November 2001</a:t>
            </a:r>
          </a:p>
        </p:txBody>
      </p:sp>
      <p:sp>
        <p:nvSpPr>
          <p:cNvPr id="12292" name="Rectangle 6"/>
          <p:cNvSpPr>
            <a:spLocks noGrp="1" noChangeArrowheads="1"/>
          </p:cNvSpPr>
          <p:nvPr>
            <p:ph type="ftr" sz="quarter" idx="4"/>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450850" defTabSz="920750">
              <a:defRPr sz="3200">
                <a:solidFill>
                  <a:schemeClr val="tx1"/>
                </a:solidFill>
                <a:latin typeface="Times New Roman" charset="0"/>
                <a:ea typeface="ＭＳ Ｐゴシック" charset="0"/>
              </a:defRPr>
            </a:lvl5pPr>
            <a:lvl6pPr marL="90805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136525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182245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227965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lvl="4">
              <a:defRPr/>
            </a:pPr>
            <a:r>
              <a:rPr lang="en-US" sz="1200"/>
              <a:t>Robert F. Heile</a:t>
            </a:r>
          </a:p>
        </p:txBody>
      </p:sp>
      <p:sp>
        <p:nvSpPr>
          <p:cNvPr id="12293"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Page </a:t>
            </a:r>
            <a:fld id="{EE0C0662-F9B9-478B-8A57-20DF80B6F5C6}" type="slidenum">
              <a:rPr lang="en-US" sz="1200" smtClean="0"/>
              <a:pPr>
                <a:defRPr/>
              </a:pPr>
              <a:t>1</a:t>
            </a:fld>
            <a:endParaRPr lang="en-US" sz="1200" smtClean="0"/>
          </a:p>
        </p:txBody>
      </p:sp>
      <p:sp>
        <p:nvSpPr>
          <p:cNvPr id="12294" name="Rectangle 2"/>
          <p:cNvSpPr>
            <a:spLocks noGrp="1" noRot="1" noChangeAspect="1" noChangeArrowheads="1" noTextEdit="1"/>
          </p:cNvSpPr>
          <p:nvPr>
            <p:ph type="sldImg"/>
          </p:nvPr>
        </p:nvSpPr>
        <p:spPr>
          <a:xfrm>
            <a:off x="1150938" y="690563"/>
            <a:ext cx="4556125" cy="3417887"/>
          </a:xfrm>
          <a:ln/>
        </p:spPr>
      </p:sp>
      <p:sp>
        <p:nvSpPr>
          <p:cNvPr id="12295"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27</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27</a:t>
            </a:fld>
            <a:endParaRPr lang="en-US" altLang="en-US"/>
          </a:p>
        </p:txBody>
      </p:sp>
      <p:sp>
        <p:nvSpPr>
          <p:cNvPr id="22531" name="Text Box 3"/>
          <p:cNvSpPr>
            <a:spLocks noGrp="1" noRot="1" noChangeAspect="1" noChangeArrowheads="1" noTextEdit="1"/>
          </p:cNvSpPr>
          <p:nvPr>
            <p:ph type="sldImg"/>
          </p:nvPr>
        </p:nvSpPr>
        <p:spPr>
          <a:xfrm>
            <a:off x="1125538" y="688975"/>
            <a:ext cx="4535487" cy="34004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28</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28</a:t>
            </a:fld>
            <a:endParaRPr lang="en-US" altLang="en-US"/>
          </a:p>
        </p:txBody>
      </p:sp>
      <p:sp>
        <p:nvSpPr>
          <p:cNvPr id="22531" name="Text Box 3"/>
          <p:cNvSpPr>
            <a:spLocks noGrp="1" noRot="1" noChangeAspect="1" noChangeArrowheads="1" noTextEdit="1"/>
          </p:cNvSpPr>
          <p:nvPr>
            <p:ph type="sldImg"/>
          </p:nvPr>
        </p:nvSpPr>
        <p:spPr>
          <a:xfrm>
            <a:off x="1125538" y="688975"/>
            <a:ext cx="4535487" cy="34004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57513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29</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29</a:t>
            </a:fld>
            <a:endParaRPr lang="en-US" altLang="en-US"/>
          </a:p>
        </p:txBody>
      </p:sp>
      <p:sp>
        <p:nvSpPr>
          <p:cNvPr id="22531" name="Text Box 3"/>
          <p:cNvSpPr>
            <a:spLocks noGrp="1" noRot="1" noChangeAspect="1" noChangeArrowheads="1" noTextEdit="1"/>
          </p:cNvSpPr>
          <p:nvPr>
            <p:ph type="sldImg"/>
          </p:nvPr>
        </p:nvSpPr>
        <p:spPr>
          <a:xfrm>
            <a:off x="1125538" y="688975"/>
            <a:ext cx="4535487" cy="34004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353341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31</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31</a:t>
            </a:fld>
            <a:endParaRPr lang="en-US" altLang="en-US"/>
          </a:p>
        </p:txBody>
      </p:sp>
      <p:sp>
        <p:nvSpPr>
          <p:cNvPr id="22531" name="Text Box 3"/>
          <p:cNvSpPr>
            <a:spLocks noGrp="1" noRot="1" noChangeAspect="1" noChangeArrowheads="1" noTextEdit="1"/>
          </p:cNvSpPr>
          <p:nvPr>
            <p:ph type="sldImg"/>
          </p:nvPr>
        </p:nvSpPr>
        <p:spPr>
          <a:xfrm>
            <a:off x="1125538" y="688975"/>
            <a:ext cx="4535487" cy="34004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34</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34</a:t>
            </a:fld>
            <a:endParaRPr lang="en-US" altLang="en-US"/>
          </a:p>
        </p:txBody>
      </p:sp>
      <p:sp>
        <p:nvSpPr>
          <p:cNvPr id="22531" name="Text Box 3"/>
          <p:cNvSpPr>
            <a:spLocks noGrp="1" noRot="1" noChangeAspect="1" noChangeArrowheads="1" noTextEdit="1"/>
          </p:cNvSpPr>
          <p:nvPr>
            <p:ph type="sldImg"/>
          </p:nvPr>
        </p:nvSpPr>
        <p:spPr>
          <a:xfrm>
            <a:off x="1125538" y="688975"/>
            <a:ext cx="4535487" cy="34004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35</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35</a:t>
            </a:fld>
            <a:endParaRPr lang="en-US" altLang="en-US"/>
          </a:p>
        </p:txBody>
      </p:sp>
      <p:sp>
        <p:nvSpPr>
          <p:cNvPr id="22531" name="Text Box 3"/>
          <p:cNvSpPr>
            <a:spLocks noGrp="1" noRot="1" noChangeAspect="1" noChangeArrowheads="1" noTextEdit="1"/>
          </p:cNvSpPr>
          <p:nvPr>
            <p:ph type="sldImg"/>
          </p:nvPr>
        </p:nvSpPr>
        <p:spPr>
          <a:xfrm>
            <a:off x="1125538" y="688975"/>
            <a:ext cx="4535487" cy="34004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7300915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29000" y="90944"/>
            <a:ext cx="2784475" cy="215444"/>
          </a:xfrm>
        </p:spPr>
        <p:txBody>
          <a:bodyPr/>
          <a:lstStyle/>
          <a:p>
            <a:r>
              <a:rPr lang="en-US" altLang="en-US"/>
              <a:t>doc.: IEEE 802.15-&lt;doc#&gt;</a:t>
            </a:r>
          </a:p>
        </p:txBody>
      </p:sp>
      <p:sp>
        <p:nvSpPr>
          <p:cNvPr id="5" name="Date Placeholder 4"/>
          <p:cNvSpPr>
            <a:spLocks noGrp="1"/>
          </p:cNvSpPr>
          <p:nvPr>
            <p:ph type="dt" idx="11"/>
          </p:nvPr>
        </p:nvSpPr>
        <p:spPr>
          <a:xfrm>
            <a:off x="646113" y="90944"/>
            <a:ext cx="2708275" cy="215444"/>
          </a:xfrm>
        </p:spPr>
        <p:txBody>
          <a:bodyPr/>
          <a:lstStyle/>
          <a:p>
            <a:r>
              <a:rPr lang="en-US" altLang="en-US"/>
              <a:t>&lt;month year&gt;</a:t>
            </a:r>
          </a:p>
        </p:txBody>
      </p:sp>
      <p:sp>
        <p:nvSpPr>
          <p:cNvPr id="6" name="Footer Placeholder 5"/>
          <p:cNvSpPr>
            <a:spLocks noGrp="1"/>
          </p:cNvSpPr>
          <p:nvPr>
            <p:ph type="ftr" sz="quarter" idx="12"/>
          </p:nvPr>
        </p:nvSpPr>
        <p:spPr>
          <a:xfrm>
            <a:off x="3730625" y="8853488"/>
            <a:ext cx="2482850" cy="184666"/>
          </a:xfrm>
        </p:spPr>
        <p:txBody>
          <a:bodyPr/>
          <a:lstStyle/>
          <a:p>
            <a:pPr lvl="4"/>
            <a:r>
              <a:rPr lang="en-US" altLang="en-US"/>
              <a:t>&lt;author&gt;, &lt;company&gt;</a:t>
            </a:r>
          </a:p>
        </p:txBody>
      </p:sp>
      <p:sp>
        <p:nvSpPr>
          <p:cNvPr id="7" name="Slide Number Placeholder 6"/>
          <p:cNvSpPr>
            <a:spLocks noGrp="1"/>
          </p:cNvSpPr>
          <p:nvPr>
            <p:ph type="sldNum" sz="quarter" idx="13"/>
          </p:nvPr>
        </p:nvSpPr>
        <p:spPr>
          <a:xfrm>
            <a:off x="2901950" y="8853488"/>
            <a:ext cx="792163" cy="184666"/>
          </a:xfrm>
        </p:spPr>
        <p:txBody>
          <a:bodyPr/>
          <a:lstStyle/>
          <a:p>
            <a:r>
              <a:rPr lang="en-US" altLang="en-US"/>
              <a:t>Page </a:t>
            </a:r>
            <a:fld id="{9D792947-7E61-4BD5-A4E6-D98741BF0C02}" type="slidenum">
              <a:rPr lang="en-US" altLang="en-US" smtClean="0"/>
              <a:pPr/>
              <a:t>42</a:t>
            </a:fld>
            <a:endParaRPr lang="en-US" altLang="en-US"/>
          </a:p>
        </p:txBody>
      </p:sp>
    </p:spTree>
    <p:extLst>
      <p:ext uri="{BB962C8B-B14F-4D97-AF65-F5344CB8AC3E}">
        <p14:creationId xmlns:p14="http://schemas.microsoft.com/office/powerpoint/2010/main" val="13581907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29000" y="90944"/>
            <a:ext cx="2784475" cy="215444"/>
          </a:xfrm>
          <a:ln/>
        </p:spPr>
        <p:txBody>
          <a:bodyPr/>
          <a:lstStyle/>
          <a:p>
            <a:r>
              <a:rPr lang="en-US" altLang="en-US"/>
              <a:t>doc.: IEEE 802.15-&lt;doc#&gt;</a:t>
            </a:r>
          </a:p>
        </p:txBody>
      </p:sp>
      <p:sp>
        <p:nvSpPr>
          <p:cNvPr id="5" name="Rectangle 3"/>
          <p:cNvSpPr>
            <a:spLocks noGrp="1" noChangeArrowheads="1"/>
          </p:cNvSpPr>
          <p:nvPr>
            <p:ph type="dt" idx="1"/>
          </p:nvPr>
        </p:nvSpPr>
        <p:spPr>
          <a:xfrm>
            <a:off x="646113" y="90944"/>
            <a:ext cx="2708275" cy="215444"/>
          </a:xfrm>
          <a:ln/>
        </p:spPr>
        <p:txBody>
          <a:bodyPr/>
          <a:lstStyle/>
          <a:p>
            <a:r>
              <a:rPr lang="en-US" altLang="en-US"/>
              <a:t>&lt;month year&gt;</a:t>
            </a:r>
          </a:p>
        </p:txBody>
      </p:sp>
      <p:sp>
        <p:nvSpPr>
          <p:cNvPr id="6" name="Rectangle 6"/>
          <p:cNvSpPr>
            <a:spLocks noGrp="1" noChangeArrowheads="1"/>
          </p:cNvSpPr>
          <p:nvPr>
            <p:ph type="ftr" sz="quarter" idx="4"/>
          </p:nvPr>
        </p:nvSpPr>
        <p:spPr>
          <a:xfrm>
            <a:off x="3730625" y="8853488"/>
            <a:ext cx="2482850" cy="184666"/>
          </a:xfrm>
          <a:ln/>
        </p:spPr>
        <p:txBody>
          <a:bodyPr/>
          <a:lstStyle/>
          <a:p>
            <a:pPr lvl="4"/>
            <a:r>
              <a:rPr lang="en-US" altLang="en-US"/>
              <a:t>&lt;author&gt;, &lt;company&gt;</a:t>
            </a:r>
          </a:p>
        </p:txBody>
      </p:sp>
      <p:sp>
        <p:nvSpPr>
          <p:cNvPr id="7" name="Rectangle 7"/>
          <p:cNvSpPr>
            <a:spLocks noGrp="1" noChangeArrowheads="1"/>
          </p:cNvSpPr>
          <p:nvPr>
            <p:ph type="sldNum" sz="quarter" idx="5"/>
          </p:nvPr>
        </p:nvSpPr>
        <p:spPr>
          <a:xfrm>
            <a:off x="2901950" y="8853488"/>
            <a:ext cx="792163" cy="184666"/>
          </a:xfrm>
          <a:ln/>
        </p:spPr>
        <p:txBody>
          <a:bodyPr/>
          <a:lstStyle/>
          <a:p>
            <a:r>
              <a:rPr lang="en-US" altLang="en-US"/>
              <a:t>Page </a:t>
            </a:r>
            <a:fld id="{9D61A51C-4DA0-4BB6-9D36-652D58FC4E00}" type="slidenum">
              <a:rPr lang="en-US" altLang="en-US"/>
              <a:pPr/>
              <a:t>44</a:t>
            </a:fld>
            <a:endParaRPr lang="en-US" altLang="en-US"/>
          </a:p>
        </p:txBody>
      </p:sp>
      <p:sp>
        <p:nvSpPr>
          <p:cNvPr id="24578" name="Rectangle 2"/>
          <p:cNvSpPr>
            <a:spLocks noGrp="1" noRot="1" noChangeAspect="1" noChangeArrowheads="1" noTextEdit="1"/>
          </p:cNvSpPr>
          <p:nvPr>
            <p:ph type="sldImg"/>
          </p:nvPr>
        </p:nvSpPr>
        <p:spPr>
          <a:xfrm>
            <a:off x="1150938" y="690563"/>
            <a:ext cx="4556125" cy="3417887"/>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29000" y="90944"/>
            <a:ext cx="2784475" cy="215444"/>
          </a:xfrm>
          <a:ln/>
        </p:spPr>
        <p:txBody>
          <a:bodyPr/>
          <a:lstStyle/>
          <a:p>
            <a:r>
              <a:rPr lang="en-US" altLang="en-US"/>
              <a:t>doc.: IEEE 802.15-&lt;doc#&gt;</a:t>
            </a:r>
          </a:p>
        </p:txBody>
      </p:sp>
      <p:sp>
        <p:nvSpPr>
          <p:cNvPr id="5" name="Rectangle 3"/>
          <p:cNvSpPr>
            <a:spLocks noGrp="1" noChangeArrowheads="1"/>
          </p:cNvSpPr>
          <p:nvPr>
            <p:ph type="dt" idx="1"/>
          </p:nvPr>
        </p:nvSpPr>
        <p:spPr>
          <a:xfrm>
            <a:off x="646113" y="90944"/>
            <a:ext cx="2708275" cy="215444"/>
          </a:xfrm>
          <a:ln/>
        </p:spPr>
        <p:txBody>
          <a:bodyPr/>
          <a:lstStyle/>
          <a:p>
            <a:r>
              <a:rPr lang="en-US" altLang="en-US"/>
              <a:t>&lt;month year&gt;</a:t>
            </a:r>
          </a:p>
        </p:txBody>
      </p:sp>
      <p:sp>
        <p:nvSpPr>
          <p:cNvPr id="6" name="Rectangle 6"/>
          <p:cNvSpPr>
            <a:spLocks noGrp="1" noChangeArrowheads="1"/>
          </p:cNvSpPr>
          <p:nvPr>
            <p:ph type="ftr" sz="quarter" idx="4"/>
          </p:nvPr>
        </p:nvSpPr>
        <p:spPr>
          <a:xfrm>
            <a:off x="3730625" y="8853488"/>
            <a:ext cx="2482850" cy="184666"/>
          </a:xfrm>
          <a:ln/>
        </p:spPr>
        <p:txBody>
          <a:bodyPr/>
          <a:lstStyle/>
          <a:p>
            <a:pPr lvl="4"/>
            <a:r>
              <a:rPr lang="en-US" altLang="en-US"/>
              <a:t>&lt;author&gt;, &lt;company&gt;</a:t>
            </a:r>
          </a:p>
        </p:txBody>
      </p:sp>
      <p:sp>
        <p:nvSpPr>
          <p:cNvPr id="7" name="Rectangle 7"/>
          <p:cNvSpPr>
            <a:spLocks noGrp="1" noChangeArrowheads="1"/>
          </p:cNvSpPr>
          <p:nvPr>
            <p:ph type="sldNum" sz="quarter" idx="5"/>
          </p:nvPr>
        </p:nvSpPr>
        <p:spPr>
          <a:xfrm>
            <a:off x="2901950" y="8853488"/>
            <a:ext cx="792163" cy="184666"/>
          </a:xfrm>
          <a:ln/>
        </p:spPr>
        <p:txBody>
          <a:bodyPr/>
          <a:lstStyle/>
          <a:p>
            <a:r>
              <a:rPr lang="en-US" altLang="en-US"/>
              <a:t>Page </a:t>
            </a:r>
            <a:fld id="{9D61A51C-4DA0-4BB6-9D36-652D58FC4E00}" type="slidenum">
              <a:rPr lang="en-US" altLang="en-US"/>
              <a:pPr/>
              <a:t>45</a:t>
            </a:fld>
            <a:endParaRPr lang="en-US" altLang="en-US"/>
          </a:p>
        </p:txBody>
      </p:sp>
      <p:sp>
        <p:nvSpPr>
          <p:cNvPr id="24578" name="Rectangle 2"/>
          <p:cNvSpPr>
            <a:spLocks noGrp="1" noRot="1" noChangeAspect="1" noChangeArrowheads="1" noTextEdit="1"/>
          </p:cNvSpPr>
          <p:nvPr>
            <p:ph type="sldImg"/>
          </p:nvPr>
        </p:nvSpPr>
        <p:spPr>
          <a:xfrm>
            <a:off x="1150938" y="690563"/>
            <a:ext cx="4556125" cy="3417887"/>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867394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29000" y="90944"/>
            <a:ext cx="2784475" cy="215444"/>
          </a:xfrm>
          <a:ln/>
        </p:spPr>
        <p:txBody>
          <a:bodyPr/>
          <a:lstStyle/>
          <a:p>
            <a:r>
              <a:rPr lang="en-US" altLang="en-US"/>
              <a:t>doc.: IEEE 802.15-&lt;doc#&gt;</a:t>
            </a:r>
          </a:p>
        </p:txBody>
      </p:sp>
      <p:sp>
        <p:nvSpPr>
          <p:cNvPr id="5" name="Rectangle 3"/>
          <p:cNvSpPr>
            <a:spLocks noGrp="1" noChangeArrowheads="1"/>
          </p:cNvSpPr>
          <p:nvPr>
            <p:ph type="dt" idx="1"/>
          </p:nvPr>
        </p:nvSpPr>
        <p:spPr>
          <a:xfrm>
            <a:off x="646113" y="90944"/>
            <a:ext cx="2708275" cy="215444"/>
          </a:xfrm>
          <a:ln/>
        </p:spPr>
        <p:txBody>
          <a:bodyPr/>
          <a:lstStyle/>
          <a:p>
            <a:r>
              <a:rPr lang="en-US" altLang="en-US"/>
              <a:t>&lt;month year&gt;</a:t>
            </a:r>
          </a:p>
        </p:txBody>
      </p:sp>
      <p:sp>
        <p:nvSpPr>
          <p:cNvPr id="6" name="Rectangle 6"/>
          <p:cNvSpPr>
            <a:spLocks noGrp="1" noChangeArrowheads="1"/>
          </p:cNvSpPr>
          <p:nvPr>
            <p:ph type="ftr" sz="quarter" idx="4"/>
          </p:nvPr>
        </p:nvSpPr>
        <p:spPr>
          <a:xfrm>
            <a:off x="3730625" y="8853488"/>
            <a:ext cx="2482850" cy="184666"/>
          </a:xfrm>
          <a:ln/>
        </p:spPr>
        <p:txBody>
          <a:bodyPr/>
          <a:lstStyle/>
          <a:p>
            <a:pPr lvl="4"/>
            <a:r>
              <a:rPr lang="en-US" altLang="en-US"/>
              <a:t>&lt;author&gt;, &lt;company&gt;</a:t>
            </a:r>
          </a:p>
        </p:txBody>
      </p:sp>
      <p:sp>
        <p:nvSpPr>
          <p:cNvPr id="7" name="Rectangle 7"/>
          <p:cNvSpPr>
            <a:spLocks noGrp="1" noChangeArrowheads="1"/>
          </p:cNvSpPr>
          <p:nvPr>
            <p:ph type="sldNum" sz="quarter" idx="5"/>
          </p:nvPr>
        </p:nvSpPr>
        <p:spPr>
          <a:xfrm>
            <a:off x="2901950" y="8853488"/>
            <a:ext cx="792163" cy="184666"/>
          </a:xfrm>
          <a:ln/>
        </p:spPr>
        <p:txBody>
          <a:bodyPr/>
          <a:lstStyle/>
          <a:p>
            <a:r>
              <a:rPr lang="en-US" altLang="en-US"/>
              <a:t>Page </a:t>
            </a:r>
            <a:fld id="{9D61A51C-4DA0-4BB6-9D36-652D58FC4E00}" type="slidenum">
              <a:rPr lang="en-US" altLang="en-US"/>
              <a:pPr/>
              <a:t>47</a:t>
            </a:fld>
            <a:endParaRPr lang="en-US" altLang="en-US"/>
          </a:p>
        </p:txBody>
      </p:sp>
      <p:sp>
        <p:nvSpPr>
          <p:cNvPr id="24578" name="Rectangle 2"/>
          <p:cNvSpPr>
            <a:spLocks noGrp="1" noRot="1" noChangeAspect="1" noChangeArrowheads="1" noTextEdit="1"/>
          </p:cNvSpPr>
          <p:nvPr>
            <p:ph type="sldImg"/>
          </p:nvPr>
        </p:nvSpPr>
        <p:spPr>
          <a:xfrm>
            <a:off x="1150938" y="690563"/>
            <a:ext cx="4556125" cy="3417887"/>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250640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18</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18</a:t>
            </a:fld>
            <a:endParaRPr lang="en-US" altLang="en-US"/>
          </a:p>
        </p:txBody>
      </p:sp>
      <p:sp>
        <p:nvSpPr>
          <p:cNvPr id="22531" name="Text Box 3"/>
          <p:cNvSpPr>
            <a:spLocks noGrp="1" noRot="1" noChangeAspect="1" noChangeArrowheads="1" noTextEdit="1"/>
          </p:cNvSpPr>
          <p:nvPr>
            <p:ph type="sldImg"/>
          </p:nvPr>
        </p:nvSpPr>
        <p:spPr>
          <a:xfrm>
            <a:off x="1125538" y="688975"/>
            <a:ext cx="4535487" cy="34004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51</a:t>
            </a:fld>
            <a:endParaRPr lang="en-US"/>
          </a:p>
        </p:txBody>
      </p:sp>
      <p:sp>
        <p:nvSpPr>
          <p:cNvPr id="16388" name="Rectangle 2"/>
          <p:cNvSpPr>
            <a:spLocks noGrp="1" noRot="1" noChangeAspect="1" noChangeArrowheads="1" noTextEdit="1"/>
          </p:cNvSpPr>
          <p:nvPr>
            <p:ph type="sldImg"/>
          </p:nvPr>
        </p:nvSpPr>
        <p:spPr>
          <a:xfrm>
            <a:off x="1150938" y="690563"/>
            <a:ext cx="4556125" cy="3417887"/>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52</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52</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54</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54</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55</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55</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58</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58</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61</a:t>
            </a:fld>
            <a:endParaRPr lang="en-US"/>
          </a:p>
        </p:txBody>
      </p:sp>
      <p:sp>
        <p:nvSpPr>
          <p:cNvPr id="16388" name="Rectangle 2"/>
          <p:cNvSpPr>
            <a:spLocks noGrp="1" noRot="1" noChangeAspect="1" noChangeArrowheads="1" noTextEdit="1"/>
          </p:cNvSpPr>
          <p:nvPr>
            <p:ph type="sldImg"/>
          </p:nvPr>
        </p:nvSpPr>
        <p:spPr>
          <a:xfrm>
            <a:off x="1150938" y="690563"/>
            <a:ext cx="4556125" cy="3417887"/>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62</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62</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63</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63</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64</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64</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65</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65</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19</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19</a:t>
            </a:fld>
            <a:endParaRPr lang="en-US" altLang="en-US"/>
          </a:p>
        </p:txBody>
      </p:sp>
      <p:sp>
        <p:nvSpPr>
          <p:cNvPr id="22531" name="Text Box 3"/>
          <p:cNvSpPr>
            <a:spLocks noGrp="1" noRot="1" noChangeAspect="1" noChangeArrowheads="1" noTextEdit="1"/>
          </p:cNvSpPr>
          <p:nvPr>
            <p:ph type="sldImg"/>
          </p:nvPr>
        </p:nvSpPr>
        <p:spPr>
          <a:xfrm>
            <a:off x="1125538" y="688975"/>
            <a:ext cx="4535487" cy="34004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7124100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66</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66</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67</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67</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68</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68</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3429000" y="90944"/>
            <a:ext cx="27844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16387"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16388" name="Rectangle 6"/>
          <p:cNvSpPr>
            <a:spLocks noGrp="1" noChangeArrowheads="1"/>
          </p:cNvSpPr>
          <p:nvPr>
            <p:ph type="ftr" sz="quarter" idx="4"/>
          </p:nvPr>
        </p:nvSpPr>
        <p:spPr>
          <a:xfrm>
            <a:off x="3730625" y="8853488"/>
            <a:ext cx="248285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4" indent="-338374"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1165"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0233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5349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0466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5582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69</a:t>
            </a:fld>
            <a:endParaRPr lang="en-US" altLang="en-US" smtClean="0"/>
          </a:p>
        </p:txBody>
      </p:sp>
      <p:sp>
        <p:nvSpPr>
          <p:cNvPr id="16390" name="Rectangle 2"/>
          <p:cNvSpPr>
            <a:spLocks noGrp="1" noRot="1" noChangeAspect="1" noChangeArrowheads="1" noTextEdit="1"/>
          </p:cNvSpPr>
          <p:nvPr>
            <p:ph type="sldImg"/>
          </p:nvPr>
        </p:nvSpPr>
        <p:spPr>
          <a:xfrm>
            <a:off x="1150938" y="690563"/>
            <a:ext cx="4556125" cy="3417887"/>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3962819" y="91129"/>
            <a:ext cx="2249889" cy="215444"/>
          </a:xfrm>
        </p:spPr>
        <p:txBody>
          <a:bodyPr/>
          <a:lstStyle>
            <a:lvl1pPr defTabSz="921128" eaLnBrk="0" hangingPunct="0">
              <a:defRPr sz="1200">
                <a:solidFill>
                  <a:schemeClr val="tx1"/>
                </a:solidFill>
                <a:latin typeface="Times New Roman" pitchFamily="18" charset="0"/>
              </a:defRPr>
            </a:lvl1pPr>
            <a:lvl2pPr marL="733143" indent="-281978" defTabSz="921128" eaLnBrk="0" hangingPunct="0">
              <a:defRPr sz="1200">
                <a:solidFill>
                  <a:schemeClr val="tx1"/>
                </a:solidFill>
                <a:latin typeface="Times New Roman" pitchFamily="18" charset="0"/>
              </a:defRPr>
            </a:lvl2pPr>
            <a:lvl3pPr marL="1127912" indent="-225582" defTabSz="921128" eaLnBrk="0" hangingPunct="0">
              <a:defRPr sz="1200">
                <a:solidFill>
                  <a:schemeClr val="tx1"/>
                </a:solidFill>
                <a:latin typeface="Times New Roman" pitchFamily="18" charset="0"/>
              </a:defRPr>
            </a:lvl3pPr>
            <a:lvl4pPr marL="1579077" indent="-225582" defTabSz="921128" eaLnBrk="0" hangingPunct="0">
              <a:defRPr sz="1200">
                <a:solidFill>
                  <a:schemeClr val="tx1"/>
                </a:solidFill>
                <a:latin typeface="Times New Roman" pitchFamily="18" charset="0"/>
              </a:defRPr>
            </a:lvl4pPr>
            <a:lvl5pPr marL="2030242" indent="-225582" defTabSz="921128" eaLnBrk="0" hangingPunct="0">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46863" y="91129"/>
            <a:ext cx="1174401" cy="215444"/>
          </a:xfrm>
        </p:spPr>
        <p:txBody>
          <a:bodyPr/>
          <a:lstStyle>
            <a:lvl1pPr defTabSz="921128" eaLnBrk="0" hangingPunct="0">
              <a:defRPr sz="1200">
                <a:solidFill>
                  <a:schemeClr val="tx1"/>
                </a:solidFill>
                <a:latin typeface="Times New Roman" pitchFamily="18" charset="0"/>
              </a:defRPr>
            </a:lvl1pPr>
            <a:lvl2pPr marL="733143" indent="-281978" defTabSz="921128" eaLnBrk="0" hangingPunct="0">
              <a:defRPr sz="1200">
                <a:solidFill>
                  <a:schemeClr val="tx1"/>
                </a:solidFill>
                <a:latin typeface="Times New Roman" pitchFamily="18" charset="0"/>
              </a:defRPr>
            </a:lvl2pPr>
            <a:lvl3pPr marL="1127912" indent="-225582" defTabSz="921128" eaLnBrk="0" hangingPunct="0">
              <a:defRPr sz="1200">
                <a:solidFill>
                  <a:schemeClr val="tx1"/>
                </a:solidFill>
                <a:latin typeface="Times New Roman" pitchFamily="18" charset="0"/>
              </a:defRPr>
            </a:lvl3pPr>
            <a:lvl4pPr marL="1579077" indent="-225582" defTabSz="921128" eaLnBrk="0" hangingPunct="0">
              <a:defRPr sz="1200">
                <a:solidFill>
                  <a:schemeClr val="tx1"/>
                </a:solidFill>
                <a:latin typeface="Times New Roman" pitchFamily="18" charset="0"/>
              </a:defRPr>
            </a:lvl4pPr>
            <a:lvl5pPr marL="2030242" indent="-225582" defTabSz="921128" eaLnBrk="0" hangingPunct="0">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43376" y="8853069"/>
            <a:ext cx="2069332" cy="369332"/>
          </a:xfrm>
        </p:spPr>
        <p:txBody>
          <a:bodyPr/>
          <a:lstStyle>
            <a:lvl1pPr marL="338374" indent="-338374" defTabSz="921128" eaLnBrk="0" hangingPunct="0">
              <a:defRPr sz="1200">
                <a:solidFill>
                  <a:schemeClr val="tx1"/>
                </a:solidFill>
                <a:latin typeface="Times New Roman" pitchFamily="18" charset="0"/>
              </a:defRPr>
            </a:lvl1pPr>
            <a:lvl2pPr marL="733143" indent="-281978" defTabSz="921128" eaLnBrk="0" hangingPunct="0">
              <a:defRPr sz="1200">
                <a:solidFill>
                  <a:schemeClr val="tx1"/>
                </a:solidFill>
                <a:latin typeface="Times New Roman" pitchFamily="18" charset="0"/>
              </a:defRPr>
            </a:lvl2pPr>
            <a:lvl3pPr marL="1127912" indent="-225582" defTabSz="921128" eaLnBrk="0" hangingPunct="0">
              <a:defRPr sz="1200">
                <a:solidFill>
                  <a:schemeClr val="tx1"/>
                </a:solidFill>
                <a:latin typeface="Times New Roman" pitchFamily="18" charset="0"/>
              </a:defRPr>
            </a:lvl3pPr>
            <a:lvl4pPr marL="1579077" indent="-225582" defTabSz="921128" eaLnBrk="0" hangingPunct="0">
              <a:defRPr sz="1200">
                <a:solidFill>
                  <a:schemeClr val="tx1"/>
                </a:solidFill>
                <a:latin typeface="Times New Roman" pitchFamily="18" charset="0"/>
              </a:defRPr>
            </a:lvl4pPr>
            <a:lvl5pPr marL="451165" defTabSz="921128" eaLnBrk="0" hangingPunct="0">
              <a:defRPr sz="1200">
                <a:solidFill>
                  <a:schemeClr val="tx1"/>
                </a:solidFill>
                <a:latin typeface="Times New Roman" pitchFamily="18" charset="0"/>
              </a:defRPr>
            </a:lvl5pPr>
            <a:lvl6pPr marL="902330" defTabSz="921128" eaLnBrk="0" fontAlgn="base" hangingPunct="0">
              <a:spcBef>
                <a:spcPct val="0"/>
              </a:spcBef>
              <a:spcAft>
                <a:spcPct val="0"/>
              </a:spcAft>
              <a:defRPr sz="1200">
                <a:solidFill>
                  <a:schemeClr val="tx1"/>
                </a:solidFill>
                <a:latin typeface="Times New Roman" pitchFamily="18" charset="0"/>
              </a:defRPr>
            </a:lvl6pPr>
            <a:lvl7pPr marL="1353495" defTabSz="921128" eaLnBrk="0" fontAlgn="base" hangingPunct="0">
              <a:spcBef>
                <a:spcPct val="0"/>
              </a:spcBef>
              <a:spcAft>
                <a:spcPct val="0"/>
              </a:spcAft>
              <a:defRPr sz="1200">
                <a:solidFill>
                  <a:schemeClr val="tx1"/>
                </a:solidFill>
                <a:latin typeface="Times New Roman" pitchFamily="18" charset="0"/>
              </a:defRPr>
            </a:lvl7pPr>
            <a:lvl8pPr marL="1804660" defTabSz="921128" eaLnBrk="0" fontAlgn="base" hangingPunct="0">
              <a:spcBef>
                <a:spcPct val="0"/>
              </a:spcBef>
              <a:spcAft>
                <a:spcPct val="0"/>
              </a:spcAft>
              <a:defRPr sz="1200">
                <a:solidFill>
                  <a:schemeClr val="tx1"/>
                </a:solidFill>
                <a:latin typeface="Times New Roman" pitchFamily="18" charset="0"/>
              </a:defRPr>
            </a:lvl8pPr>
            <a:lvl9pPr marL="2255825" defTabSz="921128"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284555" y="8853069"/>
            <a:ext cx="409785"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70</a:t>
            </a:fld>
            <a:endParaRPr lang="en-US" altLang="en-US" smtClean="0"/>
          </a:p>
        </p:txBody>
      </p:sp>
      <p:sp>
        <p:nvSpPr>
          <p:cNvPr id="18438" name="Rectangle 2"/>
          <p:cNvSpPr>
            <a:spLocks noGrp="1" noRot="1" noChangeAspect="1" noChangeArrowheads="1" noTextEdit="1"/>
          </p:cNvSpPr>
          <p:nvPr>
            <p:ph type="sldImg"/>
          </p:nvPr>
        </p:nvSpPr>
        <p:spPr>
          <a:xfrm>
            <a:off x="1150938" y="690563"/>
            <a:ext cx="4556125" cy="3417887"/>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93" rIns="93993"/>
          <a:lstStyle/>
          <a:p>
            <a:endParaRPr lang="en-US"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0938" y="690563"/>
            <a:ext cx="4556125" cy="3417887"/>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3429000" y="90944"/>
            <a:ext cx="2784475" cy="215444"/>
          </a:xfrm>
        </p:spPr>
        <p:txBody>
          <a:bodyPr/>
          <a:lstStyle/>
          <a:p>
            <a:pPr>
              <a:defRPr/>
            </a:pPr>
            <a:r>
              <a:rPr lang="en-US"/>
              <a:t>doc.: IEEE 802.11-15/0496r1</a:t>
            </a:r>
          </a:p>
        </p:txBody>
      </p:sp>
      <p:sp>
        <p:nvSpPr>
          <p:cNvPr id="5" name="Date Placeholder 4"/>
          <p:cNvSpPr>
            <a:spLocks noGrp="1"/>
          </p:cNvSpPr>
          <p:nvPr>
            <p:ph type="dt" sz="quarter" idx="1"/>
          </p:nvPr>
        </p:nvSpPr>
        <p:spPr>
          <a:xfrm>
            <a:off x="646113" y="90944"/>
            <a:ext cx="2708275" cy="215444"/>
          </a:xfrm>
        </p:spPr>
        <p:txBody>
          <a:bodyPr/>
          <a:lstStyle/>
          <a:p>
            <a:pPr>
              <a:defRPr/>
            </a:pPr>
            <a:r>
              <a:rPr lang="en-US"/>
              <a:t>May 2015</a:t>
            </a:r>
          </a:p>
        </p:txBody>
      </p:sp>
      <p:sp>
        <p:nvSpPr>
          <p:cNvPr id="6" name="Footer Placeholder 5"/>
          <p:cNvSpPr>
            <a:spLocks noGrp="1"/>
          </p:cNvSpPr>
          <p:nvPr>
            <p:ph type="ftr" sz="quarter" idx="4"/>
          </p:nvPr>
        </p:nvSpPr>
        <p:spPr>
          <a:xfrm>
            <a:off x="3730625" y="8853488"/>
            <a:ext cx="2482850" cy="369332"/>
          </a:xfrm>
        </p:spPr>
        <p:txBody>
          <a:bodyPr/>
          <a:lstStyle/>
          <a:p>
            <a:pPr lvl="4">
              <a:defRPr/>
            </a:pPr>
            <a:r>
              <a:rPr lang="en-US"/>
              <a:t>Edward Au (Marvell Semiconductor)</a:t>
            </a:r>
          </a:p>
        </p:txBody>
      </p:sp>
      <p:sp>
        <p:nvSpPr>
          <p:cNvPr id="28679" name="Slide Number Placeholder 6"/>
          <p:cNvSpPr>
            <a:spLocks noGrp="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71</a:t>
            </a:fld>
            <a:endParaRPr lang="en-US" alt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0938" y="690563"/>
            <a:ext cx="4556125" cy="3417887"/>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3429000" y="90944"/>
            <a:ext cx="2784475" cy="215444"/>
          </a:xfrm>
        </p:spPr>
        <p:txBody>
          <a:bodyPr/>
          <a:lstStyle/>
          <a:p>
            <a:pPr>
              <a:defRPr/>
            </a:pPr>
            <a:r>
              <a:rPr lang="en-US"/>
              <a:t>doc.: IEEE 802.11-15/0496r1</a:t>
            </a:r>
          </a:p>
        </p:txBody>
      </p:sp>
      <p:sp>
        <p:nvSpPr>
          <p:cNvPr id="5" name="Date Placeholder 4"/>
          <p:cNvSpPr>
            <a:spLocks noGrp="1"/>
          </p:cNvSpPr>
          <p:nvPr>
            <p:ph type="dt" sz="quarter" idx="1"/>
          </p:nvPr>
        </p:nvSpPr>
        <p:spPr>
          <a:xfrm>
            <a:off x="646113" y="90944"/>
            <a:ext cx="2708275" cy="215444"/>
          </a:xfrm>
        </p:spPr>
        <p:txBody>
          <a:bodyPr/>
          <a:lstStyle/>
          <a:p>
            <a:pPr>
              <a:defRPr/>
            </a:pPr>
            <a:r>
              <a:rPr lang="en-US"/>
              <a:t>May 2015</a:t>
            </a:r>
          </a:p>
        </p:txBody>
      </p:sp>
      <p:sp>
        <p:nvSpPr>
          <p:cNvPr id="6" name="Footer Placeholder 5"/>
          <p:cNvSpPr>
            <a:spLocks noGrp="1"/>
          </p:cNvSpPr>
          <p:nvPr>
            <p:ph type="ftr" sz="quarter" idx="4"/>
          </p:nvPr>
        </p:nvSpPr>
        <p:spPr>
          <a:xfrm>
            <a:off x="3730625" y="8853488"/>
            <a:ext cx="2482850" cy="369332"/>
          </a:xfrm>
        </p:spPr>
        <p:txBody>
          <a:bodyPr/>
          <a:lstStyle/>
          <a:p>
            <a:pPr lvl="4">
              <a:defRPr/>
            </a:pPr>
            <a:r>
              <a:rPr lang="en-US"/>
              <a:t>Edward Au (Marvell Semiconductor)</a:t>
            </a:r>
          </a:p>
        </p:txBody>
      </p:sp>
      <p:sp>
        <p:nvSpPr>
          <p:cNvPr id="30727" name="Slide Number Placeholder 6"/>
          <p:cNvSpPr>
            <a:spLocks noGrp="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72</a:t>
            </a:fld>
            <a:endParaRPr lang="en-US" alt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xfrm>
            <a:off x="3429000" y="90944"/>
            <a:ext cx="27844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67587"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67588" name="Rectangle 6"/>
          <p:cNvSpPr>
            <a:spLocks noGrp="1" noChangeArrowheads="1"/>
          </p:cNvSpPr>
          <p:nvPr>
            <p:ph type="ftr" sz="quarter" idx="4"/>
          </p:nvPr>
        </p:nvSpPr>
        <p:spPr>
          <a:xfrm>
            <a:off x="3730625" y="8853488"/>
            <a:ext cx="248285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4" indent="-338374"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1165"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0233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5349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0466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5582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73</a:t>
            </a:fld>
            <a:endParaRPr lang="en-US" altLang="en-US" smtClean="0"/>
          </a:p>
        </p:txBody>
      </p:sp>
      <p:sp>
        <p:nvSpPr>
          <p:cNvPr id="67590" name="Rectangle 2"/>
          <p:cNvSpPr>
            <a:spLocks noGrp="1" noRot="1" noChangeAspect="1" noChangeArrowheads="1" noTextEdit="1"/>
          </p:cNvSpPr>
          <p:nvPr>
            <p:ph type="sldImg"/>
          </p:nvPr>
        </p:nvSpPr>
        <p:spPr>
          <a:xfrm>
            <a:off x="1150938" y="690563"/>
            <a:ext cx="4556125" cy="3417887"/>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3856492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xfrm>
            <a:off x="3429000" y="90944"/>
            <a:ext cx="27844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67587"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67588" name="Rectangle 6"/>
          <p:cNvSpPr>
            <a:spLocks noGrp="1" noChangeArrowheads="1"/>
          </p:cNvSpPr>
          <p:nvPr>
            <p:ph type="ftr" sz="quarter" idx="4"/>
          </p:nvPr>
        </p:nvSpPr>
        <p:spPr>
          <a:xfrm>
            <a:off x="3730625" y="8853488"/>
            <a:ext cx="248285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4" indent="-338374"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1165"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0233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5349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0466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5582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74</a:t>
            </a:fld>
            <a:endParaRPr lang="en-US" altLang="en-US" smtClean="0"/>
          </a:p>
        </p:txBody>
      </p:sp>
      <p:sp>
        <p:nvSpPr>
          <p:cNvPr id="67590" name="Rectangle 2"/>
          <p:cNvSpPr>
            <a:spLocks noGrp="1" noRot="1" noChangeAspect="1" noChangeArrowheads="1" noTextEdit="1"/>
          </p:cNvSpPr>
          <p:nvPr>
            <p:ph type="sldImg"/>
          </p:nvPr>
        </p:nvSpPr>
        <p:spPr>
          <a:xfrm>
            <a:off x="1150938" y="690563"/>
            <a:ext cx="4556125" cy="3417887"/>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6185655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xfrm>
            <a:off x="3429000" y="90944"/>
            <a:ext cx="27844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67587"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67588" name="Rectangle 6"/>
          <p:cNvSpPr>
            <a:spLocks noGrp="1" noChangeArrowheads="1"/>
          </p:cNvSpPr>
          <p:nvPr>
            <p:ph type="ftr" sz="quarter" idx="4"/>
          </p:nvPr>
        </p:nvSpPr>
        <p:spPr>
          <a:xfrm>
            <a:off x="3730625" y="8853488"/>
            <a:ext cx="248285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4" indent="-338374"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1165"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0233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5349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0466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5582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75</a:t>
            </a:fld>
            <a:endParaRPr lang="en-US" altLang="en-US" smtClean="0"/>
          </a:p>
        </p:txBody>
      </p:sp>
      <p:sp>
        <p:nvSpPr>
          <p:cNvPr id="67590" name="Rectangle 2"/>
          <p:cNvSpPr>
            <a:spLocks noGrp="1" noRot="1" noChangeAspect="1" noChangeArrowheads="1" noTextEdit="1"/>
          </p:cNvSpPr>
          <p:nvPr>
            <p:ph type="sldImg"/>
          </p:nvPr>
        </p:nvSpPr>
        <p:spPr>
          <a:xfrm>
            <a:off x="1150938" y="690563"/>
            <a:ext cx="4556125" cy="3417887"/>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5982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20</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20</a:t>
            </a:fld>
            <a:endParaRPr lang="en-US" altLang="en-US"/>
          </a:p>
        </p:txBody>
      </p:sp>
      <p:sp>
        <p:nvSpPr>
          <p:cNvPr id="22531" name="Text Box 3"/>
          <p:cNvSpPr>
            <a:spLocks noGrp="1" noRot="1" noChangeAspect="1" noChangeArrowheads="1" noTextEdit="1"/>
          </p:cNvSpPr>
          <p:nvPr>
            <p:ph type="sldImg"/>
          </p:nvPr>
        </p:nvSpPr>
        <p:spPr>
          <a:xfrm>
            <a:off x="1125538" y="688975"/>
            <a:ext cx="4535487" cy="34004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58741280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xfrm>
            <a:off x="3429000" y="90944"/>
            <a:ext cx="27844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67587"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67588" name="Rectangle 6"/>
          <p:cNvSpPr>
            <a:spLocks noGrp="1" noChangeArrowheads="1"/>
          </p:cNvSpPr>
          <p:nvPr>
            <p:ph type="ftr" sz="quarter" idx="4"/>
          </p:nvPr>
        </p:nvSpPr>
        <p:spPr>
          <a:xfrm>
            <a:off x="3730625" y="8853488"/>
            <a:ext cx="248285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4" indent="-338374"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1165"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0233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5349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0466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5582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76</a:t>
            </a:fld>
            <a:endParaRPr lang="en-US" altLang="en-US" smtClean="0"/>
          </a:p>
        </p:txBody>
      </p:sp>
      <p:sp>
        <p:nvSpPr>
          <p:cNvPr id="67590" name="Rectangle 2"/>
          <p:cNvSpPr>
            <a:spLocks noGrp="1" noRot="1" noChangeAspect="1" noChangeArrowheads="1" noTextEdit="1"/>
          </p:cNvSpPr>
          <p:nvPr>
            <p:ph type="sldImg"/>
          </p:nvPr>
        </p:nvSpPr>
        <p:spPr>
          <a:xfrm>
            <a:off x="1150938" y="690563"/>
            <a:ext cx="4556125" cy="3417887"/>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728980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xfrm>
            <a:off x="3429000" y="90944"/>
            <a:ext cx="27844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59395"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59396" name="Rectangle 6"/>
          <p:cNvSpPr>
            <a:spLocks noGrp="1" noChangeArrowheads="1"/>
          </p:cNvSpPr>
          <p:nvPr>
            <p:ph type="ftr" sz="quarter" idx="4"/>
          </p:nvPr>
        </p:nvSpPr>
        <p:spPr>
          <a:xfrm>
            <a:off x="3730625" y="8853488"/>
            <a:ext cx="248285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4" indent="-338374"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1165"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0233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5349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0466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5582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78</a:t>
            </a:fld>
            <a:endParaRPr lang="en-US" altLang="en-US" smtClean="0"/>
          </a:p>
        </p:txBody>
      </p:sp>
      <p:sp>
        <p:nvSpPr>
          <p:cNvPr id="59398" name="Rectangle 2"/>
          <p:cNvSpPr>
            <a:spLocks noGrp="1" noRot="1" noChangeAspect="1" noChangeArrowheads="1" noTextEdit="1"/>
          </p:cNvSpPr>
          <p:nvPr>
            <p:ph type="sldImg"/>
          </p:nvPr>
        </p:nvSpPr>
        <p:spPr>
          <a:xfrm>
            <a:off x="1150938" y="690563"/>
            <a:ext cx="4556125" cy="3417887"/>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xfrm>
            <a:off x="3429000" y="90944"/>
            <a:ext cx="27844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59395"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59396" name="Rectangle 6"/>
          <p:cNvSpPr>
            <a:spLocks noGrp="1" noChangeArrowheads="1"/>
          </p:cNvSpPr>
          <p:nvPr>
            <p:ph type="ftr" sz="quarter" idx="4"/>
          </p:nvPr>
        </p:nvSpPr>
        <p:spPr>
          <a:xfrm>
            <a:off x="3730625" y="8853488"/>
            <a:ext cx="248285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4" indent="-338374"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1165"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0233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5349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0466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5582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79</a:t>
            </a:fld>
            <a:endParaRPr lang="en-US" altLang="en-US" smtClean="0"/>
          </a:p>
        </p:txBody>
      </p:sp>
      <p:sp>
        <p:nvSpPr>
          <p:cNvPr id="59398" name="Rectangle 2"/>
          <p:cNvSpPr>
            <a:spLocks noGrp="1" noRot="1" noChangeAspect="1" noChangeArrowheads="1" noTextEdit="1"/>
          </p:cNvSpPr>
          <p:nvPr>
            <p:ph type="sldImg"/>
          </p:nvPr>
        </p:nvSpPr>
        <p:spPr>
          <a:xfrm>
            <a:off x="1150938" y="690563"/>
            <a:ext cx="4556125" cy="3417887"/>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7497104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xfrm>
            <a:off x="646863" y="91129"/>
            <a:ext cx="2706775" cy="215444"/>
          </a:xfrm>
          <a:noFill/>
        </p:spPr>
        <p:txBody>
          <a:bodyPr/>
          <a:lstStyle/>
          <a:p>
            <a:fld id="{4B2F59AB-E493-40DE-ACA1-5B98A49EA435}" type="datetime6">
              <a:rPr lang="en-US" altLang="ko-KR"/>
              <a:pPr/>
              <a:t>September 18</a:t>
            </a:fld>
            <a:endParaRPr lang="en-US" altLang="ko-KR" dirty="0"/>
          </a:p>
        </p:txBody>
      </p:sp>
      <p:sp>
        <p:nvSpPr>
          <p:cNvPr id="18435" name="Rectangle 7"/>
          <p:cNvSpPr>
            <a:spLocks noGrp="1" noChangeArrowheads="1"/>
          </p:cNvSpPr>
          <p:nvPr>
            <p:ph type="sldNum" sz="quarter" idx="5"/>
          </p:nvPr>
        </p:nvSpPr>
        <p:spPr>
          <a:xfrm>
            <a:off x="2901462" y="8853069"/>
            <a:ext cx="792878" cy="184666"/>
          </a:xfrm>
          <a:noFill/>
        </p:spPr>
        <p:txBody>
          <a:bodyPr/>
          <a:lstStyle/>
          <a:p>
            <a:r>
              <a:rPr lang="en-US" altLang="ko-KR" dirty="0"/>
              <a:t>Page </a:t>
            </a:r>
            <a:fld id="{1947713B-9E3B-4CF5-AF7E-FEA9F13396C5}" type="slidenum">
              <a:rPr lang="en-US" altLang="ko-KR"/>
              <a:pPr/>
              <a:t>80</a:t>
            </a:fld>
            <a:endParaRPr lang="en-US" altLang="ko-KR" dirty="0"/>
          </a:p>
        </p:txBody>
      </p:sp>
      <p:sp>
        <p:nvSpPr>
          <p:cNvPr id="18436" name="Rectangle 2"/>
          <p:cNvSpPr>
            <a:spLocks noGrp="1" noRot="1" noChangeAspect="1" noChangeArrowheads="1" noTextEdit="1"/>
          </p:cNvSpPr>
          <p:nvPr>
            <p:ph type="sldImg"/>
          </p:nvPr>
        </p:nvSpPr>
        <p:spPr>
          <a:xfrm>
            <a:off x="1150938" y="690563"/>
            <a:ext cx="4556125" cy="3417887"/>
          </a:xfrm>
          <a:ln/>
        </p:spPr>
      </p:sp>
      <p:sp>
        <p:nvSpPr>
          <p:cNvPr id="18437"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a:xfrm>
            <a:off x="3429000" y="91129"/>
            <a:ext cx="2783708" cy="215444"/>
          </a:xfrm>
        </p:spPr>
        <p:txBody>
          <a:bodyPr/>
          <a:lstStyle/>
          <a:p>
            <a:endParaRPr lang="en-US" altLang="ko-KR"/>
          </a:p>
        </p:txBody>
      </p:sp>
    </p:spTree>
    <p:extLst>
      <p:ext uri="{BB962C8B-B14F-4D97-AF65-F5344CB8AC3E}">
        <p14:creationId xmlns:p14="http://schemas.microsoft.com/office/powerpoint/2010/main" val="170572896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0938" y="690563"/>
            <a:ext cx="4556125" cy="341788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a:xfrm>
            <a:off x="3429000" y="91129"/>
            <a:ext cx="2783708" cy="215444"/>
          </a:xfrm>
        </p:spPr>
        <p:txBody>
          <a:bodyPr/>
          <a:lstStyle/>
          <a:p>
            <a:endParaRPr lang="en-US" altLang="ko-KR"/>
          </a:p>
        </p:txBody>
      </p:sp>
      <p:sp>
        <p:nvSpPr>
          <p:cNvPr id="5" name="날짜 개체 틀 4"/>
          <p:cNvSpPr>
            <a:spLocks noGrp="1"/>
          </p:cNvSpPr>
          <p:nvPr>
            <p:ph type="dt" idx="11"/>
          </p:nvPr>
        </p:nvSpPr>
        <p:spPr>
          <a:xfrm>
            <a:off x="646863" y="91129"/>
            <a:ext cx="2706775" cy="215444"/>
          </a:xfrm>
        </p:spPr>
        <p:txBody>
          <a:bodyPr/>
          <a:lstStyle/>
          <a:p>
            <a:fld id="{96B197B8-484B-437B-A405-C7D6A443CD1A}" type="datetime6">
              <a:rPr lang="en-US" altLang="ko-KR" smtClean="0"/>
              <a:pPr/>
              <a:t>September 18</a:t>
            </a:fld>
            <a:endParaRPr lang="en-US" altLang="ko-KR"/>
          </a:p>
        </p:txBody>
      </p:sp>
      <p:sp>
        <p:nvSpPr>
          <p:cNvPr id="6" name="슬라이드 번호 개체 틀 5"/>
          <p:cNvSpPr>
            <a:spLocks noGrp="1"/>
          </p:cNvSpPr>
          <p:nvPr>
            <p:ph type="sldNum" sz="quarter" idx="12"/>
          </p:nvPr>
        </p:nvSpPr>
        <p:spPr>
          <a:xfrm>
            <a:off x="2901462" y="8853069"/>
            <a:ext cx="792878" cy="184666"/>
          </a:xfrm>
        </p:spPr>
        <p:txBody>
          <a:bodyPr/>
          <a:lstStyle/>
          <a:p>
            <a:r>
              <a:rPr lang="en-US" altLang="ko-KR"/>
              <a:t>Page </a:t>
            </a:r>
            <a:fld id="{679384AA-EF33-45B7-8EFC-2D36269F1012}" type="slidenum">
              <a:rPr lang="en-US" altLang="ko-KR" smtClean="0"/>
              <a:pPr/>
              <a:t>81</a:t>
            </a:fld>
            <a:endParaRPr lang="en-US" altLang="ko-KR"/>
          </a:p>
        </p:txBody>
      </p:sp>
    </p:spTree>
    <p:extLst>
      <p:ext uri="{BB962C8B-B14F-4D97-AF65-F5344CB8AC3E}">
        <p14:creationId xmlns:p14="http://schemas.microsoft.com/office/powerpoint/2010/main" val="68650415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xfrm>
            <a:off x="646863" y="91129"/>
            <a:ext cx="2706775" cy="215444"/>
          </a:xfrm>
          <a:noFill/>
        </p:spPr>
        <p:txBody>
          <a:bodyPr/>
          <a:lstStyle/>
          <a:p>
            <a:fld id="{0ABCF9E2-B099-45B5-9F7C-BA0CA59BDA45}" type="datetime6">
              <a:rPr lang="en-US" altLang="ko-KR"/>
              <a:pPr/>
              <a:t>September 18</a:t>
            </a:fld>
            <a:endParaRPr lang="en-US" altLang="ko-KR" dirty="0"/>
          </a:p>
        </p:txBody>
      </p:sp>
      <p:sp>
        <p:nvSpPr>
          <p:cNvPr id="20483" name="Rectangle 7"/>
          <p:cNvSpPr>
            <a:spLocks noGrp="1" noChangeArrowheads="1"/>
          </p:cNvSpPr>
          <p:nvPr>
            <p:ph type="sldNum" sz="quarter" idx="5"/>
          </p:nvPr>
        </p:nvSpPr>
        <p:spPr>
          <a:xfrm>
            <a:off x="2901462" y="8853069"/>
            <a:ext cx="792878" cy="184666"/>
          </a:xfrm>
          <a:noFill/>
        </p:spPr>
        <p:txBody>
          <a:bodyPr/>
          <a:lstStyle/>
          <a:p>
            <a:r>
              <a:rPr lang="en-US" altLang="ko-KR" dirty="0"/>
              <a:t>Page </a:t>
            </a:r>
            <a:fld id="{CA852344-3519-4062-8FFE-69D3370F56E4}" type="slidenum">
              <a:rPr lang="en-US" altLang="ko-KR"/>
              <a:pPr/>
              <a:t>82</a:t>
            </a:fld>
            <a:endParaRPr lang="en-US" altLang="ko-KR" dirty="0"/>
          </a:p>
        </p:txBody>
      </p:sp>
      <p:sp>
        <p:nvSpPr>
          <p:cNvPr id="20484" name="Rectangle 2"/>
          <p:cNvSpPr>
            <a:spLocks noGrp="1" noRot="1" noChangeAspect="1" noChangeArrowheads="1" noTextEdit="1"/>
          </p:cNvSpPr>
          <p:nvPr>
            <p:ph type="sldImg"/>
          </p:nvPr>
        </p:nvSpPr>
        <p:spPr>
          <a:xfrm>
            <a:off x="1150938" y="690563"/>
            <a:ext cx="4556125" cy="3417887"/>
          </a:xfrm>
          <a:ln/>
        </p:spPr>
      </p:sp>
      <p:sp>
        <p:nvSpPr>
          <p:cNvPr id="20485"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a:xfrm>
            <a:off x="3429000" y="91129"/>
            <a:ext cx="2783708" cy="215444"/>
          </a:xfrm>
        </p:spPr>
        <p:txBody>
          <a:bodyPr/>
          <a:lstStyle/>
          <a:p>
            <a:endParaRPr lang="en-US" altLang="ko-KR"/>
          </a:p>
        </p:txBody>
      </p:sp>
    </p:spTree>
    <p:extLst>
      <p:ext uri="{BB962C8B-B14F-4D97-AF65-F5344CB8AC3E}">
        <p14:creationId xmlns:p14="http://schemas.microsoft.com/office/powerpoint/2010/main" val="161428949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xfrm>
            <a:off x="646863" y="91129"/>
            <a:ext cx="2706775" cy="215444"/>
          </a:xfrm>
          <a:noFill/>
        </p:spPr>
        <p:txBody>
          <a:bodyPr/>
          <a:lstStyle/>
          <a:p>
            <a:fld id="{4E5BE05F-4AB7-4FD6-85B9-D9827F26D10D}" type="datetime6">
              <a:rPr lang="en-US" altLang="ko-KR"/>
              <a:pPr/>
              <a:t>September 18</a:t>
            </a:fld>
            <a:endParaRPr lang="en-US" altLang="ko-KR" dirty="0"/>
          </a:p>
        </p:txBody>
      </p:sp>
      <p:sp>
        <p:nvSpPr>
          <p:cNvPr id="22531" name="Rectangle 7"/>
          <p:cNvSpPr>
            <a:spLocks noGrp="1" noChangeArrowheads="1"/>
          </p:cNvSpPr>
          <p:nvPr>
            <p:ph type="sldNum" sz="quarter" idx="5"/>
          </p:nvPr>
        </p:nvSpPr>
        <p:spPr>
          <a:xfrm>
            <a:off x="2901462" y="8853069"/>
            <a:ext cx="792878" cy="184666"/>
          </a:xfrm>
          <a:noFill/>
        </p:spPr>
        <p:txBody>
          <a:bodyPr/>
          <a:lstStyle/>
          <a:p>
            <a:r>
              <a:rPr lang="en-US" altLang="ko-KR" dirty="0"/>
              <a:t>Page </a:t>
            </a:r>
            <a:fld id="{F4D2CE43-1709-43A1-AE38-0731F4665987}" type="slidenum">
              <a:rPr lang="en-US" altLang="ko-KR"/>
              <a:pPr/>
              <a:t>84</a:t>
            </a:fld>
            <a:endParaRPr lang="en-US" altLang="ko-KR" dirty="0"/>
          </a:p>
        </p:txBody>
      </p:sp>
      <p:sp>
        <p:nvSpPr>
          <p:cNvPr id="22532" name="Rectangle 2"/>
          <p:cNvSpPr>
            <a:spLocks noGrp="1" noRot="1" noChangeAspect="1" noChangeArrowheads="1" noTextEdit="1"/>
          </p:cNvSpPr>
          <p:nvPr>
            <p:ph type="sldImg"/>
          </p:nvPr>
        </p:nvSpPr>
        <p:spPr>
          <a:xfrm>
            <a:off x="1150938" y="690563"/>
            <a:ext cx="4556125" cy="3417887"/>
          </a:xfrm>
          <a:ln/>
        </p:spPr>
      </p:sp>
      <p:sp>
        <p:nvSpPr>
          <p:cNvPr id="22533"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a:xfrm>
            <a:off x="3429000" y="91129"/>
            <a:ext cx="2783708" cy="215444"/>
          </a:xfrm>
        </p:spPr>
        <p:txBody>
          <a:bodyPr/>
          <a:lstStyle/>
          <a:p>
            <a:endParaRPr lang="en-US" altLang="ko-KR"/>
          </a:p>
        </p:txBody>
      </p:sp>
    </p:spTree>
    <p:extLst>
      <p:ext uri="{BB962C8B-B14F-4D97-AF65-F5344CB8AC3E}">
        <p14:creationId xmlns:p14="http://schemas.microsoft.com/office/powerpoint/2010/main" val="386964838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29000" y="91129"/>
            <a:ext cx="278370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30451" y="8853069"/>
            <a:ext cx="2482257"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01462" y="8853069"/>
            <a:ext cx="792878" cy="184666"/>
          </a:xfrm>
        </p:spPr>
        <p:txBody>
          <a:bodyPr/>
          <a:lstStyle/>
          <a:p>
            <a:fld id="{CD6D2E3F-5094-4468-9CC9-C689E0F636B7}" type="slidenum">
              <a:rPr kumimoji="1" lang="ja-JP" altLang="en-US" smtClean="0"/>
              <a:pPr/>
              <a:t>85</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a:xfrm>
            <a:off x="3429000" y="91129"/>
            <a:ext cx="278370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30451" y="8853069"/>
            <a:ext cx="2482257"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01462" y="8853069"/>
            <a:ext cx="792878" cy="184666"/>
          </a:xfrm>
        </p:spPr>
        <p:txBody>
          <a:bodyPr/>
          <a:lstStyle/>
          <a:p>
            <a:fld id="{CD6D2E3F-5094-4468-9CC9-C689E0F636B7}" type="slidenum">
              <a:rPr kumimoji="1" lang="ja-JP" altLang="en-US" smtClean="0"/>
              <a:pPr/>
              <a:t>86</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29000" y="91129"/>
            <a:ext cx="278370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30451" y="8853069"/>
            <a:ext cx="2482257"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01462" y="8853069"/>
            <a:ext cx="792878" cy="184666"/>
          </a:xfrm>
        </p:spPr>
        <p:txBody>
          <a:bodyPr/>
          <a:lstStyle/>
          <a:p>
            <a:fld id="{CD6D2E3F-5094-4468-9CC9-C689E0F636B7}" type="slidenum">
              <a:rPr kumimoji="1" lang="ja-JP" altLang="en-US" smtClean="0"/>
              <a:pPr/>
              <a:t>87</a:t>
            </a:fld>
            <a:endParaRPr kumimoji="1" lang="ja-JP" altLang="en-US" dirty="0"/>
          </a:p>
        </p:txBody>
      </p:sp>
    </p:spTree>
    <p:extLst>
      <p:ext uri="{BB962C8B-B14F-4D97-AF65-F5344CB8AC3E}">
        <p14:creationId xmlns:p14="http://schemas.microsoft.com/office/powerpoint/2010/main" val="911289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21</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21</a:t>
            </a:fld>
            <a:endParaRPr lang="en-US" altLang="en-US"/>
          </a:p>
        </p:txBody>
      </p:sp>
      <p:sp>
        <p:nvSpPr>
          <p:cNvPr id="22531" name="Text Box 3"/>
          <p:cNvSpPr>
            <a:spLocks noGrp="1" noRot="1" noChangeAspect="1" noChangeArrowheads="1" noTextEdit="1"/>
          </p:cNvSpPr>
          <p:nvPr>
            <p:ph type="sldImg"/>
          </p:nvPr>
        </p:nvSpPr>
        <p:spPr>
          <a:xfrm>
            <a:off x="1125538" y="688975"/>
            <a:ext cx="4535487" cy="34004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6295037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4" y="277958"/>
            <a:ext cx="291883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5pPr>
            <a:lvl6pPr marL="2514162" indent="-228561" defTabSz="449184" eaLnBrk="0" fontAlgn="base" hangingPunct="0">
              <a:spcBef>
                <a:spcPct val="30000"/>
              </a:spcBef>
              <a:spcAft>
                <a:spcPct val="0"/>
              </a:spcAft>
              <a:buClr>
                <a:srgbClr val="000000"/>
              </a:buClr>
              <a:buSzPct val="100000"/>
              <a:buFont typeface="Times New Roman" pitchFamily="18" charset="0"/>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6pPr>
            <a:lvl7pPr marL="2971282" indent="-228561" defTabSz="449184" eaLnBrk="0" fontAlgn="base" hangingPunct="0">
              <a:spcBef>
                <a:spcPct val="30000"/>
              </a:spcBef>
              <a:spcAft>
                <a:spcPct val="0"/>
              </a:spcAft>
              <a:buClr>
                <a:srgbClr val="000000"/>
              </a:buClr>
              <a:buSzPct val="100000"/>
              <a:buFont typeface="Times New Roman" pitchFamily="18" charset="0"/>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7pPr>
            <a:lvl8pPr marL="3428403" indent="-228561" defTabSz="449184" eaLnBrk="0" fontAlgn="base" hangingPunct="0">
              <a:spcBef>
                <a:spcPct val="30000"/>
              </a:spcBef>
              <a:spcAft>
                <a:spcPct val="0"/>
              </a:spcAft>
              <a:buClr>
                <a:srgbClr val="000000"/>
              </a:buClr>
              <a:buSzPct val="100000"/>
              <a:buFont typeface="Times New Roman" pitchFamily="18" charset="0"/>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8pPr>
            <a:lvl9pPr marL="3885523" indent="-228561" defTabSz="449184" eaLnBrk="0" fontAlgn="base" hangingPunct="0">
              <a:spcBef>
                <a:spcPct val="30000"/>
              </a:spcBef>
              <a:spcAft>
                <a:spcPct val="0"/>
              </a:spcAft>
              <a:buClr>
                <a:srgbClr val="000000"/>
              </a:buClr>
              <a:buSzPct val="100000"/>
              <a:buFont typeface="Times New Roman" pitchFamily="18" charset="0"/>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xfrm>
            <a:off x="2901462" y="8853069"/>
            <a:ext cx="792878" cy="738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5pPr>
            <a:lvl6pPr marL="2514162" indent="-228561" defTabSz="449184" eaLnBrk="0" fontAlgn="base" hangingPunct="0">
              <a:spcBef>
                <a:spcPct val="30000"/>
              </a:spcBef>
              <a:spcAft>
                <a:spcPct val="0"/>
              </a:spcAft>
              <a:buClr>
                <a:srgbClr val="000000"/>
              </a:buClr>
              <a:buSzPct val="100000"/>
              <a:buFont typeface="Times New Roman" pitchFamily="18" charset="0"/>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6pPr>
            <a:lvl7pPr marL="2971282" indent="-228561" defTabSz="449184" eaLnBrk="0" fontAlgn="base" hangingPunct="0">
              <a:spcBef>
                <a:spcPct val="30000"/>
              </a:spcBef>
              <a:spcAft>
                <a:spcPct val="0"/>
              </a:spcAft>
              <a:buClr>
                <a:srgbClr val="000000"/>
              </a:buClr>
              <a:buSzPct val="100000"/>
              <a:buFont typeface="Times New Roman" pitchFamily="18" charset="0"/>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7pPr>
            <a:lvl8pPr marL="3428403" indent="-228561" defTabSz="449184" eaLnBrk="0" fontAlgn="base" hangingPunct="0">
              <a:spcBef>
                <a:spcPct val="30000"/>
              </a:spcBef>
              <a:spcAft>
                <a:spcPct val="0"/>
              </a:spcAft>
              <a:buClr>
                <a:srgbClr val="000000"/>
              </a:buClr>
              <a:buSzPct val="100000"/>
              <a:buFont typeface="Times New Roman" pitchFamily="18" charset="0"/>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8pPr>
            <a:lvl9pPr marL="3885523" indent="-228561" defTabSz="449184" eaLnBrk="0" fontAlgn="base" hangingPunct="0">
              <a:spcBef>
                <a:spcPct val="30000"/>
              </a:spcBef>
              <a:spcAft>
                <a:spcPct val="0"/>
              </a:spcAft>
              <a:buClr>
                <a:srgbClr val="000000"/>
              </a:buClr>
              <a:buSzPct val="100000"/>
              <a:buFont typeface="Times New Roman" pitchFamily="18" charset="0"/>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a:t>Page </a:t>
            </a:r>
            <a:fld id="{2F4B805F-D810-43AA-BCB8-F98361645603}" type="slidenum">
              <a:rPr lang="en-US" altLang="ja-JP" sz="2400"/>
              <a:pPr eaLnBrk="1" hangingPunct="1">
                <a:spcBef>
                  <a:spcPct val="0"/>
                </a:spcBef>
              </a:pPr>
              <a:t>88</a:t>
            </a:fld>
            <a:endParaRPr lang="en-US" altLang="ja-JP" sz="2400"/>
          </a:p>
        </p:txBody>
      </p:sp>
    </p:spTree>
    <p:extLst>
      <p:ext uri="{BB962C8B-B14F-4D97-AF65-F5344CB8AC3E}">
        <p14:creationId xmlns:p14="http://schemas.microsoft.com/office/powerpoint/2010/main" val="6441330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29000" y="91129"/>
            <a:ext cx="278370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30451" y="8853069"/>
            <a:ext cx="2482257"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01462" y="8853069"/>
            <a:ext cx="792878" cy="184666"/>
          </a:xfrm>
        </p:spPr>
        <p:txBody>
          <a:bodyPr/>
          <a:lstStyle/>
          <a:p>
            <a:fld id="{CD6D2E3F-5094-4468-9CC9-C689E0F636B7}" type="slidenum">
              <a:rPr kumimoji="1" lang="ja-JP" altLang="en-US" smtClean="0"/>
              <a:pPr/>
              <a:t>89</a:t>
            </a:fld>
            <a:endParaRPr kumimoji="1" lang="ja-JP" altLang="en-US" dirty="0"/>
          </a:p>
        </p:txBody>
      </p:sp>
    </p:spTree>
    <p:extLst>
      <p:ext uri="{BB962C8B-B14F-4D97-AF65-F5344CB8AC3E}">
        <p14:creationId xmlns:p14="http://schemas.microsoft.com/office/powerpoint/2010/main" val="63392496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4" y="277958"/>
            <a:ext cx="291883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5pPr>
            <a:lvl6pPr marL="2514162" indent="-228561" defTabSz="449184" eaLnBrk="0" fontAlgn="base" hangingPunct="0">
              <a:spcBef>
                <a:spcPct val="30000"/>
              </a:spcBef>
              <a:spcAft>
                <a:spcPct val="0"/>
              </a:spcAft>
              <a:buClr>
                <a:srgbClr val="000000"/>
              </a:buClr>
              <a:buSzPct val="100000"/>
              <a:buFont typeface="Times New Roman" pitchFamily="18" charset="0"/>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6pPr>
            <a:lvl7pPr marL="2971282" indent="-228561" defTabSz="449184" eaLnBrk="0" fontAlgn="base" hangingPunct="0">
              <a:spcBef>
                <a:spcPct val="30000"/>
              </a:spcBef>
              <a:spcAft>
                <a:spcPct val="0"/>
              </a:spcAft>
              <a:buClr>
                <a:srgbClr val="000000"/>
              </a:buClr>
              <a:buSzPct val="100000"/>
              <a:buFont typeface="Times New Roman" pitchFamily="18" charset="0"/>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7pPr>
            <a:lvl8pPr marL="3428403" indent="-228561" defTabSz="449184" eaLnBrk="0" fontAlgn="base" hangingPunct="0">
              <a:spcBef>
                <a:spcPct val="30000"/>
              </a:spcBef>
              <a:spcAft>
                <a:spcPct val="0"/>
              </a:spcAft>
              <a:buClr>
                <a:srgbClr val="000000"/>
              </a:buClr>
              <a:buSzPct val="100000"/>
              <a:buFont typeface="Times New Roman" pitchFamily="18" charset="0"/>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8pPr>
            <a:lvl9pPr marL="3885523" indent="-228561" defTabSz="449184" eaLnBrk="0" fontAlgn="base" hangingPunct="0">
              <a:spcBef>
                <a:spcPct val="30000"/>
              </a:spcBef>
              <a:spcAft>
                <a:spcPct val="0"/>
              </a:spcAft>
              <a:buClr>
                <a:srgbClr val="000000"/>
              </a:buClr>
              <a:buSzPct val="100000"/>
              <a:buFont typeface="Times New Roman" pitchFamily="18" charset="0"/>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xfrm>
            <a:off x="2901462" y="8853069"/>
            <a:ext cx="792878" cy="738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5pPr>
            <a:lvl6pPr marL="2514162" indent="-228561" defTabSz="449184" eaLnBrk="0" fontAlgn="base" hangingPunct="0">
              <a:spcBef>
                <a:spcPct val="30000"/>
              </a:spcBef>
              <a:spcAft>
                <a:spcPct val="0"/>
              </a:spcAft>
              <a:buClr>
                <a:srgbClr val="000000"/>
              </a:buClr>
              <a:buSzPct val="100000"/>
              <a:buFont typeface="Times New Roman" pitchFamily="18" charset="0"/>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6pPr>
            <a:lvl7pPr marL="2971282" indent="-228561" defTabSz="449184" eaLnBrk="0" fontAlgn="base" hangingPunct="0">
              <a:spcBef>
                <a:spcPct val="30000"/>
              </a:spcBef>
              <a:spcAft>
                <a:spcPct val="0"/>
              </a:spcAft>
              <a:buClr>
                <a:srgbClr val="000000"/>
              </a:buClr>
              <a:buSzPct val="100000"/>
              <a:buFont typeface="Times New Roman" pitchFamily="18" charset="0"/>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7pPr>
            <a:lvl8pPr marL="3428403" indent="-228561" defTabSz="449184" eaLnBrk="0" fontAlgn="base" hangingPunct="0">
              <a:spcBef>
                <a:spcPct val="30000"/>
              </a:spcBef>
              <a:spcAft>
                <a:spcPct val="0"/>
              </a:spcAft>
              <a:buClr>
                <a:srgbClr val="000000"/>
              </a:buClr>
              <a:buSzPct val="100000"/>
              <a:buFont typeface="Times New Roman" pitchFamily="18" charset="0"/>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8pPr>
            <a:lvl9pPr marL="3885523" indent="-228561" defTabSz="449184" eaLnBrk="0" fontAlgn="base" hangingPunct="0">
              <a:spcBef>
                <a:spcPct val="30000"/>
              </a:spcBef>
              <a:spcAft>
                <a:spcPct val="0"/>
              </a:spcAft>
              <a:buClr>
                <a:srgbClr val="000000"/>
              </a:buClr>
              <a:buSzPct val="100000"/>
              <a:buFont typeface="Times New Roman" pitchFamily="18" charset="0"/>
              <a:tabLst>
                <a:tab pos="0" algn="l"/>
                <a:tab pos="447597" algn="l"/>
                <a:tab pos="896782" algn="l"/>
                <a:tab pos="1345966" algn="l"/>
                <a:tab pos="1795150" algn="l"/>
                <a:tab pos="2244334" algn="l"/>
                <a:tab pos="2693519" algn="l"/>
                <a:tab pos="3142702" algn="l"/>
                <a:tab pos="3591887" algn="l"/>
                <a:tab pos="4041070" algn="l"/>
                <a:tab pos="4490256" algn="l"/>
                <a:tab pos="4939439" algn="l"/>
                <a:tab pos="5388624" algn="l"/>
                <a:tab pos="5837807" algn="l"/>
                <a:tab pos="6286993" algn="l"/>
                <a:tab pos="6736176" algn="l"/>
                <a:tab pos="7185361" algn="l"/>
                <a:tab pos="7634545" algn="l"/>
                <a:tab pos="8083729" algn="l"/>
                <a:tab pos="8532913" algn="l"/>
                <a:tab pos="8982097"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a:t>Page </a:t>
            </a:r>
            <a:fld id="{28B1BE53-0473-474E-A0A8-8E2CBAF09E75}" type="slidenum">
              <a:rPr lang="en-US" altLang="ja-JP" sz="2400"/>
              <a:pPr eaLnBrk="1" hangingPunct="1">
                <a:spcBef>
                  <a:spcPct val="0"/>
                </a:spcBef>
              </a:pPr>
              <a:t>90</a:t>
            </a:fld>
            <a:endParaRPr lang="en-US" altLang="ja-JP" sz="2400"/>
          </a:p>
        </p:txBody>
      </p:sp>
    </p:spTree>
    <p:extLst>
      <p:ext uri="{BB962C8B-B14F-4D97-AF65-F5344CB8AC3E}">
        <p14:creationId xmlns:p14="http://schemas.microsoft.com/office/powerpoint/2010/main" val="405845331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91</a:t>
            </a:fld>
            <a:endParaRPr lang="en-US"/>
          </a:p>
        </p:txBody>
      </p:sp>
      <p:sp>
        <p:nvSpPr>
          <p:cNvPr id="16388" name="Rectangle 2"/>
          <p:cNvSpPr>
            <a:spLocks noGrp="1" noRot="1" noChangeAspect="1" noChangeArrowheads="1" noTextEdit="1"/>
          </p:cNvSpPr>
          <p:nvPr>
            <p:ph type="sldImg"/>
          </p:nvPr>
        </p:nvSpPr>
        <p:spPr>
          <a:xfrm>
            <a:off x="1150938" y="690563"/>
            <a:ext cx="4556125" cy="3417887"/>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93</a:t>
            </a:fld>
            <a:endParaRPr lang="en-US"/>
          </a:p>
        </p:txBody>
      </p:sp>
      <p:sp>
        <p:nvSpPr>
          <p:cNvPr id="35844" name="Date Placeholder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18</a:t>
            </a:fld>
            <a:endParaRPr lang="en-US" sz="1400" b="1"/>
          </a:p>
        </p:txBody>
      </p:sp>
      <p:sp>
        <p:nvSpPr>
          <p:cNvPr id="35845"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93</a:t>
            </a:fld>
            <a:endParaRPr lang="en-US"/>
          </a:p>
        </p:txBody>
      </p:sp>
      <p:sp>
        <p:nvSpPr>
          <p:cNvPr id="35846" name="Rectangle 2"/>
          <p:cNvSpPr>
            <a:spLocks noGrp="1" noRot="1" noChangeAspect="1" noChangeArrowheads="1" noTextEdit="1"/>
          </p:cNvSpPr>
          <p:nvPr>
            <p:ph type="sldImg"/>
          </p:nvPr>
        </p:nvSpPr>
        <p:spPr>
          <a:xfrm>
            <a:off x="1152525" y="690563"/>
            <a:ext cx="4557713" cy="3417887"/>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US" sz="1000">
              <a:latin typeface="Times New Roman" charset="0"/>
              <a:cs typeface="ＭＳ Ｐゴシック"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94</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94</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95</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95</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96</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96</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97</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97</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98</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98</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22</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22</a:t>
            </a:fld>
            <a:endParaRPr lang="en-US" altLang="en-US"/>
          </a:p>
        </p:txBody>
      </p:sp>
      <p:sp>
        <p:nvSpPr>
          <p:cNvPr id="22531" name="Text Box 3"/>
          <p:cNvSpPr>
            <a:spLocks noGrp="1" noRot="1" noChangeAspect="1" noChangeArrowheads="1" noTextEdit="1"/>
          </p:cNvSpPr>
          <p:nvPr>
            <p:ph type="sldImg"/>
          </p:nvPr>
        </p:nvSpPr>
        <p:spPr>
          <a:xfrm>
            <a:off x="1125538" y="688975"/>
            <a:ext cx="4535487" cy="34004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1485331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99</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99</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29000" y="-124499"/>
            <a:ext cx="2784475"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109</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109</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23</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23</a:t>
            </a:fld>
            <a:endParaRPr lang="en-US" altLang="en-US"/>
          </a:p>
        </p:txBody>
      </p:sp>
      <p:sp>
        <p:nvSpPr>
          <p:cNvPr id="22531" name="Text Box 3"/>
          <p:cNvSpPr>
            <a:spLocks noGrp="1" noRot="1" noChangeAspect="1" noChangeArrowheads="1" noTextEdit="1"/>
          </p:cNvSpPr>
          <p:nvPr>
            <p:ph type="sldImg"/>
          </p:nvPr>
        </p:nvSpPr>
        <p:spPr>
          <a:xfrm>
            <a:off x="1125538" y="688975"/>
            <a:ext cx="4535487" cy="34004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521239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24</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24</a:t>
            </a:fld>
            <a:endParaRPr lang="en-US" altLang="en-US"/>
          </a:p>
        </p:txBody>
      </p:sp>
      <p:sp>
        <p:nvSpPr>
          <p:cNvPr id="22531" name="Text Box 3"/>
          <p:cNvSpPr>
            <a:spLocks noGrp="1" noRot="1" noChangeAspect="1" noChangeArrowheads="1" noTextEdit="1"/>
          </p:cNvSpPr>
          <p:nvPr>
            <p:ph type="sldImg"/>
          </p:nvPr>
        </p:nvSpPr>
        <p:spPr>
          <a:xfrm>
            <a:off x="1125538" y="688975"/>
            <a:ext cx="4535487" cy="34004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072277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26</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26</a:t>
            </a:fld>
            <a:endParaRPr lang="en-US" altLang="en-US"/>
          </a:p>
        </p:txBody>
      </p:sp>
      <p:sp>
        <p:nvSpPr>
          <p:cNvPr id="22531" name="Text Box 3"/>
          <p:cNvSpPr>
            <a:spLocks noGrp="1" noRot="1" noChangeAspect="1" noChangeArrowheads="1" noTextEdit="1"/>
          </p:cNvSpPr>
          <p:nvPr>
            <p:ph type="sldImg"/>
          </p:nvPr>
        </p:nvSpPr>
        <p:spPr>
          <a:xfrm>
            <a:off x="1125538" y="688975"/>
            <a:ext cx="4535487" cy="34004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July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Tree>
    <p:extLst>
      <p:ext uri="{BB962C8B-B14F-4D97-AF65-F5344CB8AC3E}">
        <p14:creationId xmlns:p14="http://schemas.microsoft.com/office/powerpoint/2010/main" val="173041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July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FEA75F-DDDB-4807-BB22-CFC3AF708561}" type="slidenum">
              <a:rPr lang="en-US"/>
              <a:pPr>
                <a:defRPr/>
              </a:pPr>
              <a:t>‹#›</a:t>
            </a:fld>
            <a:endParaRPr lang="en-US"/>
          </a:p>
        </p:txBody>
      </p:sp>
    </p:spTree>
    <p:extLst>
      <p:ext uri="{BB962C8B-B14F-4D97-AF65-F5344CB8AC3E}">
        <p14:creationId xmlns:p14="http://schemas.microsoft.com/office/powerpoint/2010/main" val="17475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July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888F65-30C7-45E4-ADB2-373BA617E4B3}" type="slidenum">
              <a:rPr lang="en-US"/>
              <a:pPr>
                <a:defRPr/>
              </a:pPr>
              <a:t>‹#›</a:t>
            </a:fld>
            <a:endParaRPr lang="en-US"/>
          </a:p>
        </p:txBody>
      </p:sp>
    </p:spTree>
    <p:extLst>
      <p:ext uri="{BB962C8B-B14F-4D97-AF65-F5344CB8AC3E}">
        <p14:creationId xmlns:p14="http://schemas.microsoft.com/office/powerpoint/2010/main" val="18794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July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a:t>July 2018</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C34FE32-2179-4AE6-B159-97E60C6EF786}" type="slidenum">
              <a:rPr lang="en-US"/>
              <a:pPr>
                <a:defRPr/>
              </a:pPr>
              <a:t>‹#›</a:t>
            </a:fld>
            <a:endParaRPr lang="en-US"/>
          </a:p>
        </p:txBody>
      </p:sp>
    </p:spTree>
    <p:extLst>
      <p:ext uri="{BB962C8B-B14F-4D97-AF65-F5344CB8AC3E}">
        <p14:creationId xmlns:p14="http://schemas.microsoft.com/office/powerpoint/2010/main" val="2337973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smtClean="0"/>
              <a:pPr/>
              <a:t>‹#›</a:t>
            </a:fld>
            <a:endParaRPr lang="en-US" altLang="ko-KR"/>
          </a:p>
        </p:txBody>
      </p:sp>
      <p:sp>
        <p:nvSpPr>
          <p:cNvPr id="8" name="Rectangle 7"/>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July</a:t>
            </a:r>
            <a:r>
              <a:rPr lang="ko-KR" altLang="en-US" sz="1400" b="1" baseline="0" dirty="0">
                <a:ea typeface="굴림" charset="-127"/>
              </a:rPr>
              <a:t> </a:t>
            </a:r>
            <a:r>
              <a:rPr lang="en-US" altLang="ko-KR" sz="1400" b="1" baseline="0" dirty="0">
                <a:ea typeface="굴림" charset="-127"/>
              </a:rPr>
              <a:t>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15-18-0381-00-0vat</a:t>
            </a:r>
            <a:endParaRPr lang="en-US" altLang="ko-KR" sz="1400" dirty="0">
              <a:ea typeface="굴림" charset="-127"/>
            </a:endParaRPr>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1410737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July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F26D4D-007A-4A26-8C44-99A858FCE800}" type="slidenum">
              <a:rPr lang="en-US"/>
              <a:pPr>
                <a:defRPr/>
              </a:pPr>
              <a:t>‹#›</a:t>
            </a:fld>
            <a:endParaRPr lang="en-US"/>
          </a:p>
        </p:txBody>
      </p:sp>
    </p:spTree>
    <p:extLst>
      <p:ext uri="{BB962C8B-B14F-4D97-AF65-F5344CB8AC3E}">
        <p14:creationId xmlns:p14="http://schemas.microsoft.com/office/powerpoint/2010/main" val="136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8315034-26CC-4EA7-867D-A1F37D173E81}" type="slidenum">
              <a:rPr lang="en-US"/>
              <a:pPr>
                <a:defRPr/>
              </a:pPr>
              <a:t>‹#›</a:t>
            </a:fld>
            <a:endParaRPr lang="en-US"/>
          </a:p>
        </p:txBody>
      </p:sp>
    </p:spTree>
    <p:extLst>
      <p:ext uri="{BB962C8B-B14F-4D97-AF65-F5344CB8AC3E}">
        <p14:creationId xmlns:p14="http://schemas.microsoft.com/office/powerpoint/2010/main" val="38774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July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9D4E047-4CF0-4231-ACDB-977B50BB4E48}" type="slidenum">
              <a:rPr lang="en-US"/>
              <a:pPr>
                <a:defRPr/>
              </a:pPr>
              <a:t>‹#›</a:t>
            </a:fld>
            <a:endParaRPr lang="en-US"/>
          </a:p>
        </p:txBody>
      </p:sp>
    </p:spTree>
    <p:extLst>
      <p:ext uri="{BB962C8B-B14F-4D97-AF65-F5344CB8AC3E}">
        <p14:creationId xmlns:p14="http://schemas.microsoft.com/office/powerpoint/2010/main" val="391842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July 2018</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8FB14D6-79FE-4386-8F9D-635E31575E99}" type="slidenum">
              <a:rPr lang="en-US"/>
              <a:pPr>
                <a:defRPr/>
              </a:pPr>
              <a:t>‹#›</a:t>
            </a:fld>
            <a:endParaRPr lang="en-US"/>
          </a:p>
        </p:txBody>
      </p:sp>
    </p:spTree>
    <p:extLst>
      <p:ext uri="{BB962C8B-B14F-4D97-AF65-F5344CB8AC3E}">
        <p14:creationId xmlns:p14="http://schemas.microsoft.com/office/powerpoint/2010/main" val="238747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July 2018</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CD831EE-E1D4-4342-A1DB-C47C4AE14B77}" type="slidenum">
              <a:rPr lang="en-US"/>
              <a:pPr>
                <a:defRPr/>
              </a:pPr>
              <a:t>‹#›</a:t>
            </a:fld>
            <a:endParaRPr lang="en-US"/>
          </a:p>
        </p:txBody>
      </p:sp>
    </p:spTree>
    <p:extLst>
      <p:ext uri="{BB962C8B-B14F-4D97-AF65-F5344CB8AC3E}">
        <p14:creationId xmlns:p14="http://schemas.microsoft.com/office/powerpoint/2010/main" val="77421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2018</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C2B8106-88DD-4C4A-A317-11679D01BABD}" type="slidenum">
              <a:rPr lang="en-US"/>
              <a:pPr>
                <a:defRPr/>
              </a:pPr>
              <a:t>‹#›</a:t>
            </a:fld>
            <a:endParaRPr lang="en-US"/>
          </a:p>
        </p:txBody>
      </p:sp>
    </p:spTree>
    <p:extLst>
      <p:ext uri="{BB962C8B-B14F-4D97-AF65-F5344CB8AC3E}">
        <p14:creationId xmlns:p14="http://schemas.microsoft.com/office/powerpoint/2010/main" val="80051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48EC5E-7993-4F45-B829-BA842556D369}" type="slidenum">
              <a:rPr lang="en-US"/>
              <a:pPr>
                <a:defRPr/>
              </a:pPr>
              <a:t>‹#›</a:t>
            </a:fld>
            <a:endParaRPr lang="en-US"/>
          </a:p>
        </p:txBody>
      </p:sp>
    </p:spTree>
    <p:extLst>
      <p:ext uri="{BB962C8B-B14F-4D97-AF65-F5344CB8AC3E}">
        <p14:creationId xmlns:p14="http://schemas.microsoft.com/office/powerpoint/2010/main" val="87437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1D84AEE-76A1-4B43-A7D3-D5C2BA303CD8}" type="slidenum">
              <a:rPr lang="en-US"/>
              <a:pPr>
                <a:defRPr/>
              </a:pPr>
              <a:t>‹#›</a:t>
            </a:fld>
            <a:endParaRPr lang="en-US"/>
          </a:p>
        </p:txBody>
      </p:sp>
    </p:spTree>
    <p:extLst>
      <p:ext uri="{BB962C8B-B14F-4D97-AF65-F5344CB8AC3E}">
        <p14:creationId xmlns:p14="http://schemas.microsoft.com/office/powerpoint/2010/main" val="12051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a:t>July 2018</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a:t>Robert F. Heile, Wi-SUN Alliance</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a:t>
            </a:r>
            <a:r>
              <a:rPr lang="en-US" sz="1400" b="1" dirty="0" smtClean="0">
                <a:latin typeface="Times New Roman" charset="0"/>
                <a:ea typeface="ＭＳ Ｐゴシック" charset="0"/>
              </a:rPr>
              <a:t>802.15-18-0484-00</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datatracker.ietf.org/meeting/102/materials/agenda-102-6tisch-02"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datatracker.ietf.org/meeting/102/materials/agenda-102-core-00"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datatracker.ietf.org/meeting/102/materials/agenda-102-core-00"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8" Type="http://schemas.openxmlformats.org/officeDocument/2006/relationships/hyperlink" Target="https://tools.ietf.org/html/draft-thubert-6lo-forwarding-fragments-08" TargetMode="External"/><Relationship Id="rId3" Type="http://schemas.openxmlformats.org/officeDocument/2006/relationships/hyperlink" Target="https://tools.ietf.org/html/draft-ietf-6lo-ap-nd-06" TargetMode="External"/><Relationship Id="rId7" Type="http://schemas.openxmlformats.org/officeDocument/2006/relationships/hyperlink" Target="https://tools.ietf.org/html/draft-watteyne-6lo-minimal-fragment-01" TargetMode="External"/><Relationship Id="rId2" Type="http://schemas.openxmlformats.org/officeDocument/2006/relationships/hyperlink" Target="https://tools.ietf.org/html/draft-ietf-6lo-rfc6775-update-21" TargetMode="External"/><Relationship Id="rId1" Type="http://schemas.openxmlformats.org/officeDocument/2006/relationships/slideLayout" Target="../slideLayouts/slideLayout2.xml"/><Relationship Id="rId6" Type="http://schemas.openxmlformats.org/officeDocument/2006/relationships/hyperlink" Target="https://tools.ietf.org/html/draft-hou-6lo-plc" TargetMode="External"/><Relationship Id="rId5" Type="http://schemas.openxmlformats.org/officeDocument/2006/relationships/hyperlink" Target="https://tools.ietf.org/html/draft-ietf-6lo-blemesh-03" TargetMode="External"/><Relationship Id="rId4" Type="http://schemas.openxmlformats.org/officeDocument/2006/relationships/hyperlink" Target="https://tools.ietf.org/html/draft-ietf-6lo-backbone-router-06" TargetMode="External"/><Relationship Id="rId9" Type="http://schemas.openxmlformats.org/officeDocument/2006/relationships/hyperlink" Target="https://tools.ietf.org/html/draft-ayers-low-power-interop-00" TargetMode="Externa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ieee802.org/15" TargetMode="Externa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4.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4.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July 2018</a:t>
            </a:r>
          </a:p>
        </p:txBody>
      </p:sp>
      <p:sp>
        <p:nvSpPr>
          <p:cNvPr id="205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205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627F407B-0F5B-4356-A289-7C03657D6C5A}" type="slidenum">
              <a:rPr lang="en-US" sz="1200" smtClean="0"/>
              <a:pPr>
                <a:defRPr/>
              </a:pPr>
              <a:t>1</a:t>
            </a:fld>
            <a:endParaRPr lang="en-US" sz="1200" smtClean="0"/>
          </a:p>
        </p:txBody>
      </p:sp>
      <p:sp>
        <p:nvSpPr>
          <p:cNvPr id="2053" name="Rectangle 2"/>
          <p:cNvSpPr>
            <a:spLocks noGrp="1" noChangeArrowheads="1"/>
          </p:cNvSpPr>
          <p:nvPr>
            <p:ph type="ctrTitle"/>
          </p:nvPr>
        </p:nvSpPr>
        <p:spPr>
          <a:xfrm>
            <a:off x="762000" y="2667000"/>
            <a:ext cx="7772400" cy="1143000"/>
          </a:xfrm>
        </p:spPr>
        <p:txBody>
          <a:bodyPr/>
          <a:lstStyle/>
          <a:p>
            <a:pPr>
              <a:defRPr/>
            </a:pPr>
            <a:r>
              <a:rPr lang="en-US" dirty="0" smtClean="0"/>
              <a:t>115th </a:t>
            </a:r>
            <a:r>
              <a:rPr lang="en-US" dirty="0"/>
              <a:t>Session of meetings of the IEEE 802.15 Working Group for Wireless </a:t>
            </a:r>
            <a:r>
              <a:rPr lang="en-US" dirty="0" smtClean="0"/>
              <a:t>Specialty Networks</a:t>
            </a:r>
            <a:endParaRPr lang="en-US" dirty="0"/>
          </a:p>
        </p:txBody>
      </p:sp>
      <p:sp>
        <p:nvSpPr>
          <p:cNvPr id="2054" name="Rectangle 3"/>
          <p:cNvSpPr>
            <a:spLocks noGrp="1" noChangeArrowheads="1"/>
          </p:cNvSpPr>
          <p:nvPr>
            <p:ph type="subTitle" idx="1"/>
          </p:nvPr>
        </p:nvSpPr>
        <p:spPr>
          <a:xfrm>
            <a:off x="912813" y="3886200"/>
            <a:ext cx="7467600" cy="2286000"/>
          </a:xfrm>
        </p:spPr>
        <p:txBody>
          <a:bodyPr/>
          <a:lstStyle/>
          <a:p>
            <a:pPr>
              <a:lnSpc>
                <a:spcPct val="70000"/>
              </a:lnSpc>
              <a:defRPr/>
            </a:pPr>
            <a:endParaRPr lang="en-US" sz="2400" b="1" dirty="0" smtClean="0">
              <a:latin typeface="Times New Roman" charset="0"/>
            </a:endParaRPr>
          </a:p>
          <a:p>
            <a:pPr>
              <a:lnSpc>
                <a:spcPct val="70000"/>
              </a:lnSpc>
              <a:defRPr/>
            </a:pPr>
            <a:r>
              <a:rPr lang="en-US" sz="3600" b="1" dirty="0" smtClean="0">
                <a:latin typeface="Times New Roman" charset="0"/>
              </a:rPr>
              <a:t>Closing </a:t>
            </a:r>
            <a:r>
              <a:rPr lang="en-US" sz="3600" b="1" dirty="0" smtClean="0">
                <a:latin typeface="Times New Roman" charset="0"/>
              </a:rPr>
              <a:t>Report</a:t>
            </a:r>
          </a:p>
          <a:p>
            <a:pPr>
              <a:lnSpc>
                <a:spcPct val="70000"/>
              </a:lnSpc>
              <a:defRPr/>
            </a:pPr>
            <a:endParaRPr lang="en-US" sz="2400" b="1" dirty="0">
              <a:latin typeface="Times New Roman" charset="0"/>
            </a:endParaRPr>
          </a:p>
          <a:p>
            <a:pPr>
              <a:lnSpc>
                <a:spcPct val="70000"/>
              </a:lnSpc>
              <a:defRPr/>
            </a:pPr>
            <a:r>
              <a:rPr lang="en-US" sz="2400" b="1" dirty="0" smtClean="0">
                <a:latin typeface="Times New Roman" charset="0"/>
              </a:rPr>
              <a:t>July 8-13, 2018</a:t>
            </a:r>
          </a:p>
          <a:p>
            <a:pPr eaLnBrk="1" fontAlgn="b" hangingPunct="1">
              <a:defRPr/>
            </a:pPr>
            <a:r>
              <a:rPr lang="en-US" sz="2400" dirty="0" smtClean="0"/>
              <a:t>Manchester Grand Hyatt</a:t>
            </a:r>
          </a:p>
          <a:p>
            <a:pPr eaLnBrk="1" fontAlgn="b" hangingPunct="1">
              <a:defRPr/>
            </a:pPr>
            <a:r>
              <a:rPr lang="en-US" sz="2400" b="1" dirty="0" smtClean="0"/>
              <a:t>San Diego, California, USA</a:t>
            </a:r>
            <a:endParaRPr lang="en-US" sz="2400" b="1" dirty="0"/>
          </a:p>
        </p:txBody>
      </p:sp>
      <p:pic>
        <p:nvPicPr>
          <p:cNvPr id="2055" name="Picture 8"/>
          <p:cNvPicPr>
            <a:picLocks noChangeAspect="1" noChangeArrowheads="1"/>
          </p:cNvPicPr>
          <p:nvPr/>
        </p:nvPicPr>
        <p:blipFill>
          <a:blip r:embed="rId3"/>
          <a:srcRect/>
          <a:stretch>
            <a:fillRect/>
          </a:stretch>
        </p:blipFill>
        <p:spPr bwMode="auto">
          <a:xfrm>
            <a:off x="314166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Warsaw Minutes</a:t>
            </a:r>
          </a:p>
          <a:p>
            <a:r>
              <a:rPr lang="en-US" sz="2400" dirty="0" smtClean="0"/>
              <a:t>Responses to </a:t>
            </a:r>
            <a:r>
              <a:rPr lang="en-US" sz="2400" dirty="0" err="1" smtClean="0"/>
              <a:t>CfP</a:t>
            </a:r>
            <a:endParaRPr lang="en-US" sz="2400" dirty="0" smtClean="0"/>
          </a:p>
          <a:p>
            <a:r>
              <a:rPr lang="en-US" sz="2400" dirty="0" smtClean="0"/>
              <a:t>Liaison to ETSI LTN</a:t>
            </a:r>
          </a:p>
          <a:p>
            <a:r>
              <a:rPr lang="en-US" sz="2400" dirty="0" smtClean="0"/>
              <a:t>Static Context Header Compression</a:t>
            </a:r>
          </a:p>
          <a:p>
            <a:r>
              <a:rPr lang="en-US" sz="2400" dirty="0"/>
              <a:t>802.15.4w Future Schedule</a:t>
            </a:r>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68262950"/>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04"/>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85800"/>
            <a:ext cx="8763000" cy="5562600"/>
          </a:xfrm>
        </p:spPr>
        <p:txBody>
          <a:bodyPr/>
          <a:lstStyle/>
          <a:p>
            <a:pPr>
              <a:buClr>
                <a:srgbClr val="FF0000"/>
              </a:buClr>
              <a:buFont typeface="Wingdings" charset="2"/>
              <a:buChar char="q"/>
            </a:pPr>
            <a:r>
              <a:rPr lang="en-US" sz="2800" dirty="0" smtClean="0"/>
              <a:t>IETF 102 agenda for constrained WGs</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a:t>c</a:t>
            </a:r>
            <a:r>
              <a:rPr lang="en-US" sz="2600" dirty="0" smtClean="0"/>
              <a:t>ore</a:t>
            </a:r>
          </a:p>
          <a:p>
            <a:pPr marL="742950"/>
            <a:r>
              <a:rPr lang="en-US" sz="2600" dirty="0" smtClean="0"/>
              <a:t>6lo</a:t>
            </a:r>
          </a:p>
          <a:p>
            <a:pPr marL="742950"/>
            <a:r>
              <a:rPr lang="en-US" sz="2600" dirty="0"/>
              <a:t>r</a:t>
            </a:r>
            <a:r>
              <a:rPr lang="en-US" sz="2600" dirty="0" smtClean="0"/>
              <a:t>oll</a:t>
            </a:r>
          </a:p>
          <a:p>
            <a:pPr marL="742950"/>
            <a:r>
              <a:rPr lang="en-US" sz="2600" dirty="0"/>
              <a:t>s</a:t>
            </a:r>
            <a:r>
              <a:rPr lang="en-US" sz="2600" dirty="0" smtClean="0"/>
              <a:t>uit</a:t>
            </a:r>
          </a:p>
          <a:p>
            <a:pPr marL="742950"/>
            <a:r>
              <a:rPr lang="en-US" sz="2600" dirty="0" smtClean="0"/>
              <a:t>lp-wan </a:t>
            </a:r>
          </a:p>
        </p:txBody>
      </p:sp>
      <p:sp>
        <p:nvSpPr>
          <p:cNvPr id="4" name="Date Placeholder 3"/>
          <p:cNvSpPr>
            <a:spLocks noGrp="1"/>
          </p:cNvSpPr>
          <p:nvPr>
            <p:ph type="dt" sz="half" idx="4294967295"/>
          </p:nvPr>
        </p:nvSpPr>
        <p:spPr>
          <a:xfrm>
            <a:off x="685800" y="228600"/>
            <a:ext cx="1600200" cy="215900"/>
          </a:xfrm>
          <a:prstGeom prst="rect">
            <a:avLst/>
          </a:prstGeom>
        </p:spPr>
        <p:txBody>
          <a:bodyPr/>
          <a:lstStyle/>
          <a:p>
            <a:pPr>
              <a:defRPr/>
            </a:pPr>
            <a:r>
              <a:rPr lang="en-US" smtClean="0"/>
              <a:t>&lt;July 2018&gt;</a:t>
            </a:r>
            <a:endParaRPr lang="en-US" dirty="0"/>
          </a:p>
        </p:txBody>
      </p:sp>
      <p:sp>
        <p:nvSpPr>
          <p:cNvPr id="5" name="Footer Placeholder 4"/>
          <p:cNvSpPr>
            <a:spLocks noGrp="1"/>
          </p:cNvSpPr>
          <p:nvPr>
            <p:ph type="ftr" sz="quarter" idx="4294967295"/>
          </p:nvPr>
        </p:nvSpPr>
        <p:spPr>
          <a:xfrm>
            <a:off x="5486400" y="6475413"/>
            <a:ext cx="3124200" cy="182562"/>
          </a:xfrm>
          <a:prstGeom prst="rect">
            <a:avLst/>
          </a:prstGeom>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100</a:t>
            </a:fld>
            <a:endParaRPr lang="en-US"/>
          </a:p>
        </p:txBody>
      </p:sp>
    </p:spTree>
    <p:extLst>
      <p:ext uri="{BB962C8B-B14F-4D97-AF65-F5344CB8AC3E}">
        <p14:creationId xmlns:p14="http://schemas.microsoft.com/office/powerpoint/2010/main" val="32999164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772400" cy="1066800"/>
          </a:xfrm>
        </p:spPr>
        <p:txBody>
          <a:bodyPr/>
          <a:lstStyle/>
          <a:p>
            <a:r>
              <a:rPr lang="en-US" dirty="0" smtClean="0"/>
              <a:t>SC IETG 6tisch</a:t>
            </a:r>
            <a:endParaRPr lang="en-US" dirty="0"/>
          </a:p>
        </p:txBody>
      </p:sp>
      <p:sp>
        <p:nvSpPr>
          <p:cNvPr id="3" name="Content Placeholder 2"/>
          <p:cNvSpPr>
            <a:spLocks noGrp="1"/>
          </p:cNvSpPr>
          <p:nvPr>
            <p:ph idx="1"/>
          </p:nvPr>
        </p:nvSpPr>
        <p:spPr>
          <a:xfrm>
            <a:off x="457200" y="609600"/>
            <a:ext cx="7994361" cy="5943600"/>
          </a:xfrm>
        </p:spPr>
        <p:txBody>
          <a:bodyPr/>
          <a:lstStyle/>
          <a:p>
            <a:pPr marL="0" indent="0">
              <a:buNone/>
            </a:pPr>
            <a:r>
              <a:rPr lang="en-US" sz="1600" b="1" dirty="0" smtClean="0"/>
              <a:t>Agenda</a:t>
            </a:r>
            <a:r>
              <a:rPr lang="en-US" sz="1600" b="1" dirty="0">
                <a:solidFill>
                  <a:srgbClr val="000090"/>
                </a:solidFill>
              </a:rPr>
              <a:t>: </a:t>
            </a:r>
            <a:r>
              <a:rPr lang="en-US" sz="1600" i="1" dirty="0">
                <a:solidFill>
                  <a:srgbClr val="000090"/>
                </a:solidFill>
                <a:hlinkClick r:id="rId2"/>
              </a:rPr>
              <a:t>https://</a:t>
            </a:r>
            <a:r>
              <a:rPr lang="en-US" sz="1600" i="1" dirty="0" err="1">
                <a:solidFill>
                  <a:srgbClr val="000090"/>
                </a:solidFill>
                <a:hlinkClick r:id="rId2"/>
              </a:rPr>
              <a:t>datatracker.ietf.org</a:t>
            </a:r>
            <a:r>
              <a:rPr lang="en-US" sz="1600" i="1" dirty="0">
                <a:solidFill>
                  <a:srgbClr val="000090"/>
                </a:solidFill>
                <a:hlinkClick r:id="rId2"/>
              </a:rPr>
              <a:t>/meeting/102/materials/agenda-102-6tisch-02</a:t>
            </a:r>
            <a:endParaRPr lang="en-US" sz="1000" i="1" dirty="0">
              <a:solidFill>
                <a:srgbClr val="000090"/>
              </a:solidFill>
            </a:endParaRPr>
          </a:p>
          <a:p>
            <a:pPr marL="0" indent="0">
              <a:buNone/>
            </a:pPr>
            <a:r>
              <a:rPr lang="en-US" sz="1600" dirty="0"/>
              <a:t> Chartered items</a:t>
            </a:r>
          </a:p>
          <a:p>
            <a:pPr>
              <a:buFont typeface="Arial"/>
              <a:buChar char="•"/>
            </a:pPr>
            <a:r>
              <a:rPr lang="en-US" sz="1600" dirty="0" smtClean="0"/>
              <a:t>draft</a:t>
            </a:r>
            <a:r>
              <a:rPr lang="en-US" sz="1600" dirty="0"/>
              <a:t>-ietf-6tisch-6top-protocol-12 </a:t>
            </a:r>
            <a:r>
              <a:rPr lang="en-US" sz="1600" dirty="0" smtClean="0"/>
              <a:t>(</a:t>
            </a:r>
            <a:r>
              <a:rPr lang="en-US" sz="1600" dirty="0" err="1"/>
              <a:t>Xavi</a:t>
            </a:r>
            <a:r>
              <a:rPr lang="en-US" sz="1600" dirty="0"/>
              <a:t> </a:t>
            </a:r>
            <a:r>
              <a:rPr lang="en-US" sz="1600" dirty="0" err="1"/>
              <a:t>Vilajosana</a:t>
            </a:r>
            <a:r>
              <a:rPr lang="en-US" sz="1600" dirty="0"/>
              <a:t>, remote</a:t>
            </a:r>
            <a:r>
              <a:rPr lang="en-US" sz="1600" dirty="0" smtClean="0"/>
              <a:t>)	</a:t>
            </a:r>
          </a:p>
          <a:p>
            <a:pPr marL="341313" indent="0">
              <a:buNone/>
            </a:pPr>
            <a:r>
              <a:rPr lang="en-US" sz="1600" dirty="0" smtClean="0"/>
              <a:t>goal</a:t>
            </a:r>
            <a:r>
              <a:rPr lang="en-US" sz="1600" dirty="0"/>
              <a:t>:  IESG LC </a:t>
            </a:r>
            <a:r>
              <a:rPr lang="en-US" sz="1600" dirty="0" smtClean="0"/>
              <a:t>status</a:t>
            </a:r>
          </a:p>
          <a:p>
            <a:pPr>
              <a:buFont typeface="Arial"/>
              <a:buChar char="•"/>
            </a:pPr>
            <a:r>
              <a:rPr lang="en-US" sz="1600" dirty="0" smtClean="0"/>
              <a:t>draft</a:t>
            </a:r>
            <a:r>
              <a:rPr lang="en-US" sz="1600" dirty="0"/>
              <a:t>-chang-6tisch-msf-02 </a:t>
            </a:r>
            <a:r>
              <a:rPr lang="en-US" sz="1600" dirty="0" smtClean="0"/>
              <a:t>(</a:t>
            </a:r>
            <a:r>
              <a:rPr lang="en-US" sz="1600" dirty="0" err="1"/>
              <a:t>Tengfei</a:t>
            </a:r>
            <a:r>
              <a:rPr lang="en-US" sz="1600" dirty="0"/>
              <a:t> Chang or Simon </a:t>
            </a:r>
            <a:r>
              <a:rPr lang="en-US" sz="1600" dirty="0" err="1"/>
              <a:t>Duquennoy</a:t>
            </a:r>
            <a:r>
              <a:rPr lang="en-US" sz="1600" dirty="0" smtClean="0"/>
              <a:t>)    </a:t>
            </a:r>
          </a:p>
          <a:p>
            <a:pPr marL="341313" indent="0">
              <a:buNone/>
            </a:pPr>
            <a:r>
              <a:rPr lang="en-US" sz="1600" dirty="0" smtClean="0"/>
              <a:t>goal</a:t>
            </a:r>
            <a:r>
              <a:rPr lang="en-US" sz="1600" dirty="0"/>
              <a:t>: prepare for WG </a:t>
            </a:r>
            <a:r>
              <a:rPr lang="en-US" sz="1600" dirty="0" smtClean="0"/>
              <a:t>adoption</a:t>
            </a:r>
          </a:p>
          <a:p>
            <a:pPr>
              <a:buFont typeface="Arial"/>
              <a:buChar char="•"/>
            </a:pPr>
            <a:r>
              <a:rPr lang="en-US" sz="1600" dirty="0" smtClean="0"/>
              <a:t>draft</a:t>
            </a:r>
            <a:r>
              <a:rPr lang="en-US" sz="1600" dirty="0"/>
              <a:t>-ietf-6tisch-minimal-security-</a:t>
            </a:r>
            <a:r>
              <a:rPr lang="en-US" sz="1600" dirty="0" smtClean="0"/>
              <a:t>06 (</a:t>
            </a:r>
            <a:r>
              <a:rPr lang="en-US" sz="1600" dirty="0" err="1"/>
              <a:t>Malisa</a:t>
            </a:r>
            <a:r>
              <a:rPr lang="en-US" sz="1600" dirty="0"/>
              <a:t> </a:t>
            </a:r>
            <a:r>
              <a:rPr lang="en-US" sz="1600" dirty="0" err="1"/>
              <a:t>Vucinic</a:t>
            </a:r>
            <a:r>
              <a:rPr lang="en-US" sz="1600" dirty="0"/>
              <a:t>, remote)</a:t>
            </a:r>
          </a:p>
          <a:p>
            <a:pPr marL="0" indent="0">
              <a:buNone/>
            </a:pPr>
            <a:r>
              <a:rPr lang="en-US" sz="1600" dirty="0"/>
              <a:t>      goal: present changes in -06 and discuss WGLC </a:t>
            </a:r>
            <a:r>
              <a:rPr lang="en-US" sz="1600" dirty="0" smtClean="0"/>
              <a:t>comments</a:t>
            </a:r>
          </a:p>
          <a:p>
            <a:pPr>
              <a:buFont typeface="Arial"/>
              <a:buChar char="•"/>
            </a:pPr>
            <a:r>
              <a:rPr lang="en-US" sz="1600" dirty="0" smtClean="0"/>
              <a:t>draft</a:t>
            </a:r>
            <a:r>
              <a:rPr lang="en-US" sz="1600" dirty="0"/>
              <a:t>-ietf-6tisch-dtsecurity-zerotouch-join-02 </a:t>
            </a:r>
            <a:r>
              <a:rPr lang="en-US" sz="1600" dirty="0" smtClean="0"/>
              <a:t>(</a:t>
            </a:r>
            <a:r>
              <a:rPr lang="en-US" sz="1600" dirty="0"/>
              <a:t>Michael Richardson)</a:t>
            </a:r>
          </a:p>
          <a:p>
            <a:pPr marL="0" indent="0">
              <a:buNone/>
            </a:pPr>
            <a:r>
              <a:rPr lang="en-US" sz="1600" dirty="0"/>
              <a:t>      goal: progress </a:t>
            </a:r>
            <a:r>
              <a:rPr lang="en-US" sz="1600" dirty="0" smtClean="0"/>
              <a:t>status</a:t>
            </a:r>
          </a:p>
          <a:p>
            <a:pPr>
              <a:buFont typeface="Arial"/>
              <a:buChar char="•"/>
            </a:pPr>
            <a:r>
              <a:rPr lang="en-US" sz="1600" dirty="0" smtClean="0"/>
              <a:t>draft</a:t>
            </a:r>
            <a:r>
              <a:rPr lang="en-US" sz="1600" dirty="0"/>
              <a:t>-richardson-6tisch-enrollment-enhanced-beacon-00 </a:t>
            </a:r>
            <a:r>
              <a:rPr lang="en-US" sz="1600" dirty="0" smtClean="0"/>
              <a:t>(</a:t>
            </a:r>
            <a:r>
              <a:rPr lang="en-US" sz="1600" dirty="0"/>
              <a:t>Michael Richardson)</a:t>
            </a:r>
          </a:p>
          <a:p>
            <a:pPr marL="0" indent="0">
              <a:buNone/>
            </a:pPr>
            <a:r>
              <a:rPr lang="en-US" sz="1600" dirty="0"/>
              <a:t>      goal: call for adoption</a:t>
            </a:r>
          </a:p>
          <a:p>
            <a:pPr marL="0" indent="0">
              <a:buNone/>
            </a:pPr>
            <a:r>
              <a:rPr lang="en-US" sz="1600" dirty="0" smtClean="0"/>
              <a:t>Unchartered </a:t>
            </a:r>
            <a:r>
              <a:rPr lang="en-US" sz="1600" dirty="0"/>
              <a:t>items, time </a:t>
            </a:r>
            <a:r>
              <a:rPr lang="en-US" sz="1600" dirty="0" smtClean="0"/>
              <a:t>permitting</a:t>
            </a:r>
          </a:p>
          <a:p>
            <a:pPr>
              <a:buFont typeface="Arial"/>
              <a:buChar char="•"/>
            </a:pPr>
            <a:r>
              <a:rPr lang="en-US" sz="1600" dirty="0" smtClean="0"/>
              <a:t>draft</a:t>
            </a:r>
            <a:r>
              <a:rPr lang="en-US" sz="1600" dirty="0"/>
              <a:t>-vilajosana-6tisch-globaltime-01 </a:t>
            </a:r>
            <a:r>
              <a:rPr lang="en-US" sz="1600" dirty="0" smtClean="0"/>
              <a:t>(</a:t>
            </a:r>
            <a:r>
              <a:rPr lang="en-US" sz="1600" dirty="0" err="1"/>
              <a:t>Xavi</a:t>
            </a:r>
            <a:r>
              <a:rPr lang="en-US" sz="1600" dirty="0"/>
              <a:t> </a:t>
            </a:r>
            <a:r>
              <a:rPr lang="en-US" sz="1600" dirty="0" err="1"/>
              <a:t>Vilajosana</a:t>
            </a:r>
            <a:r>
              <a:rPr lang="en-US" sz="1600" dirty="0"/>
              <a:t>)</a:t>
            </a:r>
          </a:p>
          <a:p>
            <a:pPr marL="0" indent="0">
              <a:buNone/>
            </a:pPr>
            <a:r>
              <a:rPr lang="en-US" sz="1600" dirty="0"/>
              <a:t>      goal: discuss interaction with minimal </a:t>
            </a:r>
            <a:r>
              <a:rPr lang="en-US" sz="1600" dirty="0" smtClean="0"/>
              <a:t>security</a:t>
            </a:r>
          </a:p>
          <a:p>
            <a:pPr>
              <a:buFont typeface="Arial"/>
              <a:buChar char="•"/>
            </a:pPr>
            <a:r>
              <a:rPr lang="en-US" sz="1600" dirty="0" smtClean="0"/>
              <a:t>draft</a:t>
            </a:r>
            <a:r>
              <a:rPr lang="en-US" sz="1600" dirty="0"/>
              <a:t>-munoz-6tisch-multiple-phys </a:t>
            </a:r>
            <a:r>
              <a:rPr lang="en-US" sz="1600" dirty="0" smtClean="0"/>
              <a:t>(</a:t>
            </a:r>
            <a:r>
              <a:rPr lang="en-US" sz="1600" dirty="0"/>
              <a:t>Jonathan Munoz)</a:t>
            </a:r>
          </a:p>
          <a:p>
            <a:pPr marL="0" indent="0">
              <a:buNone/>
            </a:pPr>
            <a:r>
              <a:rPr lang="en-US" sz="1600" dirty="0"/>
              <a:t>      goal: </a:t>
            </a:r>
            <a:r>
              <a:rPr lang="en-US" sz="1600" dirty="0" smtClean="0"/>
              <a:t>info</a:t>
            </a:r>
          </a:p>
          <a:p>
            <a:pPr>
              <a:buFont typeface="Arial"/>
              <a:buChar char="•"/>
            </a:pPr>
            <a:r>
              <a:rPr lang="en-US" sz="1600" dirty="0" smtClean="0"/>
              <a:t>retransmission </a:t>
            </a:r>
            <a:r>
              <a:rPr lang="en-US" sz="1600" dirty="0"/>
              <a:t>algorithm IEEE 802.15.4-2015 </a:t>
            </a:r>
            <a:r>
              <a:rPr lang="en-US" sz="1600" dirty="0" smtClean="0"/>
              <a:t>(</a:t>
            </a:r>
            <a:r>
              <a:rPr lang="en-US" sz="1600" dirty="0" err="1"/>
              <a:t>Yasuyuki</a:t>
            </a:r>
            <a:r>
              <a:rPr lang="en-US" sz="1600" dirty="0"/>
              <a:t> Tanaka&gt;)</a:t>
            </a:r>
          </a:p>
          <a:p>
            <a:pPr marL="0" indent="0">
              <a:buNone/>
            </a:pPr>
            <a:r>
              <a:rPr lang="en-US" sz="1600" dirty="0"/>
              <a:t>      goal: information </a:t>
            </a:r>
            <a:r>
              <a:rPr lang="en-US" sz="1600" dirty="0" smtClean="0"/>
              <a:t>sharing</a:t>
            </a:r>
          </a:p>
          <a:p>
            <a:pPr>
              <a:buFont typeface="Arial"/>
              <a:buChar char="•"/>
            </a:pPr>
            <a:r>
              <a:rPr lang="en-US" sz="1600" dirty="0" smtClean="0"/>
              <a:t>status </a:t>
            </a:r>
            <a:r>
              <a:rPr lang="en-US" sz="1600" dirty="0"/>
              <a:t>of the 6lo fragmentation design team (</a:t>
            </a:r>
            <a:r>
              <a:rPr lang="en-US" sz="1600" dirty="0" smtClean="0"/>
              <a:t>Thomas)</a:t>
            </a:r>
          </a:p>
        </p:txBody>
      </p:sp>
      <p:sp>
        <p:nvSpPr>
          <p:cNvPr id="4" name="Date Placeholder 3"/>
          <p:cNvSpPr>
            <a:spLocks noGrp="1"/>
          </p:cNvSpPr>
          <p:nvPr>
            <p:ph type="dt" sz="half" idx="4294967295"/>
          </p:nvPr>
        </p:nvSpPr>
        <p:spPr>
          <a:xfrm>
            <a:off x="685800" y="228600"/>
            <a:ext cx="1600200" cy="215900"/>
          </a:xfrm>
          <a:prstGeom prst="rect">
            <a:avLst/>
          </a:prstGeom>
        </p:spPr>
        <p:txBody>
          <a:bodyPr/>
          <a:lstStyle/>
          <a:p>
            <a:pPr>
              <a:defRPr/>
            </a:pPr>
            <a:r>
              <a:rPr lang="en-US" smtClean="0"/>
              <a:t>&lt;July 2018&gt;</a:t>
            </a:r>
            <a:endParaRPr lang="en-US" dirty="0"/>
          </a:p>
        </p:txBody>
      </p:sp>
      <p:sp>
        <p:nvSpPr>
          <p:cNvPr id="5" name="Footer Placeholder 4"/>
          <p:cNvSpPr>
            <a:spLocks noGrp="1"/>
          </p:cNvSpPr>
          <p:nvPr>
            <p:ph type="ftr" sz="quarter" idx="4294967295"/>
          </p:nvPr>
        </p:nvSpPr>
        <p:spPr>
          <a:xfrm>
            <a:off x="5486400" y="6475413"/>
            <a:ext cx="3124200" cy="182562"/>
          </a:xfrm>
          <a:prstGeom prst="rect">
            <a:avLst/>
          </a:prstGeom>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101</a:t>
            </a:fld>
            <a:endParaRPr lang="en-US"/>
          </a:p>
        </p:txBody>
      </p:sp>
    </p:spTree>
    <p:extLst>
      <p:ext uri="{BB962C8B-B14F-4D97-AF65-F5344CB8AC3E}">
        <p14:creationId xmlns:p14="http://schemas.microsoft.com/office/powerpoint/2010/main" val="32004960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1066800"/>
          </a:xfrm>
        </p:spPr>
        <p:txBody>
          <a:bodyPr/>
          <a:lstStyle/>
          <a:p>
            <a:r>
              <a:rPr lang="en-US" b="1" dirty="0"/>
              <a:t>SC </a:t>
            </a:r>
            <a:r>
              <a:rPr lang="en-US" b="1" dirty="0" smtClean="0"/>
              <a:t>IETF </a:t>
            </a:r>
            <a:r>
              <a:rPr lang="en-US" b="1" dirty="0"/>
              <a:t>Core </a:t>
            </a:r>
            <a:r>
              <a:rPr lang="en-US" sz="1600" b="1" dirty="0" smtClean="0"/>
              <a:t>(Monday</a:t>
            </a:r>
            <a:r>
              <a:rPr lang="en-US" sz="1600" b="1" dirty="0"/>
              <a:t>, July </a:t>
            </a:r>
            <a:r>
              <a:rPr lang="en-US" sz="1600" b="1" dirty="0" smtClean="0"/>
              <a:t>16, </a:t>
            </a:r>
            <a:r>
              <a:rPr lang="en-US" sz="1600" b="1" dirty="0"/>
              <a:t>2018)</a:t>
            </a:r>
            <a:endParaRPr lang="en-US" sz="1600" dirty="0"/>
          </a:p>
        </p:txBody>
      </p:sp>
      <p:sp>
        <p:nvSpPr>
          <p:cNvPr id="3" name="Content Placeholder 2"/>
          <p:cNvSpPr>
            <a:spLocks noGrp="1"/>
          </p:cNvSpPr>
          <p:nvPr>
            <p:ph idx="1"/>
          </p:nvPr>
        </p:nvSpPr>
        <p:spPr>
          <a:xfrm>
            <a:off x="228600" y="1066800"/>
            <a:ext cx="8915400" cy="5334000"/>
          </a:xfrm>
        </p:spPr>
        <p:txBody>
          <a:bodyPr/>
          <a:lstStyle/>
          <a:p>
            <a:pPr marL="0" indent="0">
              <a:buNone/>
            </a:pPr>
            <a:r>
              <a:rPr lang="en-US" sz="1600" dirty="0" smtClean="0"/>
              <a:t>Agenda</a:t>
            </a:r>
            <a:r>
              <a:rPr lang="en-US" sz="1600" dirty="0"/>
              <a:t>: </a:t>
            </a:r>
            <a:r>
              <a:rPr lang="en-US" sz="1600" i="1" dirty="0">
                <a:hlinkClick r:id="rId2"/>
              </a:rPr>
              <a:t>https://</a:t>
            </a:r>
            <a:r>
              <a:rPr lang="en-US" sz="1600" i="1" dirty="0" err="1">
                <a:hlinkClick r:id="rId2"/>
              </a:rPr>
              <a:t>datatracker.ietf.org</a:t>
            </a:r>
            <a:r>
              <a:rPr lang="en-US" sz="1600" i="1" dirty="0">
                <a:hlinkClick r:id="rId2"/>
              </a:rPr>
              <a:t>/meeting/102/materials/agenda-102-core-00</a:t>
            </a:r>
            <a:endParaRPr lang="en-US" sz="1600" i="1" dirty="0" smtClean="0"/>
          </a:p>
          <a:p>
            <a:pPr marL="0" indent="0">
              <a:buNone/>
            </a:pPr>
            <a:r>
              <a:rPr lang="en-US" sz="1600" u="sng" dirty="0" smtClean="0"/>
              <a:t>Document </a:t>
            </a:r>
            <a:r>
              <a:rPr lang="en-US" sz="1600" u="sng" dirty="0"/>
              <a:t>status only </a:t>
            </a:r>
            <a:r>
              <a:rPr lang="en-US" sz="1600" dirty="0"/>
              <a:t>(IESG Processing):</a:t>
            </a:r>
          </a:p>
          <a:p>
            <a:pPr marL="0" indent="0">
              <a:buNone/>
            </a:pPr>
            <a:r>
              <a:rPr lang="en-US" sz="1600" dirty="0"/>
              <a:t>draft-ietf-core-links-json-10 2018-02-26 Waiting for AD Go-Ahead::Revised I-D Needed</a:t>
            </a:r>
          </a:p>
          <a:p>
            <a:pPr marL="0" indent="0">
              <a:buNone/>
            </a:pPr>
            <a:r>
              <a:rPr lang="en-US" sz="1600" dirty="0"/>
              <a:t>Document status, pointer to new work</a:t>
            </a:r>
          </a:p>
          <a:p>
            <a:pPr marL="0" indent="0">
              <a:buNone/>
            </a:pPr>
            <a:r>
              <a:rPr lang="en-US" sz="1600" dirty="0"/>
              <a:t>draft-ietf-core-cocoa-03 2018-02-21 AD Evaluation</a:t>
            </a:r>
          </a:p>
          <a:p>
            <a:pPr marL="0" indent="0">
              <a:buNone/>
            </a:pPr>
            <a:r>
              <a:rPr lang="en-US" sz="1600" dirty="0"/>
              <a:t>Related work: draft-jarvinen-core-fasor-00 new 2018-07-02 ➔ Thu</a:t>
            </a:r>
          </a:p>
          <a:p>
            <a:pPr marL="0" indent="0">
              <a:buNone/>
            </a:pPr>
            <a:r>
              <a:rPr lang="en-US" sz="1600" dirty="0"/>
              <a:t>Related work in other </a:t>
            </a:r>
            <a:r>
              <a:rPr lang="en-US" sz="1600" dirty="0" smtClean="0"/>
              <a:t>WGs: draft</a:t>
            </a:r>
            <a:r>
              <a:rPr lang="en-US" sz="1600" dirty="0"/>
              <a:t>-ietf-6tisch-minimal-security-06 (discuss stateless)</a:t>
            </a:r>
          </a:p>
          <a:p>
            <a:pPr marL="0" indent="0">
              <a:buNone/>
            </a:pPr>
            <a:r>
              <a:rPr lang="en-US" sz="1600" u="sng" dirty="0"/>
              <a:t>OSCORE </a:t>
            </a:r>
            <a:r>
              <a:rPr lang="en-US" sz="1600" u="sng" dirty="0" smtClean="0"/>
              <a:t>cluster</a:t>
            </a:r>
            <a:endParaRPr lang="en-US" sz="1600" u="sng" dirty="0"/>
          </a:p>
          <a:p>
            <a:pPr marL="0" indent="0">
              <a:buNone/>
            </a:pPr>
            <a:r>
              <a:rPr lang="en-US" sz="1600" dirty="0"/>
              <a:t>draft-ietf-core-object-security-13 2018-06-27 IESG Evaluation::AD </a:t>
            </a:r>
            <a:r>
              <a:rPr lang="en-US" sz="1600" dirty="0" err="1"/>
              <a:t>Followup</a:t>
            </a:r>
            <a:endParaRPr lang="en-US" sz="1600" dirty="0"/>
          </a:p>
          <a:p>
            <a:pPr marL="0" indent="0">
              <a:buNone/>
            </a:pPr>
            <a:r>
              <a:rPr lang="en-US" sz="1600" dirty="0"/>
              <a:t>draft-ietf-core-oscore-groupcomm-02 new 2018-06-28 Active</a:t>
            </a:r>
          </a:p>
          <a:p>
            <a:pPr marL="0" indent="0">
              <a:buNone/>
            </a:pPr>
            <a:r>
              <a:rPr lang="en-US" sz="1600" dirty="0"/>
              <a:t>draft-ietf-core-echo-request-tag-02 new 2018-06-29 Active</a:t>
            </a:r>
          </a:p>
          <a:p>
            <a:pPr marL="0" indent="0">
              <a:buNone/>
            </a:pPr>
            <a:r>
              <a:rPr lang="en-US" sz="1600" u="sng" dirty="0"/>
              <a:t>Resource directory cluster </a:t>
            </a:r>
            <a:endParaRPr lang="en-US" sz="1600" dirty="0"/>
          </a:p>
          <a:p>
            <a:pPr marL="0" indent="0">
              <a:buNone/>
            </a:pPr>
            <a:r>
              <a:rPr lang="en-US" sz="1600" dirty="0"/>
              <a:t>draft-ietf-core-resource-directory-14 new 2018-07-02 Active</a:t>
            </a:r>
          </a:p>
          <a:p>
            <a:pPr marL="0" indent="0">
              <a:buNone/>
            </a:pPr>
            <a:r>
              <a:rPr lang="en-US" sz="1600" dirty="0"/>
              <a:t>draft-ietf-core-rd-dns-sd-02 new 2018-07-02 Active</a:t>
            </a:r>
          </a:p>
          <a:p>
            <a:pPr marL="0" indent="0">
              <a:buNone/>
            </a:pPr>
            <a:r>
              <a:rPr lang="en-US" sz="1600" u="sng" dirty="0" err="1"/>
              <a:t>SenML</a:t>
            </a:r>
            <a:r>
              <a:rPr lang="en-US" sz="1600" u="sng" dirty="0"/>
              <a:t> </a:t>
            </a:r>
            <a:r>
              <a:rPr lang="en-US" sz="1600" u="sng" dirty="0" smtClean="0"/>
              <a:t>cluster</a:t>
            </a:r>
            <a:endParaRPr lang="en-US" sz="1600" u="sng" dirty="0"/>
          </a:p>
          <a:p>
            <a:pPr marL="0" indent="0">
              <a:buNone/>
            </a:pPr>
            <a:r>
              <a:rPr lang="en-US" sz="1600" dirty="0"/>
              <a:t>draft-ietf-core-dev-urn-02 new 2018-07-02 </a:t>
            </a:r>
            <a:r>
              <a:rPr lang="en-US" sz="1600" dirty="0" smtClean="0"/>
              <a:t>Active (</a:t>
            </a:r>
            <a:r>
              <a:rPr lang="en-US" sz="1600" dirty="0"/>
              <a:t>discuss </a:t>
            </a:r>
            <a:r>
              <a:rPr lang="en-US" sz="1600" dirty="0" err="1" smtClean="0"/>
              <a:t>wrt</a:t>
            </a:r>
            <a:r>
              <a:rPr lang="en-US" sz="1600" dirty="0" smtClean="0"/>
              <a:t> RD </a:t>
            </a:r>
            <a:r>
              <a:rPr lang="en-US" sz="1600" dirty="0"/>
              <a:t>endpoint naming issue)</a:t>
            </a:r>
          </a:p>
          <a:p>
            <a:pPr marL="0" indent="0">
              <a:buNone/>
            </a:pPr>
            <a:r>
              <a:rPr lang="en-US" sz="1600" dirty="0"/>
              <a:t>draft-ietf-core-senml-16 2018-05-18 RFC Ed </a:t>
            </a:r>
            <a:r>
              <a:rPr lang="en-US" sz="1600" dirty="0" smtClean="0"/>
              <a:t>Queue (</a:t>
            </a:r>
            <a:r>
              <a:rPr lang="en-US" sz="1600" dirty="0"/>
              <a:t>could discuss EXI schema issue)</a:t>
            </a:r>
          </a:p>
          <a:p>
            <a:pPr marL="0" indent="0">
              <a:buNone/>
            </a:pPr>
            <a:r>
              <a:rPr lang="en-US" sz="1600" dirty="0"/>
              <a:t>draft-keranen-core-senml-fetch-01 new 2018-07-</a:t>
            </a:r>
            <a:r>
              <a:rPr lang="en-US" sz="1600" dirty="0" smtClean="0"/>
              <a:t>02</a:t>
            </a:r>
            <a:endParaRPr lang="en-US" sz="1600" dirty="0"/>
          </a:p>
        </p:txBody>
      </p:sp>
      <p:sp>
        <p:nvSpPr>
          <p:cNvPr id="4" name="Date Placeholder 3"/>
          <p:cNvSpPr>
            <a:spLocks noGrp="1"/>
          </p:cNvSpPr>
          <p:nvPr>
            <p:ph type="dt" sz="half" idx="4294967295"/>
          </p:nvPr>
        </p:nvSpPr>
        <p:spPr>
          <a:xfrm>
            <a:off x="685800" y="228600"/>
            <a:ext cx="1600200" cy="215900"/>
          </a:xfrm>
          <a:prstGeom prst="rect">
            <a:avLst/>
          </a:prstGeom>
        </p:spPr>
        <p:txBody>
          <a:bodyPr/>
          <a:lstStyle/>
          <a:p>
            <a:pPr>
              <a:defRPr/>
            </a:pPr>
            <a:r>
              <a:rPr lang="en-US" smtClean="0"/>
              <a:t>&lt;July 2018&gt;</a:t>
            </a:r>
            <a:endParaRPr lang="en-US" dirty="0"/>
          </a:p>
        </p:txBody>
      </p:sp>
      <p:sp>
        <p:nvSpPr>
          <p:cNvPr id="5" name="Footer Placeholder 4"/>
          <p:cNvSpPr>
            <a:spLocks noGrp="1"/>
          </p:cNvSpPr>
          <p:nvPr>
            <p:ph type="ftr" sz="quarter" idx="4294967295"/>
          </p:nvPr>
        </p:nvSpPr>
        <p:spPr>
          <a:xfrm>
            <a:off x="5486400" y="6475413"/>
            <a:ext cx="3124200" cy="182562"/>
          </a:xfrm>
          <a:prstGeom prst="rect">
            <a:avLst/>
          </a:prstGeom>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102</a:t>
            </a:fld>
            <a:endParaRPr lang="en-US"/>
          </a:p>
        </p:txBody>
      </p:sp>
    </p:spTree>
    <p:extLst>
      <p:ext uri="{BB962C8B-B14F-4D97-AF65-F5344CB8AC3E}">
        <p14:creationId xmlns:p14="http://schemas.microsoft.com/office/powerpoint/2010/main" val="5996221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1066800"/>
          </a:xfrm>
        </p:spPr>
        <p:txBody>
          <a:bodyPr/>
          <a:lstStyle/>
          <a:p>
            <a:r>
              <a:rPr lang="en-US" b="1" dirty="0"/>
              <a:t>SC </a:t>
            </a:r>
            <a:r>
              <a:rPr lang="en-US" b="1" dirty="0" smtClean="0"/>
              <a:t>IETF Core </a:t>
            </a:r>
            <a:r>
              <a:rPr lang="en-US" sz="1600" b="1" dirty="0" smtClean="0"/>
              <a:t>(Thursday, </a:t>
            </a:r>
            <a:r>
              <a:rPr lang="en-US" sz="1600" b="1" dirty="0"/>
              <a:t>July 19, </a:t>
            </a:r>
            <a:r>
              <a:rPr lang="en-US" sz="1600" b="1" dirty="0" smtClean="0"/>
              <a:t>2018)</a:t>
            </a:r>
            <a:endParaRPr lang="en-US" sz="1600" b="1" dirty="0"/>
          </a:p>
        </p:txBody>
      </p:sp>
      <p:sp>
        <p:nvSpPr>
          <p:cNvPr id="3" name="Content Placeholder 2"/>
          <p:cNvSpPr>
            <a:spLocks noGrp="1"/>
          </p:cNvSpPr>
          <p:nvPr>
            <p:ph idx="1"/>
          </p:nvPr>
        </p:nvSpPr>
        <p:spPr>
          <a:xfrm>
            <a:off x="223945" y="914400"/>
            <a:ext cx="8915400" cy="5334000"/>
          </a:xfrm>
        </p:spPr>
        <p:txBody>
          <a:bodyPr/>
          <a:lstStyle/>
          <a:p>
            <a:pPr marL="0" indent="0">
              <a:buNone/>
            </a:pPr>
            <a:r>
              <a:rPr lang="en-US" sz="1600" dirty="0" smtClean="0"/>
              <a:t>Agenda</a:t>
            </a:r>
            <a:r>
              <a:rPr lang="en-US" sz="1600" dirty="0"/>
              <a:t>: </a:t>
            </a:r>
            <a:r>
              <a:rPr lang="en-US" sz="1600" i="1" dirty="0">
                <a:hlinkClick r:id="rId2"/>
              </a:rPr>
              <a:t>https://</a:t>
            </a:r>
            <a:r>
              <a:rPr lang="en-US" sz="1600" i="1" dirty="0" err="1">
                <a:hlinkClick r:id="rId2"/>
              </a:rPr>
              <a:t>datatracker.ietf.org</a:t>
            </a:r>
            <a:r>
              <a:rPr lang="en-US" sz="1600" i="1" dirty="0">
                <a:hlinkClick r:id="rId2"/>
              </a:rPr>
              <a:t>/meeting/102/materials/agenda-102-core-00</a:t>
            </a:r>
            <a:endParaRPr lang="en-US" sz="1600" i="1" dirty="0" smtClean="0"/>
          </a:p>
          <a:p>
            <a:pPr marL="0" indent="0">
              <a:buNone/>
            </a:pPr>
            <a:r>
              <a:rPr lang="en-US" sz="1600" u="sng" dirty="0" smtClean="0"/>
              <a:t>COMI cluster</a:t>
            </a:r>
            <a:endParaRPr lang="en-US" sz="1600" dirty="0"/>
          </a:p>
          <a:p>
            <a:pPr marL="0" indent="0">
              <a:buNone/>
            </a:pPr>
            <a:r>
              <a:rPr lang="en-US" sz="1600" dirty="0"/>
              <a:t>draft-ietf-core-yang-cbor-06 2018-02-08 </a:t>
            </a:r>
            <a:r>
              <a:rPr lang="en-US" sz="1600" dirty="0" smtClean="0"/>
              <a:t>Active  (</a:t>
            </a:r>
            <a:r>
              <a:rPr lang="en-US" sz="1600" dirty="0"/>
              <a:t>discuss observations from active use, NMDA)</a:t>
            </a:r>
          </a:p>
          <a:p>
            <a:pPr marL="0" indent="0">
              <a:buNone/>
            </a:pPr>
            <a:r>
              <a:rPr lang="en-US" sz="1600" dirty="0"/>
              <a:t>draft-ietf-core-comi-03 2018-06-04 Active</a:t>
            </a:r>
          </a:p>
          <a:p>
            <a:pPr marL="0" indent="0">
              <a:buNone/>
            </a:pPr>
            <a:r>
              <a:rPr lang="en-US" sz="1600" dirty="0"/>
              <a:t>draft-ietf-core-sid-04 2018-06-04 Active</a:t>
            </a:r>
          </a:p>
          <a:p>
            <a:pPr marL="0" indent="0">
              <a:buNone/>
            </a:pPr>
            <a:r>
              <a:rPr lang="en-US" sz="1600" dirty="0"/>
              <a:t>draft-veillette-core-yang-library-02 2018-01-</a:t>
            </a:r>
            <a:r>
              <a:rPr lang="en-US" sz="1600" dirty="0" smtClean="0"/>
              <a:t>24   (</a:t>
            </a:r>
            <a:r>
              <a:rPr lang="en-US" sz="1600" dirty="0"/>
              <a:t>sanity check: where are we with this?)</a:t>
            </a:r>
          </a:p>
          <a:p>
            <a:pPr marL="0" indent="0">
              <a:buNone/>
            </a:pPr>
            <a:r>
              <a:rPr lang="en-US" sz="1600" u="sng" dirty="0"/>
              <a:t>Housekeeping cluster </a:t>
            </a:r>
            <a:endParaRPr lang="en-US" sz="1600" dirty="0"/>
          </a:p>
          <a:p>
            <a:pPr marL="0" indent="0">
              <a:buNone/>
            </a:pPr>
            <a:r>
              <a:rPr lang="en-US" sz="1600" dirty="0"/>
              <a:t>draft-ietf-core-too-many-reqs-02 new 2018-07-02 Active</a:t>
            </a:r>
          </a:p>
          <a:p>
            <a:pPr marL="0" indent="0">
              <a:buNone/>
            </a:pPr>
            <a:r>
              <a:rPr lang="en-US" sz="1600" dirty="0"/>
              <a:t>draft-ietf-core-multipart-ct-01 new 2018-07-02 Active</a:t>
            </a:r>
          </a:p>
          <a:p>
            <a:pPr marL="0" indent="0">
              <a:buNone/>
            </a:pPr>
            <a:r>
              <a:rPr lang="en-US" sz="1600" dirty="0"/>
              <a:t>draft-bormann-core-proactive-ct-00 new 2018-07-02</a:t>
            </a:r>
          </a:p>
          <a:p>
            <a:pPr marL="0" indent="0">
              <a:buNone/>
            </a:pPr>
            <a:r>
              <a:rPr lang="en-US" sz="1600" u="sng" dirty="0" smtClean="0"/>
              <a:t>Active</a:t>
            </a:r>
            <a:endParaRPr lang="en-US" sz="1600" u="sng" dirty="0"/>
          </a:p>
          <a:p>
            <a:pPr marL="0" indent="0">
              <a:buNone/>
            </a:pPr>
            <a:r>
              <a:rPr lang="en-US" sz="1600" dirty="0"/>
              <a:t>draft-ietf-core-coap-pubsub-05 new 2018-07-02 Active</a:t>
            </a:r>
          </a:p>
          <a:p>
            <a:pPr marL="0" indent="0">
              <a:buNone/>
            </a:pPr>
            <a:r>
              <a:rPr lang="en-US" sz="1600" dirty="0"/>
              <a:t>draft-ietf-core-dynlink-06 new 2018-07-02 Active</a:t>
            </a:r>
          </a:p>
          <a:p>
            <a:pPr marL="0" indent="0">
              <a:buNone/>
            </a:pPr>
            <a:r>
              <a:rPr lang="en-US" sz="1600" dirty="0"/>
              <a:t>draft-ietf-core-interfaces-12 2018-06-26 Active</a:t>
            </a:r>
          </a:p>
          <a:p>
            <a:pPr marL="0" indent="0">
              <a:buNone/>
            </a:pPr>
            <a:r>
              <a:rPr lang="en-US" sz="1600" dirty="0"/>
              <a:t>draft-silverajan-core-coap-alternative-transports-11 2018-03-05</a:t>
            </a:r>
          </a:p>
          <a:p>
            <a:pPr marL="0" indent="0">
              <a:buNone/>
            </a:pPr>
            <a:r>
              <a:rPr lang="en-US" sz="1600" dirty="0"/>
              <a:t>draft-silverajan-core-coap-protocol-negotiation-09 new 2018-07-</a:t>
            </a:r>
            <a:r>
              <a:rPr lang="en-US" sz="1600" dirty="0" smtClean="0"/>
              <a:t>02 (</a:t>
            </a:r>
            <a:r>
              <a:rPr lang="en-US" sz="1600" dirty="0"/>
              <a:t>what is needed to be ready for WG adoption?)</a:t>
            </a:r>
          </a:p>
          <a:p>
            <a:pPr marL="0" indent="0">
              <a:buNone/>
            </a:pPr>
            <a:r>
              <a:rPr lang="en-US" sz="1600" u="sng" dirty="0"/>
              <a:t>New work: </a:t>
            </a:r>
            <a:r>
              <a:rPr lang="en-US" sz="1600" dirty="0"/>
              <a:t>Congestion control, </a:t>
            </a:r>
            <a:r>
              <a:rPr lang="en-US" sz="1600" dirty="0" smtClean="0"/>
              <a:t>continued</a:t>
            </a:r>
            <a:endParaRPr lang="en-US" sz="1600" dirty="0"/>
          </a:p>
          <a:p>
            <a:pPr marL="0" indent="0">
              <a:buNone/>
            </a:pPr>
            <a:r>
              <a:rPr lang="en-US" sz="1600" dirty="0"/>
              <a:t>draft-jarvinen-core-fasor-00 new 2018-07-02</a:t>
            </a:r>
            <a:endParaRPr lang="en-US" sz="1600" dirty="0" smtClean="0"/>
          </a:p>
          <a:p>
            <a:endParaRPr lang="en-US" sz="1600" dirty="0"/>
          </a:p>
        </p:txBody>
      </p:sp>
      <p:sp>
        <p:nvSpPr>
          <p:cNvPr id="4" name="Date Placeholder 3"/>
          <p:cNvSpPr>
            <a:spLocks noGrp="1"/>
          </p:cNvSpPr>
          <p:nvPr>
            <p:ph type="dt" sz="half" idx="4294967295"/>
          </p:nvPr>
        </p:nvSpPr>
        <p:spPr>
          <a:xfrm>
            <a:off x="685800" y="228600"/>
            <a:ext cx="1600200" cy="215900"/>
          </a:xfrm>
          <a:prstGeom prst="rect">
            <a:avLst/>
          </a:prstGeom>
        </p:spPr>
        <p:txBody>
          <a:bodyPr/>
          <a:lstStyle/>
          <a:p>
            <a:pPr>
              <a:defRPr/>
            </a:pPr>
            <a:r>
              <a:rPr lang="en-US" smtClean="0"/>
              <a:t>&lt;July 2018&gt;</a:t>
            </a:r>
            <a:endParaRPr lang="en-US" dirty="0"/>
          </a:p>
        </p:txBody>
      </p:sp>
      <p:sp>
        <p:nvSpPr>
          <p:cNvPr id="5" name="Footer Placeholder 4"/>
          <p:cNvSpPr>
            <a:spLocks noGrp="1"/>
          </p:cNvSpPr>
          <p:nvPr>
            <p:ph type="ftr" sz="quarter" idx="4294967295"/>
          </p:nvPr>
        </p:nvSpPr>
        <p:spPr>
          <a:xfrm>
            <a:off x="5486400" y="6475413"/>
            <a:ext cx="3124200" cy="182562"/>
          </a:xfrm>
          <a:prstGeom prst="rect">
            <a:avLst/>
          </a:prstGeom>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103</a:t>
            </a:fld>
            <a:endParaRPr lang="en-US"/>
          </a:p>
        </p:txBody>
      </p:sp>
    </p:spTree>
    <p:extLst>
      <p:ext uri="{BB962C8B-B14F-4D97-AF65-F5344CB8AC3E}">
        <p14:creationId xmlns:p14="http://schemas.microsoft.com/office/powerpoint/2010/main" val="17245813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 </a:t>
            </a:r>
            <a:r>
              <a:rPr lang="en-US" b="1" dirty="0"/>
              <a:t>6lo </a:t>
            </a:r>
            <a:r>
              <a:rPr lang="en-US" sz="2400" b="1" dirty="0" smtClean="0"/>
              <a:t>(Tuesday</a:t>
            </a:r>
            <a:r>
              <a:rPr lang="en-US" sz="2400" b="1" dirty="0"/>
              <a:t>,</a:t>
            </a:r>
            <a:r>
              <a:rPr lang="en-US" b="1" dirty="0"/>
              <a:t> </a:t>
            </a:r>
            <a:r>
              <a:rPr lang="en-US" sz="2400" b="1" dirty="0"/>
              <a:t>July 17, </a:t>
            </a:r>
            <a:r>
              <a:rPr lang="en-US" sz="2400" b="1" dirty="0" smtClean="0"/>
              <a:t>2018)</a:t>
            </a:r>
            <a:endParaRPr lang="en-US" sz="2400" b="1" dirty="0"/>
          </a:p>
        </p:txBody>
      </p:sp>
      <p:sp>
        <p:nvSpPr>
          <p:cNvPr id="3" name="Content Placeholder 2"/>
          <p:cNvSpPr>
            <a:spLocks noGrp="1"/>
          </p:cNvSpPr>
          <p:nvPr>
            <p:ph idx="1"/>
          </p:nvPr>
        </p:nvSpPr>
        <p:spPr>
          <a:xfrm>
            <a:off x="228600" y="914400"/>
            <a:ext cx="8686800" cy="5486400"/>
          </a:xfrm>
        </p:spPr>
        <p:txBody>
          <a:bodyPr/>
          <a:lstStyle/>
          <a:p>
            <a:pPr marL="0" indent="0">
              <a:buNone/>
            </a:pPr>
            <a:r>
              <a:rPr lang="en-US" sz="1800" dirty="0" smtClean="0"/>
              <a:t>Agenda</a:t>
            </a:r>
            <a:r>
              <a:rPr lang="en-US" sz="1800" dirty="0"/>
              <a:t>: https://</a:t>
            </a:r>
            <a:r>
              <a:rPr lang="en-US" sz="1800" dirty="0" err="1"/>
              <a:t>datatracker.ietf.org</a:t>
            </a:r>
            <a:r>
              <a:rPr lang="en-US" sz="1800" dirty="0"/>
              <a:t>/doc/agenda-102-6lo</a:t>
            </a:r>
            <a:r>
              <a:rPr lang="en-US" sz="1800" dirty="0" smtClean="0"/>
              <a:t>/</a:t>
            </a:r>
          </a:p>
          <a:p>
            <a:pPr marL="0" indent="0">
              <a:buNone/>
            </a:pPr>
            <a:r>
              <a:rPr lang="en-US" sz="1800" dirty="0"/>
              <a:t>Latest on 6LoWPAN ND IESG review </a:t>
            </a:r>
            <a:endParaRPr lang="en-US" sz="1800" dirty="0" smtClean="0"/>
          </a:p>
          <a:p>
            <a:pPr marL="0" indent="0">
              <a:buNone/>
            </a:pPr>
            <a:r>
              <a:rPr lang="en-US" sz="1800" dirty="0" smtClean="0">
                <a:hlinkClick r:id="rId2"/>
              </a:rPr>
              <a:t>https</a:t>
            </a:r>
            <a:r>
              <a:rPr lang="en-US" sz="1800" dirty="0">
                <a:hlinkClick r:id="rId2"/>
              </a:rPr>
              <a:t>://tools.ietf.org/html/draft-ietf-6lo-rfc6775-update-21</a:t>
            </a:r>
            <a:r>
              <a:rPr lang="en-US" sz="1800" dirty="0"/>
              <a:t> </a:t>
            </a:r>
          </a:p>
          <a:p>
            <a:pPr marL="0" indent="0">
              <a:buNone/>
            </a:pPr>
            <a:r>
              <a:rPr lang="en-US" sz="1800" dirty="0" smtClean="0"/>
              <a:t>Update </a:t>
            </a:r>
            <a:r>
              <a:rPr lang="en-US" sz="1800" dirty="0"/>
              <a:t>on mailing list discussion on </a:t>
            </a:r>
            <a:r>
              <a:rPr lang="en-US" sz="1800" dirty="0" smtClean="0"/>
              <a:t>Security</a:t>
            </a:r>
          </a:p>
          <a:p>
            <a:pPr marL="0" indent="0">
              <a:buNone/>
            </a:pPr>
            <a:r>
              <a:rPr lang="en-US" sz="1800" dirty="0" smtClean="0">
                <a:hlinkClick r:id="rId3"/>
              </a:rPr>
              <a:t>https</a:t>
            </a:r>
            <a:r>
              <a:rPr lang="en-US" sz="1800" dirty="0">
                <a:hlinkClick r:id="rId3"/>
              </a:rPr>
              <a:t>://tools.ietf.org/html/draft-ietf-6lo-ap-nd-06</a:t>
            </a:r>
            <a:r>
              <a:rPr lang="en-US" sz="1800" dirty="0"/>
              <a:t> </a:t>
            </a:r>
          </a:p>
          <a:p>
            <a:pPr marL="0" indent="0">
              <a:buNone/>
            </a:pPr>
            <a:r>
              <a:rPr lang="en-US" sz="1800" dirty="0" smtClean="0"/>
              <a:t>WGLC </a:t>
            </a:r>
            <a:r>
              <a:rPr lang="en-US" sz="1800" dirty="0"/>
              <a:t>Preparation and update:</a:t>
            </a:r>
          </a:p>
          <a:p>
            <a:pPr marL="0" indent="0">
              <a:buNone/>
            </a:pPr>
            <a:r>
              <a:rPr lang="en-US" sz="1800" dirty="0"/>
              <a:t>    </a:t>
            </a:r>
            <a:r>
              <a:rPr lang="en-US" sz="1800" dirty="0">
                <a:hlinkClick r:id="rId4"/>
              </a:rPr>
              <a:t>https://tools.ietf.org/html/draft-ietf-6lo-backbone-router-</a:t>
            </a:r>
            <a:r>
              <a:rPr lang="en-US" sz="1800" dirty="0" smtClean="0">
                <a:hlinkClick r:id="rId4"/>
              </a:rPr>
              <a:t>06</a:t>
            </a:r>
            <a:endParaRPr lang="en-US" sz="1800" dirty="0" smtClean="0"/>
          </a:p>
          <a:p>
            <a:pPr marL="0" indent="0">
              <a:buNone/>
            </a:pPr>
            <a:r>
              <a:rPr lang="en-US" sz="1800" dirty="0" smtClean="0"/>
              <a:t>Update on BLE mesh draft and implementation findings </a:t>
            </a:r>
          </a:p>
          <a:p>
            <a:pPr marL="0" indent="0">
              <a:buNone/>
            </a:pPr>
            <a:r>
              <a:rPr lang="en-US" sz="1800" dirty="0" smtClean="0">
                <a:hlinkClick r:id="rId5"/>
              </a:rPr>
              <a:t>https</a:t>
            </a:r>
            <a:r>
              <a:rPr lang="en-US" sz="1800" dirty="0">
                <a:hlinkClick r:id="rId5"/>
              </a:rPr>
              <a:t>://tools.ietf.org/html/draft-ietf-6lo-blemesh-</a:t>
            </a:r>
            <a:r>
              <a:rPr lang="en-US" sz="1800" dirty="0" smtClean="0">
                <a:hlinkClick r:id="rId5"/>
              </a:rPr>
              <a:t>03</a:t>
            </a:r>
            <a:endParaRPr lang="en-US" sz="1800" dirty="0" smtClean="0"/>
          </a:p>
          <a:p>
            <a:pPr marL="0" indent="0">
              <a:buNone/>
            </a:pPr>
            <a:r>
              <a:rPr lang="en-US" sz="1800" dirty="0" smtClean="0"/>
              <a:t>IPv6 </a:t>
            </a:r>
            <a:r>
              <a:rPr lang="en-US" sz="1800" dirty="0"/>
              <a:t>over PLC networks </a:t>
            </a:r>
            <a:r>
              <a:rPr lang="en-US" sz="1800" dirty="0" smtClean="0"/>
              <a:t>(Charlie Perkins)</a:t>
            </a:r>
          </a:p>
          <a:p>
            <a:pPr marL="0" indent="0">
              <a:buNone/>
            </a:pPr>
            <a:r>
              <a:rPr lang="en-US" sz="1800" dirty="0" smtClean="0">
                <a:hlinkClick r:id="rId6"/>
              </a:rPr>
              <a:t>https</a:t>
            </a:r>
            <a:r>
              <a:rPr lang="en-US" sz="1800" dirty="0">
                <a:hlinkClick r:id="rId6"/>
              </a:rPr>
              <a:t>://tools.ietf.org/html/draft-hou-6lo-plc</a:t>
            </a:r>
            <a:r>
              <a:rPr lang="en-US" sz="1800" dirty="0"/>
              <a:t> </a:t>
            </a:r>
            <a:r>
              <a:rPr lang="en-US" sz="1800" dirty="0" smtClean="0"/>
              <a:t> </a:t>
            </a:r>
            <a:endParaRPr lang="en-US" sz="1800" dirty="0"/>
          </a:p>
          <a:p>
            <a:pPr marL="0" indent="0">
              <a:buNone/>
            </a:pPr>
            <a:r>
              <a:rPr lang="en-US" sz="1800" dirty="0" smtClean="0"/>
              <a:t>Fragment </a:t>
            </a:r>
            <a:r>
              <a:rPr lang="en-US" sz="1800" dirty="0"/>
              <a:t>Forwarding Drafts </a:t>
            </a:r>
            <a:endParaRPr lang="en-US" sz="1800" dirty="0" smtClean="0"/>
          </a:p>
          <a:p>
            <a:pPr marL="0" indent="0">
              <a:buNone/>
            </a:pPr>
            <a:r>
              <a:rPr lang="en-US" sz="1800" dirty="0" smtClean="0">
                <a:hlinkClick r:id="rId7"/>
              </a:rPr>
              <a:t>https</a:t>
            </a:r>
            <a:r>
              <a:rPr lang="en-US" sz="1800" dirty="0">
                <a:hlinkClick r:id="rId7"/>
              </a:rPr>
              <a:t>://tools.ietf.org/html/draft-watteyne-6lo-minimal-fragment-01</a:t>
            </a:r>
            <a:r>
              <a:rPr lang="en-US" sz="1800" dirty="0"/>
              <a:t> </a:t>
            </a:r>
            <a:endParaRPr lang="en-US" sz="1800" dirty="0" smtClean="0"/>
          </a:p>
          <a:p>
            <a:pPr marL="0" indent="0">
              <a:buNone/>
            </a:pPr>
            <a:r>
              <a:rPr lang="en-US" sz="1800" dirty="0" smtClean="0">
                <a:hlinkClick r:id="rId8"/>
              </a:rPr>
              <a:t>https</a:t>
            </a:r>
            <a:r>
              <a:rPr lang="en-US" sz="1800" dirty="0">
                <a:hlinkClick r:id="rId8"/>
              </a:rPr>
              <a:t>://tools.ietf.org/html/draft-thubert-6lo-forwarding-fragments-08</a:t>
            </a:r>
            <a:r>
              <a:rPr lang="en-US" sz="1800" dirty="0"/>
              <a:t> </a:t>
            </a:r>
            <a:r>
              <a:rPr lang="en-US" sz="1800" dirty="0" smtClean="0"/>
              <a:t>       </a:t>
            </a:r>
            <a:endParaRPr lang="en-US" sz="1800" dirty="0"/>
          </a:p>
          <a:p>
            <a:pPr marL="0" indent="0">
              <a:buNone/>
            </a:pPr>
            <a:r>
              <a:rPr lang="en-US" sz="1800" dirty="0" smtClean="0"/>
              <a:t> </a:t>
            </a:r>
            <a:r>
              <a:rPr lang="en-US" sz="1800" dirty="0"/>
              <a:t>6lowpan and Memory Constrained Devices </a:t>
            </a:r>
            <a:endParaRPr lang="en-US" sz="1800" dirty="0" smtClean="0"/>
          </a:p>
          <a:p>
            <a:pPr marL="0" indent="0">
              <a:buNone/>
            </a:pPr>
            <a:r>
              <a:rPr lang="en-US" sz="1800" dirty="0" smtClean="0">
                <a:hlinkClick r:id="rId9"/>
              </a:rPr>
              <a:t>https</a:t>
            </a:r>
            <a:r>
              <a:rPr lang="en-US" sz="1800" dirty="0">
                <a:hlinkClick r:id="rId9"/>
              </a:rPr>
              <a:t>://tools.ietf.org/html/draft-ayers-low-power-interop-</a:t>
            </a:r>
            <a:r>
              <a:rPr lang="en-US" sz="1800" dirty="0" smtClean="0">
                <a:hlinkClick r:id="rId9"/>
              </a:rPr>
              <a:t>00</a:t>
            </a:r>
            <a:endParaRPr lang="en-US" sz="1800" dirty="0" smtClean="0"/>
          </a:p>
          <a:p>
            <a:pPr marL="0" indent="0">
              <a:buNone/>
            </a:pPr>
            <a:endParaRPr lang="en-US" sz="1800" dirty="0"/>
          </a:p>
        </p:txBody>
      </p:sp>
      <p:sp>
        <p:nvSpPr>
          <p:cNvPr id="4" name="Date Placeholder 3"/>
          <p:cNvSpPr>
            <a:spLocks noGrp="1"/>
          </p:cNvSpPr>
          <p:nvPr>
            <p:ph type="dt" sz="half" idx="4294967295"/>
          </p:nvPr>
        </p:nvSpPr>
        <p:spPr>
          <a:xfrm>
            <a:off x="685800" y="228600"/>
            <a:ext cx="1600200" cy="215900"/>
          </a:xfrm>
          <a:prstGeom prst="rect">
            <a:avLst/>
          </a:prstGeom>
        </p:spPr>
        <p:txBody>
          <a:bodyPr/>
          <a:lstStyle/>
          <a:p>
            <a:pPr>
              <a:defRPr/>
            </a:pPr>
            <a:r>
              <a:rPr lang="en-US" dirty="0" smtClean="0"/>
              <a:t>&lt;July 2018&gt;</a:t>
            </a:r>
            <a:endParaRPr lang="en-US" dirty="0"/>
          </a:p>
        </p:txBody>
      </p:sp>
      <p:sp>
        <p:nvSpPr>
          <p:cNvPr id="5" name="Footer Placeholder 4"/>
          <p:cNvSpPr>
            <a:spLocks noGrp="1"/>
          </p:cNvSpPr>
          <p:nvPr>
            <p:ph type="ftr" sz="quarter" idx="4294967295"/>
          </p:nvPr>
        </p:nvSpPr>
        <p:spPr>
          <a:xfrm>
            <a:off x="5486400" y="6475413"/>
            <a:ext cx="3124200" cy="182562"/>
          </a:xfrm>
          <a:prstGeom prst="rect">
            <a:avLst/>
          </a:prstGeom>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104</a:t>
            </a:fld>
            <a:endParaRPr lang="en-US"/>
          </a:p>
        </p:txBody>
      </p:sp>
    </p:spTree>
    <p:extLst>
      <p:ext uri="{BB962C8B-B14F-4D97-AF65-F5344CB8AC3E}">
        <p14:creationId xmlns:p14="http://schemas.microsoft.com/office/powerpoint/2010/main" val="33093123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 suit (</a:t>
            </a:r>
            <a:r>
              <a:rPr lang="de-DE" sz="2400" b="1" dirty="0" err="1" smtClean="0"/>
              <a:t>Wed</a:t>
            </a:r>
            <a:r>
              <a:rPr lang="de-DE" sz="2400" b="1" dirty="0" smtClean="0"/>
              <a:t>, 2018</a:t>
            </a:r>
            <a:r>
              <a:rPr lang="de-DE" sz="2400" b="1" dirty="0"/>
              <a:t>-07-</a:t>
            </a:r>
            <a:r>
              <a:rPr lang="de-DE" sz="2400" b="1" dirty="0" smtClean="0"/>
              <a:t>18)</a:t>
            </a:r>
            <a:endParaRPr lang="en-US" sz="2400" b="1" dirty="0"/>
          </a:p>
        </p:txBody>
      </p:sp>
      <p:sp>
        <p:nvSpPr>
          <p:cNvPr id="3" name="Content Placeholder 2"/>
          <p:cNvSpPr>
            <a:spLocks noGrp="1"/>
          </p:cNvSpPr>
          <p:nvPr>
            <p:ph idx="1"/>
          </p:nvPr>
        </p:nvSpPr>
        <p:spPr>
          <a:xfrm>
            <a:off x="228600" y="914400"/>
            <a:ext cx="8686800" cy="4724400"/>
          </a:xfrm>
        </p:spPr>
        <p:txBody>
          <a:bodyPr/>
          <a:lstStyle/>
          <a:p>
            <a:pPr marL="0" indent="0">
              <a:buNone/>
            </a:pPr>
            <a:r>
              <a:rPr lang="en-US" sz="1800" dirty="0" smtClean="0"/>
              <a:t>Agenda: No Agenda</a:t>
            </a:r>
            <a:endParaRPr lang="en-US" sz="1800" dirty="0"/>
          </a:p>
        </p:txBody>
      </p:sp>
      <p:sp>
        <p:nvSpPr>
          <p:cNvPr id="4" name="Date Placeholder 3"/>
          <p:cNvSpPr>
            <a:spLocks noGrp="1"/>
          </p:cNvSpPr>
          <p:nvPr>
            <p:ph type="dt" sz="half" idx="4294967295"/>
          </p:nvPr>
        </p:nvSpPr>
        <p:spPr>
          <a:xfrm>
            <a:off x="685800" y="228600"/>
            <a:ext cx="1600200" cy="215900"/>
          </a:xfrm>
          <a:prstGeom prst="rect">
            <a:avLst/>
          </a:prstGeom>
        </p:spPr>
        <p:txBody>
          <a:bodyPr/>
          <a:lstStyle/>
          <a:p>
            <a:pPr>
              <a:defRPr/>
            </a:pPr>
            <a:r>
              <a:rPr lang="en-US" smtClean="0"/>
              <a:t>&lt;July 2018&gt;</a:t>
            </a:r>
            <a:endParaRPr lang="en-US" dirty="0"/>
          </a:p>
        </p:txBody>
      </p:sp>
      <p:sp>
        <p:nvSpPr>
          <p:cNvPr id="5" name="Footer Placeholder 4"/>
          <p:cNvSpPr>
            <a:spLocks noGrp="1"/>
          </p:cNvSpPr>
          <p:nvPr>
            <p:ph type="ftr" sz="quarter" idx="4294967295"/>
          </p:nvPr>
        </p:nvSpPr>
        <p:spPr>
          <a:xfrm>
            <a:off x="5486400" y="6475413"/>
            <a:ext cx="3124200" cy="182562"/>
          </a:xfrm>
          <a:prstGeom prst="rect">
            <a:avLst/>
          </a:prstGeom>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105</a:t>
            </a:fld>
            <a:endParaRPr lang="en-US"/>
          </a:p>
        </p:txBody>
      </p:sp>
    </p:spTree>
    <p:extLst>
      <p:ext uri="{BB962C8B-B14F-4D97-AF65-F5344CB8AC3E}">
        <p14:creationId xmlns:p14="http://schemas.microsoft.com/office/powerpoint/2010/main" val="5974275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609600"/>
          </a:xfrm>
        </p:spPr>
        <p:txBody>
          <a:bodyPr/>
          <a:lstStyle/>
          <a:p>
            <a:r>
              <a:rPr lang="en-US" b="1" dirty="0" smtClean="0"/>
              <a:t>SC IETF </a:t>
            </a:r>
            <a:r>
              <a:rPr lang="mr-IN" b="1" dirty="0" smtClean="0"/>
              <a:t>–</a:t>
            </a:r>
            <a:r>
              <a:rPr lang="en-US" b="1" dirty="0" smtClean="0"/>
              <a:t> Roll </a:t>
            </a:r>
            <a:endParaRPr lang="en-US" b="1" dirty="0"/>
          </a:p>
        </p:txBody>
      </p:sp>
      <p:sp>
        <p:nvSpPr>
          <p:cNvPr id="3" name="Content Placeholder 2"/>
          <p:cNvSpPr>
            <a:spLocks noGrp="1"/>
          </p:cNvSpPr>
          <p:nvPr>
            <p:ph idx="1"/>
          </p:nvPr>
        </p:nvSpPr>
        <p:spPr>
          <a:xfrm>
            <a:off x="228600" y="990600"/>
            <a:ext cx="8534400" cy="5181600"/>
          </a:xfrm>
        </p:spPr>
        <p:txBody>
          <a:bodyPr/>
          <a:lstStyle/>
          <a:p>
            <a:pPr marL="0" indent="0">
              <a:buNone/>
            </a:pPr>
            <a:r>
              <a:rPr lang="en-US" sz="1400" dirty="0" smtClean="0"/>
              <a:t>Agenda:</a:t>
            </a:r>
          </a:p>
          <a:p>
            <a:pPr marL="0" indent="0">
              <a:buNone/>
            </a:pPr>
            <a:r>
              <a:rPr lang="mr-IN" sz="1400" dirty="0" smtClean="0">
                <a:latin typeface="Times New Roman"/>
              </a:rPr>
              <a:t>WG </a:t>
            </a:r>
            <a:r>
              <a:rPr lang="mr-IN" sz="1400" dirty="0">
                <a:latin typeface="Times New Roman"/>
              </a:rPr>
              <a:t>Status </a:t>
            </a:r>
            <a:r>
              <a:rPr lang="mr-IN" sz="1400" dirty="0" smtClean="0">
                <a:latin typeface="Times New Roman"/>
              </a:rPr>
              <a:t>– Introduction</a:t>
            </a:r>
            <a:r>
              <a:rPr lang="en-US" sz="1400" dirty="0" smtClean="0">
                <a:latin typeface="Times New Roman"/>
              </a:rPr>
              <a:t>					</a:t>
            </a:r>
            <a:r>
              <a:rPr lang="mr-IN" sz="1400" dirty="0" smtClean="0">
                <a:latin typeface="Times New Roman"/>
              </a:rPr>
              <a:t>Peter </a:t>
            </a:r>
            <a:endParaRPr lang="mr-IN" sz="1400" dirty="0">
              <a:latin typeface="Times New Roman"/>
            </a:endParaRPr>
          </a:p>
          <a:p>
            <a:pPr marL="0" indent="0">
              <a:buNone/>
            </a:pPr>
            <a:r>
              <a:rPr lang="mr-IN" sz="1400" u="sng" dirty="0" smtClean="0">
                <a:latin typeface="Times New Roman"/>
              </a:rPr>
              <a:t>BIER</a:t>
            </a:r>
            <a:r>
              <a:rPr lang="mr-IN" sz="1400" u="sng" dirty="0">
                <a:latin typeface="Times New Roman"/>
              </a:rPr>
              <a:t>-ROLL Design </a:t>
            </a:r>
            <a:r>
              <a:rPr lang="mr-IN" sz="1400" u="sng" dirty="0" smtClean="0">
                <a:latin typeface="Times New Roman"/>
              </a:rPr>
              <a:t>team</a:t>
            </a:r>
            <a:r>
              <a:rPr lang="en-US" sz="1400" dirty="0">
                <a:latin typeface="Times New Roman"/>
              </a:rPr>
              <a:t>	</a:t>
            </a:r>
            <a:r>
              <a:rPr lang="en-US" sz="1400" dirty="0" smtClean="0">
                <a:latin typeface="Times New Roman"/>
              </a:rPr>
              <a:t>				</a:t>
            </a:r>
            <a:r>
              <a:rPr lang="mr-IN" sz="1400" dirty="0" smtClean="0">
                <a:latin typeface="Times New Roman"/>
              </a:rPr>
              <a:t>Toerless</a:t>
            </a:r>
            <a:endParaRPr lang="mr-IN" sz="1400" dirty="0">
              <a:latin typeface="Times New Roman"/>
            </a:endParaRPr>
          </a:p>
          <a:p>
            <a:pPr marL="0" indent="0">
              <a:buNone/>
            </a:pPr>
            <a:r>
              <a:rPr lang="mr-IN" sz="1400" dirty="0" smtClean="0">
                <a:latin typeface="Times New Roman"/>
              </a:rPr>
              <a:t>Efficient </a:t>
            </a:r>
            <a:r>
              <a:rPr lang="mr-IN" sz="1400" dirty="0">
                <a:latin typeface="Times New Roman"/>
              </a:rPr>
              <a:t>Route </a:t>
            </a:r>
            <a:r>
              <a:rPr lang="mr-IN" sz="1400" dirty="0" smtClean="0">
                <a:latin typeface="Times New Roman"/>
              </a:rPr>
              <a:t>Invalidation</a:t>
            </a:r>
            <a:r>
              <a:rPr lang="en-US" sz="1400" dirty="0" smtClean="0">
                <a:latin typeface="Times New Roman"/>
              </a:rPr>
              <a:t>					</a:t>
            </a:r>
            <a:r>
              <a:rPr lang="mr-IN" sz="1400" dirty="0" smtClean="0">
                <a:latin typeface="Times New Roman"/>
              </a:rPr>
              <a:t>Rahul</a:t>
            </a:r>
            <a:endParaRPr lang="mr-IN" sz="1400" dirty="0">
              <a:latin typeface="Times New Roman"/>
            </a:endParaRPr>
          </a:p>
          <a:p>
            <a:r>
              <a:rPr lang="mr-IN" sz="1400" dirty="0" smtClean="0">
                <a:latin typeface="Times New Roman"/>
              </a:rPr>
              <a:t>draft</a:t>
            </a:r>
            <a:r>
              <a:rPr lang="mr-IN" sz="1400" dirty="0">
                <a:latin typeface="Times New Roman"/>
              </a:rPr>
              <a:t>-ietf-roll-efficient-npdao-03  </a:t>
            </a:r>
            <a:endParaRPr lang="en-US" sz="1400" dirty="0" smtClean="0">
              <a:latin typeface="Times New Roman"/>
            </a:endParaRPr>
          </a:p>
          <a:p>
            <a:pPr marL="0" indent="0">
              <a:buNone/>
            </a:pPr>
            <a:r>
              <a:rPr lang="mr-IN" sz="1400" dirty="0" smtClean="0">
                <a:latin typeface="Times New Roman"/>
              </a:rPr>
              <a:t>Asymmetric </a:t>
            </a:r>
            <a:r>
              <a:rPr lang="mr-IN" sz="1400" dirty="0">
                <a:latin typeface="Times New Roman"/>
              </a:rPr>
              <a:t>AODV-P2P-RPL in Low-Power and Lossy Networks (</a:t>
            </a:r>
            <a:r>
              <a:rPr lang="mr-IN" sz="1400" dirty="0" smtClean="0">
                <a:latin typeface="Times New Roman"/>
              </a:rPr>
              <a:t>LLNs</a:t>
            </a:r>
            <a:r>
              <a:rPr lang="en-US" sz="1400" dirty="0" smtClean="0">
                <a:latin typeface="Times New Roman"/>
              </a:rPr>
              <a:t>)		</a:t>
            </a:r>
            <a:r>
              <a:rPr lang="mr-IN" sz="1400" dirty="0" smtClean="0">
                <a:latin typeface="Times New Roman"/>
              </a:rPr>
              <a:t>Charlie</a:t>
            </a:r>
            <a:endParaRPr lang="mr-IN" sz="1400" dirty="0">
              <a:latin typeface="Times New Roman"/>
            </a:endParaRPr>
          </a:p>
          <a:p>
            <a:pPr>
              <a:buFont typeface="Arial"/>
              <a:buChar char="•"/>
            </a:pPr>
            <a:r>
              <a:rPr lang="mr-IN" sz="1400" dirty="0" smtClean="0">
                <a:latin typeface="Times New Roman"/>
              </a:rPr>
              <a:t>draft</a:t>
            </a:r>
            <a:r>
              <a:rPr lang="mr-IN" sz="1400" dirty="0">
                <a:latin typeface="Times New Roman"/>
              </a:rPr>
              <a:t>-ietf-roll-aodv-rpl-04  </a:t>
            </a:r>
            <a:endParaRPr lang="en-US" sz="1400" dirty="0" smtClean="0">
              <a:latin typeface="Times New Roman"/>
            </a:endParaRPr>
          </a:p>
          <a:p>
            <a:pPr marL="0" indent="0">
              <a:buNone/>
            </a:pPr>
            <a:r>
              <a:rPr lang="mr-IN" sz="1400" dirty="0" smtClean="0">
                <a:latin typeface="Times New Roman"/>
              </a:rPr>
              <a:t>Root </a:t>
            </a:r>
            <a:r>
              <a:rPr lang="mr-IN" sz="1400" dirty="0">
                <a:latin typeface="Times New Roman"/>
              </a:rPr>
              <a:t>initiated routing state in </a:t>
            </a:r>
            <a:r>
              <a:rPr lang="mr-IN" sz="1400" dirty="0" smtClean="0">
                <a:latin typeface="Times New Roman"/>
              </a:rPr>
              <a:t>RPL</a:t>
            </a:r>
            <a:r>
              <a:rPr lang="en-US" sz="1400" dirty="0" smtClean="0">
                <a:latin typeface="Times New Roman"/>
              </a:rPr>
              <a:t>		</a:t>
            </a:r>
            <a:r>
              <a:rPr lang="en-US" sz="1400" dirty="0">
                <a:latin typeface="Times New Roman"/>
              </a:rPr>
              <a:t>	</a:t>
            </a:r>
            <a:r>
              <a:rPr lang="en-US" sz="1400" dirty="0" smtClean="0">
                <a:latin typeface="Times New Roman"/>
              </a:rPr>
              <a:t>		</a:t>
            </a:r>
            <a:r>
              <a:rPr lang="mr-IN" sz="1400" dirty="0" smtClean="0">
                <a:latin typeface="Times New Roman"/>
              </a:rPr>
              <a:t>Pascal</a:t>
            </a:r>
            <a:endParaRPr lang="mr-IN" sz="1400" dirty="0">
              <a:latin typeface="Times New Roman"/>
            </a:endParaRPr>
          </a:p>
          <a:p>
            <a:pPr>
              <a:buFont typeface="Arial"/>
              <a:buChar char="•"/>
            </a:pPr>
            <a:r>
              <a:rPr lang="mr-IN" sz="1400" dirty="0" smtClean="0">
                <a:latin typeface="Times New Roman"/>
              </a:rPr>
              <a:t>draft</a:t>
            </a:r>
            <a:r>
              <a:rPr lang="mr-IN" sz="1400" dirty="0">
                <a:latin typeface="Times New Roman"/>
              </a:rPr>
              <a:t>-ietf-roll-dao-projection-04 </a:t>
            </a:r>
            <a:endParaRPr lang="en-US" sz="1400" dirty="0" smtClean="0">
              <a:latin typeface="Times New Roman"/>
            </a:endParaRPr>
          </a:p>
          <a:p>
            <a:pPr marL="0" indent="0">
              <a:buNone/>
            </a:pPr>
            <a:r>
              <a:rPr lang="mr-IN" sz="1400" u="sng" dirty="0" smtClean="0">
                <a:latin typeface="Times New Roman"/>
              </a:rPr>
              <a:t>RPL Observations</a:t>
            </a:r>
            <a:r>
              <a:rPr lang="en-US" sz="1400" dirty="0" smtClean="0">
                <a:latin typeface="Times New Roman"/>
              </a:rPr>
              <a:t>						</a:t>
            </a:r>
            <a:r>
              <a:rPr lang="mr-IN" sz="1400" dirty="0" smtClean="0">
                <a:latin typeface="Times New Roman"/>
              </a:rPr>
              <a:t>Rahul</a:t>
            </a:r>
            <a:endParaRPr lang="mr-IN" sz="1400" dirty="0">
              <a:latin typeface="Times New Roman"/>
            </a:endParaRPr>
          </a:p>
          <a:p>
            <a:pPr>
              <a:buFont typeface="Arial"/>
              <a:buChar char="•"/>
            </a:pPr>
            <a:r>
              <a:rPr lang="mr-IN" sz="1400" dirty="0" smtClean="0">
                <a:latin typeface="Times New Roman"/>
              </a:rPr>
              <a:t>draft</a:t>
            </a:r>
            <a:r>
              <a:rPr lang="mr-IN" sz="1400" dirty="0">
                <a:latin typeface="Times New Roman"/>
              </a:rPr>
              <a:t>-rahul-roll-rpl-observations-</a:t>
            </a:r>
            <a:r>
              <a:rPr lang="mr-IN" sz="1400" dirty="0" smtClean="0">
                <a:latin typeface="Times New Roman"/>
              </a:rPr>
              <a:t>01</a:t>
            </a:r>
            <a:endParaRPr lang="en-US" sz="1400" dirty="0" smtClean="0">
              <a:latin typeface="Times New Roman"/>
            </a:endParaRPr>
          </a:p>
          <a:p>
            <a:pPr marL="0" indent="0">
              <a:buNone/>
            </a:pPr>
            <a:r>
              <a:rPr lang="mr-IN" sz="1400" dirty="0" smtClean="0">
                <a:latin typeface="Times New Roman"/>
              </a:rPr>
              <a:t>RPL </a:t>
            </a:r>
            <a:r>
              <a:rPr lang="mr-IN" sz="1400" dirty="0">
                <a:latin typeface="Times New Roman"/>
              </a:rPr>
              <a:t>DAG Metric Container Node State and Attribute object type </a:t>
            </a:r>
            <a:r>
              <a:rPr lang="mr-IN" sz="1400" dirty="0" smtClean="0">
                <a:latin typeface="Times New Roman"/>
              </a:rPr>
              <a:t>extension</a:t>
            </a:r>
            <a:r>
              <a:rPr lang="en-US" sz="1400" dirty="0" smtClean="0">
                <a:latin typeface="Times New Roman"/>
              </a:rPr>
              <a:t>	</a:t>
            </a:r>
            <a:r>
              <a:rPr lang="mr-IN" sz="1400" dirty="0" smtClean="0">
                <a:latin typeface="Times New Roman"/>
              </a:rPr>
              <a:t>Georgios</a:t>
            </a:r>
            <a:endParaRPr lang="mr-IN" sz="1400" dirty="0">
              <a:latin typeface="Times New Roman"/>
            </a:endParaRPr>
          </a:p>
          <a:p>
            <a:r>
              <a:rPr lang="mr-IN" sz="1400" dirty="0" smtClean="0">
                <a:latin typeface="Times New Roman"/>
              </a:rPr>
              <a:t>draft</a:t>
            </a:r>
            <a:r>
              <a:rPr lang="mr-IN" sz="1400" dirty="0">
                <a:latin typeface="Times New Roman"/>
              </a:rPr>
              <a:t>-koutsiamanis-roll-nsa-extension-02  </a:t>
            </a:r>
            <a:endParaRPr lang="en-US" sz="1400" dirty="0" smtClean="0">
              <a:latin typeface="Times New Roman"/>
            </a:endParaRPr>
          </a:p>
          <a:p>
            <a:pPr marL="0" indent="0">
              <a:buNone/>
            </a:pPr>
            <a:r>
              <a:rPr lang="mr-IN" sz="1400" dirty="0" smtClean="0">
                <a:latin typeface="Times New Roman"/>
              </a:rPr>
              <a:t>Traffic</a:t>
            </a:r>
            <a:r>
              <a:rPr lang="mr-IN" sz="1400" dirty="0">
                <a:latin typeface="Times New Roman"/>
              </a:rPr>
              <a:t>-aware Objective </a:t>
            </a:r>
            <a:r>
              <a:rPr lang="mr-IN" sz="1400" dirty="0" smtClean="0">
                <a:latin typeface="Times New Roman"/>
              </a:rPr>
              <a:t>Function</a:t>
            </a:r>
            <a:r>
              <a:rPr lang="en-US" sz="1400" dirty="0" smtClean="0">
                <a:latin typeface="Times New Roman"/>
              </a:rPr>
              <a:t>					</a:t>
            </a:r>
            <a:r>
              <a:rPr lang="mr-IN" sz="1400" dirty="0" smtClean="0">
                <a:latin typeface="Times New Roman"/>
              </a:rPr>
              <a:t>Georgios</a:t>
            </a:r>
            <a:endParaRPr lang="mr-IN" sz="1400" dirty="0">
              <a:latin typeface="Times New Roman"/>
            </a:endParaRPr>
          </a:p>
          <a:p>
            <a:r>
              <a:rPr lang="mr-IN" sz="1400" dirty="0" smtClean="0">
                <a:latin typeface="Times New Roman"/>
              </a:rPr>
              <a:t>draft</a:t>
            </a:r>
            <a:r>
              <a:rPr lang="mr-IN" sz="1400" dirty="0">
                <a:latin typeface="Times New Roman"/>
              </a:rPr>
              <a:t>-ji-roll-traffic-aware-objective-function-</a:t>
            </a:r>
            <a:r>
              <a:rPr lang="mr-IN" sz="1400" dirty="0" smtClean="0">
                <a:latin typeface="Times New Roman"/>
              </a:rPr>
              <a:t>01</a:t>
            </a:r>
            <a:endParaRPr lang="en-US" sz="1400" dirty="0" smtClean="0">
              <a:latin typeface="Times New Roman"/>
            </a:endParaRPr>
          </a:p>
          <a:p>
            <a:pPr marL="0" indent="0">
              <a:buNone/>
            </a:pPr>
            <a:r>
              <a:rPr lang="mr-IN" sz="1400" dirty="0" smtClean="0">
                <a:latin typeface="Times New Roman"/>
              </a:rPr>
              <a:t>A </a:t>
            </a:r>
            <a:r>
              <a:rPr lang="mr-IN" sz="1400" dirty="0">
                <a:latin typeface="Times New Roman"/>
              </a:rPr>
              <a:t>YANG model for Multicast Protocol for Low power and lossy Networks (MPL</a:t>
            </a:r>
            <a:r>
              <a:rPr lang="mr-IN" sz="1400" dirty="0" smtClean="0">
                <a:latin typeface="Times New Roman"/>
              </a:rPr>
              <a:t>)</a:t>
            </a:r>
            <a:r>
              <a:rPr lang="en-US" sz="1400" dirty="0" smtClean="0">
                <a:latin typeface="Times New Roman"/>
              </a:rPr>
              <a:t>	</a:t>
            </a:r>
            <a:r>
              <a:rPr lang="mr-IN" sz="1400" dirty="0" smtClean="0">
                <a:latin typeface="Times New Roman"/>
              </a:rPr>
              <a:t>Peter</a:t>
            </a:r>
            <a:endParaRPr lang="mr-IN" sz="1400" dirty="0">
              <a:latin typeface="Times New Roman"/>
            </a:endParaRPr>
          </a:p>
          <a:p>
            <a:r>
              <a:rPr lang="mr-IN" sz="1400" dirty="0" smtClean="0">
                <a:latin typeface="Times New Roman"/>
              </a:rPr>
              <a:t>draft</a:t>
            </a:r>
            <a:r>
              <a:rPr lang="mr-IN" sz="1400" dirty="0">
                <a:latin typeface="Times New Roman"/>
              </a:rPr>
              <a:t>-ietf-roll-mpl-yang-01 </a:t>
            </a:r>
            <a:endParaRPr lang="en-US" sz="1400" dirty="0" smtClean="0">
              <a:latin typeface="Times New Roman"/>
            </a:endParaRPr>
          </a:p>
          <a:p>
            <a:pPr marL="0" indent="0">
              <a:buNone/>
            </a:pPr>
            <a:r>
              <a:rPr lang="mr-IN" sz="1400" dirty="0" smtClean="0">
                <a:latin typeface="Times New Roman"/>
              </a:rPr>
              <a:t>Routing </a:t>
            </a:r>
            <a:r>
              <a:rPr lang="mr-IN" sz="1400" dirty="0">
                <a:latin typeface="Times New Roman"/>
              </a:rPr>
              <a:t>for RPL </a:t>
            </a:r>
            <a:r>
              <a:rPr lang="mr-IN" sz="1400" dirty="0" smtClean="0">
                <a:latin typeface="Times New Roman"/>
              </a:rPr>
              <a:t>Leaves</a:t>
            </a:r>
            <a:r>
              <a:rPr lang="en-US" sz="1400" dirty="0" smtClean="0">
                <a:latin typeface="Times New Roman"/>
              </a:rPr>
              <a:t>						</a:t>
            </a:r>
            <a:r>
              <a:rPr lang="mr-IN" sz="1400" dirty="0" smtClean="0">
                <a:latin typeface="Times New Roman"/>
              </a:rPr>
              <a:t>Pascal</a:t>
            </a:r>
            <a:endParaRPr lang="mr-IN" sz="1400" dirty="0">
              <a:latin typeface="Times New Roman"/>
            </a:endParaRPr>
          </a:p>
          <a:p>
            <a:r>
              <a:rPr lang="mr-IN" sz="1400" dirty="0" smtClean="0">
                <a:latin typeface="Times New Roman"/>
              </a:rPr>
              <a:t>draft</a:t>
            </a:r>
            <a:r>
              <a:rPr lang="mr-IN" sz="1400" dirty="0">
                <a:latin typeface="Times New Roman"/>
              </a:rPr>
              <a:t>-thubert-roll-unaware-leaves</a:t>
            </a:r>
            <a:r>
              <a:rPr lang="mr-IN" sz="1400" dirty="0" smtClean="0">
                <a:latin typeface="Times New Roman"/>
              </a:rPr>
              <a:t>-05</a:t>
            </a:r>
            <a:endParaRPr lang="en-US" sz="1400" dirty="0" smtClean="0">
              <a:latin typeface="Times New Roman"/>
            </a:endParaRPr>
          </a:p>
        </p:txBody>
      </p:sp>
      <p:sp>
        <p:nvSpPr>
          <p:cNvPr id="4" name="Date Placeholder 3"/>
          <p:cNvSpPr>
            <a:spLocks noGrp="1"/>
          </p:cNvSpPr>
          <p:nvPr>
            <p:ph type="dt" sz="half" idx="4294967295"/>
          </p:nvPr>
        </p:nvSpPr>
        <p:spPr>
          <a:xfrm>
            <a:off x="685800" y="228600"/>
            <a:ext cx="1600200" cy="215900"/>
          </a:xfrm>
          <a:prstGeom prst="rect">
            <a:avLst/>
          </a:prstGeom>
        </p:spPr>
        <p:txBody>
          <a:bodyPr/>
          <a:lstStyle/>
          <a:p>
            <a:pPr>
              <a:defRPr/>
            </a:pPr>
            <a:r>
              <a:rPr lang="en-US" smtClean="0"/>
              <a:t>&lt;July 2018&gt;</a:t>
            </a:r>
            <a:endParaRPr lang="en-US" dirty="0"/>
          </a:p>
        </p:txBody>
      </p:sp>
      <p:sp>
        <p:nvSpPr>
          <p:cNvPr id="5" name="Footer Placeholder 4"/>
          <p:cNvSpPr>
            <a:spLocks noGrp="1"/>
          </p:cNvSpPr>
          <p:nvPr>
            <p:ph type="ftr" sz="quarter" idx="4294967295"/>
          </p:nvPr>
        </p:nvSpPr>
        <p:spPr>
          <a:xfrm>
            <a:off x="5486400" y="6475413"/>
            <a:ext cx="3124200" cy="182562"/>
          </a:xfrm>
          <a:prstGeom prst="rect">
            <a:avLst/>
          </a:prstGeom>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106</a:t>
            </a:fld>
            <a:endParaRPr lang="en-US"/>
          </a:p>
        </p:txBody>
      </p:sp>
    </p:spTree>
    <p:extLst>
      <p:ext uri="{BB962C8B-B14F-4D97-AF65-F5344CB8AC3E}">
        <p14:creationId xmlns:p14="http://schemas.microsoft.com/office/powerpoint/2010/main" val="18744327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 LP</a:t>
            </a:r>
            <a:r>
              <a:rPr lang="en-US" b="1" dirty="0"/>
              <a:t>-</a:t>
            </a:r>
            <a:r>
              <a:rPr lang="en-US" b="1" dirty="0" smtClean="0"/>
              <a:t>WAN </a:t>
            </a:r>
            <a:r>
              <a:rPr lang="en-US" sz="1800" b="1" dirty="0" smtClean="0"/>
              <a:t>(Thursday </a:t>
            </a:r>
            <a:r>
              <a:rPr lang="en-US" sz="1800" b="1" dirty="0"/>
              <a:t>July 19th, </a:t>
            </a:r>
            <a:r>
              <a:rPr lang="en-US" sz="1800" b="1" dirty="0" smtClean="0"/>
              <a:t>2018)</a:t>
            </a:r>
            <a:endParaRPr lang="en-US" sz="1800" b="1" dirty="0"/>
          </a:p>
        </p:txBody>
      </p:sp>
      <p:sp>
        <p:nvSpPr>
          <p:cNvPr id="3" name="Content Placeholder 2"/>
          <p:cNvSpPr>
            <a:spLocks noGrp="1"/>
          </p:cNvSpPr>
          <p:nvPr>
            <p:ph idx="1"/>
          </p:nvPr>
        </p:nvSpPr>
        <p:spPr>
          <a:xfrm>
            <a:off x="304800" y="1066800"/>
            <a:ext cx="8534400" cy="5410200"/>
          </a:xfrm>
        </p:spPr>
        <p:txBody>
          <a:bodyPr/>
          <a:lstStyle/>
          <a:p>
            <a:pPr marL="0" indent="0">
              <a:buNone/>
            </a:pPr>
            <a:r>
              <a:rPr lang="en-US" sz="1600" dirty="0" smtClean="0"/>
              <a:t>Agenda</a:t>
            </a:r>
            <a:r>
              <a:rPr lang="en-US" sz="1600" dirty="0"/>
              <a:t>: </a:t>
            </a:r>
            <a:r>
              <a:rPr lang="en-US" sz="1600" i="1" dirty="0"/>
              <a:t>https://</a:t>
            </a:r>
            <a:r>
              <a:rPr lang="en-US" sz="1600" i="1" dirty="0" err="1"/>
              <a:t>datatracker.ietf.org</a:t>
            </a:r>
            <a:r>
              <a:rPr lang="en-US" sz="1600" i="1" dirty="0"/>
              <a:t>/meeting/102/materials/agenda-102-lpwan-</a:t>
            </a:r>
            <a:r>
              <a:rPr lang="en-US" sz="1600" i="1" dirty="0" smtClean="0"/>
              <a:t>05</a:t>
            </a:r>
            <a:endParaRPr lang="en-US" sz="1600" i="1" dirty="0"/>
          </a:p>
          <a:p>
            <a:pPr marL="0" indent="0">
              <a:buNone/>
            </a:pPr>
            <a:r>
              <a:rPr lang="en-US" sz="1600" dirty="0" smtClean="0"/>
              <a:t>draft</a:t>
            </a:r>
            <a:r>
              <a:rPr lang="en-US" sz="1600" dirty="0"/>
              <a:t>-ietf-lpwan-ipv6-static-context-hc-</a:t>
            </a:r>
            <a:r>
              <a:rPr lang="en-US" sz="1600" dirty="0" smtClean="0"/>
              <a:t>16( Dominique </a:t>
            </a:r>
            <a:r>
              <a:rPr lang="en-US" sz="1600" dirty="0" err="1"/>
              <a:t>Barthel</a:t>
            </a:r>
            <a:r>
              <a:rPr lang="en-US" sz="1600" dirty="0"/>
              <a:t> and Ana </a:t>
            </a:r>
            <a:r>
              <a:rPr lang="en-US" sz="1600" dirty="0" err="1" smtClean="0"/>
              <a:t>Minaburo</a:t>
            </a:r>
            <a:r>
              <a:rPr lang="en-US" sz="1600" dirty="0" smtClean="0"/>
              <a:t>)</a:t>
            </a:r>
            <a:endParaRPr lang="en-US" sz="1600" dirty="0"/>
          </a:p>
          <a:p>
            <a:pPr>
              <a:buFont typeface="Arial"/>
              <a:buChar char="•"/>
            </a:pPr>
            <a:r>
              <a:rPr lang="en-US" sz="1600" dirty="0" smtClean="0"/>
              <a:t>Goal</a:t>
            </a:r>
            <a:r>
              <a:rPr lang="en-US" sz="1600" dirty="0"/>
              <a:t>: info on WGLC conclusion, submit for publication</a:t>
            </a:r>
          </a:p>
          <a:p>
            <a:pPr marL="0" indent="0">
              <a:buNone/>
            </a:pPr>
            <a:r>
              <a:rPr lang="en-US" sz="1600" dirty="0" smtClean="0"/>
              <a:t>draft</a:t>
            </a:r>
            <a:r>
              <a:rPr lang="en-US" sz="1600" dirty="0"/>
              <a:t>-ietf-lpwan-coap-static-context-hc-04 </a:t>
            </a:r>
            <a:r>
              <a:rPr lang="en-US" sz="1600" dirty="0" smtClean="0"/>
              <a:t>(Laurent </a:t>
            </a:r>
            <a:r>
              <a:rPr lang="en-US" sz="1600" dirty="0" err="1"/>
              <a:t>Toutain</a:t>
            </a:r>
            <a:r>
              <a:rPr lang="en-US" sz="1600" dirty="0"/>
              <a:t> -- Ricardo </a:t>
            </a:r>
            <a:r>
              <a:rPr lang="en-US" sz="1600" dirty="0" err="1" smtClean="0"/>
              <a:t>Andreasen</a:t>
            </a:r>
            <a:r>
              <a:rPr lang="en-US" sz="1600" dirty="0" smtClean="0"/>
              <a:t>) </a:t>
            </a:r>
            <a:endParaRPr lang="en-US" sz="1600" dirty="0"/>
          </a:p>
          <a:p>
            <a:pPr>
              <a:buFont typeface="Arial"/>
              <a:buChar char="•"/>
            </a:pPr>
            <a:r>
              <a:rPr lang="en-US" sz="1600" dirty="0" smtClean="0"/>
              <a:t>Goal</a:t>
            </a:r>
            <a:r>
              <a:rPr lang="en-US" sz="1600" dirty="0"/>
              <a:t>: WGLC; SCHC/OSCORE presentation</a:t>
            </a:r>
          </a:p>
          <a:p>
            <a:pPr marL="0" indent="0">
              <a:buNone/>
            </a:pPr>
            <a:r>
              <a:rPr lang="en-US" sz="1600" dirty="0" smtClean="0"/>
              <a:t>draft</a:t>
            </a:r>
            <a:r>
              <a:rPr lang="en-US" sz="1600" dirty="0"/>
              <a:t>-petrov-lpwan-ipv6-schc-over-lorawan-0</a:t>
            </a:r>
            <a:r>
              <a:rPr lang="en-US" sz="1600" dirty="0" smtClean="0"/>
              <a:t>? ( Nicolas </a:t>
            </a:r>
            <a:r>
              <a:rPr lang="en-US" sz="1600" dirty="0" err="1"/>
              <a:t>Sornin</a:t>
            </a:r>
            <a:r>
              <a:rPr lang="en-US" sz="1600" dirty="0"/>
              <a:t> (remote</a:t>
            </a:r>
            <a:r>
              <a:rPr lang="en-US" sz="1600" dirty="0" smtClean="0"/>
              <a:t>))</a:t>
            </a:r>
            <a:endParaRPr lang="en-US" sz="1600" dirty="0"/>
          </a:p>
          <a:p>
            <a:pPr>
              <a:buFont typeface="Arial"/>
              <a:buChar char="•"/>
            </a:pPr>
            <a:r>
              <a:rPr lang="en-US" sz="1600" dirty="0" smtClean="0"/>
              <a:t>Goal</a:t>
            </a:r>
            <a:r>
              <a:rPr lang="en-US" sz="1600" dirty="0"/>
              <a:t>: draft </a:t>
            </a:r>
            <a:r>
              <a:rPr lang="en-US" sz="1600" dirty="0" smtClean="0"/>
              <a:t>update;  call </a:t>
            </a:r>
            <a:r>
              <a:rPr lang="en-US" sz="1600" dirty="0"/>
              <a:t>for adoption ?</a:t>
            </a:r>
          </a:p>
          <a:p>
            <a:pPr marL="0" indent="0">
              <a:buNone/>
            </a:pPr>
            <a:r>
              <a:rPr lang="en-US" sz="1600" dirty="0" smtClean="0"/>
              <a:t>draft</a:t>
            </a:r>
            <a:r>
              <a:rPr lang="en-US" sz="1600" dirty="0"/>
              <a:t>-zuniga-lpwan-schc-over-sigfox-03 </a:t>
            </a:r>
            <a:r>
              <a:rPr lang="en-US" sz="1600" dirty="0" smtClean="0"/>
              <a:t>(Juan</a:t>
            </a:r>
            <a:r>
              <a:rPr lang="en-US" sz="1600" dirty="0"/>
              <a:t>-Carlos </a:t>
            </a:r>
            <a:r>
              <a:rPr lang="en-US" sz="1600" dirty="0" smtClean="0"/>
              <a:t>Zuniga)</a:t>
            </a:r>
            <a:endParaRPr lang="en-US" sz="1600" dirty="0"/>
          </a:p>
          <a:p>
            <a:pPr>
              <a:buFont typeface="Arial"/>
              <a:buChar char="•"/>
            </a:pPr>
            <a:r>
              <a:rPr lang="en-US" sz="1600" dirty="0" smtClean="0"/>
              <a:t>Goal</a:t>
            </a:r>
            <a:r>
              <a:rPr lang="en-US" sz="1600" dirty="0"/>
              <a:t>: draft update and discussion about ACK-on-Error </a:t>
            </a:r>
            <a:r>
              <a:rPr lang="en-US" sz="1600" dirty="0" smtClean="0"/>
              <a:t>mode;   call </a:t>
            </a:r>
            <a:r>
              <a:rPr lang="en-US" sz="1600" dirty="0"/>
              <a:t>for adoption ?</a:t>
            </a:r>
          </a:p>
          <a:p>
            <a:pPr>
              <a:buFont typeface="Arial"/>
              <a:buChar char="•"/>
            </a:pPr>
            <a:r>
              <a:rPr lang="en-US" sz="1600" dirty="0" smtClean="0"/>
              <a:t>Goal</a:t>
            </a:r>
            <a:r>
              <a:rPr lang="en-US" sz="1600" dirty="0"/>
              <a:t>: draft update</a:t>
            </a:r>
          </a:p>
          <a:p>
            <a:pPr marL="0" indent="0">
              <a:buNone/>
            </a:pPr>
            <a:r>
              <a:rPr lang="en-US" sz="1600" dirty="0" smtClean="0"/>
              <a:t>draft</a:t>
            </a:r>
            <a:r>
              <a:rPr lang="en-US" sz="1600" dirty="0"/>
              <a:t>-toutain-core-time-scale-00 </a:t>
            </a:r>
            <a:r>
              <a:rPr lang="en-US" sz="1600" dirty="0" smtClean="0"/>
              <a:t>(Laurent </a:t>
            </a:r>
            <a:r>
              <a:rPr lang="en-US" sz="1600" dirty="0" err="1" smtClean="0"/>
              <a:t>Toutain</a:t>
            </a:r>
            <a:r>
              <a:rPr lang="en-US" sz="1600" dirty="0" smtClean="0"/>
              <a:t>)</a:t>
            </a:r>
            <a:endParaRPr lang="en-US" sz="1600" dirty="0"/>
          </a:p>
          <a:p>
            <a:pPr>
              <a:buFont typeface="Arial"/>
              <a:buChar char="•"/>
            </a:pPr>
            <a:r>
              <a:rPr lang="en-US" sz="1600" dirty="0" smtClean="0"/>
              <a:t>Goal</a:t>
            </a:r>
            <a:r>
              <a:rPr lang="en-US" sz="1600" dirty="0"/>
              <a:t>: Get support from LPWAN to request attention from CORE</a:t>
            </a:r>
          </a:p>
          <a:p>
            <a:pPr marL="0" indent="0">
              <a:buNone/>
            </a:pPr>
            <a:r>
              <a:rPr lang="en-US" sz="1600" dirty="0" smtClean="0"/>
              <a:t>draft</a:t>
            </a:r>
            <a:r>
              <a:rPr lang="en-US" sz="1600" dirty="0"/>
              <a:t>-</a:t>
            </a:r>
            <a:r>
              <a:rPr lang="en-US" sz="1600" dirty="0" err="1"/>
              <a:t>perkins</a:t>
            </a:r>
            <a:r>
              <a:rPr lang="en-US" sz="1600" dirty="0"/>
              <a:t>-xxx                                       </a:t>
            </a:r>
            <a:r>
              <a:rPr lang="en-US" sz="1600" dirty="0" smtClean="0"/>
              <a:t>(Charlie Perkins)</a:t>
            </a:r>
            <a:endParaRPr lang="en-US" sz="1600" dirty="0"/>
          </a:p>
          <a:p>
            <a:pPr>
              <a:buFont typeface="Arial"/>
              <a:buChar char="•"/>
            </a:pPr>
            <a:r>
              <a:rPr lang="en-US" sz="1600" dirty="0" smtClean="0"/>
              <a:t>Goal</a:t>
            </a:r>
            <a:r>
              <a:rPr lang="en-US" sz="1600" dirty="0"/>
              <a:t>: ?</a:t>
            </a:r>
          </a:p>
          <a:p>
            <a:pPr>
              <a:buFont typeface="Arial"/>
              <a:buChar char="•"/>
            </a:pPr>
            <a:r>
              <a:rPr lang="en-US" sz="1600" dirty="0" smtClean="0"/>
              <a:t>AOB </a:t>
            </a:r>
            <a:r>
              <a:rPr lang="en-US" sz="1600" dirty="0"/>
              <a:t>(Charlie Perkins on </a:t>
            </a:r>
            <a:r>
              <a:rPr lang="en-US" sz="1600" dirty="0" smtClean="0"/>
              <a:t>IEEE</a:t>
            </a:r>
            <a:r>
              <a:rPr lang="en-US" sz="1600" dirty="0"/>
              <a:t>)</a:t>
            </a:r>
            <a:endParaRPr lang="en-US" sz="1600" dirty="0" smtClean="0"/>
          </a:p>
        </p:txBody>
      </p:sp>
      <p:sp>
        <p:nvSpPr>
          <p:cNvPr id="4" name="Date Placeholder 3"/>
          <p:cNvSpPr>
            <a:spLocks noGrp="1"/>
          </p:cNvSpPr>
          <p:nvPr>
            <p:ph type="dt" sz="half" idx="4294967295"/>
          </p:nvPr>
        </p:nvSpPr>
        <p:spPr>
          <a:xfrm>
            <a:off x="685800" y="228600"/>
            <a:ext cx="1600200" cy="215900"/>
          </a:xfrm>
          <a:prstGeom prst="rect">
            <a:avLst/>
          </a:prstGeom>
        </p:spPr>
        <p:txBody>
          <a:bodyPr/>
          <a:lstStyle/>
          <a:p>
            <a:pPr>
              <a:defRPr/>
            </a:pPr>
            <a:r>
              <a:rPr lang="en-US" smtClean="0"/>
              <a:t>&lt;July 2018&gt;</a:t>
            </a:r>
            <a:endParaRPr lang="en-US" dirty="0"/>
          </a:p>
        </p:txBody>
      </p:sp>
      <p:sp>
        <p:nvSpPr>
          <p:cNvPr id="5" name="Footer Placeholder 4"/>
          <p:cNvSpPr>
            <a:spLocks noGrp="1"/>
          </p:cNvSpPr>
          <p:nvPr>
            <p:ph type="ftr" sz="quarter" idx="4294967295"/>
          </p:nvPr>
        </p:nvSpPr>
        <p:spPr>
          <a:xfrm>
            <a:off x="5486400" y="6475413"/>
            <a:ext cx="3124200" cy="182562"/>
          </a:xfrm>
          <a:prstGeom prst="rect">
            <a:avLst/>
          </a:prstGeom>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107</a:t>
            </a:fld>
            <a:endParaRPr lang="en-US"/>
          </a:p>
        </p:txBody>
      </p:sp>
    </p:spTree>
    <p:extLst>
      <p:ext uri="{BB962C8B-B14F-4D97-AF65-F5344CB8AC3E}">
        <p14:creationId xmlns:p14="http://schemas.microsoft.com/office/powerpoint/2010/main" val="33871980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&lt;July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108</a:t>
            </a:fld>
            <a:endParaRPr lang="en-US"/>
          </a:p>
        </p:txBody>
      </p:sp>
      <p:sp>
        <p:nvSpPr>
          <p:cNvPr id="5" name="Rectangle 4"/>
          <p:cNvSpPr/>
          <p:nvPr/>
        </p:nvSpPr>
        <p:spPr>
          <a:xfrm>
            <a:off x="304800" y="2133600"/>
            <a:ext cx="8534400" cy="2677656"/>
          </a:xfrm>
          <a:prstGeom prst="rect">
            <a:avLst/>
          </a:prstGeom>
        </p:spPr>
        <p:txBody>
          <a:bodyPr wrap="square">
            <a:spAutoFit/>
          </a:bodyPr>
          <a:lstStyle/>
          <a:p>
            <a:pPr marL="457200" indent="-457200" eaLnBrk="0" fontAlgn="b" hangingPunct="0">
              <a:buClr>
                <a:srgbClr val="FF0000"/>
              </a:buClr>
              <a:buFont typeface="Wingdings" charset="0"/>
              <a:buChar char="q"/>
            </a:pPr>
            <a:r>
              <a:rPr lang="en-US" sz="2800" b="1" dirty="0"/>
              <a:t>Two presentation requests:</a:t>
            </a:r>
          </a:p>
          <a:p>
            <a:pPr marL="914400" lvl="1" indent="-457200" eaLnBrk="0" fontAlgn="b" hangingPunct="0">
              <a:buClr>
                <a:srgbClr val="FF0000"/>
              </a:buClr>
              <a:buFont typeface="Wingdings" charset="0"/>
              <a:buChar char="q"/>
            </a:pPr>
            <a:r>
              <a:rPr lang="en-US" sz="2800" dirty="0" smtClean="0"/>
              <a:t>15</a:t>
            </a:r>
            <a:r>
              <a:rPr lang="en-US" sz="2800" dirty="0"/>
              <a:t>-9-Extensions-for-4y by D </a:t>
            </a:r>
            <a:r>
              <a:rPr lang="en-US" sz="2800" dirty="0" smtClean="0"/>
              <a:t>Sturek</a:t>
            </a:r>
          </a:p>
          <a:p>
            <a:pPr marL="914400" lvl="1" indent="-457200" eaLnBrk="0" fontAlgn="b" hangingPunct="0">
              <a:buClr>
                <a:srgbClr val="FF0000"/>
              </a:buClr>
              <a:buFont typeface="Wingdings" charset="0"/>
              <a:buChar char="q"/>
            </a:pPr>
            <a:r>
              <a:rPr lang="en-US" sz="2800" dirty="0"/>
              <a:t>"Review of IG Dependability Activities for Cars and other </a:t>
            </a:r>
            <a:r>
              <a:rPr lang="en-US" sz="2800" dirty="0" err="1"/>
              <a:t>IoT</a:t>
            </a:r>
            <a:r>
              <a:rPr lang="en-US" sz="2800" dirty="0"/>
              <a:t> &amp; M2M u</a:t>
            </a:r>
            <a:r>
              <a:rPr lang="en-US" sz="2800" dirty="0" smtClean="0"/>
              <a:t>se </a:t>
            </a:r>
            <a:r>
              <a:rPr lang="en-US" sz="2800" dirty="0"/>
              <a:t>cases and Amendment of IEEE802.15.6 Wireless Medical BAN</a:t>
            </a:r>
            <a:r>
              <a:rPr lang="en-US" sz="2800" dirty="0" smtClean="0"/>
              <a:t>.” (15</a:t>
            </a:r>
            <a:r>
              <a:rPr lang="en-US" sz="2800" dirty="0"/>
              <a:t>-18-0347-00-</a:t>
            </a:r>
            <a:r>
              <a:rPr lang="en-US" sz="2800" dirty="0" smtClean="0"/>
              <a:t>0dep) by </a:t>
            </a:r>
            <a:r>
              <a:rPr lang="en-US" sz="2800" dirty="0"/>
              <a:t>Prof </a:t>
            </a:r>
            <a:r>
              <a:rPr lang="en-US" sz="2800" dirty="0" smtClean="0"/>
              <a:t>Kohno</a:t>
            </a:r>
            <a:endParaRPr lang="en-US" sz="2800" dirty="0"/>
          </a:p>
        </p:txBody>
      </p:sp>
      <p:sp>
        <p:nvSpPr>
          <p:cNvPr id="6" name="Rectangle 5"/>
          <p:cNvSpPr/>
          <p:nvPr/>
        </p:nvSpPr>
        <p:spPr>
          <a:xfrm>
            <a:off x="3124200" y="685800"/>
            <a:ext cx="2209800" cy="646331"/>
          </a:xfrm>
          <a:prstGeom prst="rect">
            <a:avLst/>
          </a:prstGeom>
        </p:spPr>
        <p:txBody>
          <a:bodyPr wrap="square">
            <a:spAutoFit/>
          </a:bodyPr>
          <a:lstStyle/>
          <a:p>
            <a:r>
              <a:rPr lang="en-US" sz="3600" b="1" dirty="0"/>
              <a:t>SC WNG</a:t>
            </a:r>
            <a:endParaRPr lang="en-US" sz="3600" dirty="0"/>
          </a:p>
        </p:txBody>
      </p:sp>
      <p:sp>
        <p:nvSpPr>
          <p:cNvPr id="7" name="TextBox 6"/>
          <p:cNvSpPr txBox="1"/>
          <p:nvPr/>
        </p:nvSpPr>
        <p:spPr>
          <a:xfrm>
            <a:off x="8607501" y="-4703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0699719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109</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616528"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smtClean="0"/>
              <a:t>Changes </a:t>
            </a:r>
            <a:r>
              <a:rPr lang="en-US" sz="1800" b="1" dirty="0"/>
              <a:t>with </a:t>
            </a:r>
            <a:r>
              <a:rPr lang="en-US" sz="1800" b="1" dirty="0" smtClean="0"/>
              <a:t>Existing Standards: </a:t>
            </a:r>
            <a:r>
              <a:rPr lang="en-US" sz="1800" dirty="0" smtClean="0"/>
              <a:t>comments from </a:t>
            </a:r>
            <a:r>
              <a:rPr lang="en-US" sz="1800" dirty="0"/>
              <a:t>the ISO/IEC/IEEE FDIS 8802-15-6 ballot </a:t>
            </a:r>
            <a:r>
              <a:rPr lang="en-US" sz="1800" dirty="0" smtClean="0"/>
              <a:t> were resolved and approved by 802.15 WG</a:t>
            </a:r>
          </a:p>
          <a:p>
            <a:pPr marL="800100" lvl="1" indent="-342900">
              <a:buClr>
                <a:srgbClr val="FF0000"/>
              </a:buClr>
              <a:buFont typeface="Wingdings" charset="2"/>
              <a:buChar char="q"/>
            </a:pPr>
            <a:r>
              <a:rPr lang="en-US" sz="1800" b="1" dirty="0" smtClean="0"/>
              <a:t>Changes </a:t>
            </a:r>
            <a:r>
              <a:rPr lang="en-US" sz="1800" b="1" dirty="0"/>
              <a:t>with Operations </a:t>
            </a:r>
            <a:r>
              <a:rPr lang="en-US" sz="1800" b="1" dirty="0" smtClean="0"/>
              <a:t>Manual: </a:t>
            </a:r>
            <a:r>
              <a:rPr lang="en-US" sz="1800" dirty="0"/>
              <a:t>Consensus of the group was that we will need discussion on the topic of 802.15 ANA registration of alternate cryptographic algorithms </a:t>
            </a:r>
          </a:p>
          <a:p>
            <a:pPr marL="342900" indent="-342900">
              <a:buClr>
                <a:srgbClr val="FF0000"/>
              </a:buClr>
              <a:buFont typeface="Wingdings" charset="2"/>
              <a:buChar char="q"/>
            </a:pPr>
            <a:r>
              <a:rPr lang="en-US" sz="1600" b="1" dirty="0" smtClean="0"/>
              <a:t>SC WNG</a:t>
            </a:r>
          </a:p>
          <a:p>
            <a:pPr marL="800100" lvl="1" indent="-342900">
              <a:buClr>
                <a:srgbClr val="FF0000"/>
              </a:buClr>
              <a:buFont typeface="Wingdings" charset="2"/>
              <a:buChar char="q"/>
            </a:pPr>
            <a:r>
              <a:rPr lang="en-US" sz="1600" b="1" dirty="0" smtClean="0"/>
              <a:t>presentations were heard on:</a:t>
            </a:r>
          </a:p>
          <a:p>
            <a:pPr marL="1257300" lvl="2" indent="-342900">
              <a:buClr>
                <a:srgbClr val="FF0000"/>
              </a:buClr>
              <a:buFont typeface="Wingdings" charset="2"/>
              <a:buChar char="q"/>
            </a:pPr>
            <a:r>
              <a:rPr lang="en-US" sz="1600" dirty="0"/>
              <a:t>15-9-Extensions-for-</a:t>
            </a:r>
            <a:r>
              <a:rPr lang="en-US" sz="1600" dirty="0" smtClean="0"/>
              <a:t>4y:  </a:t>
            </a:r>
          </a:p>
          <a:p>
            <a:pPr marL="1714500" lvl="3" indent="-342900">
              <a:buClr>
                <a:srgbClr val="FF0000"/>
              </a:buClr>
              <a:buFont typeface="Wingdings" charset="2"/>
              <a:buChar char="q"/>
            </a:pPr>
            <a:r>
              <a:rPr lang="en-US" sz="1600" dirty="0" smtClean="0"/>
              <a:t>group agreed that effort should move ahead, skip SG request and draft a PAR and CSD in Sept for EC approval in November</a:t>
            </a:r>
            <a:endParaRPr lang="en-US" sz="1600" b="1" dirty="0" smtClean="0"/>
          </a:p>
          <a:p>
            <a:pPr marL="1257300" lvl="2" indent="-342900">
              <a:buClr>
                <a:srgbClr val="FF0000"/>
              </a:buClr>
              <a:buFont typeface="Wingdings" charset="2"/>
              <a:buChar char="q"/>
            </a:pPr>
            <a:r>
              <a:rPr lang="en-US" sz="1600" dirty="0"/>
              <a:t>Review of IG Dependability Activities for Cars and other </a:t>
            </a:r>
            <a:r>
              <a:rPr lang="en-US" sz="1600" dirty="0" err="1"/>
              <a:t>IoT</a:t>
            </a:r>
            <a:r>
              <a:rPr lang="en-US" sz="1600" dirty="0"/>
              <a:t> &amp; M2M use cases and Amendment of IEEE802.15.6 Wireless Medical BAN</a:t>
            </a:r>
            <a:r>
              <a:rPr lang="en-US" sz="1600" dirty="0" smtClean="0"/>
              <a:t>.</a:t>
            </a:r>
          </a:p>
          <a:p>
            <a:pPr marL="1714500" lvl="3" indent="-342900">
              <a:buClr>
                <a:srgbClr val="FF0000"/>
              </a:buClr>
              <a:buFont typeface="Wingdings" charset="2"/>
              <a:buChar char="q"/>
            </a:pPr>
            <a:r>
              <a:rPr lang="en-US" sz="1600" dirty="0" smtClean="0"/>
              <a:t>Comment that IG </a:t>
            </a:r>
            <a:r>
              <a:rPr lang="en-US" sz="1600" dirty="0" err="1" smtClean="0"/>
              <a:t>Dep</a:t>
            </a:r>
            <a:r>
              <a:rPr lang="en-US" sz="1600" dirty="0" smtClean="0"/>
              <a:t> should reduce the amount of use cases and focus the effort to clearly defined goals in September</a:t>
            </a:r>
            <a:endParaRPr lang="en-US" sz="1600" b="1" dirty="0" smtClean="0"/>
          </a:p>
          <a:p>
            <a:pPr marL="342900" indent="-342900">
              <a:buClr>
                <a:srgbClr val="FF0000"/>
              </a:buClr>
              <a:buFont typeface="Wingdings" charset="2"/>
              <a:buChar char="q"/>
            </a:pPr>
            <a:r>
              <a:rPr lang="en-US" sz="1600" b="1" dirty="0" smtClean="0"/>
              <a:t>IETF</a:t>
            </a:r>
            <a:endParaRPr lang="en-US" sz="1600" b="1" dirty="0"/>
          </a:p>
          <a:p>
            <a:pPr marL="800100" lvl="1" indent="-342900">
              <a:buClr>
                <a:srgbClr val="FF0000"/>
              </a:buClr>
              <a:buFont typeface="Wingdings" charset="2"/>
              <a:buChar char="q"/>
            </a:pPr>
            <a:r>
              <a:rPr lang="en-US" sz="1600" b="1" dirty="0" smtClean="0"/>
              <a:t>Reviewed agenda items for IETF Constrained WGs at IETF 102: </a:t>
            </a:r>
            <a:endParaRPr lang="en-US" sz="1600" b="1" dirty="0"/>
          </a:p>
          <a:p>
            <a:pPr marL="1257300" lvl="2" indent="-342900">
              <a:buClr>
                <a:srgbClr val="FF0000"/>
              </a:buClr>
              <a:buFont typeface="Wingdings" charset="2"/>
              <a:buChar char="q"/>
            </a:pPr>
            <a:r>
              <a:rPr lang="en-US" sz="1600" dirty="0"/>
              <a:t>6tisch, Core, 6lo, Roll, </a:t>
            </a:r>
            <a:r>
              <a:rPr lang="en-US" sz="1600" dirty="0" smtClean="0"/>
              <a:t>lp</a:t>
            </a:r>
            <a:r>
              <a:rPr lang="en-US" sz="1600" dirty="0"/>
              <a:t>-</a:t>
            </a:r>
            <a:r>
              <a:rPr lang="en-US" sz="1600" dirty="0" smtClean="0"/>
              <a:t>wan, suit</a:t>
            </a:r>
          </a:p>
          <a:p>
            <a:pPr marL="1257300" lvl="2" indent="-342900">
              <a:buClr>
                <a:srgbClr val="FF0000"/>
              </a:buClr>
              <a:buFont typeface="Wingdings" charset="2"/>
              <a:buChar char="q"/>
            </a:pPr>
            <a:r>
              <a:rPr lang="en-US" sz="1600" dirty="0" smtClean="0"/>
              <a:t>No issues with the current list of IETF WGs</a:t>
            </a:r>
            <a:endParaRPr lang="en-US" sz="1600" dirty="0"/>
          </a:p>
        </p:txBody>
      </p:sp>
    </p:spTree>
    <p:extLst>
      <p:ext uri="{BB962C8B-B14F-4D97-AF65-F5344CB8AC3E}">
        <p14:creationId xmlns:p14="http://schemas.microsoft.com/office/powerpoint/2010/main" val="41044324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1800" dirty="0" smtClean="0"/>
              <a:t>Presentation and discussion of six responses to Call for Proposals</a:t>
            </a:r>
          </a:p>
          <a:p>
            <a:pPr lvl="1"/>
            <a:r>
              <a:rPr lang="en-US" sz="1600" dirty="0"/>
              <a:t>Proposal of LDPC (Low Density Parity Code) for LPWA, Seiji Kobayashi (Sony Semiconductor Solutions Corporation), 15-18/289r0</a:t>
            </a:r>
          </a:p>
          <a:p>
            <a:pPr lvl="1"/>
            <a:r>
              <a:rPr lang="en-US" sz="1600" dirty="0"/>
              <a:t>Pre-proposal Single-hop LPWA repeater for harsh environment applications, Tae-</a:t>
            </a:r>
            <a:r>
              <a:rPr lang="en-US" sz="1600" dirty="0" err="1"/>
              <a:t>Joon</a:t>
            </a:r>
            <a:r>
              <a:rPr lang="en-US" sz="1600" dirty="0"/>
              <a:t> Park(ETRI), 15-18/295r0</a:t>
            </a:r>
          </a:p>
          <a:p>
            <a:pPr lvl="1"/>
            <a:r>
              <a:rPr lang="en-US" sz="1600" dirty="0"/>
              <a:t>Pre-proposal Priority based CSMA/CA for LPWA, Tae-</a:t>
            </a:r>
            <a:r>
              <a:rPr lang="en-US" sz="1600" dirty="0" err="1"/>
              <a:t>Joon</a:t>
            </a:r>
            <a:r>
              <a:rPr lang="en-US" sz="1600" dirty="0"/>
              <a:t> Park(ETRI), 15-18/296r0</a:t>
            </a:r>
          </a:p>
          <a:p>
            <a:pPr lvl="1"/>
            <a:r>
              <a:rPr lang="en-US" sz="1600" dirty="0"/>
              <a:t>Scalable multiple access frame structure for energy-efficient low data rate radio communication, </a:t>
            </a:r>
            <a:r>
              <a:rPr lang="en-US" sz="1600" dirty="0" err="1"/>
              <a:t>Eunhye</a:t>
            </a:r>
            <a:r>
              <a:rPr lang="en-US" sz="1600" dirty="0"/>
              <a:t> Park (KAIST), </a:t>
            </a:r>
            <a:r>
              <a:rPr lang="en-US" sz="1600" dirty="0" err="1"/>
              <a:t>Youngnam</a:t>
            </a:r>
            <a:r>
              <a:rPr lang="en-US" sz="1600" dirty="0"/>
              <a:t> Han (KAIST), 15-18/297r0</a:t>
            </a:r>
          </a:p>
          <a:p>
            <a:pPr lvl="1"/>
            <a:r>
              <a:rPr lang="en-US" sz="1600" dirty="0"/>
              <a:t>MAC Proposal for 802.15.4w Standard, </a:t>
            </a:r>
            <a:r>
              <a:rPr lang="en-US" sz="1600" dirty="0" err="1"/>
              <a:t>Jin-Taek</a:t>
            </a:r>
            <a:r>
              <a:rPr lang="en-US" sz="1600" dirty="0"/>
              <a:t> Lim (KAIST), </a:t>
            </a:r>
            <a:r>
              <a:rPr lang="en-US" sz="1600" dirty="0" err="1"/>
              <a:t>Kunmin</a:t>
            </a:r>
            <a:r>
              <a:rPr lang="en-US" sz="1600" dirty="0"/>
              <a:t> Yeo (ETRI), </a:t>
            </a:r>
            <a:r>
              <a:rPr lang="en-US" sz="1600" dirty="0" err="1"/>
              <a:t>Youngnam</a:t>
            </a:r>
            <a:r>
              <a:rPr lang="en-US" sz="1600" dirty="0"/>
              <a:t> Han (KAIST), 15-18/298r0</a:t>
            </a:r>
          </a:p>
          <a:p>
            <a:pPr lvl="1"/>
            <a:r>
              <a:rPr lang="en-US" sz="1600" dirty="0"/>
              <a:t>802.15.4w proposal preview Fraunhofer IIS, Johannes Wechsler (Fraunhofer Institute for Integrated Circuits IIS), 15-18/310r1</a:t>
            </a:r>
          </a:p>
          <a:p>
            <a:pPr lvl="1"/>
            <a:endParaRPr lang="en-US" sz="16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11</a:t>
            </a:fld>
            <a:endParaRPr lang="en-US" altLang="en-US"/>
          </a:p>
        </p:txBody>
      </p:sp>
    </p:spTree>
    <p:extLst>
      <p:ext uri="{BB962C8B-B14F-4D97-AF65-F5344CB8AC3E}">
        <p14:creationId xmlns:p14="http://schemas.microsoft.com/office/powerpoint/2010/main" val="182757794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July 2018</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219C1867-47CF-411F-B0EE-95650A4BE4CC}" type="slidenum">
              <a:rPr lang="en-US" sz="1200" smtClean="0"/>
              <a:pPr>
                <a:defRPr/>
              </a:pPr>
              <a:t>110</a:t>
            </a:fld>
            <a:endParaRPr lang="en-US" sz="1200" smtClean="0"/>
          </a:p>
        </p:txBody>
      </p:sp>
      <p:sp>
        <p:nvSpPr>
          <p:cNvPr id="10245" name="Rectangle 2"/>
          <p:cNvSpPr>
            <a:spLocks noGrp="1" noChangeArrowheads="1"/>
          </p:cNvSpPr>
          <p:nvPr>
            <p:ph type="title"/>
          </p:nvPr>
        </p:nvSpPr>
        <p:spPr>
          <a:xfrm>
            <a:off x="685800" y="381000"/>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685800" y="1447800"/>
            <a:ext cx="7696200" cy="4114800"/>
          </a:xfrm>
        </p:spPr>
        <p:txBody>
          <a:bodyPr/>
          <a:lstStyle/>
          <a:p>
            <a:pPr>
              <a:defRPr/>
            </a:pPr>
            <a:r>
              <a:rPr lang="en-US" sz="2000" dirty="0" smtClean="0"/>
              <a:t>September</a:t>
            </a:r>
            <a:r>
              <a:rPr lang="en-US" sz="2000" dirty="0"/>
              <a:t> 9-14,  2018, Hilton Waikoloa Village, Kona, HI, USA, </a:t>
            </a:r>
            <a:r>
              <a:rPr lang="en-US" sz="2000" i="1" dirty="0"/>
              <a:t>802 Wireless Interim Session.</a:t>
            </a:r>
            <a:r>
              <a:rPr lang="en-US" sz="2000" dirty="0"/>
              <a:t>*</a:t>
            </a:r>
          </a:p>
          <a:p>
            <a:pPr>
              <a:defRPr/>
            </a:pPr>
            <a:r>
              <a:rPr lang="en-US" sz="2000" dirty="0"/>
              <a:t>November 11-16, 2018, </a:t>
            </a:r>
            <a:r>
              <a:rPr lang="en-US" sz="2000" dirty="0" smtClean="0"/>
              <a:t>Marriott Marquis Bangkok,</a:t>
            </a:r>
            <a:r>
              <a:rPr lang="en-US" sz="2000" dirty="0"/>
              <a:t> </a:t>
            </a:r>
            <a:r>
              <a:rPr lang="en-US" sz="2000" i="1" dirty="0"/>
              <a:t>802 Plenary Session</a:t>
            </a:r>
            <a:r>
              <a:rPr lang="en-US" sz="2000" i="1" dirty="0" smtClean="0"/>
              <a:t>.</a:t>
            </a:r>
          </a:p>
          <a:p>
            <a:pPr>
              <a:defRPr/>
            </a:pPr>
            <a:r>
              <a:rPr lang="en-US" sz="2000" dirty="0"/>
              <a:t>January 13-18, 2019 TBD </a:t>
            </a:r>
            <a:r>
              <a:rPr lang="en-US" sz="2000" dirty="0" smtClean="0"/>
              <a:t>Hilton Ballpark St Louis (TBC)</a:t>
            </a:r>
          </a:p>
          <a:p>
            <a:pPr>
              <a:defRPr/>
            </a:pPr>
            <a:r>
              <a:rPr lang="en-US" sz="2000" dirty="0" smtClean="0"/>
              <a:t>March</a:t>
            </a:r>
            <a:endParaRPr lang="en-US" sz="2000" dirty="0"/>
          </a:p>
          <a:p>
            <a:pPr>
              <a:defRPr/>
            </a:pPr>
            <a:r>
              <a:rPr lang="en-US" sz="2000" dirty="0"/>
              <a:t>May 12-17, 2019, Grand Hyatt Atlanta in </a:t>
            </a:r>
            <a:r>
              <a:rPr lang="en-US" sz="2000" dirty="0" err="1"/>
              <a:t>Buckhead</a:t>
            </a:r>
            <a:r>
              <a:rPr lang="en-US" sz="2000" dirty="0"/>
              <a:t> , Atlanta, Georgia, </a:t>
            </a:r>
            <a:r>
              <a:rPr lang="en-US" sz="2000" dirty="0" smtClean="0"/>
              <a:t>USA</a:t>
            </a:r>
          </a:p>
          <a:p>
            <a:pPr>
              <a:defRPr/>
            </a:pPr>
            <a:r>
              <a:rPr lang="en-US" sz="2000" dirty="0" smtClean="0"/>
              <a:t>July </a:t>
            </a:r>
            <a:endParaRPr lang="en-US" sz="2000" dirty="0"/>
          </a:p>
          <a:p>
            <a:pPr>
              <a:defRPr/>
            </a:pPr>
            <a:r>
              <a:rPr lang="en-US" sz="2000" dirty="0"/>
              <a:t>September 2019 - Marriott Hanoi/ </a:t>
            </a:r>
            <a:r>
              <a:rPr lang="en-US" sz="2000" dirty="0" err="1"/>
              <a:t>Centara</a:t>
            </a:r>
            <a:r>
              <a:rPr lang="en-US" sz="2000" dirty="0"/>
              <a:t> Bangkok/Marriott City Center Shanghai</a:t>
            </a:r>
          </a:p>
          <a:p>
            <a:pPr>
              <a:defRPr/>
            </a:pPr>
            <a:endParaRPr lang="en-US" sz="2000" dirty="0"/>
          </a:p>
          <a:p>
            <a:pPr>
              <a:defRPr/>
            </a:pPr>
            <a:endParaRPr 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a:t>
            </a:r>
            <a:r>
              <a:rPr lang="en-US" dirty="0" smtClean="0"/>
              <a:t>Achievements (cont’d)</a:t>
            </a:r>
            <a:endParaRPr lang="en-US" dirty="0"/>
          </a:p>
        </p:txBody>
      </p:sp>
      <p:sp>
        <p:nvSpPr>
          <p:cNvPr id="3" name="Inhaltsplatzhalter 2"/>
          <p:cNvSpPr>
            <a:spLocks noGrp="1"/>
          </p:cNvSpPr>
          <p:nvPr>
            <p:ph idx="1"/>
          </p:nvPr>
        </p:nvSpPr>
        <p:spPr/>
        <p:txBody>
          <a:bodyPr/>
          <a:lstStyle/>
          <a:p>
            <a:r>
              <a:rPr lang="en-US" sz="2400" dirty="0" smtClean="0"/>
              <a:t>Definition of common simulation parameters</a:t>
            </a:r>
          </a:p>
          <a:p>
            <a:endParaRPr lang="en-US" sz="2400" dirty="0"/>
          </a:p>
          <a:p>
            <a:r>
              <a:rPr lang="en-US" sz="2400" dirty="0" smtClean="0"/>
              <a:t>Discussion of next steps for the evaluation</a:t>
            </a:r>
          </a:p>
          <a:p>
            <a:endParaRPr lang="en-US" sz="2400" dirty="0" smtClean="0"/>
          </a:p>
          <a:p>
            <a:r>
              <a:rPr lang="en-US" sz="2400" dirty="0" smtClean="0"/>
              <a:t>Presentation of input to IETF LPWAN group on Static Context Header Compression</a:t>
            </a:r>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40230536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Updated 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13</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822603282"/>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i="1" dirty="0" smtClean="0"/>
                        <a:t>Start of</a:t>
                      </a:r>
                      <a:r>
                        <a:rPr lang="en-US" i="1" baseline="0" dirty="0" smtClean="0"/>
                        <a:t> TG work</a:t>
                      </a:r>
                      <a:endParaRPr lang="en-US"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i="1" dirty="0" smtClean="0"/>
                        <a:t>Mar, 2018</a:t>
                      </a:r>
                    </a:p>
                  </a:txBody>
                  <a:tcPr/>
                </a:tc>
              </a:tr>
              <a:tr h="398549">
                <a:tc>
                  <a:txBody>
                    <a:bodyPr/>
                    <a:lstStyle/>
                    <a:p>
                      <a:r>
                        <a:rPr lang="en-US" i="1" dirty="0" smtClean="0"/>
                        <a:t>Call for Proposals</a:t>
                      </a:r>
                      <a:endParaRPr lang="en-US"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i="1" dirty="0" smtClean="0"/>
                        <a:t>Mar, 2018</a:t>
                      </a:r>
                    </a:p>
                  </a:txBody>
                  <a:tcPr/>
                </a:tc>
              </a:tr>
              <a:tr h="398549">
                <a:tc>
                  <a:txBody>
                    <a:bodyPr/>
                    <a:lstStyle/>
                    <a:p>
                      <a:r>
                        <a:rPr lang="en-US" i="1" dirty="0" smtClean="0">
                          <a:solidFill>
                            <a:schemeClr val="tx1"/>
                          </a:solidFill>
                        </a:rPr>
                        <a:t>Technical Guidelines Doc.</a:t>
                      </a:r>
                      <a:endParaRPr lang="en-US" i="1"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i="1" strike="noStrike" baseline="0" dirty="0" smtClean="0">
                          <a:solidFill>
                            <a:schemeClr val="tx1"/>
                          </a:solidFill>
                        </a:rPr>
                        <a:t>Mar, 2018</a:t>
                      </a:r>
                    </a:p>
                  </a:txBody>
                  <a:tcPr/>
                </a:tc>
              </a:tr>
              <a:tr h="398549">
                <a:tc>
                  <a:txBody>
                    <a:bodyPr/>
                    <a:lstStyle/>
                    <a:p>
                      <a:r>
                        <a:rPr lang="en-US" i="1" dirty="0" smtClean="0">
                          <a:solidFill>
                            <a:schemeClr val="tx1"/>
                          </a:solidFill>
                        </a:rPr>
                        <a:t>Initial discussion of proposals</a:t>
                      </a:r>
                      <a:endParaRPr lang="en-US" i="1"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i="1" dirty="0" smtClean="0">
                          <a:solidFill>
                            <a:schemeClr val="tx1"/>
                          </a:solidFill>
                        </a:rPr>
                        <a:t>July,</a:t>
                      </a:r>
                      <a:r>
                        <a:rPr lang="en-US" i="1" baseline="0" dirty="0" smtClean="0">
                          <a:solidFill>
                            <a:schemeClr val="tx1"/>
                          </a:solidFill>
                        </a:rPr>
                        <a:t> 2018</a:t>
                      </a:r>
                      <a:endParaRPr lang="en-US" i="1"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5132" y="3068960"/>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92365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Telephone Conference</a:t>
            </a:r>
            <a:endParaRPr lang="en-US" dirty="0"/>
          </a:p>
        </p:txBody>
      </p:sp>
      <p:sp>
        <p:nvSpPr>
          <p:cNvPr id="3" name="Inhaltsplatzhalter 2"/>
          <p:cNvSpPr>
            <a:spLocks noGrp="1"/>
          </p:cNvSpPr>
          <p:nvPr>
            <p:ph idx="1"/>
          </p:nvPr>
        </p:nvSpPr>
        <p:spPr/>
        <p:txBody>
          <a:bodyPr/>
          <a:lstStyle/>
          <a:p>
            <a:r>
              <a:rPr lang="en-US" sz="2000" dirty="0" smtClean="0"/>
              <a:t>Telephone conference planned around 8</a:t>
            </a:r>
            <a:r>
              <a:rPr lang="en-US" sz="2000" baseline="30000" dirty="0" smtClean="0"/>
              <a:t>th</a:t>
            </a:r>
            <a:r>
              <a:rPr lang="en-US" sz="2000" dirty="0" smtClean="0"/>
              <a:t> August</a:t>
            </a:r>
          </a:p>
          <a:p>
            <a:pPr lvl="1"/>
            <a:r>
              <a:rPr lang="en-US" sz="1600" dirty="0" smtClean="0"/>
              <a:t>Doodle to find </a:t>
            </a:r>
            <a:r>
              <a:rPr lang="en-US" sz="1600" smtClean="0"/>
              <a:t>suitable date</a:t>
            </a:r>
            <a:endParaRPr lang="en-US" sz="1600" dirty="0" smtClean="0"/>
          </a:p>
          <a:p>
            <a:pPr lvl="1"/>
            <a:r>
              <a:rPr lang="en-US" sz="1600" dirty="0" smtClean="0"/>
              <a:t>Will be announced on e-mail reflector</a:t>
            </a:r>
          </a:p>
          <a:p>
            <a:endParaRPr lang="en-US" sz="2000" dirty="0" smtClean="0"/>
          </a:p>
          <a:p>
            <a:r>
              <a:rPr lang="en-US" sz="2000" dirty="0" smtClean="0"/>
              <a:t>Max. duration 2h</a:t>
            </a:r>
          </a:p>
          <a:p>
            <a:r>
              <a:rPr lang="en-US" sz="2000" dirty="0" smtClean="0"/>
              <a:t>Focus: Update on simulation results</a:t>
            </a:r>
          </a:p>
          <a:p>
            <a:endParaRPr lang="en-US" sz="2000" dirty="0" smtClean="0"/>
          </a:p>
          <a:p>
            <a:endParaRPr lang="en-US" sz="2000" dirty="0"/>
          </a:p>
          <a:p>
            <a:r>
              <a:rPr lang="en-US" sz="2000" dirty="0" smtClean="0"/>
              <a:t>Do not forget to sign on the TG LPWA e-mail reflector!</a:t>
            </a:r>
          </a:p>
          <a:p>
            <a:endParaRPr lang="en-US" sz="2000" dirty="0"/>
          </a:p>
          <a:p>
            <a:endParaRPr lang="en-US" sz="2000" dirty="0" smtClean="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14</a:t>
            </a:fld>
            <a:endParaRPr lang="en-US" altLang="en-US"/>
          </a:p>
        </p:txBody>
      </p:sp>
    </p:spTree>
    <p:extLst>
      <p:ext uri="{BB962C8B-B14F-4D97-AF65-F5344CB8AC3E}">
        <p14:creationId xmlns:p14="http://schemas.microsoft.com/office/powerpoint/2010/main" val="1279280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a:t>
            </a:r>
            <a:endParaRPr lang="en-US" dirty="0"/>
          </a:p>
        </p:txBody>
      </p:sp>
      <p:sp>
        <p:nvSpPr>
          <p:cNvPr id="3" name="Inhaltsplatzhalter 2"/>
          <p:cNvSpPr>
            <a:spLocks noGrp="1"/>
          </p:cNvSpPr>
          <p:nvPr>
            <p:ph idx="1"/>
          </p:nvPr>
        </p:nvSpPr>
        <p:spPr/>
        <p:txBody>
          <a:bodyPr/>
          <a:lstStyle/>
          <a:p>
            <a:r>
              <a:rPr lang="en-US" sz="2400" dirty="0"/>
              <a:t>Meeting minutes </a:t>
            </a:r>
            <a:r>
              <a:rPr lang="en-US" sz="2400" dirty="0" smtClean="0"/>
              <a:t>will be uploaded as</a:t>
            </a:r>
            <a:r>
              <a:rPr lang="en-US" sz="2400" dirty="0"/>
              <a:t/>
            </a:r>
            <a:br>
              <a:rPr lang="en-US" sz="2400" dirty="0"/>
            </a:br>
            <a:r>
              <a:rPr lang="en-US" sz="2400" dirty="0"/>
              <a:t>15-18/378r0 (special thanks to Charlie)</a:t>
            </a:r>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36593158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19034658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TG-FANE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July 12, 2018</a:t>
            </a:r>
          </a:p>
          <a:p>
            <a:endParaRPr lang="en-US" sz="2400" dirty="0"/>
          </a:p>
          <a:p>
            <a:r>
              <a:rPr lang="en-US" altLang="ja-JP" sz="2400" dirty="0"/>
              <a:t>Matt Gillmore</a:t>
            </a:r>
          </a:p>
          <a:p>
            <a:r>
              <a:rPr lang="en-US" sz="2400" dirty="0"/>
              <a:t>TG-FANE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17</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9/14/2018</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Matt Gillmore - </a:t>
            </a:r>
            <a:r>
              <a:rPr lang="en-US" dirty="0" err="1"/>
              <a:t>Itron</a:t>
            </a:r>
            <a:endParaRPr lang="en-US" dirty="0"/>
          </a:p>
        </p:txBody>
      </p:sp>
    </p:spTree>
    <p:extLst>
      <p:ext uri="{BB962C8B-B14F-4D97-AF65-F5344CB8AC3E}">
        <p14:creationId xmlns:p14="http://schemas.microsoft.com/office/powerpoint/2010/main" val="494958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TG4x Officers</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Chair: Matt Gillmore (</a:t>
            </a:r>
            <a:r>
              <a:rPr lang="en-US" altLang="en-US" sz="2800" dirty="0" err="1">
                <a:solidFill>
                  <a:srgbClr val="000000"/>
                </a:solidFill>
              </a:rPr>
              <a:t>Itron</a:t>
            </a:r>
            <a:r>
              <a:rPr lang="en-US" altLang="en-US" sz="2800" dirty="0">
                <a:solidFill>
                  <a:srgbClr val="000000"/>
                </a:solidFill>
              </a:rPr>
              <a:t>)</a:t>
            </a:r>
          </a:p>
          <a:p>
            <a:pPr lvl="2" eaLnBrk="1" hangingPunct="1">
              <a:spcBef>
                <a:spcPts val="375"/>
              </a:spcBef>
              <a:buSzPct val="100000"/>
            </a:pPr>
            <a:r>
              <a:rPr lang="en-US" altLang="en-US" sz="2800" dirty="0">
                <a:solidFill>
                  <a:srgbClr val="000000"/>
                </a:solidFill>
              </a:rPr>
              <a:t>Vice Chair: 	Kunal Shah (</a:t>
            </a:r>
            <a:r>
              <a:rPr lang="en-US" altLang="en-US" sz="2800" dirty="0" err="1">
                <a:solidFill>
                  <a:srgbClr val="000000"/>
                </a:solidFill>
              </a:rPr>
              <a:t>Itron</a:t>
            </a:r>
            <a:r>
              <a:rPr lang="en-US" altLang="en-US" sz="2800" dirty="0">
                <a:solidFill>
                  <a:srgbClr val="000000"/>
                </a:solidFill>
              </a:rPr>
              <a:t>)</a:t>
            </a:r>
          </a:p>
          <a:p>
            <a:pPr lvl="2" eaLnBrk="1" hangingPunct="1">
              <a:spcBef>
                <a:spcPts val="375"/>
              </a:spcBef>
              <a:buSzPct val="100000"/>
            </a:pPr>
            <a:r>
              <a:rPr lang="en-US" altLang="en-US" sz="2800" dirty="0">
                <a:solidFill>
                  <a:srgbClr val="000000"/>
                </a:solidFill>
              </a:rPr>
              <a:t>Editors: 	Kunal Shah, Chris Calvert (L&amp;G)</a:t>
            </a:r>
          </a:p>
          <a:p>
            <a:pPr lvl="2" eaLnBrk="1" hangingPunct="1">
              <a:spcBef>
                <a:spcPts val="375"/>
              </a:spcBef>
              <a:buSzPct val="100000"/>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9/14/2018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5918494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Status Update</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Amendment contributions for:</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SUN OFDM enhancements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SUN O-QPSK enhancements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SUN FSK enhancements</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9/14/2018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07522629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July 2018</a:t>
            </a:r>
          </a:p>
        </p:txBody>
      </p:sp>
      <p:sp>
        <p:nvSpPr>
          <p:cNvPr id="3075"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3076"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ABF3F59C-4E11-4FD6-8A47-A2608A57B359}" type="slidenum">
              <a:rPr lang="en-US" sz="1200" smtClean="0"/>
              <a:pPr>
                <a:defRPr/>
              </a:pPr>
              <a:t>2</a:t>
            </a:fld>
            <a:endParaRPr lang="en-US" sz="1200" smtClean="0"/>
          </a:p>
        </p:txBody>
      </p:sp>
      <p:sp>
        <p:nvSpPr>
          <p:cNvPr id="3077" name="Rectangle 1026"/>
          <p:cNvSpPr>
            <a:spLocks noChangeArrowheads="1"/>
          </p:cNvSpPr>
          <p:nvPr/>
        </p:nvSpPr>
        <p:spPr bwMode="auto">
          <a:xfrm>
            <a:off x="152400" y="838200"/>
            <a:ext cx="4572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a:solidFill>
                  <a:schemeClr val="tx2"/>
                </a:solidFill>
                <a:latin typeface="Times New Roman" charset="0"/>
                <a:ea typeface="ＭＳ Ｐゴシック" charset="0"/>
              </a:rPr>
              <a:t>802.15 Organization Chart</a:t>
            </a:r>
          </a:p>
        </p:txBody>
      </p:sp>
      <p:cxnSp>
        <p:nvCxnSpPr>
          <p:cNvPr id="3078" name="_s1028"/>
          <p:cNvCxnSpPr>
            <a:cxnSpLocks noChangeShapeType="1"/>
            <a:stCxn id="3105" idx="0"/>
          </p:cNvCxnSpPr>
          <p:nvPr/>
        </p:nvCxnSpPr>
        <p:spPr bwMode="auto">
          <a:xfrm>
            <a:off x="7623175" y="1701800"/>
            <a:ext cx="30163" cy="0"/>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3079" name="_s1029"/>
          <p:cNvCxnSpPr>
            <a:cxnSpLocks noChangeShapeType="1"/>
            <a:stCxn id="3104" idx="3"/>
            <a:endCxn id="3091" idx="2"/>
          </p:cNvCxnSpPr>
          <p:nvPr/>
        </p:nvCxnSpPr>
        <p:spPr bwMode="auto">
          <a:xfrm flipV="1">
            <a:off x="2559050" y="3297238"/>
            <a:ext cx="358775" cy="28463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0" name="_s1030"/>
          <p:cNvCxnSpPr>
            <a:cxnSpLocks noChangeShapeType="1"/>
            <a:stCxn id="3103" idx="1"/>
            <a:endCxn id="3091" idx="2"/>
          </p:cNvCxnSpPr>
          <p:nvPr/>
        </p:nvCxnSpPr>
        <p:spPr bwMode="auto">
          <a:xfrm rot="10800000">
            <a:off x="2917825" y="3297238"/>
            <a:ext cx="368300" cy="41275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1" name="_s1032"/>
          <p:cNvCxnSpPr>
            <a:cxnSpLocks noChangeShapeType="1"/>
          </p:cNvCxnSpPr>
          <p:nvPr/>
        </p:nvCxnSpPr>
        <p:spPr bwMode="auto">
          <a:xfrm rot="10800000">
            <a:off x="2916238" y="3276600"/>
            <a:ext cx="379412" cy="17621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2" name="_s1034"/>
          <p:cNvCxnSpPr>
            <a:cxnSpLocks noChangeShapeType="1"/>
          </p:cNvCxnSpPr>
          <p:nvPr/>
        </p:nvCxnSpPr>
        <p:spPr bwMode="auto">
          <a:xfrm rot="10800000">
            <a:off x="6061075" y="1550988"/>
            <a:ext cx="368300" cy="88741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3" name="_s1035"/>
          <p:cNvCxnSpPr>
            <a:cxnSpLocks noChangeShapeType="1"/>
          </p:cNvCxnSpPr>
          <p:nvPr/>
        </p:nvCxnSpPr>
        <p:spPr bwMode="auto">
          <a:xfrm rot="10800000">
            <a:off x="2916238" y="4506913"/>
            <a:ext cx="355600" cy="11715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4" name="_s1036"/>
          <p:cNvCxnSpPr>
            <a:cxnSpLocks noChangeShapeType="1"/>
            <a:endCxn id="3091" idx="2"/>
          </p:cNvCxnSpPr>
          <p:nvPr/>
        </p:nvCxnSpPr>
        <p:spPr bwMode="auto">
          <a:xfrm flipV="1">
            <a:off x="2557463" y="32972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5" name="_s1037"/>
          <p:cNvCxnSpPr>
            <a:cxnSpLocks noChangeShapeType="1"/>
          </p:cNvCxnSpPr>
          <p:nvPr/>
        </p:nvCxnSpPr>
        <p:spPr bwMode="auto">
          <a:xfrm rot="10800000">
            <a:off x="2916238" y="3886200"/>
            <a:ext cx="360362" cy="5429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6" name="_s1038"/>
          <p:cNvCxnSpPr>
            <a:cxnSpLocks noChangeShapeType="1"/>
          </p:cNvCxnSpPr>
          <p:nvPr/>
        </p:nvCxnSpPr>
        <p:spPr bwMode="auto">
          <a:xfrm flipV="1">
            <a:off x="2559050" y="3378200"/>
            <a:ext cx="358775" cy="27717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7" name="_s1039"/>
          <p:cNvCxnSpPr>
            <a:cxnSpLocks noChangeShapeType="1"/>
            <a:stCxn id="3097" idx="3"/>
            <a:endCxn id="3090" idx="2"/>
          </p:cNvCxnSpPr>
          <p:nvPr/>
        </p:nvCxnSpPr>
        <p:spPr bwMode="auto">
          <a:xfrm flipV="1">
            <a:off x="5703888" y="1560513"/>
            <a:ext cx="357187" cy="10810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8" name="_s1041"/>
          <p:cNvCxnSpPr>
            <a:cxnSpLocks noChangeShapeType="1"/>
            <a:stCxn id="3092" idx="3"/>
            <a:endCxn id="3090" idx="2"/>
          </p:cNvCxnSpPr>
          <p:nvPr/>
        </p:nvCxnSpPr>
        <p:spPr bwMode="auto">
          <a:xfrm flipV="1">
            <a:off x="5705475" y="1560513"/>
            <a:ext cx="355600" cy="3762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9" name="_s1042"/>
          <p:cNvCxnSpPr>
            <a:cxnSpLocks noChangeShapeType="1"/>
          </p:cNvCxnSpPr>
          <p:nvPr/>
        </p:nvCxnSpPr>
        <p:spPr bwMode="auto">
          <a:xfrm flipV="1">
            <a:off x="4100513" y="1820863"/>
            <a:ext cx="1960562" cy="1303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090" name="_s1043"/>
          <p:cNvSpPr>
            <a:spLocks noChangeArrowheads="1"/>
          </p:cNvSpPr>
          <p:nvPr/>
        </p:nvSpPr>
        <p:spPr bwMode="auto">
          <a:xfrm>
            <a:off x="4895850" y="762000"/>
            <a:ext cx="2328863" cy="78263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a:t>802.15WG Chair</a:t>
            </a:r>
          </a:p>
          <a:p>
            <a:pPr algn="ctr"/>
            <a:r>
              <a:rPr lang="en-US" sz="900" b="1"/>
              <a:t>Bob Heile, Wi-SUN Alliance</a:t>
            </a:r>
          </a:p>
          <a:p>
            <a:pPr algn="ctr"/>
            <a:r>
              <a:rPr lang="en-US" sz="900" b="1"/>
              <a:t>802.15 Vice Chairs</a:t>
            </a:r>
          </a:p>
          <a:p>
            <a:pPr algn="ctr"/>
            <a:r>
              <a:rPr lang="en-US" sz="900" b="1"/>
              <a:t>Rick Alfvin, Linespeed</a:t>
            </a:r>
          </a:p>
          <a:p>
            <a:pPr algn="ctr"/>
            <a:r>
              <a:rPr lang="en-US" sz="900" b="1"/>
              <a:t>Pat Kinney, Kinney Consulting</a:t>
            </a:r>
          </a:p>
        </p:txBody>
      </p:sp>
      <p:sp>
        <p:nvSpPr>
          <p:cNvPr id="3091" name="_s1044"/>
          <p:cNvSpPr>
            <a:spLocks noChangeArrowheads="1"/>
          </p:cNvSpPr>
          <p:nvPr/>
        </p:nvSpPr>
        <p:spPr bwMode="auto">
          <a:xfrm>
            <a:off x="1752600" y="2971800"/>
            <a:ext cx="2328863" cy="3254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a:t>Task Groups</a:t>
            </a:r>
          </a:p>
        </p:txBody>
      </p:sp>
      <p:sp>
        <p:nvSpPr>
          <p:cNvPr id="3092" name="_s1045"/>
          <p:cNvSpPr>
            <a:spLocks noChangeArrowheads="1"/>
          </p:cNvSpPr>
          <p:nvPr/>
        </p:nvSpPr>
        <p:spPr bwMode="auto">
          <a:xfrm>
            <a:off x="3351213" y="1624013"/>
            <a:ext cx="2335212" cy="6254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a:t>Secretary</a:t>
            </a:r>
          </a:p>
          <a:p>
            <a:pPr algn="ctr"/>
            <a:r>
              <a:rPr lang="en-US" sz="900" b="1"/>
              <a:t>Pat Kinney, Kinney Consulting</a:t>
            </a:r>
          </a:p>
          <a:p>
            <a:pPr algn="ctr"/>
            <a:r>
              <a:rPr lang="en-US" sz="900" b="1"/>
              <a:t>Assistant Secretary</a:t>
            </a:r>
          </a:p>
          <a:p>
            <a:pPr algn="ctr"/>
            <a:r>
              <a:rPr lang="en-US" sz="900" b="1"/>
              <a:t>Mike McInnis, Boeing</a:t>
            </a:r>
          </a:p>
        </p:txBody>
      </p:sp>
      <p:sp>
        <p:nvSpPr>
          <p:cNvPr id="3097" name="_s1047"/>
          <p:cNvSpPr>
            <a:spLocks noChangeArrowheads="1"/>
          </p:cNvSpPr>
          <p:nvPr/>
        </p:nvSpPr>
        <p:spPr bwMode="auto">
          <a:xfrm>
            <a:off x="3351213" y="2406650"/>
            <a:ext cx="2333625" cy="4699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50" b="1" dirty="0"/>
              <a:t>Working Group Technical Editor</a:t>
            </a:r>
          </a:p>
          <a:p>
            <a:pPr algn="ctr">
              <a:defRPr/>
            </a:pPr>
            <a:r>
              <a:rPr lang="en-US" sz="1050" b="1" dirty="0"/>
              <a:t>James </a:t>
            </a:r>
            <a:r>
              <a:rPr lang="en-US" sz="1050" b="1" dirty="0" err="1"/>
              <a:t>Gilb</a:t>
            </a:r>
            <a:endParaRPr lang="en-US" sz="1050" b="1" dirty="0"/>
          </a:p>
        </p:txBody>
      </p:sp>
      <p:sp>
        <p:nvSpPr>
          <p:cNvPr id="3094" name="_s1049"/>
          <p:cNvSpPr>
            <a:spLocks noChangeArrowheads="1"/>
          </p:cNvSpPr>
          <p:nvPr/>
        </p:nvSpPr>
        <p:spPr bwMode="auto">
          <a:xfrm>
            <a:off x="3276600" y="4149725"/>
            <a:ext cx="24352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TG10a Routing Mode Addressing (RMA) </a:t>
            </a:r>
          </a:p>
          <a:p>
            <a:pPr algn="ctr"/>
            <a:r>
              <a:rPr lang="en-US" sz="1000" b="1"/>
              <a:t>Chair: Charlie Perkins, Futurwei</a:t>
            </a:r>
          </a:p>
        </p:txBody>
      </p:sp>
      <p:sp>
        <p:nvSpPr>
          <p:cNvPr id="3095" name="_s1051"/>
          <p:cNvSpPr>
            <a:spLocks noChangeArrowheads="1"/>
          </p:cNvSpPr>
          <p:nvPr/>
        </p:nvSpPr>
        <p:spPr bwMode="auto">
          <a:xfrm>
            <a:off x="3271838" y="5421313"/>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3096" name="_s1054"/>
          <p:cNvSpPr>
            <a:spLocks noChangeArrowheads="1"/>
          </p:cNvSpPr>
          <p:nvPr/>
        </p:nvSpPr>
        <p:spPr bwMode="auto">
          <a:xfrm>
            <a:off x="3276600" y="4794250"/>
            <a:ext cx="2413000" cy="5032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3103" name="_s1056"/>
          <p:cNvSpPr>
            <a:spLocks noChangeArrowheads="1"/>
          </p:cNvSpPr>
          <p:nvPr/>
        </p:nvSpPr>
        <p:spPr bwMode="auto">
          <a:xfrm>
            <a:off x="3286125" y="3451225"/>
            <a:ext cx="2424113" cy="5175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3104" name="_s1057"/>
          <p:cNvSpPr>
            <a:spLocks noChangeArrowheads="1"/>
          </p:cNvSpPr>
          <p:nvPr/>
        </p:nvSpPr>
        <p:spPr bwMode="auto">
          <a:xfrm>
            <a:off x="230188" y="5881688"/>
            <a:ext cx="2328862" cy="5238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defRPr/>
            </a:pPr>
            <a:endParaRPr lang="en-US" sz="1000" dirty="0"/>
          </a:p>
          <a:p>
            <a:pPr algn="ctr">
              <a:defRPr/>
            </a:pPr>
            <a:r>
              <a:rPr lang="en-US" sz="1000" b="1" dirty="0"/>
              <a:t>TG4z 15.4 Enhanced Impulse Radio (EIR)</a:t>
            </a:r>
          </a:p>
          <a:p>
            <a:pPr algn="ctr">
              <a:defRPr/>
            </a:pPr>
            <a:r>
              <a:rPr lang="en-US" sz="1000" b="1" dirty="0"/>
              <a:t>Chair: Tim Harrington, Pro-ID</a:t>
            </a:r>
            <a:endParaRPr lang="de-DE" sz="1000" dirty="0"/>
          </a:p>
          <a:p>
            <a:pPr>
              <a:tabLst>
                <a:tab pos="0" algn="l"/>
              </a:tabLst>
              <a:defRPr/>
            </a:pPr>
            <a:endParaRPr lang="en-US" sz="1000" b="1" dirty="0">
              <a:solidFill>
                <a:srgbClr val="000000"/>
              </a:solidFill>
              <a:latin typeface="Times New Roman" charset="0"/>
              <a:ea typeface="ＭＳ Ｐゴシック" charset="0"/>
            </a:endParaRPr>
          </a:p>
        </p:txBody>
      </p:sp>
      <p:sp>
        <p:nvSpPr>
          <p:cNvPr id="3105" name="_s1058"/>
          <p:cNvSpPr>
            <a:spLocks noChangeArrowheads="1"/>
          </p:cNvSpPr>
          <p:nvPr/>
        </p:nvSpPr>
        <p:spPr bwMode="auto">
          <a:xfrm>
            <a:off x="6429375" y="1701800"/>
            <a:ext cx="2387600" cy="4630738"/>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0" rIns="0" bIns="0"/>
          <a:lstStyle/>
          <a:p>
            <a:pPr>
              <a:defRPr/>
            </a:pPr>
            <a:endParaRPr lang="en-US" sz="1000" b="1" u="sng" dirty="0"/>
          </a:p>
          <a:p>
            <a:pPr>
              <a:spcAft>
                <a:spcPts val="300"/>
              </a:spcAft>
              <a:defRPr/>
            </a:pPr>
            <a:r>
              <a:rPr lang="en-US" sz="1000" b="1" u="sng" dirty="0"/>
              <a:t>STUDY GROUPS</a:t>
            </a:r>
            <a:r>
              <a:rPr lang="en-US" sz="1000" dirty="0"/>
              <a:t>:</a:t>
            </a:r>
          </a:p>
          <a:p>
            <a:pPr>
              <a:spcAft>
                <a:spcPts val="300"/>
              </a:spcAft>
              <a:defRPr/>
            </a:pPr>
            <a:endParaRPr lang="en-US" sz="1000" b="1" u="sng" dirty="0">
              <a:solidFill>
                <a:srgbClr val="000000"/>
              </a:solidFill>
            </a:endParaRPr>
          </a:p>
          <a:p>
            <a:pPr>
              <a:spcAft>
                <a:spcPts val="300"/>
              </a:spcAft>
              <a:defRPr/>
            </a:pPr>
            <a:r>
              <a:rPr lang="en-US" sz="1000" b="1" u="sng" dirty="0">
                <a:solidFill>
                  <a:srgbClr val="000000"/>
                </a:solidFill>
              </a:rPr>
              <a:t>INTEREST GROUPS</a:t>
            </a:r>
          </a:p>
          <a:p>
            <a:pPr>
              <a:defRPr/>
            </a:pPr>
            <a:r>
              <a:rPr lang="en-US" sz="1000" b="1" dirty="0"/>
              <a:t>IG </a:t>
            </a:r>
            <a:r>
              <a:rPr lang="en-US" sz="1000" b="1" dirty="0" err="1"/>
              <a:t>TeraHertz</a:t>
            </a:r>
            <a:r>
              <a:rPr lang="en-US" sz="1000" b="1" dirty="0"/>
              <a:t> (THZ) </a:t>
            </a:r>
          </a:p>
          <a:p>
            <a:pPr marL="174625" lvl="1">
              <a:defRPr/>
            </a:pPr>
            <a:r>
              <a:rPr lang="en-US" sz="1000" dirty="0"/>
              <a:t>Chair: </a:t>
            </a:r>
            <a:r>
              <a:rPr lang="de-DE" sz="1000" dirty="0"/>
              <a:t>Thomas Kürner, </a:t>
            </a:r>
          </a:p>
          <a:p>
            <a:pPr marL="174625" lvl="1">
              <a:defRPr/>
            </a:pPr>
            <a:r>
              <a:rPr lang="de-DE" sz="1000" dirty="0"/>
              <a:t>Technische Universität Braunschweig</a:t>
            </a:r>
          </a:p>
          <a:p>
            <a:pPr>
              <a:defRPr/>
            </a:pPr>
            <a:r>
              <a:rPr lang="en-US" sz="1000" b="1" dirty="0"/>
              <a:t>IG Dependability (of Radio Links)</a:t>
            </a:r>
          </a:p>
          <a:p>
            <a:pPr marL="228600">
              <a:defRPr/>
            </a:pPr>
            <a:r>
              <a:rPr lang="en-US" sz="1000" dirty="0"/>
              <a:t>Chair: Ryuji Kohno,</a:t>
            </a:r>
          </a:p>
          <a:p>
            <a:pPr>
              <a:defRPr/>
            </a:pPr>
            <a:r>
              <a:rPr lang="en-US" sz="1000" b="1" dirty="0"/>
              <a:t>IG High Rate Rail Communications</a:t>
            </a:r>
          </a:p>
          <a:p>
            <a:pPr marL="228600">
              <a:defRPr/>
            </a:pPr>
            <a:r>
              <a:rPr lang="en-US" sz="1000" dirty="0">
                <a:latin typeface="Arial" charset="0"/>
                <a:cs typeface="Arial" charset="0"/>
              </a:rPr>
              <a:t>Chair: </a:t>
            </a:r>
            <a:r>
              <a:rPr lang="en-US" sz="1000" dirty="0" err="1">
                <a:latin typeface="Arial" charset="0"/>
                <a:cs typeface="Arial" charset="0"/>
              </a:rPr>
              <a:t>Junhyeong</a:t>
            </a:r>
            <a:r>
              <a:rPr lang="en-US" sz="1000" dirty="0">
                <a:latin typeface="Arial" charset="0"/>
                <a:cs typeface="Arial" charset="0"/>
              </a:rPr>
              <a:t> Kim, ETRI</a:t>
            </a:r>
          </a:p>
          <a:p>
            <a:pPr>
              <a:defRPr/>
            </a:pPr>
            <a:r>
              <a:rPr lang="en-US" sz="1000" b="1" dirty="0">
                <a:latin typeface="Arial" charset="0"/>
                <a:cs typeface="Arial" charset="0"/>
              </a:rPr>
              <a:t>IG Vehicular Assistive Technology</a:t>
            </a:r>
          </a:p>
          <a:p>
            <a:pPr marL="228600" lvl="1">
              <a:defRPr/>
            </a:pPr>
            <a:r>
              <a:rPr lang="en-US" sz="1000" dirty="0" err="1"/>
              <a:t>ChairYeong</a:t>
            </a:r>
            <a:r>
              <a:rPr lang="en-US" sz="1000" dirty="0"/>
              <a:t> Min Jang, </a:t>
            </a:r>
            <a:r>
              <a:rPr lang="en-US" sz="1000" dirty="0" err="1"/>
              <a:t>Kookmin</a:t>
            </a:r>
            <a:r>
              <a:rPr lang="en-US" sz="1000" dirty="0"/>
              <a:t> </a:t>
            </a:r>
            <a:r>
              <a:rPr lang="en-US" sz="1000" dirty="0" err="1"/>
              <a:t>Uni</a:t>
            </a:r>
            <a:endParaRPr lang="en-US" sz="1000" dirty="0"/>
          </a:p>
          <a:p>
            <a:pPr>
              <a:defRPr/>
            </a:pPr>
            <a:r>
              <a:rPr lang="en-US" sz="1000" b="1" dirty="0"/>
              <a:t>IG 15.4 Guide</a:t>
            </a:r>
          </a:p>
          <a:p>
            <a:pPr marL="228600">
              <a:defRPr/>
            </a:pPr>
            <a:r>
              <a:rPr lang="en-US" sz="1000" dirty="0"/>
              <a:t>Chair: TBD</a:t>
            </a:r>
          </a:p>
          <a:p>
            <a:pPr>
              <a:spcAft>
                <a:spcPts val="300"/>
              </a:spcAft>
              <a:defRPr/>
            </a:pPr>
            <a:endParaRPr lang="en-US" sz="1000" b="1" u="sng" dirty="0"/>
          </a:p>
          <a:p>
            <a:pPr>
              <a:spcAft>
                <a:spcPts val="300"/>
              </a:spcAft>
              <a:defRPr/>
            </a:pPr>
            <a:r>
              <a:rPr lang="en-US" sz="1000" b="1" u="sng" dirty="0"/>
              <a:t>STANDING COMMITTEES</a:t>
            </a:r>
          </a:p>
          <a:p>
            <a:pPr>
              <a:defRPr/>
            </a:pPr>
            <a:r>
              <a:rPr lang="en-US" sz="1000" b="1" dirty="0"/>
              <a:t>SC IETF</a:t>
            </a:r>
          </a:p>
          <a:p>
            <a:pPr marL="228600">
              <a:defRPr/>
            </a:pPr>
            <a:r>
              <a:rPr lang="en-US" sz="1000" dirty="0"/>
              <a:t>Chair: Pat Kinney, Kinney Consulting</a:t>
            </a:r>
          </a:p>
          <a:p>
            <a:pPr>
              <a:defRPr/>
            </a:pPr>
            <a:r>
              <a:rPr lang="en-US" sz="1000" b="1" dirty="0"/>
              <a:t>SC WNG</a:t>
            </a:r>
          </a:p>
          <a:p>
            <a:pPr marL="228600">
              <a:defRPr/>
            </a:pPr>
            <a:r>
              <a:rPr lang="en-US" sz="1000" dirty="0"/>
              <a:t>Chair:: Pat Kinney, Kinney Consulting</a:t>
            </a:r>
          </a:p>
          <a:p>
            <a:pPr>
              <a:defRPr/>
            </a:pPr>
            <a:r>
              <a:rPr lang="en-US" sz="1000" b="1" dirty="0"/>
              <a:t>SC Maintenance / Rules</a:t>
            </a:r>
          </a:p>
          <a:p>
            <a:pPr marL="228600">
              <a:defRPr/>
            </a:pPr>
            <a:r>
              <a:rPr lang="en-US" sz="1000" dirty="0"/>
              <a:t>Chair:: Pat Kinney, Kinney Consulting</a:t>
            </a:r>
          </a:p>
          <a:p>
            <a:pPr>
              <a:defRPr/>
            </a:pPr>
            <a:endParaRPr lang="en-US" sz="1000" dirty="0"/>
          </a:p>
          <a:p>
            <a:pPr>
              <a:defRPr/>
            </a:pPr>
            <a:r>
              <a:rPr lang="en-US" sz="1000" dirty="0"/>
              <a:t>On Hold: TG4r 15.4 ranging</a:t>
            </a:r>
            <a:endParaRPr lang="en-US" sz="1000" b="1" dirty="0">
              <a:latin typeface="Times New Roman" charset="0"/>
              <a:ea typeface="ＭＳ Ｐゴシック" charset="0"/>
            </a:endParaRPr>
          </a:p>
          <a:p>
            <a:pPr>
              <a:defRPr/>
            </a:pPr>
            <a:endParaRPr lang="en-US" sz="1000" dirty="0"/>
          </a:p>
          <a:p>
            <a:pPr>
              <a:defRPr/>
            </a:pPr>
            <a:endParaRPr lang="en-US" sz="1000" dirty="0"/>
          </a:p>
        </p:txBody>
      </p:sp>
      <p:sp>
        <p:nvSpPr>
          <p:cNvPr id="2" name="Rectangle 1029"/>
          <p:cNvSpPr>
            <a:spLocks noChangeArrowheads="1"/>
          </p:cNvSpPr>
          <p:nvPr/>
        </p:nvSpPr>
        <p:spPr bwMode="auto">
          <a:xfrm>
            <a:off x="228600" y="1701800"/>
            <a:ext cx="2971800" cy="1096963"/>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1" hangingPunct="1">
              <a:defRPr/>
            </a:pPr>
            <a:endParaRPr lang="en-US" sz="1400" dirty="0">
              <a:latin typeface="Arial" charset="0"/>
              <a:ea typeface="ＭＳ Ｐゴシック" charset="0"/>
            </a:endParaRPr>
          </a:p>
          <a:p>
            <a:pPr algn="ctr" eaLnBrk="1" hangingPunct="1">
              <a:defRPr/>
            </a:pPr>
            <a:r>
              <a:rPr lang="en-US" sz="1400" dirty="0">
                <a:latin typeface="Arial" charset="0"/>
                <a:ea typeface="ＭＳ Ｐゴシック" charset="0"/>
              </a:rPr>
              <a:t>To add your name </a:t>
            </a:r>
          </a:p>
          <a:p>
            <a:pPr algn="ctr" eaLnBrk="1" hangingPunct="1">
              <a:defRPr/>
            </a:pPr>
            <a:r>
              <a:rPr lang="en-US" sz="1400" dirty="0">
                <a:latin typeface="Arial" charset="0"/>
                <a:ea typeface="ＭＳ Ｐゴシック" charset="0"/>
              </a:rPr>
              <a:t>to the WG/TG/SG/IG reflectors </a:t>
            </a:r>
          </a:p>
          <a:p>
            <a:pPr algn="ctr" eaLnBrk="1" hangingPunct="1">
              <a:defRPr/>
            </a:pPr>
            <a:r>
              <a:rPr lang="en-US" sz="1400" dirty="0">
                <a:latin typeface="Arial" charset="0"/>
                <a:ea typeface="ＭＳ Ｐゴシック" charset="0"/>
              </a:rPr>
              <a:t>please go to </a:t>
            </a:r>
            <a:r>
              <a:rPr lang="en-US" sz="1400" dirty="0">
                <a:latin typeface="Arial" charset="0"/>
                <a:ea typeface="ＭＳ Ｐゴシック" charset="0"/>
                <a:hlinkClick r:id="rId3"/>
              </a:rPr>
              <a:t>www.ieee802.org/15</a:t>
            </a:r>
            <a:endParaRPr lang="en-US" sz="1400" dirty="0">
              <a:latin typeface="Arial" charset="0"/>
              <a:ea typeface="ＭＳ Ｐゴシック" charset="0"/>
            </a:endParaRPr>
          </a:p>
          <a:p>
            <a:pPr algn="ctr" eaLnBrk="1" hangingPunct="1">
              <a:defRPr/>
            </a:pPr>
            <a:endParaRPr lang="en-US" sz="1400" dirty="0">
              <a:latin typeface="Arial" charset="0"/>
              <a:ea typeface="ＭＳ Ｐゴシック" charset="0"/>
            </a:endParaRPr>
          </a:p>
        </p:txBody>
      </p:sp>
      <p:sp>
        <p:nvSpPr>
          <p:cNvPr id="3101" name="_s1051"/>
          <p:cNvSpPr>
            <a:spLocks noChangeArrowheads="1"/>
          </p:cNvSpPr>
          <p:nvPr/>
        </p:nvSpPr>
        <p:spPr bwMode="auto">
          <a:xfrm>
            <a:off x="3292475" y="4735513"/>
            <a:ext cx="24225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a:t>TG12 Consolidated  ULI</a:t>
            </a:r>
          </a:p>
          <a:p>
            <a:pPr algn="ctr"/>
            <a:r>
              <a:rPr lang="en-US" sz="1000"/>
              <a:t>Chair: Pat Kinney, Kinney Consulting</a:t>
            </a:r>
          </a:p>
        </p:txBody>
      </p:sp>
      <p:sp>
        <p:nvSpPr>
          <p:cNvPr id="3102" name="_s1051"/>
          <p:cNvSpPr>
            <a:spLocks noChangeArrowheads="1"/>
          </p:cNvSpPr>
          <p:nvPr/>
        </p:nvSpPr>
        <p:spPr bwMode="auto">
          <a:xfrm>
            <a:off x="3297238" y="5457825"/>
            <a:ext cx="2351087"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a:t>TG13 Gigbit OWC</a:t>
            </a:r>
          </a:p>
          <a:p>
            <a:pPr algn="ctr"/>
            <a:r>
              <a:rPr lang="en-US" sz="1000" b="1"/>
              <a:t>Chair: Volker Jungnickel</a:t>
            </a:r>
          </a:p>
          <a:p>
            <a:pPr algn="ctr"/>
            <a:r>
              <a:rPr lang="en-US" sz="1000"/>
              <a:t>Fraunhofer Heinrich Hertz Institute</a:t>
            </a:r>
            <a:endParaRPr lang="en-US" sz="1000" b="1"/>
          </a:p>
        </p:txBody>
      </p:sp>
      <p:sp>
        <p:nvSpPr>
          <p:cNvPr id="3" name="_s1053"/>
          <p:cNvSpPr>
            <a:spLocks noChangeArrowheads="1"/>
          </p:cNvSpPr>
          <p:nvPr/>
        </p:nvSpPr>
        <p:spPr bwMode="auto">
          <a:xfrm>
            <a:off x="228600" y="3429000"/>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TG4md 15.4 Revision</a:t>
            </a:r>
          </a:p>
          <a:p>
            <a:pPr algn="ctr"/>
            <a:r>
              <a:rPr lang="en-US" sz="1000" b="1"/>
              <a:t>Chair: Gary Stuebing, </a:t>
            </a:r>
            <a:r>
              <a:rPr lang="de-DE" sz="1000" b="1"/>
              <a:t>Cisco</a:t>
            </a:r>
            <a:endParaRPr lang="en-US" sz="1000" b="1"/>
          </a:p>
        </p:txBody>
      </p:sp>
      <p:sp>
        <p:nvSpPr>
          <p:cNvPr id="4" name="Rectangle 2"/>
          <p:cNvSpPr>
            <a:spLocks noChangeArrowheads="1"/>
          </p:cNvSpPr>
          <p:nvPr/>
        </p:nvSpPr>
        <p:spPr bwMode="auto">
          <a:xfrm>
            <a:off x="3276600" y="3489325"/>
            <a:ext cx="24003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800" b="1"/>
              <a:t>TG7m</a:t>
            </a:r>
            <a:r>
              <a:rPr lang="en-US" sz="900" b="1"/>
              <a:t> Optical Wireless Communications</a:t>
            </a:r>
          </a:p>
          <a:p>
            <a:pPr algn="ctr"/>
            <a:r>
              <a:rPr lang="en-US" sz="900" b="1"/>
              <a:t>Yeong Min Jang, Kookmin University</a:t>
            </a:r>
          </a:p>
          <a:p>
            <a:pPr algn="ctr"/>
            <a:r>
              <a:rPr lang="en-US" sz="900" b="1"/>
              <a:t>Chair</a:t>
            </a:r>
          </a:p>
        </p:txBody>
      </p:sp>
      <p:cxnSp>
        <p:nvCxnSpPr>
          <p:cNvPr id="5" name="_s1030"/>
          <p:cNvCxnSpPr>
            <a:cxnSpLocks noChangeShapeType="1"/>
          </p:cNvCxnSpPr>
          <p:nvPr/>
        </p:nvCxnSpPr>
        <p:spPr bwMode="auto">
          <a:xfrm rot="10800000">
            <a:off x="2917825" y="3363913"/>
            <a:ext cx="358775" cy="3524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6" name="_s1053"/>
          <p:cNvSpPr>
            <a:spLocks noChangeArrowheads="1"/>
          </p:cNvSpPr>
          <p:nvPr/>
        </p:nvSpPr>
        <p:spPr bwMode="auto">
          <a:xfrm>
            <a:off x="228600" y="4662488"/>
            <a:ext cx="2328863" cy="50323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TG4x Fan Enhancements (FANE)</a:t>
            </a:r>
          </a:p>
          <a:p>
            <a:pPr algn="ctr"/>
            <a:r>
              <a:rPr lang="en-US" sz="1000"/>
              <a:t>Chair: Matt Gilmore,  Itron</a:t>
            </a:r>
            <a:endParaRPr lang="de-DE" sz="1000"/>
          </a:p>
        </p:txBody>
      </p:sp>
      <p:cxnSp>
        <p:nvCxnSpPr>
          <p:cNvPr id="3107" name="_s1031"/>
          <p:cNvCxnSpPr>
            <a:cxnSpLocks noChangeShapeType="1"/>
          </p:cNvCxnSpPr>
          <p:nvPr/>
        </p:nvCxnSpPr>
        <p:spPr bwMode="auto">
          <a:xfrm flipV="1">
            <a:off x="2557463" y="3533775"/>
            <a:ext cx="358775" cy="14192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108" name="_s1036"/>
          <p:cNvCxnSpPr>
            <a:cxnSpLocks noChangeShapeType="1"/>
          </p:cNvCxnSpPr>
          <p:nvPr/>
        </p:nvCxnSpPr>
        <p:spPr bwMode="auto">
          <a:xfrm flipV="1">
            <a:off x="2557463" y="3956050"/>
            <a:ext cx="360362" cy="41433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9" name="_s1053"/>
          <p:cNvSpPr>
            <a:spLocks noChangeArrowheads="1"/>
          </p:cNvSpPr>
          <p:nvPr/>
        </p:nvSpPr>
        <p:spPr bwMode="auto">
          <a:xfrm>
            <a:off x="228600" y="4033838"/>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TG4w 15.4 Low Power Wide Area (LPWA)</a:t>
            </a:r>
          </a:p>
          <a:p>
            <a:pPr lvl="1" indent="-282575" algn="ctr"/>
            <a:r>
              <a:rPr lang="de-DE" sz="1000"/>
              <a:t>Chari: </a:t>
            </a:r>
            <a:r>
              <a:rPr lang="en-GB" sz="1000"/>
              <a:t>Robert, Jörg</a:t>
            </a:r>
          </a:p>
          <a:p>
            <a:pPr lvl="1" indent="-282575" algn="ctr"/>
            <a:r>
              <a:rPr lang="de-DE" sz="1000"/>
              <a:t>Friedrich-Alexander-Universität</a:t>
            </a:r>
          </a:p>
        </p:txBody>
      </p:sp>
      <p:cxnSp>
        <p:nvCxnSpPr>
          <p:cNvPr id="3110" name="_s1036"/>
          <p:cNvCxnSpPr>
            <a:cxnSpLocks noChangeShapeType="1"/>
          </p:cNvCxnSpPr>
          <p:nvPr/>
        </p:nvCxnSpPr>
        <p:spPr bwMode="auto">
          <a:xfrm flipV="1">
            <a:off x="2557463" y="51641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11" name="_s1053"/>
          <p:cNvSpPr>
            <a:spLocks noChangeArrowheads="1"/>
          </p:cNvSpPr>
          <p:nvPr/>
        </p:nvSpPr>
        <p:spPr bwMode="auto">
          <a:xfrm>
            <a:off x="228600" y="5262563"/>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TG4y Security Next Gen (SECN)</a:t>
            </a:r>
          </a:p>
          <a:p>
            <a:pPr algn="ctr"/>
            <a:r>
              <a:rPr lang="en-US" sz="1000" b="1"/>
              <a:t>Chair: Don Sturek, Itron</a:t>
            </a:r>
            <a:endParaRPr lang="de-DE" sz="100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 for TG4x Letter Ballot</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TG4x formally request that the 802.15 WG start a WG Letter Ballot requesting approval to forward document P802.15.4x-D0 to Sponsor Ballot </a:t>
            </a:r>
          </a:p>
          <a:p>
            <a:pPr lvl="2" eaLnBrk="1" hangingPunct="1">
              <a:spcBef>
                <a:spcPts val="375"/>
              </a:spcBef>
              <a:buSzPct val="100000"/>
            </a:pPr>
            <a:r>
              <a:rPr lang="en-US" altLang="en-US" sz="2800" dirty="0">
                <a:solidFill>
                  <a:srgbClr val="000000"/>
                </a:solidFill>
              </a:rPr>
              <a:t>Moved: Kunal Shah</a:t>
            </a:r>
          </a:p>
          <a:p>
            <a:pPr lvl="2" eaLnBrk="1" hangingPunct="1">
              <a:spcBef>
                <a:spcPts val="375"/>
              </a:spcBef>
              <a:buSzPct val="100000"/>
            </a:pPr>
            <a:r>
              <a:rPr lang="en-US" altLang="en-US" sz="2800" dirty="0">
                <a:solidFill>
                  <a:srgbClr val="000000"/>
                </a:solidFill>
              </a:rPr>
              <a:t>Second: Philip E. Beecher </a:t>
            </a:r>
            <a:r>
              <a:rPr lang="en-US" altLang="en-US" sz="2800" dirty="0" err="1">
                <a:solidFill>
                  <a:srgbClr val="000000"/>
                </a:solidFill>
              </a:rPr>
              <a:t>esq.</a:t>
            </a:r>
            <a:endParaRPr lang="en-US" altLang="en-US" sz="2800" dirty="0">
              <a:solidFill>
                <a:srgbClr val="000000"/>
              </a:solidFill>
            </a:endParaRPr>
          </a:p>
          <a:p>
            <a:pPr lvl="2" eaLnBrk="1" hangingPunct="1">
              <a:spcBef>
                <a:spcPts val="375"/>
              </a:spcBef>
              <a:buSzPct val="100000"/>
            </a:pPr>
            <a:r>
              <a:rPr lang="en-US" altLang="en-US" sz="2800" dirty="0">
                <a:solidFill>
                  <a:srgbClr val="000000"/>
                </a:solidFill>
              </a:rPr>
              <a:t>Unanimous consent</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9/14/2018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72858782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000" dirty="0">
                <a:solidFill>
                  <a:srgbClr val="000000"/>
                </a:solidFill>
              </a:rPr>
              <a:t>Move that Task Group Tg4x requests 802.15 WG approve the formation of a Ballot Resolution Committee (BRC) for P802.15.4x-D0 with the following membership: Matt Gillmore, Kunal Shah, Chris Calvert, Phil Beecher, Clint Powell.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 Chris </a:t>
            </a:r>
            <a:r>
              <a:rPr lang="en-US" altLang="en-US" sz="2000" dirty="0" err="1">
                <a:solidFill>
                  <a:srgbClr val="000000"/>
                </a:solidFill>
              </a:rPr>
              <a:t>Hett</a:t>
            </a:r>
            <a:endParaRPr lang="en-US" altLang="en-US" sz="2000" dirty="0">
              <a:solidFill>
                <a:srgbClr val="000000"/>
              </a:solidFill>
            </a:endParaRPr>
          </a:p>
          <a:p>
            <a:pPr lvl="2" eaLnBrk="1" hangingPunct="1">
              <a:spcBef>
                <a:spcPts val="375"/>
              </a:spcBef>
              <a:buSzPct val="100000"/>
            </a:pPr>
            <a:r>
              <a:rPr lang="en-US" altLang="en-US" sz="2000" dirty="0">
                <a:solidFill>
                  <a:srgbClr val="000000"/>
                </a:solidFill>
              </a:rPr>
              <a:t>Unanimous Consent</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9/14/2018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8716726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 for TG4x Letter Ballot</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the 802.15 WG start a WG Letter Ballot requesting approval to forward document P802.15.4x-D0 to Sponsor Ballot </a:t>
            </a:r>
          </a:p>
          <a:p>
            <a:pPr lvl="2" eaLnBrk="1" hangingPunct="1">
              <a:spcBef>
                <a:spcPts val="375"/>
              </a:spcBef>
              <a:buSzPct val="100000"/>
            </a:pPr>
            <a:r>
              <a:rPr lang="en-US" altLang="en-US" sz="2800" dirty="0">
                <a:solidFill>
                  <a:srgbClr val="000000"/>
                </a:solidFill>
              </a:rPr>
              <a:t>Moved: Matt Gillmore</a:t>
            </a:r>
          </a:p>
          <a:p>
            <a:pPr lvl="2" eaLnBrk="1" hangingPunct="1">
              <a:spcBef>
                <a:spcPts val="375"/>
              </a:spcBef>
              <a:buSzPct val="100000"/>
            </a:pPr>
            <a:r>
              <a:rPr lang="en-US" altLang="en-US" sz="2800" dirty="0">
                <a:solidFill>
                  <a:srgbClr val="000000"/>
                </a:solidFill>
              </a:rPr>
              <a:t>Second:</a:t>
            </a:r>
          </a:p>
          <a:p>
            <a:pPr marL="1314450" lvl="2" indent="-457200" eaLnBrk="1" hangingPunct="1">
              <a:spcBef>
                <a:spcPts val="375"/>
              </a:spcBef>
              <a:buSzPct val="100000"/>
              <a:buFont typeface="Arial" panose="020B0604020202020204" pitchFamily="34" charset="0"/>
              <a:buChar char="•"/>
            </a:pPr>
            <a:endParaRPr lang="en-US" altLang="en-US" sz="36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9/14/2018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87122616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 that 802.15 WG approve the formation of a Ballot Resolution Committee (BRC) for the ballot of P802.15.4x-D0 with the following membership: Matt Gillmore, Kunal Shah, Chris Calvert, Phil Beecher, Clint Powell.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Moved By: Matt Gillmore</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Seconded By: </a:t>
            </a: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9/14/2018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391555504"/>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BRC Call Times</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Thursday 4pm ET/1pm PT </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Call schedule to be announced on the 802.15.4x mail reflector</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9/14/2018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56725332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IEEE 802.15.4y SECN </a:t>
            </a:r>
            <a:r>
              <a:rPr lang="en-US" dirty="0"/>
              <a:t>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smtClean="0"/>
              <a:t>July 11, </a:t>
            </a:r>
            <a:r>
              <a:rPr lang="en-US" sz="2400" dirty="0"/>
              <a:t>2018</a:t>
            </a:r>
          </a:p>
          <a:p>
            <a:endParaRPr lang="en-US" sz="2400" dirty="0"/>
          </a:p>
          <a:p>
            <a:r>
              <a:rPr lang="en-US" altLang="ja-JP" sz="2400" dirty="0" smtClean="0"/>
              <a:t>Don Sturek</a:t>
            </a:r>
            <a:endParaRPr lang="en-US" altLang="ja-JP" sz="2400" dirty="0"/>
          </a:p>
          <a:p>
            <a:r>
              <a:rPr lang="en-US" sz="2400" dirty="0" smtClean="0"/>
              <a:t>IEEE 802.15.4y SECN </a:t>
            </a:r>
            <a:r>
              <a:rPr lang="en-US" sz="2400" dirty="0"/>
              <a:t>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25</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July 2018</a:t>
            </a:r>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Tree>
    <p:extLst>
      <p:ext uri="{BB962C8B-B14F-4D97-AF65-F5344CB8AC3E}">
        <p14:creationId xmlns:p14="http://schemas.microsoft.com/office/powerpoint/2010/main" val="858217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Proposals</a:t>
            </a:r>
            <a:endParaRPr lang="en-US" sz="3200" dirty="0"/>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1</a:t>
            </a:r>
            <a:r>
              <a:rPr lang="en-US" altLang="en-US" sz="2800" dirty="0" smtClean="0">
                <a:solidFill>
                  <a:srgbClr val="000000"/>
                </a:solidFill>
              </a:rPr>
              <a:t> remaining proposal from March interim:</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15-18-0109-01 </a:t>
            </a:r>
            <a:r>
              <a:rPr lang="mr-IN" altLang="en-US" sz="2800" dirty="0" smtClean="0">
                <a:solidFill>
                  <a:srgbClr val="000000"/>
                </a:solidFill>
              </a:rPr>
              <a:t>–</a:t>
            </a:r>
            <a:r>
              <a:rPr lang="en-US" altLang="en-US" sz="2800" dirty="0" smtClean="0">
                <a:solidFill>
                  <a:srgbClr val="000000"/>
                </a:solidFill>
              </a:rPr>
              <a:t> Algorithm Agility without Frame Changes </a:t>
            </a:r>
            <a:r>
              <a:rPr lang="mr-IN" altLang="en-US" sz="2800" dirty="0" smtClean="0">
                <a:solidFill>
                  <a:srgbClr val="000000"/>
                </a:solidFill>
              </a:rPr>
              <a:t>–</a:t>
            </a:r>
            <a:r>
              <a:rPr lang="en-US" altLang="en-US" sz="2800" dirty="0" smtClean="0">
                <a:solidFill>
                  <a:srgbClr val="000000"/>
                </a:solidFill>
              </a:rPr>
              <a:t> </a:t>
            </a:r>
            <a:r>
              <a:rPr lang="en-US" altLang="en-US" sz="2800" dirty="0" err="1" smtClean="0">
                <a:solidFill>
                  <a:srgbClr val="000000"/>
                </a:solidFill>
              </a:rPr>
              <a:t>Tero</a:t>
            </a:r>
            <a:r>
              <a:rPr lang="en-US" altLang="en-US" sz="2800" dirty="0" smtClean="0">
                <a:solidFill>
                  <a:srgbClr val="000000"/>
                </a:solidFill>
              </a:rPr>
              <a:t> </a:t>
            </a:r>
            <a:r>
              <a:rPr lang="en-US" altLang="en-US" sz="2800" dirty="0" err="1" smtClean="0">
                <a:solidFill>
                  <a:srgbClr val="000000"/>
                </a:solidFill>
              </a:rPr>
              <a:t>Kivinen</a:t>
            </a:r>
            <a:endParaRPr lang="en-US" altLang="en-US" sz="2800" dirty="0" smtClean="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No new proposals at the San Diego plenary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July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70431798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Progress in San Diego</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smtClean="0">
                <a:solidFill>
                  <a:srgbClr val="000000"/>
                </a:solidFill>
              </a:rPr>
              <a:t>Reviewed amendment development work:	</a:t>
            </a: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IEEE 802.15.4-2015</a:t>
            </a: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latin typeface="Times" charset="0"/>
                <a:ea typeface="Times" charset="0"/>
                <a:cs typeface="Times" charset="0"/>
              </a:rPr>
              <a:t>Section 9.2 and 9.3 </a:t>
            </a:r>
            <a:r>
              <a:rPr lang="mr-IN" altLang="en-US" sz="2000" dirty="0" smtClean="0">
                <a:solidFill>
                  <a:srgbClr val="000000"/>
                </a:solidFill>
                <a:latin typeface="Times" charset="0"/>
                <a:ea typeface="Times" charset="0"/>
                <a:cs typeface="Times" charset="0"/>
              </a:rPr>
              <a:t>–</a:t>
            </a:r>
            <a:r>
              <a:rPr lang="en-US" altLang="en-US" sz="2000" dirty="0" smtClean="0">
                <a:solidFill>
                  <a:srgbClr val="000000"/>
                </a:solidFill>
                <a:latin typeface="Times" charset="0"/>
                <a:ea typeface="Times" charset="0"/>
                <a:cs typeface="Times" charset="0"/>
              </a:rPr>
              <a:t> Revise generic descriptions of ciphers to read “AEAD”, retain specific references to “CCM *” where they apply (details in 15-18-0324-01)</a:t>
            </a: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latin typeface="Times" charset="0"/>
                <a:ea typeface="Times" charset="0"/>
                <a:cs typeface="Times" charset="0"/>
              </a:rPr>
              <a:t>Existing 15.4 Annex B </a:t>
            </a:r>
            <a:r>
              <a:rPr lang="mr-IN" altLang="en-US" sz="2000" dirty="0" smtClean="0">
                <a:solidFill>
                  <a:srgbClr val="000000"/>
                </a:solidFill>
                <a:latin typeface="Times" charset="0"/>
                <a:ea typeface="Times" charset="0"/>
                <a:cs typeface="Times" charset="0"/>
              </a:rPr>
              <a:t>–</a:t>
            </a:r>
            <a:r>
              <a:rPr lang="en-US" altLang="en-US" sz="2000" dirty="0" smtClean="0">
                <a:solidFill>
                  <a:srgbClr val="000000"/>
                </a:solidFill>
                <a:latin typeface="Times" charset="0"/>
                <a:ea typeface="Times" charset="0"/>
                <a:cs typeface="Times" charset="0"/>
              </a:rPr>
              <a:t> Review but there may not be any changes</a:t>
            </a: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latin typeface="Times" charset="0"/>
                <a:ea typeface="Times" charset="0"/>
                <a:cs typeface="Times" charset="0"/>
              </a:rPr>
              <a:t>Existing 15.4 Annex C </a:t>
            </a:r>
            <a:r>
              <a:rPr lang="mr-IN" altLang="en-US" sz="2000" dirty="0" smtClean="0">
                <a:solidFill>
                  <a:srgbClr val="000000"/>
                </a:solidFill>
                <a:latin typeface="Times" charset="0"/>
                <a:ea typeface="Times" charset="0"/>
                <a:cs typeface="Times" charset="0"/>
              </a:rPr>
              <a:t>–</a:t>
            </a:r>
            <a:r>
              <a:rPr lang="en-US" altLang="en-US" sz="2000" dirty="0" smtClean="0">
                <a:solidFill>
                  <a:srgbClr val="000000"/>
                </a:solidFill>
                <a:latin typeface="Times" charset="0"/>
                <a:ea typeface="Times" charset="0"/>
                <a:cs typeface="Times" charset="0"/>
              </a:rPr>
              <a:t> Update to include v2 frame examples with IE’s plus different frame types.  Describe via listed inputs and expected outputs (use Wireshark PCAP files)</a:t>
            </a: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latin typeface="Times" charset="0"/>
                <a:ea typeface="Times" charset="0"/>
                <a:cs typeface="Times" charset="0"/>
              </a:rPr>
              <a:t>Update </a:t>
            </a:r>
            <a:r>
              <a:rPr lang="mr-IN" sz="2800" dirty="0">
                <a:latin typeface="Times" charset="0"/>
                <a:ea typeface="Times" charset="0"/>
                <a:cs typeface="Times" charset="0"/>
              </a:rPr>
              <a:t> </a:t>
            </a:r>
            <a:r>
              <a:rPr lang="mr-IN" sz="2800" dirty="0" smtClean="0">
                <a:solidFill>
                  <a:schemeClr val="tx1"/>
                </a:solidFill>
                <a:latin typeface="Times" charset="0"/>
                <a:ea typeface="Times" charset="0"/>
                <a:cs typeface="Times" charset="0"/>
              </a:rPr>
              <a:t>15-15-0106-07</a:t>
            </a:r>
            <a:r>
              <a:rPr lang="en-US" sz="2800" dirty="0" smtClean="0">
                <a:solidFill>
                  <a:schemeClr val="tx1"/>
                </a:solidFill>
                <a:latin typeface="Times" charset="0"/>
                <a:ea typeface="Times" charset="0"/>
                <a:cs typeface="Times" charset="0"/>
              </a:rPr>
              <a:t> with new Key Descriptor fields</a:t>
            </a: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smtClean="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July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49880289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Progress in San Diego</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smtClean="0">
                <a:solidFill>
                  <a:srgbClr val="000000"/>
                </a:solidFill>
              </a:rPr>
              <a:t>Create a new “Annex B/C” for AES-256 CCM</a:t>
            </a:r>
          </a:p>
          <a:p>
            <a:pPr marL="1314450" lvl="2" indent="-457200" eaLnBrk="1" hangingPunct="1">
              <a:spcBef>
                <a:spcPts val="375"/>
              </a:spcBef>
              <a:buSzPct val="100000"/>
              <a:buFont typeface="Arial" panose="020B0604020202020204" pitchFamily="34" charset="0"/>
              <a:buChar char="•"/>
            </a:pPr>
            <a:r>
              <a:rPr lang="en-US" altLang="en-US" sz="2000" dirty="0" smtClean="0">
                <a:solidFill>
                  <a:srgbClr val="000000"/>
                </a:solidFill>
              </a:rPr>
              <a:t>Plan to put new “Annex B/C” material into a companion document to IEEE 802.15.4</a:t>
            </a:r>
          </a:p>
          <a:p>
            <a:pPr marL="1314450" lvl="2" indent="-457200" eaLnBrk="1" hangingPunct="1">
              <a:spcBef>
                <a:spcPts val="375"/>
              </a:spcBef>
              <a:buSzPct val="100000"/>
              <a:buFont typeface="Arial" panose="020B0604020202020204" pitchFamily="34" charset="0"/>
              <a:buChar char="•"/>
            </a:pPr>
            <a:r>
              <a:rPr lang="en-US" altLang="en-US" sz="2000" dirty="0" smtClean="0">
                <a:solidFill>
                  <a:srgbClr val="000000"/>
                </a:solidFill>
              </a:rPr>
              <a:t>Plan to use RFC 5116 as the library of available cipher suites</a:t>
            </a:r>
          </a:p>
          <a:p>
            <a:pPr marL="1314450" lvl="2" indent="-457200" eaLnBrk="1" hangingPunct="1">
              <a:spcBef>
                <a:spcPts val="375"/>
              </a:spcBef>
              <a:buSzPct val="100000"/>
              <a:buFont typeface="Arial" panose="020B0604020202020204" pitchFamily="34" charset="0"/>
              <a:buChar char="•"/>
            </a:pPr>
            <a:r>
              <a:rPr lang="en-US" altLang="en-US" sz="2000" dirty="0" smtClean="0">
                <a:solidFill>
                  <a:srgbClr val="000000"/>
                </a:solidFill>
              </a:rPr>
              <a:t>Propose to have IEEE 802.15 provide an ANA for accepted RFC 5116 cipher suites supported in IEEE 802.15.4</a:t>
            </a: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rPr>
              <a:t>Accepted new cipher suites must be accompanied by “Annex B/C” material</a:t>
            </a:r>
          </a:p>
          <a:p>
            <a:pPr marL="1314450" lvl="2" indent="-457200" eaLnBrk="1" hangingPunct="1">
              <a:spcBef>
                <a:spcPts val="375"/>
              </a:spcBef>
              <a:buSzPct val="100000"/>
              <a:buFont typeface="Arial" panose="020B0604020202020204" pitchFamily="34" charset="0"/>
              <a:buChar char="•"/>
            </a:pPr>
            <a:r>
              <a:rPr lang="en-US" altLang="en-US" sz="2000" dirty="0" smtClean="0">
                <a:solidFill>
                  <a:srgbClr val="000000"/>
                </a:solidFill>
              </a:rPr>
              <a:t>Create a process</a:t>
            </a:r>
            <a:r>
              <a:rPr lang="en-US" altLang="en-US" sz="2000" smtClean="0">
                <a:solidFill>
                  <a:srgbClr val="000000"/>
                </a:solidFill>
              </a:rPr>
              <a:t>, documented in the Operations Manual, as to the process to add new cipher suites</a:t>
            </a:r>
            <a:endParaRPr lang="en-US" altLang="en-US" sz="2000" dirty="0" smtClean="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July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2194695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Progress in San Diego</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smtClean="0">
                <a:solidFill>
                  <a:srgbClr val="000000"/>
                </a:solidFill>
              </a:rPr>
              <a:t>Reviewed IEEE 802.15.9 support for 4y:	</a:t>
            </a: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WNG presentation on 15.9 enhancements</a:t>
            </a: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latin typeface="Times" charset="0"/>
                <a:ea typeface="Times" charset="0"/>
                <a:cs typeface="Times" charset="0"/>
              </a:rPr>
              <a:t>For each of 15.9 Annexes A-E, add in a description on how traffic keys of size 128 bit and 256 bit are formed.  Provide a warning not to use the same key material for multiple traffic keys of different size</a:t>
            </a: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latin typeface="Times" charset="0"/>
                <a:ea typeface="Times" charset="0"/>
                <a:cs typeface="Times" charset="0"/>
              </a:rPr>
              <a:t>For each 15.9 Annex, describe support for multicast/broadcast key generation</a:t>
            </a:r>
          </a:p>
          <a:p>
            <a:pPr marL="1828800" lvl="3" indent="-457200" eaLnBrk="1" hangingPunct="1">
              <a:spcBef>
                <a:spcPts val="375"/>
              </a:spcBef>
              <a:buSzPct val="100000"/>
              <a:buFont typeface="Arial" panose="020B0604020202020204" pitchFamily="34" charset="0"/>
              <a:buChar char="•"/>
            </a:pPr>
            <a:r>
              <a:rPr lang="en-US" altLang="en-US" sz="2000" dirty="0" smtClean="0">
                <a:solidFill>
                  <a:srgbClr val="000000"/>
                </a:solidFill>
                <a:latin typeface="Times" charset="0"/>
                <a:ea typeface="Times" charset="0"/>
                <a:cs typeface="Times" charset="0"/>
              </a:rPr>
              <a:t>For each 15.9 Annex, describe how security algorithms are selected</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July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6287209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July 2018</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C952AF60-2FD2-4EA3-848D-19295E5BDB36}" type="slidenum">
              <a:rPr lang="en-US" sz="1200" smtClean="0"/>
              <a:pPr>
                <a:defRPr/>
              </a:pPr>
              <a:t>3</a:t>
            </a:fld>
            <a:endParaRPr lang="en-US" sz="1200" smtClean="0"/>
          </a:p>
        </p:txBody>
      </p:sp>
      <p:sp>
        <p:nvSpPr>
          <p:cNvPr id="4101" name="Rectangle 4"/>
          <p:cNvSpPr>
            <a:spLocks noGrp="1" noChangeArrowheads="1"/>
          </p:cNvSpPr>
          <p:nvPr>
            <p:ph type="title"/>
          </p:nvPr>
        </p:nvSpPr>
        <p:spPr/>
        <p:txBody>
          <a:bodyPr/>
          <a:lstStyle/>
          <a:p>
            <a:pPr>
              <a:defRPr/>
            </a:pPr>
            <a:r>
              <a:rPr lang="en-US" sz="3200" dirty="0" smtClean="0"/>
              <a:t>San Diego </a:t>
            </a:r>
            <a:r>
              <a:rPr lang="en-US" sz="3200" dirty="0"/>
              <a:t>Session Objectives</a:t>
            </a:r>
            <a:br>
              <a:rPr lang="en-US" sz="3200" dirty="0"/>
            </a:br>
            <a:r>
              <a:rPr lang="en-US" sz="3200" dirty="0" smtClean="0"/>
              <a:t>July 8-13, 2018</a:t>
            </a:r>
            <a:endParaRPr lang="en-US" sz="3200" dirty="0"/>
          </a:p>
        </p:txBody>
      </p:sp>
      <p:sp>
        <p:nvSpPr>
          <p:cNvPr id="5126" name="Rectangle 3"/>
          <p:cNvSpPr>
            <a:spLocks noGrp="1" noChangeArrowheads="1"/>
          </p:cNvSpPr>
          <p:nvPr>
            <p:ph type="body" sz="half" idx="1"/>
          </p:nvPr>
        </p:nvSpPr>
        <p:spPr>
          <a:xfrm>
            <a:off x="762000" y="1752600"/>
            <a:ext cx="7924800" cy="4114800"/>
          </a:xfrm>
        </p:spPr>
        <p:txBody>
          <a:bodyPr/>
          <a:lstStyle/>
          <a:p>
            <a:pPr marL="609600" indent="-609600" fontAlgn="b">
              <a:lnSpc>
                <a:spcPct val="80000"/>
              </a:lnSpc>
              <a:buFontTx/>
              <a:buNone/>
              <a:defRPr/>
            </a:pPr>
            <a:r>
              <a:rPr lang="en-US" sz="2200" dirty="0" smtClean="0">
                <a:latin typeface="Arial Rounded MT Bold" pitchFamily="34" charset="0"/>
                <a:ea typeface="ＭＳ Ｐゴシック" pitchFamily="34" charset="-128"/>
                <a:cs typeface="Arial" pitchFamily="34" charset="0"/>
              </a:rPr>
              <a:t>TASK GROUP 4w –LPWA Enhancements to LECIM PHYs</a:t>
            </a:r>
          </a:p>
          <a:p>
            <a:pPr marL="685800" indent="-381000" fontAlgn="b">
              <a:lnSpc>
                <a:spcPct val="80000"/>
              </a:lnSpc>
              <a:buFontTx/>
              <a:buAutoNum type="arabicPeriod"/>
              <a:defRPr/>
            </a:pPr>
            <a:r>
              <a:rPr lang="en-US" sz="2200" dirty="0" smtClean="0">
                <a:latin typeface="Arial Rounded MT Bold" pitchFamily="34" charset="0"/>
                <a:ea typeface="ＭＳ Ｐゴシック" pitchFamily="34" charset="-128"/>
                <a:cs typeface="Arial" pitchFamily="34" charset="0"/>
              </a:rPr>
              <a:t>Discussing proposals</a:t>
            </a:r>
          </a:p>
          <a:p>
            <a:pPr marL="685800" indent="-381000" fontAlgn="b">
              <a:lnSpc>
                <a:spcPct val="80000"/>
              </a:lnSpc>
              <a:buFontTx/>
              <a:buAutoNum type="arabicPeriod"/>
              <a:defRPr/>
            </a:pPr>
            <a:r>
              <a:rPr lang="en-US" sz="2200" dirty="0" smtClean="0">
                <a:latin typeface="Arial Rounded MT Bold" pitchFamily="34" charset="0"/>
                <a:ea typeface="ＭＳ Ｐゴシック" pitchFamily="34" charset="-128"/>
                <a:cs typeface="Arial" pitchFamily="34" charset="0"/>
              </a:rPr>
              <a:t>Updating work activity and time line</a:t>
            </a:r>
          </a:p>
          <a:p>
            <a:pPr marL="609600" lvl="1" indent="-609600" fontAlgn="b">
              <a:lnSpc>
                <a:spcPct val="80000"/>
              </a:lnSpc>
              <a:buFontTx/>
              <a:buAutoNum type="arabicPeriod"/>
              <a:defRPr/>
            </a:pPr>
            <a:endParaRPr lang="en-US" sz="800" dirty="0" smtClean="0">
              <a:latin typeface="Arial Rounded MT Bold" pitchFamily="34" charset="0"/>
              <a:ea typeface="ＭＳ Ｐゴシック" pitchFamily="34" charset="-128"/>
              <a:cs typeface="Arial" pitchFamily="34" charset="0"/>
            </a:endParaRPr>
          </a:p>
          <a:p>
            <a:pPr marL="609600" indent="-609600" fontAlgn="b">
              <a:lnSpc>
                <a:spcPct val="80000"/>
              </a:lnSpc>
              <a:buFontTx/>
              <a:buNone/>
              <a:defRPr/>
            </a:pPr>
            <a:r>
              <a:rPr lang="en-US" sz="2200" dirty="0" smtClean="0">
                <a:latin typeface="Arial Rounded MT Bold" pitchFamily="34" charset="0"/>
                <a:ea typeface="ＭＳ Ｐゴシック" pitchFamily="34" charset="-128"/>
                <a:cs typeface="Arial" pitchFamily="34" charset="0"/>
              </a:rPr>
              <a:t>TASK GROUP 4x –FAN Enhancements to the SUN PHYs</a:t>
            </a:r>
          </a:p>
          <a:p>
            <a:pPr marL="685800" indent="-381000" fontAlgn="b">
              <a:lnSpc>
                <a:spcPct val="80000"/>
              </a:lnSpc>
              <a:buFontTx/>
              <a:buAutoNum type="arabicPeriod"/>
              <a:defRPr/>
            </a:pPr>
            <a:r>
              <a:rPr lang="en-US" sz="2200" dirty="0">
                <a:latin typeface="Arial Rounded MT Bold" pitchFamily="34" charset="0"/>
                <a:ea typeface="ＭＳ Ｐゴシック" pitchFamily="34" charset="-128"/>
                <a:cs typeface="Arial" pitchFamily="34" charset="0"/>
              </a:rPr>
              <a:t>Discussing proposals</a:t>
            </a:r>
          </a:p>
          <a:p>
            <a:pPr marL="685800" indent="-381000" fontAlgn="b">
              <a:lnSpc>
                <a:spcPct val="80000"/>
              </a:lnSpc>
              <a:buFontTx/>
              <a:buAutoNum type="arabicPeriod"/>
              <a:defRPr/>
            </a:pPr>
            <a:r>
              <a:rPr lang="en-US" sz="2200" dirty="0">
                <a:latin typeface="Arial Rounded MT Bold" pitchFamily="34" charset="0"/>
                <a:ea typeface="ＭＳ Ｐゴシック" pitchFamily="34" charset="-128"/>
                <a:cs typeface="Arial" pitchFamily="34" charset="0"/>
              </a:rPr>
              <a:t>Updating work activity and time line</a:t>
            </a:r>
          </a:p>
          <a:p>
            <a:pPr marL="609600" indent="-609600" fontAlgn="b">
              <a:lnSpc>
                <a:spcPct val="80000"/>
              </a:lnSpc>
              <a:buFont typeface="Times New Roman" pitchFamily="18" charset="0"/>
              <a:buAutoNum type="arabicPeriod"/>
              <a:defRPr/>
            </a:pPr>
            <a:endParaRPr lang="en-US" sz="1000" dirty="0" smtClean="0">
              <a:latin typeface="Arial Rounded MT Bold" pitchFamily="34" charset="0"/>
              <a:ea typeface="ＭＳ Ｐゴシック" pitchFamily="34" charset="-128"/>
              <a:cs typeface="Arial" pitchFamily="34" charset="0"/>
            </a:endParaRPr>
          </a:p>
          <a:p>
            <a:pPr marL="609600" indent="-609600" fontAlgn="b">
              <a:lnSpc>
                <a:spcPct val="80000"/>
              </a:lnSpc>
              <a:buFontTx/>
              <a:buNone/>
              <a:defRPr/>
            </a:pPr>
            <a:r>
              <a:rPr lang="en-US" sz="2200" kern="1200" dirty="0">
                <a:latin typeface="Arial Rounded MT Bold" pitchFamily="34" charset="0"/>
                <a:cs typeface="Arial" charset="0"/>
              </a:rPr>
              <a:t>TASK GROUP </a:t>
            </a:r>
            <a:r>
              <a:rPr lang="en-US" sz="2200" kern="1200" dirty="0" smtClean="0">
                <a:latin typeface="Arial Rounded MT Bold" pitchFamily="34" charset="0"/>
                <a:cs typeface="Arial" charset="0"/>
              </a:rPr>
              <a:t>4y –Security Next Generation (SECN)</a:t>
            </a:r>
            <a:endParaRPr lang="en-US" sz="2200" kern="1200" dirty="0">
              <a:latin typeface="Arial Rounded MT Bold" pitchFamily="34" charset="0"/>
              <a:cs typeface="Arial" charset="0"/>
            </a:endParaRPr>
          </a:p>
          <a:p>
            <a:pPr marL="685800" indent="-381000" fontAlgn="b">
              <a:lnSpc>
                <a:spcPct val="80000"/>
              </a:lnSpc>
              <a:buFontTx/>
              <a:buAutoNum type="arabicPeriod"/>
              <a:defRPr/>
            </a:pPr>
            <a:r>
              <a:rPr lang="en-US" sz="2200" dirty="0">
                <a:latin typeface="Arial Rounded MT Bold" pitchFamily="34" charset="0"/>
                <a:ea typeface="ＭＳ Ｐゴシック" pitchFamily="34" charset="-128"/>
                <a:cs typeface="Arial" pitchFamily="34" charset="0"/>
              </a:rPr>
              <a:t>Discussing proposals</a:t>
            </a:r>
          </a:p>
          <a:p>
            <a:pPr marL="685800" indent="-381000" fontAlgn="b">
              <a:lnSpc>
                <a:spcPct val="80000"/>
              </a:lnSpc>
              <a:buFontTx/>
              <a:buAutoNum type="arabicPeriod"/>
              <a:defRPr/>
            </a:pPr>
            <a:r>
              <a:rPr lang="en-US" sz="2200" dirty="0">
                <a:latin typeface="Arial Rounded MT Bold" pitchFamily="34" charset="0"/>
                <a:ea typeface="ＭＳ Ｐゴシック" pitchFamily="34" charset="-128"/>
                <a:cs typeface="Arial" pitchFamily="34" charset="0"/>
              </a:rPr>
              <a:t>Updating work activity and time line</a:t>
            </a:r>
          </a:p>
          <a:p>
            <a:pPr marL="609600" indent="-609600" fontAlgn="b">
              <a:lnSpc>
                <a:spcPct val="80000"/>
              </a:lnSpc>
              <a:buFontTx/>
              <a:buAutoNum type="arabicPeriod"/>
              <a:defRPr/>
            </a:pPr>
            <a:endParaRPr lang="en-US" sz="800" kern="1200" dirty="0">
              <a:latin typeface="Arial Rounded MT Bold" pitchFamily="34" charset="0"/>
              <a:cs typeface="Arial" charset="0"/>
            </a:endParaRPr>
          </a:p>
          <a:p>
            <a:pPr marL="609600" indent="-609600" fontAlgn="b">
              <a:lnSpc>
                <a:spcPct val="80000"/>
              </a:lnSpc>
              <a:buFontTx/>
              <a:buNone/>
              <a:defRPr/>
            </a:pPr>
            <a:r>
              <a:rPr lang="en-US" sz="2200" kern="1200" dirty="0">
                <a:latin typeface="Arial Rounded MT Bold" pitchFamily="34" charset="0"/>
                <a:cs typeface="Arial" charset="0"/>
              </a:rPr>
              <a:t>TASK GROUP </a:t>
            </a:r>
            <a:r>
              <a:rPr lang="en-US" sz="2200" kern="1200" dirty="0" smtClean="0">
                <a:latin typeface="Arial Rounded MT Bold" pitchFamily="34" charset="0"/>
                <a:cs typeface="Arial" charset="0"/>
              </a:rPr>
              <a:t>4z –Enhanced Impulse Radio (EIR)</a:t>
            </a:r>
            <a:endParaRPr lang="en-US" sz="2200" kern="1200" dirty="0">
              <a:latin typeface="Arial Rounded MT Bold" pitchFamily="34" charset="0"/>
              <a:cs typeface="Arial" charset="0"/>
            </a:endParaRPr>
          </a:p>
          <a:p>
            <a:pPr marL="685800" indent="-381000" fontAlgn="b">
              <a:lnSpc>
                <a:spcPct val="80000"/>
              </a:lnSpc>
              <a:buFontTx/>
              <a:buAutoNum type="arabicPeriod"/>
              <a:defRPr/>
            </a:pPr>
            <a:r>
              <a:rPr lang="en-US" sz="2200" dirty="0">
                <a:latin typeface="Arial Rounded MT Bold" pitchFamily="34" charset="0"/>
                <a:ea typeface="ＭＳ Ｐゴシック" pitchFamily="34" charset="-128"/>
                <a:cs typeface="Arial" pitchFamily="34" charset="0"/>
              </a:rPr>
              <a:t>Discussing proposals</a:t>
            </a:r>
          </a:p>
          <a:p>
            <a:pPr marL="685800" indent="-381000" fontAlgn="b">
              <a:lnSpc>
                <a:spcPct val="80000"/>
              </a:lnSpc>
              <a:buFontTx/>
              <a:buAutoNum type="arabicPeriod"/>
              <a:defRPr/>
            </a:pPr>
            <a:r>
              <a:rPr lang="en-US" sz="2200" dirty="0">
                <a:latin typeface="Arial Rounded MT Bold" pitchFamily="34" charset="0"/>
                <a:ea typeface="ＭＳ Ｐゴシック" pitchFamily="34" charset="-128"/>
                <a:cs typeface="Arial" pitchFamily="34" charset="0"/>
              </a:rPr>
              <a:t>Updating work activity and time line</a:t>
            </a:r>
          </a:p>
          <a:p>
            <a:pPr marL="609600" lvl="1" indent="-609600" fontAlgn="b">
              <a:lnSpc>
                <a:spcPct val="80000"/>
              </a:lnSpc>
              <a:buFontTx/>
              <a:buAutoNum type="arabicPeriod"/>
              <a:defRPr/>
            </a:pPr>
            <a:endParaRPr lang="en-US" sz="2200" dirty="0" smtClean="0">
              <a:latin typeface="Arial Rounded MT Bold" pitchFamily="34" charset="0"/>
              <a:ea typeface="ＭＳ Ｐゴシック" pitchFamily="34" charset="-128"/>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1470025"/>
          </a:xfrm>
        </p:spPr>
        <p:txBody>
          <a:bodyPr/>
          <a:lstStyle/>
          <a:p>
            <a:r>
              <a:rPr lang="en-US" dirty="0"/>
              <a:t>IEEE 802.15.4z EIR Closing report</a:t>
            </a:r>
          </a:p>
        </p:txBody>
      </p:sp>
      <p:sp>
        <p:nvSpPr>
          <p:cNvPr id="3" name="Subtitle 2"/>
          <p:cNvSpPr>
            <a:spLocks noGrp="1"/>
          </p:cNvSpPr>
          <p:nvPr>
            <p:ph type="subTitle" idx="1"/>
          </p:nvPr>
        </p:nvSpPr>
        <p:spPr>
          <a:xfrm>
            <a:off x="1371600" y="3203575"/>
            <a:ext cx="6400800" cy="1752600"/>
          </a:xfrm>
        </p:spPr>
        <p:txBody>
          <a:bodyPr/>
          <a:lstStyle/>
          <a:p>
            <a:r>
              <a:rPr lang="en-US" dirty="0">
                <a:latin typeface="+mj-lt"/>
              </a:rPr>
              <a:t>July 12, 2018</a:t>
            </a:r>
          </a:p>
          <a:p>
            <a:endParaRPr lang="en-US" dirty="0">
              <a:latin typeface="+mj-lt"/>
            </a:endParaRPr>
          </a:p>
          <a:p>
            <a:r>
              <a:rPr lang="en-US" altLang="ja-JP" dirty="0">
                <a:latin typeface="+mj-lt"/>
              </a:rPr>
              <a:t>Tim Harrington</a:t>
            </a:r>
          </a:p>
          <a:p>
            <a:r>
              <a:rPr lang="en-US" dirty="0">
                <a:latin typeface="+mj-lt"/>
              </a:rPr>
              <a:t>IEEE 802.15  TG4z EIR Chair</a:t>
            </a:r>
          </a:p>
          <a:p>
            <a:endParaRPr lang="en-US" dirty="0"/>
          </a:p>
          <a:p>
            <a:endParaRPr lang="en-US" dirty="0"/>
          </a:p>
        </p:txBody>
      </p:sp>
      <p:sp>
        <p:nvSpPr>
          <p:cNvPr id="9" name="Date Placeholder 5">
            <a:extLst>
              <a:ext uri="{FF2B5EF4-FFF2-40B4-BE49-F238E27FC236}">
                <a16:creationId xmlns:a16="http://schemas.microsoft.com/office/drawing/2014/main" xmlns="" id="{A2BE8F4C-C4C3-49A7-B92A-3654BDD7E870}"/>
              </a:ext>
            </a:extLst>
          </p:cNvPr>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&lt;July 2018&gt;</a:t>
            </a:r>
            <a:endParaRPr lang="en-US" dirty="0"/>
          </a:p>
        </p:txBody>
      </p:sp>
      <p:sp>
        <p:nvSpPr>
          <p:cNvPr id="8" name="Footer Placeholder 2">
            <a:extLst>
              <a:ext uri="{FF2B5EF4-FFF2-40B4-BE49-F238E27FC236}">
                <a16:creationId xmlns:a16="http://schemas.microsoft.com/office/drawing/2014/main" xmlns="" id="{AB22CD4A-7FA1-4A59-A372-55265C95FC8B}"/>
              </a:ext>
            </a:extLst>
          </p:cNvPr>
          <p:cNvSpPr>
            <a:spLocks noGrp="1"/>
          </p:cNvSpPr>
          <p:nvPr>
            <p:ph type="ftr" sz="quarter" idx="11"/>
          </p:nvPr>
        </p:nvSpPr>
        <p:spPr>
          <a:xfrm>
            <a:off x="5486400" y="6475413"/>
            <a:ext cx="3124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ltLang="ko-KR"/>
              <a:t>Slide </a:t>
            </a:r>
            <a:fld id="{B8505083-D182-4BF7-B1A7-D3F76AEDD19D}" type="slidenum">
              <a:rPr lang="en-US" altLang="ko-KR" smtClean="0"/>
              <a:pPr/>
              <a:t>30</a:t>
            </a:fld>
            <a:endParaRPr lang="en-US" altLang="ko-KR" dirty="0"/>
          </a:p>
        </p:txBody>
      </p:sp>
    </p:spTree>
    <p:extLst>
      <p:ext uri="{BB962C8B-B14F-4D97-AF65-F5344CB8AC3E}">
        <p14:creationId xmlns:p14="http://schemas.microsoft.com/office/powerpoint/2010/main" val="16515985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a:t>Contributions</a:t>
            </a:r>
          </a:p>
        </p:txBody>
      </p:sp>
      <p:sp>
        <p:nvSpPr>
          <p:cNvPr id="5124" name="Text Box 4"/>
          <p:cNvSpPr txBox="1">
            <a:spLocks noChangeArrowheads="1"/>
          </p:cNvSpPr>
          <p:nvPr/>
        </p:nvSpPr>
        <p:spPr bwMode="auto">
          <a:xfrm>
            <a:off x="71170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15-18-0302-00-004z-phy-mac-functional-description-changes-for-secure-authenticated-ranging.pptx</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15-18-0290-00-004z-proposal-to-15-4z-for-enhancing-uwb-phys.pptx</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15-18-0108-04-004z-hrp-uwb-phy-enhancements.pptx</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15-18-0335-00-004z-srdev-ppdu-for-enhanced-impulse-radio.pptx</a:t>
            </a:r>
          </a:p>
          <a:p>
            <a:pPr marL="800100"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10" name="Date Placeholder 5">
            <a:extLst>
              <a:ext uri="{FF2B5EF4-FFF2-40B4-BE49-F238E27FC236}">
                <a16:creationId xmlns:a16="http://schemas.microsoft.com/office/drawing/2014/main" xmlns="" id="{9A3214B1-C996-48A9-B830-D3D68DAB7247}"/>
              </a:ext>
            </a:extLst>
          </p:cNvPr>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&lt;July 2018&gt;</a:t>
            </a:r>
            <a:endParaRPr lang="en-US" dirty="0"/>
          </a:p>
        </p:txBody>
      </p:sp>
      <p:sp>
        <p:nvSpPr>
          <p:cNvPr id="8" name="Footer Placeholder 2">
            <a:extLst>
              <a:ext uri="{FF2B5EF4-FFF2-40B4-BE49-F238E27FC236}">
                <a16:creationId xmlns:a16="http://schemas.microsoft.com/office/drawing/2014/main" xmlns="" id="{F6FD04CD-A61B-4D17-B950-2A7EE1F54A64}"/>
              </a:ext>
            </a:extLst>
          </p:cNvPr>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7" name="Slide Number Placeholder 5"/>
          <p:cNvSpPr>
            <a:spLocks noGrp="1"/>
          </p:cNvSpPr>
          <p:nvPr>
            <p:ph type="sldNum" sz="quarter" idx="12"/>
          </p:nvPr>
        </p:nvSpPr>
        <p:spPr/>
        <p:txBody>
          <a:bodyPr/>
          <a:lstStyle/>
          <a:p>
            <a:r>
              <a:rPr lang="en-US" altLang="ko-KR"/>
              <a:t>Slide 3</a:t>
            </a:r>
            <a:endParaRPr lang="en-US" altLang="ko-KR" dirty="0"/>
          </a:p>
        </p:txBody>
      </p:sp>
    </p:spTree>
    <p:extLst>
      <p:ext uri="{BB962C8B-B14F-4D97-AF65-F5344CB8AC3E}">
        <p14:creationId xmlns:p14="http://schemas.microsoft.com/office/powerpoint/2010/main" val="2399158350"/>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5AE87728-5C72-43D0-AD5D-8C1AFE5185E3}"/>
              </a:ext>
            </a:extLst>
          </p:cNvPr>
          <p:cNvSpPr>
            <a:spLocks noGrp="1"/>
          </p:cNvSpPr>
          <p:nvPr>
            <p:ph type="title"/>
          </p:nvPr>
        </p:nvSpPr>
        <p:spPr/>
        <p:txBody>
          <a:bodyPr/>
          <a:lstStyle/>
          <a:p>
            <a:r>
              <a:rPr lang="en-US"/>
              <a:t>Additional Contributions</a:t>
            </a:r>
            <a:endParaRPr lang="en-US" dirty="0"/>
          </a:p>
        </p:txBody>
      </p:sp>
      <p:sp>
        <p:nvSpPr>
          <p:cNvPr id="6" name="Content Placeholder 5">
            <a:extLst>
              <a:ext uri="{FF2B5EF4-FFF2-40B4-BE49-F238E27FC236}">
                <a16:creationId xmlns:a16="http://schemas.microsoft.com/office/drawing/2014/main" xmlns="" id="{713F7AFA-0374-40DB-A51B-809A6D1994C9}"/>
              </a:ext>
            </a:extLst>
          </p:cNvPr>
          <p:cNvSpPr>
            <a:spLocks noGrp="1"/>
          </p:cNvSpPr>
          <p:nvPr>
            <p:ph idx="1"/>
          </p:nvPr>
        </p:nvSpPr>
        <p:spPr/>
        <p:txBody>
          <a:bodyPr/>
          <a:lstStyle/>
          <a:p>
            <a:r>
              <a:rPr lang="en-US" sz="2800" dirty="0">
                <a:latin typeface="+mj-lt"/>
              </a:rPr>
              <a:t>15-18-0332-00-004z-questions-hrp-uwb-phy-proposals.pptx</a:t>
            </a:r>
          </a:p>
          <a:p>
            <a:r>
              <a:rPr lang="en-US" sz="2800" dirty="0">
                <a:latin typeface="+mj-lt"/>
              </a:rPr>
              <a:t>15-18-0336-00-004z-srdev-evaluation-criteria.pptx</a:t>
            </a:r>
          </a:p>
          <a:p>
            <a:r>
              <a:rPr lang="en-US" sz="2800" dirty="0">
                <a:latin typeface="+mj-lt"/>
              </a:rPr>
              <a:t>15-18-0338-00-004z-digital-sidelobe-minimization.pptx</a:t>
            </a:r>
          </a:p>
          <a:p>
            <a:r>
              <a:rPr lang="en-US" sz="2800" dirty="0">
                <a:latin typeface="+mj-lt"/>
              </a:rPr>
              <a:t>15-18-0348-00-004z-simultaneous-ranging.pptx</a:t>
            </a:r>
          </a:p>
          <a:p>
            <a:r>
              <a:rPr lang="en-US" sz="2800" dirty="0">
                <a:latin typeface="+mj-lt"/>
              </a:rPr>
              <a:t>15-18-0323-00-004z-hrp-data-mode-options.pptx</a:t>
            </a:r>
          </a:p>
          <a:p>
            <a:endParaRPr lang="en-US" dirty="0"/>
          </a:p>
        </p:txBody>
      </p:sp>
      <p:sp>
        <p:nvSpPr>
          <p:cNvPr id="7" name="Date Placeholder 5">
            <a:extLst>
              <a:ext uri="{FF2B5EF4-FFF2-40B4-BE49-F238E27FC236}">
                <a16:creationId xmlns:a16="http://schemas.microsoft.com/office/drawing/2014/main" xmlns="" id="{A9241EFC-ED54-4EA0-B455-276AF0CD1C2D}"/>
              </a:ext>
            </a:extLst>
          </p:cNvPr>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&lt;July 2018&gt;</a:t>
            </a:r>
            <a:endParaRPr lang="en-US" dirty="0"/>
          </a:p>
        </p:txBody>
      </p:sp>
      <p:sp>
        <p:nvSpPr>
          <p:cNvPr id="3" name="Footer Placeholder 2">
            <a:extLst>
              <a:ext uri="{FF2B5EF4-FFF2-40B4-BE49-F238E27FC236}">
                <a16:creationId xmlns:a16="http://schemas.microsoft.com/office/drawing/2014/main" xmlns="" id="{5FBAFC05-42EE-4739-A129-264673114DFD}"/>
              </a:ext>
            </a:extLst>
          </p:cNvPr>
          <p:cNvSpPr>
            <a:spLocks noGrp="1"/>
          </p:cNvSpPr>
          <p:nvPr>
            <p:ph type="ftr" sz="quarter" idx="11"/>
          </p:nvPr>
        </p:nvSpPr>
        <p:spPr/>
        <p:txBody>
          <a:bodyPr/>
          <a:lstStyle/>
          <a:p>
            <a:r>
              <a:rPr lang="en-US"/>
              <a:t>Tim Harrington (Pro-ID</a:t>
            </a:r>
            <a:endParaRPr lang="en-US" dirty="0"/>
          </a:p>
        </p:txBody>
      </p:sp>
      <p:sp>
        <p:nvSpPr>
          <p:cNvPr id="4" name="Slide Number Placeholder 3">
            <a:extLst>
              <a:ext uri="{FF2B5EF4-FFF2-40B4-BE49-F238E27FC236}">
                <a16:creationId xmlns:a16="http://schemas.microsoft.com/office/drawing/2014/main" xmlns="" id="{9B3C03E6-675B-4062-8B50-A50740502E9C}"/>
              </a:ext>
            </a:extLst>
          </p:cNvPr>
          <p:cNvSpPr>
            <a:spLocks noGrp="1"/>
          </p:cNvSpPr>
          <p:nvPr>
            <p:ph type="sldNum" sz="quarter" idx="12"/>
          </p:nvPr>
        </p:nvSpPr>
        <p:spPr/>
        <p:txBody>
          <a:bodyPr/>
          <a:lstStyle/>
          <a:p>
            <a:r>
              <a:rPr lang="en-US"/>
              <a:t>Slide </a:t>
            </a:r>
            <a:fld id="{03628903-88D7-C74D-8D58-8597ECE2BB7F}" type="slidenum">
              <a:rPr lang="en-US" smtClean="0"/>
              <a:pPr/>
              <a:t>32</a:t>
            </a:fld>
            <a:endParaRPr lang="en-US"/>
          </a:p>
        </p:txBody>
      </p:sp>
    </p:spTree>
    <p:extLst>
      <p:ext uri="{BB962C8B-B14F-4D97-AF65-F5344CB8AC3E}">
        <p14:creationId xmlns:p14="http://schemas.microsoft.com/office/powerpoint/2010/main" val="33380759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5AE87728-5C72-43D0-AD5D-8C1AFE5185E3}"/>
              </a:ext>
            </a:extLst>
          </p:cNvPr>
          <p:cNvSpPr>
            <a:spLocks noGrp="1"/>
          </p:cNvSpPr>
          <p:nvPr>
            <p:ph type="title"/>
          </p:nvPr>
        </p:nvSpPr>
        <p:spPr/>
        <p:txBody>
          <a:bodyPr/>
          <a:lstStyle/>
          <a:p>
            <a:r>
              <a:rPr lang="en-US" dirty="0"/>
              <a:t>Merged Contributions - Progress</a:t>
            </a:r>
          </a:p>
        </p:txBody>
      </p:sp>
      <p:sp>
        <p:nvSpPr>
          <p:cNvPr id="6" name="Content Placeholder 5">
            <a:extLst>
              <a:ext uri="{FF2B5EF4-FFF2-40B4-BE49-F238E27FC236}">
                <a16:creationId xmlns:a16="http://schemas.microsoft.com/office/drawing/2014/main" xmlns="" id="{713F7AFA-0374-40DB-A51B-809A6D1994C9}"/>
              </a:ext>
            </a:extLst>
          </p:cNvPr>
          <p:cNvSpPr>
            <a:spLocks noGrp="1"/>
          </p:cNvSpPr>
          <p:nvPr>
            <p:ph idx="1"/>
          </p:nvPr>
        </p:nvSpPr>
        <p:spPr>
          <a:xfrm>
            <a:off x="723900" y="1767840"/>
            <a:ext cx="7772400" cy="4114800"/>
          </a:xfrm>
        </p:spPr>
        <p:txBody>
          <a:bodyPr/>
          <a:lstStyle/>
          <a:p>
            <a:r>
              <a:rPr lang="en-US" sz="2800" dirty="0">
                <a:latin typeface="+mj-lt"/>
              </a:rPr>
              <a:t>Baseline Merge for HRP approved by unanimous consent</a:t>
            </a:r>
          </a:p>
          <a:p>
            <a:pPr lvl="1"/>
            <a:r>
              <a:rPr lang="en-US" sz="2400" dirty="0">
                <a:latin typeface="+mj-lt"/>
              </a:rPr>
              <a:t>15-18-0375-00-004z-srdev-phy-consensus.pptx</a:t>
            </a:r>
          </a:p>
          <a:p>
            <a:r>
              <a:rPr lang="en-US" sz="2800" dirty="0">
                <a:latin typeface="+mj-lt"/>
              </a:rPr>
              <a:t>Baseline Merge for LRP approved by unanimous consent</a:t>
            </a:r>
          </a:p>
          <a:p>
            <a:pPr lvl="1"/>
            <a:r>
              <a:rPr lang="en-US" sz="2400" dirty="0">
                <a:latin typeface="+mj-lt"/>
              </a:rPr>
              <a:t>15-18-0302-00-004z-phy-mac-functional-description-changes-for-secure-authenticated-ranging.pptx</a:t>
            </a:r>
          </a:p>
          <a:p>
            <a:pPr lvl="1"/>
            <a:r>
              <a:rPr lang="en-US" sz="2400" dirty="0">
                <a:latin typeface="+mj-lt"/>
              </a:rPr>
              <a:t>15-18-0301-01-004z-change-proposal-for-secure-authenticating-ranging-using-lrp-uwb-phy.pptx</a:t>
            </a:r>
          </a:p>
          <a:p>
            <a:pPr lvl="1"/>
            <a:r>
              <a:rPr lang="en-US" sz="2400" dirty="0">
                <a:latin typeface="+mj-lt"/>
              </a:rPr>
              <a:t>15-18-0290-00-004z-proposal-to-15-4z-for-enhancing-uwb-phys.pptx (LRP portion) </a:t>
            </a:r>
          </a:p>
          <a:p>
            <a:pPr lvl="1"/>
            <a:endParaRPr lang="en-US" sz="2400" dirty="0">
              <a:latin typeface="+mj-lt"/>
            </a:endParaRPr>
          </a:p>
        </p:txBody>
      </p:sp>
      <p:sp>
        <p:nvSpPr>
          <p:cNvPr id="7" name="Date Placeholder 5">
            <a:extLst>
              <a:ext uri="{FF2B5EF4-FFF2-40B4-BE49-F238E27FC236}">
                <a16:creationId xmlns:a16="http://schemas.microsoft.com/office/drawing/2014/main" xmlns="" id="{A9241EFC-ED54-4EA0-B455-276AF0CD1C2D}"/>
              </a:ext>
            </a:extLst>
          </p:cNvPr>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&lt;July 2018&gt;</a:t>
            </a:r>
            <a:endParaRPr lang="en-US" dirty="0"/>
          </a:p>
        </p:txBody>
      </p:sp>
      <p:sp>
        <p:nvSpPr>
          <p:cNvPr id="3" name="Footer Placeholder 2">
            <a:extLst>
              <a:ext uri="{FF2B5EF4-FFF2-40B4-BE49-F238E27FC236}">
                <a16:creationId xmlns:a16="http://schemas.microsoft.com/office/drawing/2014/main" xmlns="" id="{5FBAFC05-42EE-4739-A129-264673114DFD}"/>
              </a:ext>
            </a:extLst>
          </p:cNvPr>
          <p:cNvSpPr>
            <a:spLocks noGrp="1"/>
          </p:cNvSpPr>
          <p:nvPr>
            <p:ph type="ftr" sz="quarter" idx="11"/>
          </p:nvPr>
        </p:nvSpPr>
        <p:spPr/>
        <p:txBody>
          <a:bodyPr/>
          <a:lstStyle/>
          <a:p>
            <a:r>
              <a:rPr lang="en-US"/>
              <a:t>Tim Harrington (Pro-ID</a:t>
            </a:r>
            <a:endParaRPr lang="en-US" dirty="0"/>
          </a:p>
        </p:txBody>
      </p:sp>
      <p:sp>
        <p:nvSpPr>
          <p:cNvPr id="4" name="Slide Number Placeholder 3">
            <a:extLst>
              <a:ext uri="{FF2B5EF4-FFF2-40B4-BE49-F238E27FC236}">
                <a16:creationId xmlns:a16="http://schemas.microsoft.com/office/drawing/2014/main" xmlns="" id="{9B3C03E6-675B-4062-8B50-A50740502E9C}"/>
              </a:ext>
            </a:extLst>
          </p:cNvPr>
          <p:cNvSpPr>
            <a:spLocks noGrp="1"/>
          </p:cNvSpPr>
          <p:nvPr>
            <p:ph type="sldNum" sz="quarter" idx="12"/>
          </p:nvPr>
        </p:nvSpPr>
        <p:spPr/>
        <p:txBody>
          <a:bodyPr/>
          <a:lstStyle/>
          <a:p>
            <a:r>
              <a:rPr lang="en-US"/>
              <a:t>Slide </a:t>
            </a:r>
            <a:fld id="{03628903-88D7-C74D-8D58-8597ECE2BB7F}" type="slidenum">
              <a:rPr lang="en-US" smtClean="0"/>
              <a:pPr/>
              <a:t>33</a:t>
            </a:fld>
            <a:endParaRPr lang="en-US"/>
          </a:p>
        </p:txBody>
      </p:sp>
    </p:spTree>
    <p:extLst>
      <p:ext uri="{BB962C8B-B14F-4D97-AF65-F5344CB8AC3E}">
        <p14:creationId xmlns:p14="http://schemas.microsoft.com/office/powerpoint/2010/main" val="20050121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381000" y="1524000"/>
            <a:ext cx="8277746"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March 2018 </a:t>
            </a:r>
            <a:r>
              <a:rPr lang="mr-IN" altLang="en-US" sz="2400" dirty="0">
                <a:solidFill>
                  <a:srgbClr val="000000"/>
                </a:solidFill>
              </a:rPr>
              <a:t>–</a:t>
            </a:r>
            <a:r>
              <a:rPr lang="en-US" altLang="en-US" sz="2400" dirty="0">
                <a:solidFill>
                  <a:srgbClr val="000000"/>
                </a:solidFill>
              </a:rPr>
              <a:t> 2</a:t>
            </a:r>
            <a:r>
              <a:rPr lang="en-US" altLang="en-US" sz="2400" baseline="30000" dirty="0">
                <a:solidFill>
                  <a:srgbClr val="000000"/>
                </a:solidFill>
              </a:rPr>
              <a:t>nd</a:t>
            </a:r>
            <a:r>
              <a:rPr lang="en-US" altLang="en-US" sz="2400" dirty="0">
                <a:solidFill>
                  <a:srgbClr val="000000"/>
                </a:solidFill>
              </a:rPr>
              <a:t> Call for proposals – resolved comments on  PAR and CSD</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July 2018 </a:t>
            </a:r>
            <a:r>
              <a:rPr lang="mr-IN" altLang="en-US" sz="2400" dirty="0">
                <a:solidFill>
                  <a:srgbClr val="000000"/>
                </a:solidFill>
              </a:rPr>
              <a:t>–</a:t>
            </a:r>
            <a:r>
              <a:rPr lang="en-US" altLang="en-US" sz="2400" dirty="0">
                <a:solidFill>
                  <a:srgbClr val="000000"/>
                </a:solidFill>
              </a:rPr>
              <a:t> Review new proposals – Merge Baselines for draft</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September 2018 </a:t>
            </a:r>
            <a:r>
              <a:rPr lang="mr-IN" altLang="en-US" sz="2400" dirty="0">
                <a:solidFill>
                  <a:srgbClr val="000000"/>
                </a:solidFill>
              </a:rPr>
              <a:t>–</a:t>
            </a:r>
            <a:r>
              <a:rPr lang="en-US" altLang="en-US" sz="2400" dirty="0">
                <a:solidFill>
                  <a:srgbClr val="000000"/>
                </a:solidFill>
              </a:rPr>
              <a:t>Drafting using merged baselines</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November 2018 – Complete drafting - 1</a:t>
            </a:r>
            <a:r>
              <a:rPr lang="en-US" altLang="en-US" sz="2400" baseline="30000" dirty="0">
                <a:solidFill>
                  <a:srgbClr val="000000"/>
                </a:solidFill>
              </a:rPr>
              <a:t>st</a:t>
            </a:r>
            <a:r>
              <a:rPr lang="en-US" altLang="en-US" sz="2400" dirty="0">
                <a:solidFill>
                  <a:srgbClr val="000000"/>
                </a:solidFill>
              </a:rPr>
              <a:t> letter ballot</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January 2019 – Comment Resolution – Recirculation ballot</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March 2019 – Comment Resolution – Start Sponsor ballot</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May 2019 – Comment Resolution – Forward to </a:t>
            </a:r>
            <a:r>
              <a:rPr lang="en-US" altLang="en-US" sz="2400" dirty="0" err="1">
                <a:solidFill>
                  <a:srgbClr val="000000"/>
                </a:solidFill>
              </a:rPr>
              <a:t>RevCom</a:t>
            </a:r>
            <a:endParaRPr lang="en-US" altLang="en-US" sz="2400" dirty="0">
              <a:solidFill>
                <a:srgbClr val="000000"/>
              </a:solidFill>
            </a:endParaRPr>
          </a:p>
          <a:p>
            <a:pPr marL="800100" indent="-457200" eaLnBrk="1" hangingPunct="1">
              <a:spcBef>
                <a:spcPts val="375"/>
              </a:spcBef>
              <a:buSzPct val="100000"/>
              <a:buFont typeface="Arial" panose="020B0604020202020204" pitchFamily="34" charset="0"/>
              <a:buChar char="•"/>
            </a:pPr>
            <a:endParaRPr lang="en-US" altLang="en-US" sz="2400" dirty="0">
              <a:solidFill>
                <a:srgbClr val="000000"/>
              </a:solidFill>
            </a:endParaRPr>
          </a:p>
        </p:txBody>
      </p:sp>
      <p:sp>
        <p:nvSpPr>
          <p:cNvPr id="9" name="Date Placeholder 5">
            <a:extLst>
              <a:ext uri="{FF2B5EF4-FFF2-40B4-BE49-F238E27FC236}">
                <a16:creationId xmlns:a16="http://schemas.microsoft.com/office/drawing/2014/main" xmlns="" id="{61202680-83CF-4110-823E-57967A88E67A}"/>
              </a:ext>
            </a:extLst>
          </p:cNvPr>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&lt;July 2018&gt;</a:t>
            </a:r>
            <a:endParaRPr lang="en-US" dirty="0"/>
          </a:p>
        </p:txBody>
      </p:sp>
      <p:sp>
        <p:nvSpPr>
          <p:cNvPr id="8" name="Footer Placeholder 2">
            <a:extLst>
              <a:ext uri="{FF2B5EF4-FFF2-40B4-BE49-F238E27FC236}">
                <a16:creationId xmlns:a16="http://schemas.microsoft.com/office/drawing/2014/main" xmlns="" id="{9557EF27-4B79-41B1-B9A5-9F04C1DAB720}"/>
              </a:ext>
            </a:extLst>
          </p:cNvPr>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7" name="Slide Number Placeholder 5"/>
          <p:cNvSpPr>
            <a:spLocks noGrp="1"/>
          </p:cNvSpPr>
          <p:nvPr>
            <p:ph type="sldNum" sz="quarter" idx="12"/>
          </p:nvPr>
        </p:nvSpPr>
        <p:spPr/>
        <p:txBody>
          <a:bodyPr/>
          <a:lstStyle/>
          <a:p>
            <a:r>
              <a:rPr lang="en-US" altLang="ko-KR"/>
              <a:t>Slide 4</a:t>
            </a:r>
            <a:endParaRPr lang="en-US" altLang="ko-KR" dirty="0"/>
          </a:p>
        </p:txBody>
      </p:sp>
    </p:spTree>
    <p:extLst>
      <p:ext uri="{BB962C8B-B14F-4D97-AF65-F5344CB8AC3E}">
        <p14:creationId xmlns:p14="http://schemas.microsoft.com/office/powerpoint/2010/main" val="126624030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September Interim</a:t>
            </a:r>
          </a:p>
        </p:txBody>
      </p:sp>
      <p:sp>
        <p:nvSpPr>
          <p:cNvPr id="5124" name="Text Box 4"/>
          <p:cNvSpPr txBox="1">
            <a:spLocks noChangeArrowheads="1"/>
          </p:cNvSpPr>
          <p:nvPr/>
        </p:nvSpPr>
        <p:spPr bwMode="auto">
          <a:xfrm>
            <a:off x="457200" y="1905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Scheduled 8 sessions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Drafting using merged baseline for LRP and HRP</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Letter ballot?</a:t>
            </a:r>
          </a:p>
        </p:txBody>
      </p:sp>
      <p:sp>
        <p:nvSpPr>
          <p:cNvPr id="9" name="Date Placeholder 5">
            <a:extLst>
              <a:ext uri="{FF2B5EF4-FFF2-40B4-BE49-F238E27FC236}">
                <a16:creationId xmlns:a16="http://schemas.microsoft.com/office/drawing/2014/main" xmlns="" id="{26E01A2E-DF3A-497C-842B-6522FA0D13A4}"/>
              </a:ext>
            </a:extLst>
          </p:cNvPr>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&lt;July 2018&gt;</a:t>
            </a:r>
            <a:endParaRPr lang="en-US" dirty="0"/>
          </a:p>
        </p:txBody>
      </p:sp>
      <p:sp>
        <p:nvSpPr>
          <p:cNvPr id="8" name="Footer Placeholder 2">
            <a:extLst>
              <a:ext uri="{FF2B5EF4-FFF2-40B4-BE49-F238E27FC236}">
                <a16:creationId xmlns:a16="http://schemas.microsoft.com/office/drawing/2014/main" xmlns="" id="{D6ECB63B-9163-4DAA-9FB7-594DF9B3FE7A}"/>
              </a:ext>
            </a:extLst>
          </p:cNvPr>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Tim Harrington (Pro-ID)</a:t>
            </a:r>
            <a:endParaRPr lang="en-US" dirty="0"/>
          </a:p>
        </p:txBody>
      </p:sp>
      <p:sp>
        <p:nvSpPr>
          <p:cNvPr id="7" name="Slide Number Placeholder 5"/>
          <p:cNvSpPr>
            <a:spLocks noGrp="1"/>
          </p:cNvSpPr>
          <p:nvPr>
            <p:ph type="sldNum" sz="quarter" idx="12"/>
          </p:nvPr>
        </p:nvSpPr>
        <p:spPr/>
        <p:txBody>
          <a:bodyPr/>
          <a:lstStyle/>
          <a:p>
            <a:r>
              <a:rPr lang="en-US" altLang="ko-KR"/>
              <a:t>Slide 6</a:t>
            </a:r>
            <a:endParaRPr lang="en-US" altLang="ko-KR" dirty="0"/>
          </a:p>
        </p:txBody>
      </p:sp>
    </p:spTree>
    <p:extLst>
      <p:ext uri="{BB962C8B-B14F-4D97-AF65-F5344CB8AC3E}">
        <p14:creationId xmlns:p14="http://schemas.microsoft.com/office/powerpoint/2010/main" val="125976967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xmlns=""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xmlns=""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36</a:t>
            </a:fld>
            <a:endParaRPr lang="en-US" altLang="en-US"/>
          </a:p>
        </p:txBody>
      </p:sp>
      <p:sp>
        <p:nvSpPr>
          <p:cNvPr id="26626" name="Rectangle 2">
            <a:extLst>
              <a:ext uri="{FF2B5EF4-FFF2-40B4-BE49-F238E27FC236}">
                <a16:creationId xmlns:a16="http://schemas.microsoft.com/office/drawing/2014/main" xmlns=""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Closing Report March 2018 Interim Plenary</a:t>
            </a:r>
            <a:endParaRPr lang="en-US" altLang="en-US" sz="3600" dirty="0"/>
          </a:p>
        </p:txBody>
      </p:sp>
      <p:sp>
        <p:nvSpPr>
          <p:cNvPr id="26627" name="Rectangle 3">
            <a:extLst>
              <a:ext uri="{FF2B5EF4-FFF2-40B4-BE49-F238E27FC236}">
                <a16:creationId xmlns:a16="http://schemas.microsoft.com/office/drawing/2014/main" xmlns=""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extLst>
      <p:ext uri="{BB962C8B-B14F-4D97-AF65-F5344CB8AC3E}">
        <p14:creationId xmlns:p14="http://schemas.microsoft.com/office/powerpoint/2010/main" val="12495664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xmlns=""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xmlns=""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37</a:t>
            </a:fld>
            <a:endParaRPr lang="en-US" altLang="en-US"/>
          </a:p>
        </p:txBody>
      </p:sp>
      <p:sp>
        <p:nvSpPr>
          <p:cNvPr id="2" name="Title 1">
            <a:extLst>
              <a:ext uri="{FF2B5EF4-FFF2-40B4-BE49-F238E27FC236}">
                <a16:creationId xmlns:a16="http://schemas.microsoft.com/office/drawing/2014/main" xmlns="" id="{0EF6351D-BB37-D545-9F45-F59941DE3732}"/>
              </a:ext>
            </a:extLst>
          </p:cNvPr>
          <p:cNvSpPr>
            <a:spLocks noGrp="1"/>
          </p:cNvSpPr>
          <p:nvPr>
            <p:ph type="ctrTitle"/>
          </p:nvPr>
        </p:nvSpPr>
        <p:spPr>
          <a:xfrm>
            <a:off x="1143000" y="909637"/>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xmlns="" id="{D3891C38-90C8-B54C-BBB1-1790DCF9C03A}"/>
              </a:ext>
            </a:extLst>
          </p:cNvPr>
          <p:cNvGraphicFramePr>
            <a:graphicFrameLocks/>
          </p:cNvGraphicFramePr>
          <p:nvPr>
            <p:extLst>
              <p:ext uri="{D42A27DB-BD31-4B8C-83A1-F6EECF244321}">
                <p14:modId xmlns:p14="http://schemas.microsoft.com/office/powerpoint/2010/main" val="2268465369"/>
              </p:ext>
            </p:extLst>
          </p:nvPr>
        </p:nvGraphicFramePr>
        <p:xfrm>
          <a:off x="685800" y="1981200"/>
          <a:ext cx="7772400" cy="185420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xmlns="" val="20000"/>
                    </a:ext>
                  </a:extLst>
                </a:gridCol>
                <a:gridCol w="1554480">
                  <a:extLst>
                    <a:ext uri="{9D8B030D-6E8A-4147-A177-3AD203B41FA5}">
                      <a16:colId xmlns:a16="http://schemas.microsoft.com/office/drawing/2014/main" xmlns="" val="20001"/>
                    </a:ext>
                  </a:extLst>
                </a:gridCol>
                <a:gridCol w="1554480">
                  <a:extLst>
                    <a:ext uri="{9D8B030D-6E8A-4147-A177-3AD203B41FA5}">
                      <a16:colId xmlns:a16="http://schemas.microsoft.com/office/drawing/2014/main" xmlns="" val="20002"/>
                    </a:ext>
                  </a:extLst>
                </a:gridCol>
                <a:gridCol w="1554480">
                  <a:extLst>
                    <a:ext uri="{9D8B030D-6E8A-4147-A177-3AD203B41FA5}">
                      <a16:colId xmlns:a16="http://schemas.microsoft.com/office/drawing/2014/main" xmlns="" val="20003"/>
                    </a:ext>
                  </a:extLst>
                </a:gridCol>
                <a:gridCol w="1554480">
                  <a:extLst>
                    <a:ext uri="{9D8B030D-6E8A-4147-A177-3AD203B41FA5}">
                      <a16:colId xmlns:a16="http://schemas.microsoft.com/office/drawing/2014/main" xmlns=""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xmlns="" val="10000"/>
                  </a:ext>
                </a:extLst>
              </a:tr>
              <a:tr h="370840">
                <a:tc>
                  <a:txBody>
                    <a:bodyPr/>
                    <a:lstStyle/>
                    <a:p>
                      <a:r>
                        <a:rPr lang="en-US" dirty="0"/>
                        <a:t>AM 1</a:t>
                      </a:r>
                    </a:p>
                  </a:txBody>
                  <a:tcPr/>
                </a:tc>
                <a:tc>
                  <a:txBody>
                    <a:bodyPr/>
                    <a:lstStyle/>
                    <a:p>
                      <a:endParaRPr lang="en-US" dirty="0"/>
                    </a:p>
                  </a:txBody>
                  <a:tcPr/>
                </a:tc>
                <a:tc>
                  <a:txBody>
                    <a:bodyPr/>
                    <a:lstStyle/>
                    <a:p>
                      <a:pPr algn="ctr"/>
                      <a:r>
                        <a:rPr lang="en-US" dirty="0"/>
                        <a:t>15.4md</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xmlns="" val="10001"/>
                  </a:ext>
                </a:extLst>
              </a:tr>
              <a:tr h="370840">
                <a:tc>
                  <a:txBody>
                    <a:bodyPr/>
                    <a:lstStyle/>
                    <a:p>
                      <a:r>
                        <a:rPr lang="en-US" dirty="0"/>
                        <a:t>AM</a:t>
                      </a:r>
                      <a:r>
                        <a:rPr lang="en-US" baseline="0" dirty="0"/>
                        <a:t> 2</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10002"/>
                  </a:ext>
                </a:extLst>
              </a:tr>
              <a:tr h="370840">
                <a:tc>
                  <a:txBody>
                    <a:bodyPr/>
                    <a:lstStyle/>
                    <a:p>
                      <a:r>
                        <a:rPr lang="en-US" dirty="0"/>
                        <a:t>PM 1</a:t>
                      </a:r>
                    </a:p>
                  </a:txBody>
                  <a:tcPr/>
                </a:tc>
                <a:tc>
                  <a:txBody>
                    <a:bodyPr/>
                    <a:lstStyle/>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0" i="1" dirty="0">
                        <a:solidFill>
                          <a:schemeClr val="tx1"/>
                        </a:solidFill>
                      </a:endParaRPr>
                    </a:p>
                  </a:txBody>
                  <a:tcPr/>
                </a:tc>
                <a:tc>
                  <a:txBody>
                    <a:bodyPr/>
                    <a:lstStyle/>
                    <a:p>
                      <a:pPr algn="ctr"/>
                      <a:endParaRPr lang="en-US" b="0" i="1"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xmlns=""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15.4md</a:t>
                      </a:r>
                    </a:p>
                  </a:txBody>
                  <a:tcPr/>
                </a:tc>
                <a:tc>
                  <a:txBody>
                    <a:bodyPr/>
                    <a:lstStyle/>
                    <a:p>
                      <a:pPr algn="ctr"/>
                      <a:endParaRPr lang="en-US" dirty="0"/>
                    </a:p>
                  </a:txBody>
                  <a:tcPr/>
                </a:tc>
                <a:tc>
                  <a:txBody>
                    <a:bodyPr/>
                    <a:lstStyle/>
                    <a:p>
                      <a:pPr algn="ctr"/>
                      <a:r>
                        <a:rPr lang="en-US" dirty="0"/>
                        <a:t>15.4md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15.4md</a:t>
                      </a:r>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7261970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xmlns=""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xmlns=""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38</a:t>
            </a:fld>
            <a:endParaRPr lang="en-US" altLang="en-US"/>
          </a:p>
        </p:txBody>
      </p:sp>
      <p:sp>
        <p:nvSpPr>
          <p:cNvPr id="2" name="Title 1">
            <a:extLst>
              <a:ext uri="{FF2B5EF4-FFF2-40B4-BE49-F238E27FC236}">
                <a16:creationId xmlns:a16="http://schemas.microsoft.com/office/drawing/2014/main" xmlns="" id="{0EF6351D-BB37-D545-9F45-F59941DE3732}"/>
              </a:ext>
            </a:extLst>
          </p:cNvPr>
          <p:cNvSpPr>
            <a:spLocks noGrp="1"/>
          </p:cNvSpPr>
          <p:nvPr>
            <p:ph type="ctrTitle"/>
          </p:nvPr>
        </p:nvSpPr>
        <p:spPr>
          <a:xfrm>
            <a:off x="1181100" y="675481"/>
            <a:ext cx="6858000" cy="766763"/>
          </a:xfrm>
        </p:spPr>
        <p:txBody>
          <a:bodyPr/>
          <a:lstStyle/>
          <a:p>
            <a:r>
              <a:rPr lang="en-US" sz="3600" dirty="0"/>
              <a:t>Accomplishments - 1</a:t>
            </a:r>
          </a:p>
        </p:txBody>
      </p:sp>
      <p:sp>
        <p:nvSpPr>
          <p:cNvPr id="7" name="Inhaltsplatzhalter 2">
            <a:extLst>
              <a:ext uri="{FF2B5EF4-FFF2-40B4-BE49-F238E27FC236}">
                <a16:creationId xmlns:a16="http://schemas.microsoft.com/office/drawing/2014/main" xmlns="" id="{C9705193-F205-514D-BEB7-36EBF403B25D}"/>
              </a:ext>
            </a:extLst>
          </p:cNvPr>
          <p:cNvSpPr txBox="1">
            <a:spLocks/>
          </p:cNvSpPr>
          <p:nvPr/>
        </p:nvSpPr>
        <p:spPr bwMode="auto">
          <a:xfrm>
            <a:off x="609600" y="15240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US" sz="2800" dirty="0"/>
              <a:t>Reflector has been set-up</a:t>
            </a:r>
          </a:p>
          <a:p>
            <a:pPr marL="457200" indent="-457200" algn="l">
              <a:buFont typeface="Arial" panose="020B0604020202020204" pitchFamily="34" charset="0"/>
              <a:buChar char="•"/>
            </a:pPr>
            <a:r>
              <a:rPr lang="en-US" sz="2800" dirty="0"/>
              <a:t>Reviewed latest Roll-up</a:t>
            </a:r>
          </a:p>
          <a:p>
            <a:pPr marL="914400" lvl="1" indent="-457200" algn="l">
              <a:buFont typeface="Arial" panose="020B0604020202020204" pitchFamily="34" charset="0"/>
              <a:buChar char="•"/>
            </a:pPr>
            <a:r>
              <a:rPr lang="en-US" sz="2400" dirty="0"/>
              <a:t>Copy placed in Private area and email sent</a:t>
            </a:r>
          </a:p>
          <a:p>
            <a:pPr marL="914400" lvl="1" indent="-457200" algn="l">
              <a:buFont typeface="Arial" panose="020B0604020202020204" pitchFamily="34" charset="0"/>
              <a:buChar char="•"/>
            </a:pPr>
            <a:r>
              <a:rPr lang="en-US" sz="2400" dirty="0"/>
              <a:t>Watermarked version being setup at IEEE for review by outside Alliances and SDO’s for review</a:t>
            </a:r>
          </a:p>
          <a:p>
            <a:pPr marL="914400" lvl="1" indent="-457200" algn="l">
              <a:buFont typeface="Arial" panose="020B0604020202020204" pitchFamily="34" charset="0"/>
              <a:buChar char="•"/>
            </a:pPr>
            <a:r>
              <a:rPr lang="en-US" sz="2400" dirty="0"/>
              <a:t>Included Amendments:</a:t>
            </a:r>
            <a:endParaRPr lang="en-US" sz="2200" dirty="0"/>
          </a:p>
          <a:p>
            <a:pPr lvl="1" algn="l"/>
            <a:r>
              <a:rPr lang="en-US" dirty="0"/>
              <a:t>802.15.4n</a:t>
            </a:r>
            <a:r>
              <a:rPr lang="en-US" sz="2400" dirty="0"/>
              <a:t> 	</a:t>
            </a:r>
            <a:r>
              <a:rPr lang="en-US" dirty="0"/>
              <a:t>802.15.4q</a:t>
            </a:r>
            <a:r>
              <a:rPr lang="en-US" sz="2400" dirty="0"/>
              <a:t>	</a:t>
            </a:r>
            <a:r>
              <a:rPr lang="en-US" dirty="0"/>
              <a:t>802.15.4u </a:t>
            </a:r>
            <a:r>
              <a:rPr lang="en-US" sz="2400" dirty="0"/>
              <a:t>	</a:t>
            </a:r>
            <a:r>
              <a:rPr lang="en-US" dirty="0"/>
              <a:t>802.15.4t </a:t>
            </a:r>
            <a:endParaRPr lang="en-US" sz="2400" dirty="0"/>
          </a:p>
          <a:p>
            <a:pPr lvl="1" algn="l"/>
            <a:r>
              <a:rPr lang="en-US" dirty="0"/>
              <a:t>802.15.4v</a:t>
            </a:r>
            <a:r>
              <a:rPr lang="en-US" sz="2400" dirty="0"/>
              <a:t>	</a:t>
            </a:r>
            <a:r>
              <a:rPr lang="en-US" dirty="0"/>
              <a:t>802.15.4s</a:t>
            </a:r>
            <a:r>
              <a:rPr lang="en-US" sz="2400" dirty="0"/>
              <a:t>	</a:t>
            </a:r>
            <a:r>
              <a:rPr lang="en-US" dirty="0"/>
              <a:t>802.15.4- Corrigendum</a:t>
            </a:r>
            <a:endParaRPr lang="en-US" sz="2400" dirty="0"/>
          </a:p>
          <a:p>
            <a:pPr lvl="1" algn="l"/>
            <a:r>
              <a:rPr lang="en-US" dirty="0"/>
              <a:t> </a:t>
            </a:r>
            <a:endParaRPr lang="en-US" sz="2400" dirty="0"/>
          </a:p>
          <a:p>
            <a:pPr marL="914400" lvl="1" indent="-457200" algn="l">
              <a:buFont typeface="Arial" panose="020B0604020202020204" pitchFamily="34" charset="0"/>
              <a:buChar char="•"/>
            </a:pPr>
            <a:endParaRPr lang="en-US" sz="2400" dirty="0"/>
          </a:p>
        </p:txBody>
      </p:sp>
    </p:spTree>
    <p:extLst>
      <p:ext uri="{BB962C8B-B14F-4D97-AF65-F5344CB8AC3E}">
        <p14:creationId xmlns:p14="http://schemas.microsoft.com/office/powerpoint/2010/main" val="12307620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xmlns=""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xmlns=""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39</a:t>
            </a:fld>
            <a:endParaRPr lang="en-US" altLang="en-US"/>
          </a:p>
        </p:txBody>
      </p:sp>
      <p:sp>
        <p:nvSpPr>
          <p:cNvPr id="2" name="Title 1">
            <a:extLst>
              <a:ext uri="{FF2B5EF4-FFF2-40B4-BE49-F238E27FC236}">
                <a16:creationId xmlns:a16="http://schemas.microsoft.com/office/drawing/2014/main" xmlns="" id="{0EF6351D-BB37-D545-9F45-F59941DE3732}"/>
              </a:ext>
            </a:extLst>
          </p:cNvPr>
          <p:cNvSpPr>
            <a:spLocks noGrp="1"/>
          </p:cNvSpPr>
          <p:nvPr>
            <p:ph type="ctrTitle"/>
          </p:nvPr>
        </p:nvSpPr>
        <p:spPr>
          <a:xfrm>
            <a:off x="1066800" y="471198"/>
            <a:ext cx="6858000" cy="766763"/>
          </a:xfrm>
        </p:spPr>
        <p:txBody>
          <a:bodyPr/>
          <a:lstStyle/>
          <a:p>
            <a:r>
              <a:rPr lang="en-US" sz="3600" dirty="0"/>
              <a:t>Accomplishments - 2</a:t>
            </a:r>
          </a:p>
        </p:txBody>
      </p:sp>
      <p:sp>
        <p:nvSpPr>
          <p:cNvPr id="7" name="Inhaltsplatzhalter 2">
            <a:extLst>
              <a:ext uri="{FF2B5EF4-FFF2-40B4-BE49-F238E27FC236}">
                <a16:creationId xmlns:a16="http://schemas.microsoft.com/office/drawing/2014/main" xmlns="" id="{C9705193-F205-514D-BEB7-36EBF403B25D}"/>
              </a:ext>
            </a:extLst>
          </p:cNvPr>
          <p:cNvSpPr txBox="1">
            <a:spLocks/>
          </p:cNvSpPr>
          <p:nvPr/>
        </p:nvSpPr>
        <p:spPr bwMode="auto">
          <a:xfrm>
            <a:off x="6096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US" sz="2800" dirty="0"/>
              <a:t>Confirmed list of outside Alliances and Associations</a:t>
            </a:r>
          </a:p>
          <a:p>
            <a:pPr lvl="1" algn="l"/>
            <a:r>
              <a:rPr lang="en-US" dirty="0"/>
              <a:t>Wi-Sun	ZigBee		Thread		ISA 100</a:t>
            </a:r>
            <a:br>
              <a:rPr lang="en-US" dirty="0"/>
            </a:br>
            <a:r>
              <a:rPr lang="en-US" dirty="0"/>
              <a:t>Wireless HART		WIA		TIA TR-51</a:t>
            </a:r>
            <a:br>
              <a:rPr lang="en-US" dirty="0"/>
            </a:br>
            <a:r>
              <a:rPr lang="en-US" dirty="0"/>
              <a:t>ISO/</a:t>
            </a:r>
            <a:r>
              <a:rPr lang="en-US" dirty="0" err="1"/>
              <a:t>iEC</a:t>
            </a:r>
            <a:r>
              <a:rPr lang="en-US" dirty="0"/>
              <a:t> JTC1/SC31/WG4/JUTA</a:t>
            </a:r>
            <a:br>
              <a:rPr lang="en-US" dirty="0"/>
            </a:br>
            <a:r>
              <a:rPr lang="en-US" dirty="0"/>
              <a:t>Chairs at IETF 		ETSI TG28 TG34-?</a:t>
            </a:r>
            <a:br>
              <a:rPr lang="en-US" dirty="0"/>
            </a:br>
            <a:r>
              <a:rPr lang="en-US" dirty="0"/>
              <a:t>IEEE 1901.1+2		OMA Lightweight M2M</a:t>
            </a:r>
            <a:endParaRPr lang="en-US" sz="2800" dirty="0"/>
          </a:p>
          <a:p>
            <a:pPr marL="457200" indent="-457200" algn="l">
              <a:buFont typeface="Arial" panose="020B0604020202020204" pitchFamily="34" charset="0"/>
              <a:buChar char="•"/>
            </a:pPr>
            <a:r>
              <a:rPr lang="en-US" sz="2800" dirty="0"/>
              <a:t>Drafted Invitation for Pre-Ballot Comments</a:t>
            </a:r>
            <a:endParaRPr lang="en-US" dirty="0"/>
          </a:p>
          <a:p>
            <a:pPr marL="457200" indent="-457200" algn="l">
              <a:buFont typeface="Arial" panose="020B0604020202020204" pitchFamily="34" charset="0"/>
              <a:buChar char="•"/>
            </a:pPr>
            <a:r>
              <a:rPr lang="en-US" sz="2800" dirty="0"/>
              <a:t>Elected Task Group Officers</a:t>
            </a:r>
          </a:p>
          <a:p>
            <a:pPr marL="914400" lvl="1" indent="-457200" algn="l">
              <a:buFont typeface="Arial" panose="020B0604020202020204" pitchFamily="34" charset="0"/>
              <a:buChar char="•"/>
            </a:pPr>
            <a:r>
              <a:rPr lang="en-US" sz="2400" dirty="0"/>
              <a:t>Don </a:t>
            </a:r>
            <a:r>
              <a:rPr lang="en-US" sz="2400" dirty="0" err="1"/>
              <a:t>Sturek</a:t>
            </a:r>
            <a:r>
              <a:rPr lang="en-US" sz="2400" dirty="0"/>
              <a:t> – Vice Chair</a:t>
            </a:r>
          </a:p>
          <a:p>
            <a:pPr marL="914400" lvl="1" indent="-457200" algn="l">
              <a:buFont typeface="Arial" panose="020B0604020202020204" pitchFamily="34" charset="0"/>
              <a:buChar char="•"/>
            </a:pPr>
            <a:r>
              <a:rPr lang="en-US" sz="2400" dirty="0" err="1"/>
              <a:t>Kunal</a:t>
            </a:r>
            <a:r>
              <a:rPr lang="en-US" sz="2400" dirty="0"/>
              <a:t> Shaw – Technical Editor/Secretary</a:t>
            </a:r>
            <a:endParaRPr lang="en-US" dirty="0"/>
          </a:p>
          <a:p>
            <a:pPr marL="457200" indent="-457200" algn="l">
              <a:buFont typeface="Arial" panose="020B0604020202020204" pitchFamily="34" charset="0"/>
              <a:buChar char="•"/>
            </a:pPr>
            <a:r>
              <a:rPr lang="en-US" sz="2800" dirty="0"/>
              <a:t>Reviewed Timeline</a:t>
            </a:r>
          </a:p>
          <a:p>
            <a:pPr lvl="1"/>
            <a:endParaRPr lang="en-US" sz="1800" dirty="0"/>
          </a:p>
        </p:txBody>
      </p:sp>
    </p:spTree>
    <p:extLst>
      <p:ext uri="{BB962C8B-B14F-4D97-AF65-F5344CB8AC3E}">
        <p14:creationId xmlns:p14="http://schemas.microsoft.com/office/powerpoint/2010/main" val="3238862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July 2018</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760DFE03-2914-4784-B9E1-2A9209C57472}" type="slidenum">
              <a:rPr lang="en-US" sz="1200" smtClean="0"/>
              <a:pPr>
                <a:defRPr/>
              </a:pPr>
              <a:t>4</a:t>
            </a:fld>
            <a:endParaRPr lang="en-US" sz="1200" smtClean="0"/>
          </a:p>
        </p:txBody>
      </p:sp>
      <p:sp>
        <p:nvSpPr>
          <p:cNvPr id="5125" name="Rectangle 4"/>
          <p:cNvSpPr>
            <a:spLocks noGrp="1" noChangeArrowheads="1"/>
          </p:cNvSpPr>
          <p:nvPr>
            <p:ph type="title"/>
          </p:nvPr>
        </p:nvSpPr>
        <p:spPr/>
        <p:txBody>
          <a:bodyPr/>
          <a:lstStyle/>
          <a:p>
            <a:pPr>
              <a:defRPr/>
            </a:pPr>
            <a:r>
              <a:rPr lang="en-US" sz="3200" dirty="0" smtClean="0"/>
              <a:t>San Diego </a:t>
            </a:r>
            <a:r>
              <a:rPr lang="en-US" sz="3200" dirty="0"/>
              <a:t>Session Objectives</a:t>
            </a:r>
            <a:br>
              <a:rPr lang="en-US" sz="3200" dirty="0"/>
            </a:br>
            <a:r>
              <a:rPr lang="en-US" sz="3200" dirty="0" smtClean="0"/>
              <a:t>July 8-13, 2018</a:t>
            </a:r>
            <a:endParaRPr lang="en-US" sz="3200" dirty="0"/>
          </a:p>
        </p:txBody>
      </p:sp>
      <p:sp>
        <p:nvSpPr>
          <p:cNvPr id="5126" name="Rectangle 3"/>
          <p:cNvSpPr>
            <a:spLocks noGrp="1" noChangeArrowheads="1"/>
          </p:cNvSpPr>
          <p:nvPr>
            <p:ph type="body" sz="half" idx="1"/>
          </p:nvPr>
        </p:nvSpPr>
        <p:spPr>
          <a:xfrm>
            <a:off x="838200" y="1600200"/>
            <a:ext cx="8077200" cy="4114800"/>
          </a:xfrm>
        </p:spPr>
        <p:txBody>
          <a:bodyPr/>
          <a:lstStyle/>
          <a:p>
            <a:pPr marL="609600" indent="-609600" fontAlgn="b">
              <a:spcBef>
                <a:spcPts val="0"/>
              </a:spcBef>
              <a:buFontTx/>
              <a:buNone/>
              <a:defRPr/>
            </a:pPr>
            <a:r>
              <a:rPr lang="en-US" sz="2400" dirty="0">
                <a:latin typeface="Arial Rounded MT Bold" pitchFamily="34" charset="0"/>
                <a:ea typeface="ＭＳ Ｐゴシック" pitchFamily="34" charset="-128"/>
                <a:cs typeface="Arial" pitchFamily="34" charset="0"/>
              </a:rPr>
              <a:t>TASK GROUP </a:t>
            </a:r>
            <a:r>
              <a:rPr lang="en-US" sz="2400" dirty="0" smtClean="0">
                <a:latin typeface="Arial Rounded MT Bold" pitchFamily="34" charset="0"/>
                <a:ea typeface="ＭＳ Ｐゴシック" pitchFamily="34" charset="-128"/>
                <a:cs typeface="Arial" pitchFamily="34" charset="0"/>
              </a:rPr>
              <a:t>15.4md –Revision 4</a:t>
            </a:r>
          </a:p>
          <a:p>
            <a:pPr marL="685800" indent="-403225" fontAlgn="b">
              <a:spcBef>
                <a:spcPts val="0"/>
              </a:spcBef>
              <a:buFont typeface="Times New Roman" pitchFamily="18" charset="0"/>
              <a:buAutoNum type="arabicPeriod"/>
              <a:defRPr/>
            </a:pPr>
            <a:r>
              <a:rPr lang="en-US" sz="2400" dirty="0" smtClean="0">
                <a:latin typeface="Arial Rounded MT Bold" pitchFamily="34" charset="0"/>
                <a:ea typeface="ＭＳ Ｐゴシック" pitchFamily="34" charset="-128"/>
                <a:cs typeface="Arial" pitchFamily="34" charset="0"/>
              </a:rPr>
              <a:t>Review progress on plan for outside comments on roll-up</a:t>
            </a:r>
          </a:p>
          <a:p>
            <a:pPr marL="685800" indent="-403225" fontAlgn="b">
              <a:spcBef>
                <a:spcPts val="0"/>
              </a:spcBef>
              <a:buFont typeface="Times New Roman" pitchFamily="18" charset="0"/>
              <a:buAutoNum type="arabicPeriod"/>
              <a:defRPr/>
            </a:pPr>
            <a:r>
              <a:rPr lang="en-US" sz="2400" dirty="0" smtClean="0">
                <a:latin typeface="Arial Rounded MT Bold" pitchFamily="34" charset="0"/>
                <a:ea typeface="ＭＳ Ｐゴシック" pitchFamily="34" charset="-128"/>
                <a:cs typeface="Arial" pitchFamily="34" charset="0"/>
              </a:rPr>
              <a:t>Prepare ad hoc WG Letter Ballot</a:t>
            </a:r>
          </a:p>
          <a:p>
            <a:pPr marL="685800" indent="-403225" fontAlgn="b">
              <a:spcBef>
                <a:spcPts val="0"/>
              </a:spcBef>
              <a:buFont typeface="Times New Roman" pitchFamily="18" charset="0"/>
              <a:buAutoNum type="arabicPeriod"/>
              <a:defRPr/>
            </a:pPr>
            <a:r>
              <a:rPr lang="en-US" sz="2400" dirty="0" smtClean="0">
                <a:latin typeface="Arial Rounded MT Bold" pitchFamily="34" charset="0"/>
                <a:ea typeface="ＭＳ Ｐゴシック" pitchFamily="34" charset="-128"/>
                <a:cs typeface="Arial" pitchFamily="34" charset="0"/>
              </a:rPr>
              <a:t>Continue seeking input on corrections, changes, and areas for possible deprecation</a:t>
            </a:r>
            <a:endParaRPr lang="en-US" sz="2400" dirty="0">
              <a:latin typeface="Arial Rounded MT Bold" pitchFamily="34" charset="0"/>
              <a:ea typeface="ＭＳ Ｐゴシック" pitchFamily="34" charset="-128"/>
              <a:cs typeface="Arial" pitchFamily="34" charset="0"/>
            </a:endParaRPr>
          </a:p>
          <a:p>
            <a:pPr marL="3175" lvl="1" indent="0" fontAlgn="b">
              <a:spcBef>
                <a:spcPts val="0"/>
              </a:spcBef>
              <a:buFontTx/>
              <a:buNone/>
              <a:defRPr/>
            </a:pPr>
            <a:r>
              <a:rPr lang="en-US" sz="2400" dirty="0" smtClean="0">
                <a:latin typeface="Arial Rounded MT Bold" pitchFamily="34" charset="0"/>
                <a:cs typeface="Arial" charset="0"/>
              </a:rPr>
              <a:t>Task Group 7m Revision 1 </a:t>
            </a:r>
            <a:r>
              <a:rPr lang="en-US" sz="2200" dirty="0" smtClean="0">
                <a:latin typeface="Arial Rounded MT Bold" pitchFamily="34" charset="0"/>
                <a:cs typeface="Arial" charset="0"/>
              </a:rPr>
              <a:t>OWC</a:t>
            </a:r>
          </a:p>
          <a:p>
            <a:pPr marL="739775" lvl="2" indent="-406400" fontAlgn="b">
              <a:spcBef>
                <a:spcPts val="0"/>
              </a:spcBef>
              <a:buFont typeface="Times New Roman" pitchFamily="18" charset="0"/>
              <a:buAutoNum type="arabicPeriod"/>
              <a:defRPr/>
            </a:pPr>
            <a:r>
              <a:rPr lang="en-US" sz="2200" dirty="0" smtClean="0">
                <a:latin typeface="Arial Rounded MT Bold" pitchFamily="34" charset="0"/>
                <a:cs typeface="Arial" charset="0"/>
              </a:rPr>
              <a:t>Review status of Sponsor Ballot</a:t>
            </a:r>
          </a:p>
          <a:p>
            <a:pPr marL="739775" lvl="2" indent="-406400" fontAlgn="b">
              <a:spcBef>
                <a:spcPts val="0"/>
              </a:spcBef>
              <a:buFont typeface="Times New Roman" pitchFamily="18" charset="0"/>
              <a:buAutoNum type="arabicPeriod"/>
              <a:defRPr/>
            </a:pPr>
            <a:r>
              <a:rPr lang="en-US" sz="2200" dirty="0" smtClean="0">
                <a:latin typeface="Arial Rounded MT Bold" pitchFamily="34" charset="0"/>
                <a:cs typeface="Arial" charset="0"/>
              </a:rPr>
              <a:t>Generate/Update Project Timeline</a:t>
            </a:r>
          </a:p>
          <a:p>
            <a:pPr marL="0" indent="0" fontAlgn="b">
              <a:spcBef>
                <a:spcPts val="0"/>
              </a:spcBef>
              <a:buFontTx/>
              <a:buNone/>
              <a:defRPr/>
            </a:pPr>
            <a:r>
              <a:rPr lang="en-US" sz="2400" dirty="0">
                <a:latin typeface="Arial Rounded MT Bold" pitchFamily="34" charset="0"/>
                <a:cs typeface="Arial" charset="0"/>
              </a:rPr>
              <a:t>TASK </a:t>
            </a:r>
            <a:r>
              <a:rPr lang="en-US" sz="2400" dirty="0" smtClean="0">
                <a:latin typeface="Arial Rounded MT Bold" pitchFamily="34" charset="0"/>
                <a:cs typeface="Arial" charset="0"/>
              </a:rPr>
              <a:t>GROUP-10a Routing Mode Addressing (RMA)</a:t>
            </a:r>
            <a:endParaRPr lang="en-US" sz="2400" dirty="0">
              <a:latin typeface="Arial Rounded MT Bold" pitchFamily="34" charset="0"/>
              <a:cs typeface="Arial" charset="0"/>
            </a:endParaRPr>
          </a:p>
          <a:p>
            <a:pPr marL="739775" lvl="2" indent="-287338" fontAlgn="b">
              <a:spcBef>
                <a:spcPts val="0"/>
              </a:spcBef>
              <a:buFont typeface="Times New Roman" pitchFamily="18" charset="0"/>
              <a:buAutoNum type="arabicPeriod"/>
              <a:defRPr/>
            </a:pPr>
            <a:r>
              <a:rPr lang="en-US" sz="2200" dirty="0" smtClean="0">
                <a:latin typeface="Arial Rounded MT Bold" pitchFamily="34" charset="0"/>
                <a:cs typeface="Arial" charset="0"/>
              </a:rPr>
              <a:t>Review draft for completing the routing mode addressing schemes</a:t>
            </a:r>
            <a:endParaRPr lang="en-US" sz="2200" dirty="0">
              <a:latin typeface="Arial Rounded MT Bold" pitchFamily="34" charset="0"/>
              <a:cs typeface="Arial" charset="0"/>
            </a:endParaRPr>
          </a:p>
          <a:p>
            <a:pPr marL="739775" lvl="2" indent="-287338" fontAlgn="b">
              <a:spcBef>
                <a:spcPts val="0"/>
              </a:spcBef>
              <a:buFont typeface="Times New Roman" pitchFamily="18" charset="0"/>
              <a:buAutoNum type="arabicPeriod"/>
              <a:defRPr/>
            </a:pPr>
            <a:r>
              <a:rPr lang="en-US" sz="2200" dirty="0" smtClean="0">
                <a:latin typeface="Arial Rounded MT Bold" pitchFamily="34" charset="0"/>
                <a:cs typeface="Arial" charset="0"/>
              </a:rPr>
              <a:t>Update </a:t>
            </a:r>
            <a:r>
              <a:rPr lang="en-US" dirty="0">
                <a:latin typeface="Arial Rounded MT Bold" pitchFamily="34" charset="0"/>
                <a:cs typeface="Arial" charset="0"/>
              </a:rPr>
              <a:t>Project Plan/Timeline</a:t>
            </a:r>
          </a:p>
          <a:p>
            <a:pPr marL="739775" lvl="2" indent="-406400" fontAlgn="b">
              <a:buFont typeface="Times New Roman" pitchFamily="18" charset="0"/>
              <a:buAutoNum type="arabicPeriod"/>
              <a:defRPr/>
            </a:pPr>
            <a:endParaRPr lang="en-US" sz="2200" dirty="0" smtClean="0">
              <a:latin typeface="Arial Rounded MT Bold" pitchFamily="34" charset="0"/>
              <a:cs typeface="Arial" charset="0"/>
            </a:endParaRPr>
          </a:p>
          <a:p>
            <a:pPr marL="609600" indent="-609600" fontAlgn="b">
              <a:defRPr/>
            </a:pPr>
            <a:endParaRPr lang="en-US" sz="800" dirty="0" smtClean="0">
              <a:latin typeface="Arial Rounded MT Bold" pitchFamily="34" charset="0"/>
              <a:cs typeface="Arial"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xmlns=""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xmlns=""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40</a:t>
            </a:fld>
            <a:endParaRPr lang="en-US" altLang="en-US"/>
          </a:p>
        </p:txBody>
      </p:sp>
      <p:sp>
        <p:nvSpPr>
          <p:cNvPr id="2" name="Title 1">
            <a:extLst>
              <a:ext uri="{FF2B5EF4-FFF2-40B4-BE49-F238E27FC236}">
                <a16:creationId xmlns:a16="http://schemas.microsoft.com/office/drawing/2014/main" xmlns=""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xmlns=""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Mar 2018 Interim (Chicago)</a:t>
            </a:r>
          </a:p>
          <a:p>
            <a:pPr lvl="1" algn="l">
              <a:buFontTx/>
              <a:buChar char="–"/>
            </a:pPr>
            <a:r>
              <a:rPr lang="en-US" sz="1800" dirty="0"/>
              <a:t>Introduction to Roll Up and Next Steps</a:t>
            </a:r>
          </a:p>
          <a:p>
            <a:pPr lvl="1" algn="l">
              <a:buFontTx/>
              <a:buChar char="–"/>
            </a:pPr>
            <a:r>
              <a:rPr lang="en-US" sz="1800" dirty="0"/>
              <a:t>Draft and Issue Pre-Ballot Letter to interested parties</a:t>
            </a:r>
          </a:p>
          <a:p>
            <a:pPr marL="342900" indent="-342900" algn="l">
              <a:buFont typeface="Arial" panose="020B0604020202020204" pitchFamily="34" charset="0"/>
              <a:buChar char="•"/>
            </a:pPr>
            <a:r>
              <a:rPr lang="en-US" sz="2000" b="1" dirty="0"/>
              <a:t>May 2018 Interim (Warsaw)</a:t>
            </a:r>
          </a:p>
          <a:p>
            <a:pPr marL="800100" lvl="1" indent="-342900" algn="l">
              <a:buFont typeface="Arial" panose="020B0604020202020204" pitchFamily="34" charset="0"/>
              <a:buChar char="•"/>
            </a:pPr>
            <a:r>
              <a:rPr lang="en-US" sz="1600" dirty="0"/>
              <a:t>Review submitted Pre-ballot comments </a:t>
            </a:r>
          </a:p>
          <a:p>
            <a:pPr marL="800100" lvl="1" indent="-342900" algn="l">
              <a:buFont typeface="Arial" panose="020B0604020202020204" pitchFamily="34" charset="0"/>
              <a:buChar char="•"/>
            </a:pPr>
            <a:r>
              <a:rPr lang="en-US" sz="1600" dirty="0"/>
              <a:t>Resolve, where possible</a:t>
            </a:r>
          </a:p>
          <a:p>
            <a:pPr marL="800100" lvl="1" indent="-342900" algn="l">
              <a:buFont typeface="Arial" panose="020B0604020202020204" pitchFamily="34" charset="0"/>
              <a:buChar char="•"/>
            </a:pPr>
            <a:r>
              <a:rPr lang="en-US" sz="1600" dirty="0"/>
              <a:t>Propose Letter Ballot – Finish before San Diego</a:t>
            </a:r>
          </a:p>
          <a:p>
            <a:pPr marL="342900" indent="-342900" algn="l">
              <a:buFont typeface="Arial" panose="020B0604020202020204" pitchFamily="34" charset="0"/>
              <a:buChar char="•"/>
            </a:pPr>
            <a:r>
              <a:rPr lang="en-US" sz="2000" b="1" dirty="0"/>
              <a:t>July 2018 Plenary (San Diego)</a:t>
            </a:r>
          </a:p>
          <a:p>
            <a:pPr marL="742950" lvl="1" indent="-285750" algn="l">
              <a:buFont typeface="Arial" panose="020B0604020202020204" pitchFamily="34" charset="0"/>
              <a:buChar char="•"/>
            </a:pPr>
            <a:r>
              <a:rPr lang="en-US" sz="1800" dirty="0"/>
              <a:t>Comment resolution</a:t>
            </a:r>
          </a:p>
          <a:p>
            <a:pPr marL="742950" lvl="1" indent="-285750" algn="l">
              <a:buFont typeface="Arial" panose="020B0604020202020204" pitchFamily="34" charset="0"/>
              <a:buChar char="•"/>
            </a:pPr>
            <a:r>
              <a:rPr lang="en-US" sz="1800" dirty="0"/>
              <a:t>Form BRC</a:t>
            </a:r>
          </a:p>
          <a:p>
            <a:pPr marL="342900" indent="-342900" algn="l">
              <a:buFont typeface="Arial" panose="020B0604020202020204" pitchFamily="34" charset="0"/>
              <a:buChar char="•"/>
            </a:pPr>
            <a:r>
              <a:rPr lang="en-US" sz="2000" b="1" dirty="0"/>
              <a:t>Sept 2018 Interim (Waikoloa)</a:t>
            </a:r>
          </a:p>
          <a:p>
            <a:pPr marL="742950" lvl="1" indent="-285750" algn="l">
              <a:buFont typeface="Arial" panose="020B0604020202020204" pitchFamily="34" charset="0"/>
              <a:buChar char="•"/>
            </a:pPr>
            <a:r>
              <a:rPr lang="en-US" sz="1600" dirty="0"/>
              <a:t>Comment Resolution</a:t>
            </a:r>
          </a:p>
          <a:p>
            <a:pPr marL="342900" indent="-342900" algn="l">
              <a:buFont typeface="Arial" panose="020B0604020202020204" pitchFamily="34" charset="0"/>
              <a:buChar char="•"/>
            </a:pPr>
            <a:r>
              <a:rPr lang="en-US" sz="2000" b="1" dirty="0"/>
              <a:t>Nov 2018 Plenary (Bangkok)</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342900" indent="-342900" algn="l">
              <a:buFont typeface="Arial" panose="020B0604020202020204" pitchFamily="34" charset="0"/>
              <a:buChar char="•"/>
            </a:pPr>
            <a:endParaRPr lang="en-US" sz="1600" b="1" dirty="0"/>
          </a:p>
        </p:txBody>
      </p:sp>
    </p:spTree>
    <p:extLst>
      <p:ext uri="{BB962C8B-B14F-4D97-AF65-F5344CB8AC3E}">
        <p14:creationId xmlns:p14="http://schemas.microsoft.com/office/powerpoint/2010/main" val="39705068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xmlns=""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xmlns=""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xmlns=""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41</a:t>
            </a:fld>
            <a:endParaRPr lang="en-US" altLang="en-US"/>
          </a:p>
        </p:txBody>
      </p:sp>
      <p:sp>
        <p:nvSpPr>
          <p:cNvPr id="2" name="Title 1">
            <a:extLst>
              <a:ext uri="{FF2B5EF4-FFF2-40B4-BE49-F238E27FC236}">
                <a16:creationId xmlns:a16="http://schemas.microsoft.com/office/drawing/2014/main" xmlns="" id="{0EF6351D-BB37-D545-9F45-F59941DE3732}"/>
              </a:ext>
            </a:extLst>
          </p:cNvPr>
          <p:cNvSpPr>
            <a:spLocks noGrp="1"/>
          </p:cNvSpPr>
          <p:nvPr>
            <p:ph type="ctrTitle"/>
          </p:nvPr>
        </p:nvSpPr>
        <p:spPr>
          <a:xfrm>
            <a:off x="1066800" y="71358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xmlns="" id="{BFA06B9F-C1C4-5D4D-85DC-1AA4BA4AA6F1}"/>
              </a:ext>
            </a:extLst>
          </p:cNvPr>
          <p:cNvSpPr txBox="1">
            <a:spLocks/>
          </p:cNvSpPr>
          <p:nvPr/>
        </p:nvSpPr>
        <p:spPr bwMode="auto">
          <a:xfrm>
            <a:off x="6858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Jan 2019 (TBD)</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a:t>
            </a:r>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endParaRPr lang="en-US" sz="1600" dirty="0"/>
          </a:p>
          <a:p>
            <a:pPr marL="285750" indent="-285750" algn="l">
              <a:buFont typeface="Arial" panose="020B0604020202020204" pitchFamily="34" charset="0"/>
              <a:buChar char="•"/>
            </a:pPr>
            <a:r>
              <a:rPr lang="en-US" sz="2000" b="1" dirty="0"/>
              <a:t>Sep 2019 (Asia)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 and party like its 2020  (because 15.4-2020 sounds cool)</a:t>
            </a:r>
          </a:p>
          <a:p>
            <a:pPr marL="742950" lvl="1" indent="-285750" algn="l">
              <a:buFont typeface="Arial" panose="020B0604020202020204" pitchFamily="34" charset="0"/>
              <a:buChar char="•"/>
            </a:pPr>
            <a:endParaRPr lang="en-US" sz="1600" dirty="0"/>
          </a:p>
        </p:txBody>
      </p:sp>
    </p:spTree>
    <p:extLst>
      <p:ext uri="{BB962C8B-B14F-4D97-AF65-F5344CB8AC3E}">
        <p14:creationId xmlns:p14="http://schemas.microsoft.com/office/powerpoint/2010/main" val="21139052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July  2018</a:t>
            </a:r>
          </a:p>
        </p:txBody>
      </p:sp>
      <p:sp>
        <p:nvSpPr>
          <p:cNvPr id="5" name="Footer Placeholder 2"/>
          <p:cNvSpPr>
            <a:spLocks noGrp="1"/>
          </p:cNvSpPr>
          <p:nvPr>
            <p:ph type="ftr" sz="quarter" idx="11"/>
          </p:nvPr>
        </p:nvSpPr>
        <p:spPr/>
        <p:txBody>
          <a:bodyPr/>
          <a:lstStyle/>
          <a:p>
            <a:r>
              <a:rPr lang="en-US" altLang="en-US" dirty="0"/>
              <a:t>Yeong Min Jang (</a:t>
            </a:r>
            <a:r>
              <a:rPr lang="en-US" altLang="en-US" dirty="0" err="1"/>
              <a:t>Kookmin</a:t>
            </a:r>
            <a:r>
              <a:rPr lang="en-US" altLang="en-US" dirty="0"/>
              <a:t> University)</a:t>
            </a:r>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42</a:t>
            </a:fld>
            <a:endParaRPr lang="en-US" altLang="en-US"/>
          </a:p>
        </p:txBody>
      </p:sp>
      <p:sp>
        <p:nvSpPr>
          <p:cNvPr id="27651" name="Rectangle 3"/>
          <p:cNvSpPr>
            <a:spLocks noChangeArrowheads="1"/>
          </p:cNvSpPr>
          <p:nvPr/>
        </p:nvSpPr>
        <p:spPr bwMode="auto">
          <a:xfrm>
            <a:off x="152400" y="8382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15.7m Closing Report July 2018	</a:t>
            </a:r>
          </a:p>
          <a:p>
            <a:r>
              <a:rPr lang="en-US" altLang="en-US" sz="1600" b="1" dirty="0">
                <a:solidFill>
                  <a:schemeClr val="tx2"/>
                </a:solidFill>
              </a:rPr>
              <a:t>Date Submitted: July </a:t>
            </a:r>
            <a:r>
              <a:rPr lang="en-US" altLang="en-US" sz="1600" dirty="0">
                <a:solidFill>
                  <a:schemeClr val="tx2"/>
                </a:solidFill>
              </a:rPr>
              <a:t>2018</a:t>
            </a:r>
          </a:p>
          <a:p>
            <a:r>
              <a:rPr lang="en-US" altLang="en-US" sz="1600" b="1" dirty="0">
                <a:solidFill>
                  <a:schemeClr val="tx2"/>
                </a:solidFill>
              </a:rPr>
              <a:t>Source:</a:t>
            </a:r>
            <a:r>
              <a:rPr lang="en-US" altLang="en-US" sz="1600" dirty="0">
                <a:solidFill>
                  <a:schemeClr val="tx2"/>
                </a:solidFill>
              </a:rPr>
              <a:t> Yeong Min Jang [</a:t>
            </a:r>
            <a:r>
              <a:rPr lang="en-US" altLang="en-US" sz="1600" dirty="0" err="1">
                <a:solidFill>
                  <a:schemeClr val="tx2"/>
                </a:solidFill>
              </a:rPr>
              <a:t>Kookmin</a:t>
            </a:r>
            <a:r>
              <a:rPr lang="en-US" altLang="en-US" sz="1600" dirty="0">
                <a:solidFill>
                  <a:schemeClr val="tx2"/>
                </a:solidFill>
              </a:rPr>
              <a:t> University]</a:t>
            </a:r>
          </a:p>
          <a:p>
            <a:r>
              <a:rPr lang="en-US" altLang="en-US" sz="1600" dirty="0">
                <a:solidFill>
                  <a:schemeClr val="tx2"/>
                </a:solidFill>
              </a:rPr>
              <a:t>Address</a:t>
            </a:r>
          </a:p>
          <a:p>
            <a:r>
              <a:rPr lang="en-US" altLang="en-US" sz="1600" dirty="0">
                <a:solidFill>
                  <a:schemeClr val="tx2"/>
                </a:solidFill>
              </a:rPr>
              <a:t>Voice:, FAX:, E-Mail: yjang@kookmin.ac.kr	</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ko-KR" sz="1600" dirty="0">
                <a:solidFill>
                  <a:schemeClr val="tx2"/>
                </a:solidFill>
                <a:ea typeface="굴림" pitchFamily="50" charset="-127"/>
              </a:rPr>
              <a:t>Status update of TG7m</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ko-KR" sz="1600" dirty="0">
                <a:ea typeface="굴림" pitchFamily="50" charset="-127"/>
              </a:rPr>
              <a:t>Report of TG7m activities during July 2018 San Diego Meeting</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5498151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title"/>
          </p:nvPr>
        </p:nvSpPr>
        <p:spPr>
          <a:xfrm>
            <a:off x="673100" y="2286000"/>
            <a:ext cx="7772400" cy="19050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r>
              <a:rPr lang="en-US" altLang="en-US" b="1" dirty="0"/>
              <a:t>Achievements by TG15.7m </a:t>
            </a:r>
            <a:br>
              <a:rPr lang="en-US" altLang="en-US" b="1" dirty="0"/>
            </a:br>
            <a:r>
              <a:rPr lang="en-US" altLang="en-US" b="1" dirty="0"/>
              <a:t>in San Diego and Future Plan</a:t>
            </a:r>
          </a:p>
        </p:txBody>
      </p:sp>
      <p:sp>
        <p:nvSpPr>
          <p:cNvPr id="6" name="Rectangle 4"/>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400" b="1" smtClean="0">
                <a:latin typeface="Times New Roman" charset="0"/>
                <a:ea typeface="ＭＳ Ｐゴシック" charset="0"/>
                <a:cs typeface="+mn-cs"/>
              </a:defRPr>
            </a:lvl1pPr>
          </a:lstStyle>
          <a:p>
            <a:pPr>
              <a:defRPr/>
            </a:pPr>
            <a:r>
              <a:rPr lang="en-US" dirty="0">
                <a:solidFill>
                  <a:srgbClr val="000000"/>
                </a:solidFill>
              </a:rPr>
              <a:t>July 2018</a:t>
            </a:r>
          </a:p>
        </p:txBody>
      </p:sp>
      <p:sp>
        <p:nvSpPr>
          <p:cNvPr id="3" name="Slide Number Placeholder 2"/>
          <p:cNvSpPr>
            <a:spLocks noGrp="1"/>
          </p:cNvSpPr>
          <p:nvPr>
            <p:ph type="sldNum" sz="quarter" idx="12"/>
          </p:nvPr>
        </p:nvSpPr>
        <p:spPr/>
        <p:txBody>
          <a:bodyPr/>
          <a:lstStyle/>
          <a:p>
            <a:r>
              <a:rPr lang="en-US" altLang="en-US">
                <a:solidFill>
                  <a:srgbClr val="000000"/>
                </a:solidFill>
              </a:rPr>
              <a:t>Slide </a:t>
            </a:r>
            <a:fld id="{E52F96BB-5AFC-414C-85F0-B04708DD4BA4}" type="slidenum">
              <a:rPr lang="en-US" altLang="en-US" smtClean="0">
                <a:solidFill>
                  <a:srgbClr val="000000"/>
                </a:solidFill>
              </a:rPr>
              <a:pPr/>
              <a:t>43</a:t>
            </a:fld>
            <a:endParaRPr lang="en-US" altLang="en-US">
              <a:solidFill>
                <a:srgbClr val="000000"/>
              </a:solidFill>
            </a:endParaRPr>
          </a:p>
        </p:txBody>
      </p:sp>
      <p:sp>
        <p:nvSpPr>
          <p:cNvPr id="8" name="Footer Placeholder 2">
            <a:extLst>
              <a:ext uri="{FF2B5EF4-FFF2-40B4-BE49-F238E27FC236}">
                <a16:creationId xmlns:a16="http://schemas.microsoft.com/office/drawing/2014/main" xmlns="" id="{73F8DC29-F1CF-48BC-8A3D-B8B91B90C3D0}"/>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38911385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44</a:t>
            </a:fld>
            <a:endParaRPr lang="en-US" altLang="en-US"/>
          </a:p>
        </p:txBody>
      </p:sp>
      <p:sp>
        <p:nvSpPr>
          <p:cNvPr id="2" name="TextBox 1"/>
          <p:cNvSpPr txBox="1"/>
          <p:nvPr/>
        </p:nvSpPr>
        <p:spPr>
          <a:xfrm>
            <a:off x="609600" y="914400"/>
            <a:ext cx="5862502" cy="584775"/>
          </a:xfrm>
          <a:prstGeom prst="rect">
            <a:avLst/>
          </a:prstGeom>
          <a:noFill/>
        </p:spPr>
        <p:txBody>
          <a:bodyPr wrap="none" rtlCol="0">
            <a:spAutoFit/>
          </a:bodyPr>
          <a:lstStyle/>
          <a:p>
            <a:r>
              <a:rPr lang="en-US" sz="3200" u="sng" dirty="0"/>
              <a:t>Status  at the End of  July Meeting</a:t>
            </a:r>
          </a:p>
        </p:txBody>
      </p:sp>
      <p:sp>
        <p:nvSpPr>
          <p:cNvPr id="3" name="TextBox 2"/>
          <p:cNvSpPr txBox="1"/>
          <p:nvPr/>
        </p:nvSpPr>
        <p:spPr>
          <a:xfrm>
            <a:off x="228600" y="1752600"/>
            <a:ext cx="8763000" cy="2754600"/>
          </a:xfrm>
          <a:prstGeom prst="rect">
            <a:avLst/>
          </a:prstGeom>
          <a:noFill/>
        </p:spPr>
        <p:txBody>
          <a:bodyPr wrap="square" rtlCol="0">
            <a:spAutoFit/>
          </a:bodyPr>
          <a:lstStyle/>
          <a:p>
            <a:pPr marL="457200" indent="-457200">
              <a:spcBef>
                <a:spcPts val="600"/>
              </a:spcBef>
              <a:buFont typeface="Arial" panose="020B0604020202020204" pitchFamily="34" charset="0"/>
              <a:buChar char="•"/>
            </a:pPr>
            <a:endParaRPr lang="en-US" sz="2400" dirty="0"/>
          </a:p>
          <a:p>
            <a:pPr marL="342900" indent="-342900">
              <a:buFont typeface="Arial"/>
              <a:buChar char="•"/>
            </a:pPr>
            <a:r>
              <a:rPr lang="en-US" sz="2400" dirty="0"/>
              <a:t>Sponsor Ballot was started in 8 July, 2018</a:t>
            </a:r>
          </a:p>
          <a:p>
            <a:pPr marL="342900" indent="-342900">
              <a:buFont typeface="Arial"/>
              <a:buChar char="•"/>
            </a:pPr>
            <a:r>
              <a:rPr lang="en-US" sz="2400" dirty="0"/>
              <a:t>Will close in 7 August, 2018</a:t>
            </a:r>
          </a:p>
          <a:p>
            <a:pPr marL="342900" indent="-342900">
              <a:buFont typeface="Arial"/>
              <a:buChar char="•"/>
            </a:pPr>
            <a:endParaRPr lang="en-US" sz="2400" dirty="0"/>
          </a:p>
          <a:p>
            <a:pPr marL="342900" indent="-342900">
              <a:buFont typeface="Arial"/>
              <a:buChar char="•"/>
            </a:pPr>
            <a:r>
              <a:rPr lang="en-US" sz="2400" dirty="0">
                <a:solidFill>
                  <a:srgbClr val="FF0000"/>
                </a:solidFill>
              </a:rPr>
              <a:t>Need to submit Mandatory Editorial Coordination (MEC) Review</a:t>
            </a:r>
          </a:p>
          <a:p>
            <a:pPr marL="342900" indent="-342900">
              <a:buFont typeface="Arial"/>
              <a:buChar char="•"/>
            </a:pPr>
            <a:r>
              <a:rPr lang="en-US" sz="2400" dirty="0">
                <a:solidFill>
                  <a:srgbClr val="FF0000"/>
                </a:solidFill>
              </a:rPr>
              <a:t>Need to submit Registration Authority Committee (RAC) Review</a:t>
            </a:r>
            <a:endParaRPr lang="en-US" dirty="0">
              <a:solidFill>
                <a:srgbClr val="FF0000"/>
              </a:solidFill>
            </a:endParaRPr>
          </a:p>
          <a:p>
            <a:pPr>
              <a:spcBef>
                <a:spcPts val="600"/>
              </a:spcBef>
            </a:pPr>
            <a:endParaRPr lang="en-US" sz="2400" dirty="0"/>
          </a:p>
        </p:txBody>
      </p:sp>
      <p:sp>
        <p:nvSpPr>
          <p:cNvPr id="8" name="Date Placeholder 1">
            <a:extLst>
              <a:ext uri="{FF2B5EF4-FFF2-40B4-BE49-F238E27FC236}">
                <a16:creationId xmlns:a16="http://schemas.microsoft.com/office/drawing/2014/main" xmlns="" id="{7E9FF90B-C9C5-4E54-8D91-2C46FAD48F39}"/>
              </a:ext>
            </a:extLst>
          </p:cNvPr>
          <p:cNvSpPr>
            <a:spLocks noGrp="1"/>
          </p:cNvSpPr>
          <p:nvPr>
            <p:ph type="dt" sz="half" idx="10"/>
          </p:nvPr>
        </p:nvSpPr>
        <p:spPr>
          <a:xfrm>
            <a:off x="685800" y="378281"/>
            <a:ext cx="1600200" cy="215444"/>
          </a:xfrm>
        </p:spPr>
        <p:txBody>
          <a:bodyPr/>
          <a:lstStyle/>
          <a:p>
            <a:r>
              <a:rPr lang="en-US" altLang="en-US" dirty="0"/>
              <a:t>July 2018</a:t>
            </a:r>
          </a:p>
        </p:txBody>
      </p:sp>
      <p:sp>
        <p:nvSpPr>
          <p:cNvPr id="9" name="Footer Placeholder 2">
            <a:extLst>
              <a:ext uri="{FF2B5EF4-FFF2-40B4-BE49-F238E27FC236}">
                <a16:creationId xmlns:a16="http://schemas.microsoft.com/office/drawing/2014/main" xmlns="" id="{16E0D42A-77CA-48D5-8D8C-4B9435B9B50A}"/>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37632153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45</a:t>
            </a:fld>
            <a:endParaRPr lang="en-US" altLang="en-US"/>
          </a:p>
        </p:txBody>
      </p:sp>
      <p:sp>
        <p:nvSpPr>
          <p:cNvPr id="2" name="TextBox 1"/>
          <p:cNvSpPr txBox="1"/>
          <p:nvPr/>
        </p:nvSpPr>
        <p:spPr>
          <a:xfrm>
            <a:off x="2506097" y="939224"/>
            <a:ext cx="3929474" cy="584775"/>
          </a:xfrm>
          <a:prstGeom prst="rect">
            <a:avLst/>
          </a:prstGeom>
          <a:noFill/>
        </p:spPr>
        <p:txBody>
          <a:bodyPr wrap="none" rtlCol="0">
            <a:spAutoFit/>
          </a:bodyPr>
          <a:lstStyle/>
          <a:p>
            <a:r>
              <a:rPr lang="en-US" sz="3200" u="sng" dirty="0"/>
              <a:t>Task Group Motion #1</a:t>
            </a:r>
          </a:p>
        </p:txBody>
      </p:sp>
      <p:sp>
        <p:nvSpPr>
          <p:cNvPr id="3" name="TextBox 2"/>
          <p:cNvSpPr txBox="1"/>
          <p:nvPr/>
        </p:nvSpPr>
        <p:spPr>
          <a:xfrm>
            <a:off x="533400" y="1595021"/>
            <a:ext cx="8229600" cy="5262979"/>
          </a:xfrm>
          <a:prstGeom prst="rect">
            <a:avLst/>
          </a:prstGeom>
          <a:noFill/>
        </p:spPr>
        <p:txBody>
          <a:bodyPr wrap="square" rtlCol="0">
            <a:spAutoFit/>
          </a:bodyPr>
          <a:lstStyle/>
          <a:p>
            <a:pPr marL="0" indent="0">
              <a:buNone/>
            </a:pPr>
            <a:r>
              <a:rPr lang="en-GB" altLang="ja-JP" sz="2400" b="1" dirty="0"/>
              <a:t>Motion for TG Approval to Form a TG7m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t>TG7m requests that 802.15 WG approve the formation of a Ballot Resolution Committee (BRC) for the Sponsor balloting of the </a:t>
            </a:r>
            <a:r>
              <a:rPr lang="en-US" altLang="ko-KR" sz="2400" i="1" dirty="0"/>
              <a:t>P802.15.7m-D2a</a:t>
            </a:r>
            <a:r>
              <a:rPr lang="en-US" altLang="ja-JP" sz="2400" i="1" dirty="0"/>
              <a:t> with the following membership: Yeong Min Jang</a:t>
            </a:r>
            <a:r>
              <a:rPr lang="en-US" altLang="en-US" sz="2400" i="1" dirty="0"/>
              <a:t>, Rick Roberts, Jaesang Cha, Soo-Young Chang, </a:t>
            </a:r>
            <a:r>
              <a:rPr lang="en-US" altLang="en-US" sz="2400" i="1" dirty="0" err="1"/>
              <a:t>Vinayagam</a:t>
            </a:r>
            <a:r>
              <a:rPr lang="en-US" altLang="en-US" sz="2400" i="1" dirty="0"/>
              <a:t> </a:t>
            </a:r>
            <a:r>
              <a:rPr lang="en-US" altLang="en-US" sz="2400" i="1" dirty="0" err="1"/>
              <a:t>Mariappan</a:t>
            </a:r>
            <a:r>
              <a:rPr lang="en-US" altLang="en-US" sz="2400" i="1" dirty="0"/>
              <a:t> and Van Trang Nguyen</a:t>
            </a:r>
            <a:r>
              <a:rPr lang="en-US" altLang="ja-JP" sz="2400" i="1" dirty="0"/>
              <a:t>. The 802.15 TG7m BRC is authorized to approve comment resolutions and to approve the start of sponsor recirculation ballots of  the revised draft on behalf of the 802.15 WG. </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ja-JP" sz="2400" dirty="0"/>
          </a:p>
          <a:p>
            <a:r>
              <a:rPr lang="en-US" sz="2000" dirty="0"/>
              <a:t>Moved by: </a:t>
            </a:r>
            <a:r>
              <a:rPr lang="en-US" sz="2000" dirty="0" err="1"/>
              <a:t>Vinayagam</a:t>
            </a:r>
            <a:r>
              <a:rPr lang="en-US" sz="2000" dirty="0"/>
              <a:t> </a:t>
            </a:r>
            <a:r>
              <a:rPr lang="en-US" sz="2000" dirty="0" err="1"/>
              <a:t>Mariappan</a:t>
            </a:r>
            <a:endParaRPr lang="en-US" sz="2000" dirty="0"/>
          </a:p>
          <a:p>
            <a:r>
              <a:rPr lang="en-US" sz="2000" dirty="0"/>
              <a:t>Seconded by: Rick</a:t>
            </a:r>
          </a:p>
          <a:p>
            <a:r>
              <a:rPr lang="en-US" sz="2400" dirty="0"/>
              <a:t>Passed Unanimously</a:t>
            </a:r>
          </a:p>
          <a:p>
            <a:endParaRPr lang="en-US" sz="2400" dirty="0">
              <a:solidFill>
                <a:srgbClr val="FF0000"/>
              </a:solidFill>
            </a:endParaRPr>
          </a:p>
        </p:txBody>
      </p:sp>
      <p:sp>
        <p:nvSpPr>
          <p:cNvPr id="8" name="Date Placeholder 1">
            <a:extLst>
              <a:ext uri="{FF2B5EF4-FFF2-40B4-BE49-F238E27FC236}">
                <a16:creationId xmlns:a16="http://schemas.microsoft.com/office/drawing/2014/main" xmlns="" id="{7E9FF90B-C9C5-4E54-8D91-2C46FAD48F39}"/>
              </a:ext>
            </a:extLst>
          </p:cNvPr>
          <p:cNvSpPr>
            <a:spLocks noGrp="1"/>
          </p:cNvSpPr>
          <p:nvPr>
            <p:ph type="dt" sz="half" idx="10"/>
          </p:nvPr>
        </p:nvSpPr>
        <p:spPr>
          <a:xfrm>
            <a:off x="685800" y="378281"/>
            <a:ext cx="1600200" cy="215444"/>
          </a:xfrm>
        </p:spPr>
        <p:txBody>
          <a:bodyPr/>
          <a:lstStyle/>
          <a:p>
            <a:r>
              <a:rPr lang="en-US" altLang="en-US" dirty="0"/>
              <a:t>July  2018</a:t>
            </a:r>
          </a:p>
        </p:txBody>
      </p:sp>
      <p:sp>
        <p:nvSpPr>
          <p:cNvPr id="9" name="Footer Placeholder 2">
            <a:extLst>
              <a:ext uri="{FF2B5EF4-FFF2-40B4-BE49-F238E27FC236}">
                <a16:creationId xmlns:a16="http://schemas.microsoft.com/office/drawing/2014/main" xmlns="" id="{9F78D273-60D8-407A-80C1-622553B3D96B}"/>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14447743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46</a:t>
            </a:fld>
            <a:endParaRPr lang="en-US" altLang="en-US"/>
          </a:p>
        </p:txBody>
      </p:sp>
      <p:sp>
        <p:nvSpPr>
          <p:cNvPr id="3" name="Rectangle 2"/>
          <p:cNvSpPr/>
          <p:nvPr/>
        </p:nvSpPr>
        <p:spPr>
          <a:xfrm>
            <a:off x="2362200" y="990600"/>
            <a:ext cx="5181600" cy="584775"/>
          </a:xfrm>
          <a:prstGeom prst="rect">
            <a:avLst/>
          </a:prstGeom>
        </p:spPr>
        <p:txBody>
          <a:bodyPr wrap="square">
            <a:spAutoFit/>
          </a:bodyPr>
          <a:lstStyle/>
          <a:p>
            <a:r>
              <a:rPr lang="en-US" sz="3200" u="sng" dirty="0"/>
              <a:t>Plans for Sept. Meeting</a:t>
            </a:r>
          </a:p>
        </p:txBody>
      </p:sp>
      <p:sp>
        <p:nvSpPr>
          <p:cNvPr id="7" name="TextBox 6"/>
          <p:cNvSpPr txBox="1"/>
          <p:nvPr/>
        </p:nvSpPr>
        <p:spPr>
          <a:xfrm>
            <a:off x="457200" y="2164140"/>
            <a:ext cx="8382000" cy="1569660"/>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defRPr/>
            </a:pPr>
            <a:r>
              <a:rPr lang="en-US" altLang="ko-KR" sz="2400" dirty="0"/>
              <a:t>Sponsor Ballot comment resolution</a:t>
            </a:r>
          </a:p>
          <a:p>
            <a:endParaRPr lang="en-US" sz="2400" dirty="0"/>
          </a:p>
          <a:p>
            <a:pPr marL="342900" indent="-342900">
              <a:buFont typeface="Arial" panose="020B0604020202020204" pitchFamily="34" charset="0"/>
              <a:buChar char="•"/>
            </a:pPr>
            <a:r>
              <a:rPr lang="en-US" sz="2400" dirty="0"/>
              <a:t>Requesting 8 sessions</a:t>
            </a:r>
          </a:p>
          <a:p>
            <a:pPr marL="342900" indent="-342900">
              <a:buFontTx/>
              <a:buChar char="-"/>
            </a:pPr>
            <a:endParaRPr lang="en-US" sz="2400" dirty="0"/>
          </a:p>
        </p:txBody>
      </p:sp>
      <p:sp>
        <p:nvSpPr>
          <p:cNvPr id="9" name="Date Placeholder 1">
            <a:extLst>
              <a:ext uri="{FF2B5EF4-FFF2-40B4-BE49-F238E27FC236}">
                <a16:creationId xmlns:a16="http://schemas.microsoft.com/office/drawing/2014/main" xmlns="" id="{04A6C826-B607-40BB-94C6-B0F155BDCCE6}"/>
              </a:ext>
            </a:extLst>
          </p:cNvPr>
          <p:cNvSpPr>
            <a:spLocks noGrp="1"/>
          </p:cNvSpPr>
          <p:nvPr>
            <p:ph type="dt" sz="half" idx="10"/>
          </p:nvPr>
        </p:nvSpPr>
        <p:spPr>
          <a:xfrm>
            <a:off x="685800" y="378281"/>
            <a:ext cx="1600200" cy="215444"/>
          </a:xfrm>
        </p:spPr>
        <p:txBody>
          <a:bodyPr/>
          <a:lstStyle/>
          <a:p>
            <a:r>
              <a:rPr lang="en-US" altLang="en-US" dirty="0"/>
              <a:t>July  2018</a:t>
            </a:r>
          </a:p>
        </p:txBody>
      </p:sp>
      <p:sp>
        <p:nvSpPr>
          <p:cNvPr id="10" name="Footer Placeholder 2">
            <a:extLst>
              <a:ext uri="{FF2B5EF4-FFF2-40B4-BE49-F238E27FC236}">
                <a16:creationId xmlns:a16="http://schemas.microsoft.com/office/drawing/2014/main" xmlns="" id="{350C0743-6B10-44E0-B17C-31D21239920D}"/>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9807163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47</a:t>
            </a:fld>
            <a:endParaRPr lang="en-US" altLang="en-US"/>
          </a:p>
        </p:txBody>
      </p:sp>
      <p:sp>
        <p:nvSpPr>
          <p:cNvPr id="2" name="TextBox 1"/>
          <p:cNvSpPr txBox="1"/>
          <p:nvPr/>
        </p:nvSpPr>
        <p:spPr>
          <a:xfrm>
            <a:off x="1223011" y="710624"/>
            <a:ext cx="6549389" cy="584776"/>
          </a:xfrm>
          <a:prstGeom prst="rect">
            <a:avLst/>
          </a:prstGeom>
          <a:noFill/>
        </p:spPr>
        <p:txBody>
          <a:bodyPr wrap="none" rtlCol="0">
            <a:spAutoFit/>
          </a:bodyPr>
          <a:lstStyle/>
          <a:p>
            <a:r>
              <a:rPr lang="en-US" sz="3200" u="sng" dirty="0"/>
              <a:t>WG motion #1:</a:t>
            </a:r>
            <a:r>
              <a:rPr lang="en-GB" sz="3200" u="sng" dirty="0"/>
              <a:t> </a:t>
            </a:r>
            <a:r>
              <a:rPr lang="en-GB" altLang="ja-JP" sz="3200" u="sng" dirty="0"/>
              <a:t>to Form a TG7m BRC</a:t>
            </a:r>
            <a:endParaRPr lang="en-US" altLang="en-US" sz="3200" u="sng" dirty="0"/>
          </a:p>
        </p:txBody>
      </p:sp>
      <p:sp>
        <p:nvSpPr>
          <p:cNvPr id="3" name="TextBox 2"/>
          <p:cNvSpPr txBox="1"/>
          <p:nvPr/>
        </p:nvSpPr>
        <p:spPr>
          <a:xfrm>
            <a:off x="609600" y="1364932"/>
            <a:ext cx="8229600" cy="5416868"/>
          </a:xfrm>
          <a:prstGeom prst="rect">
            <a:avLst/>
          </a:prstGeom>
          <a:noFill/>
        </p:spPr>
        <p:txBody>
          <a:bodyPr wrap="square" rtlCol="0">
            <a:spAutoFit/>
          </a:bodyPr>
          <a:lstStyle/>
          <a:p>
            <a:pPr marL="0" indent="0">
              <a:buNone/>
            </a:pPr>
            <a:r>
              <a:rPr lang="en-GB" altLang="ja-JP" sz="2400" b="1" dirty="0"/>
              <a:t>Motion: </a:t>
            </a:r>
            <a:r>
              <a:rPr lang="en-US" altLang="en-US" sz="2400" i="1" dirty="0"/>
              <a:t>Move that </a:t>
            </a:r>
            <a:r>
              <a:rPr lang="en-US" altLang="ja-JP" sz="2400" i="1" dirty="0"/>
              <a:t>802.15 WG approve the formation of a Ballot Resolution Committee (BRC) for the Sponsor balloting of the </a:t>
            </a:r>
            <a:r>
              <a:rPr lang="en-US" altLang="ko-KR" sz="2400" i="1" dirty="0"/>
              <a:t>P802.15.7m- D2a</a:t>
            </a:r>
            <a:r>
              <a:rPr lang="en-US" altLang="ja-JP" sz="2400" i="1" dirty="0"/>
              <a:t> with the following membership: Yeong Min Jang</a:t>
            </a:r>
            <a:r>
              <a:rPr lang="en-US" altLang="en-US" sz="2400" i="1" dirty="0"/>
              <a:t>, Rick Roberts, Jaesang Cha, Soo-Young Chang, </a:t>
            </a:r>
            <a:r>
              <a:rPr lang="en-US" altLang="en-US" sz="2400" i="1" dirty="0" err="1"/>
              <a:t>Vinayagam</a:t>
            </a:r>
            <a:r>
              <a:rPr lang="en-US" altLang="en-US" sz="2400" i="1" dirty="0"/>
              <a:t> </a:t>
            </a:r>
            <a:r>
              <a:rPr lang="en-US" altLang="en-US" sz="2400" i="1" dirty="0" err="1"/>
              <a:t>Mariappan</a:t>
            </a:r>
            <a:r>
              <a:rPr lang="en-US" altLang="en-US" sz="2400" i="1" dirty="0"/>
              <a:t> and Van Trang Nguyen</a:t>
            </a:r>
            <a:r>
              <a:rPr lang="en-US" altLang="ja-JP" sz="2400" i="1" dirty="0"/>
              <a:t>. The 802.15 TG7m BRC is authorized to approve comment resolutions and to approve the start of sponsor recirculation ballots of  the revised draft on behalf of the 802.15 WG. </a:t>
            </a:r>
            <a:r>
              <a:rPr lang="en-US" sz="2400" i="1" dirty="0"/>
              <a:t>Comment resolution on recirculation ballots between sessions will be conducted via reflector email and via teleconferences announced to the reflector as per the LMSC 802 WG P&amp;P.</a:t>
            </a:r>
            <a:endParaRPr lang="en-US" sz="2400" dirty="0"/>
          </a:p>
          <a:p>
            <a:pPr marL="0" indent="0">
              <a:buNone/>
            </a:pPr>
            <a:endParaRPr lang="en-US" altLang="en-US" sz="2400" i="1" dirty="0"/>
          </a:p>
          <a:p>
            <a:r>
              <a:rPr lang="en-US" altLang="en-US" sz="2000" dirty="0"/>
              <a:t>Moved By: Yeong Min</a:t>
            </a:r>
          </a:p>
          <a:p>
            <a:r>
              <a:rPr lang="en-US" altLang="en-US" sz="2000" dirty="0"/>
              <a:t>Seconded By</a:t>
            </a:r>
            <a:r>
              <a:rPr lang="en-US" altLang="en-US" sz="2000" i="1" dirty="0"/>
              <a:t>:</a:t>
            </a:r>
            <a:r>
              <a:rPr lang="ja-JP" altLang="en-US" sz="2000" i="1" dirty="0"/>
              <a:t> </a:t>
            </a:r>
            <a:r>
              <a:rPr lang="en-US" altLang="ja-JP" sz="2000" i="1" dirty="0"/>
              <a:t>Rick</a:t>
            </a:r>
          </a:p>
          <a:p>
            <a:endParaRPr lang="en-US" altLang="ja-JP" sz="1800" i="1" dirty="0"/>
          </a:p>
        </p:txBody>
      </p:sp>
      <p:sp>
        <p:nvSpPr>
          <p:cNvPr id="8" name="Date Placeholder 1">
            <a:extLst>
              <a:ext uri="{FF2B5EF4-FFF2-40B4-BE49-F238E27FC236}">
                <a16:creationId xmlns:a16="http://schemas.microsoft.com/office/drawing/2014/main" xmlns="" id="{7E9FF90B-C9C5-4E54-8D91-2C46FAD48F39}"/>
              </a:ext>
            </a:extLst>
          </p:cNvPr>
          <p:cNvSpPr>
            <a:spLocks noGrp="1"/>
          </p:cNvSpPr>
          <p:nvPr>
            <p:ph type="dt" sz="half" idx="10"/>
          </p:nvPr>
        </p:nvSpPr>
        <p:spPr>
          <a:xfrm>
            <a:off x="685800" y="378281"/>
            <a:ext cx="1600200" cy="215444"/>
          </a:xfrm>
        </p:spPr>
        <p:txBody>
          <a:bodyPr/>
          <a:lstStyle/>
          <a:p>
            <a:r>
              <a:rPr lang="en-US" altLang="en-US" dirty="0"/>
              <a:t>July 2018</a:t>
            </a:r>
          </a:p>
        </p:txBody>
      </p:sp>
      <p:sp>
        <p:nvSpPr>
          <p:cNvPr id="9" name="Footer Placeholder 2">
            <a:extLst>
              <a:ext uri="{FF2B5EF4-FFF2-40B4-BE49-F238E27FC236}">
                <a16:creationId xmlns:a16="http://schemas.microsoft.com/office/drawing/2014/main" xmlns="" id="{86D5A241-3947-4C3B-91AC-733D03C731D6}"/>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23472642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568690452"/>
              </p:ext>
            </p:extLst>
          </p:nvPr>
        </p:nvGraphicFramePr>
        <p:xfrm>
          <a:off x="76199" y="1564640"/>
          <a:ext cx="9002484" cy="46837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xmlns="" val="20000"/>
                    </a:ext>
                  </a:extLst>
                </a:gridCol>
                <a:gridCol w="2754086">
                  <a:extLst>
                    <a:ext uri="{9D8B030D-6E8A-4147-A177-3AD203B41FA5}">
                      <a16:colId xmlns:a16="http://schemas.microsoft.com/office/drawing/2014/main" xmlns="" val="20001"/>
                    </a:ext>
                  </a:extLst>
                </a:gridCol>
                <a:gridCol w="2732314">
                  <a:extLst>
                    <a:ext uri="{9D8B030D-6E8A-4147-A177-3AD203B41FA5}">
                      <a16:colId xmlns:a16="http://schemas.microsoft.com/office/drawing/2014/main" xmlns="" val="20002"/>
                    </a:ext>
                  </a:extLst>
                </a:gridCol>
                <a:gridCol w="2743199">
                  <a:extLst>
                    <a:ext uri="{9D8B030D-6E8A-4147-A177-3AD203B41FA5}">
                      <a16:colId xmlns:a16="http://schemas.microsoft.com/office/drawing/2014/main" xmlns="" val="20003"/>
                    </a:ext>
                  </a:extLst>
                </a:gridCol>
              </a:tblGrid>
              <a:tr h="304800">
                <a:tc gridSpan="4">
                  <a:txBody>
                    <a:bodyPr/>
                    <a:lstStyle/>
                    <a:p>
                      <a:pPr algn="ctr"/>
                      <a:r>
                        <a:rPr lang="en-US" sz="1600" b="1" dirty="0"/>
                        <a:t>2017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xmlns=""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a:solidFill>
                            <a:schemeClr val="accent1"/>
                          </a:solidFill>
                        </a:rPr>
                        <a:t>Continue comment resolution against D1</a:t>
                      </a:r>
                    </a:p>
                    <a:p>
                      <a:pPr marL="285750" indent="-285750">
                        <a:buFont typeface="Arial" panose="020B0604020202020204" pitchFamily="34" charset="0"/>
                        <a:buChar char="•"/>
                      </a:pPr>
                      <a:r>
                        <a:rPr lang="en-US" sz="1400" dirty="0">
                          <a:solidFill>
                            <a:schemeClr val="accent1"/>
                          </a:solidFill>
                        </a:rPr>
                        <a:t>Prepare draft D2</a:t>
                      </a:r>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a:solidFill>
                            <a:schemeClr val="accent1"/>
                          </a:solidFill>
                        </a:rPr>
                        <a:t>Finish comment resolution against D1</a:t>
                      </a:r>
                    </a:p>
                    <a:p>
                      <a:pPr marL="285750" indent="-285750">
                        <a:buFont typeface="Arial" panose="020B0604020202020204" pitchFamily="34" charset="0"/>
                        <a:buChar char="•"/>
                      </a:pPr>
                      <a:r>
                        <a:rPr lang="en-US" altLang="ko-KR" sz="1400" dirty="0">
                          <a:solidFill>
                            <a:schemeClr val="accent1"/>
                          </a:solidFill>
                        </a:rPr>
                        <a:t>Prepare draft D2</a:t>
                      </a:r>
                    </a:p>
                  </a:txBody>
                  <a:tcPr>
                    <a:solidFill>
                      <a:schemeClr val="bg1">
                        <a:lumMod val="95000"/>
                      </a:schemeClr>
                    </a:solidFill>
                  </a:tcPr>
                </a:tc>
                <a:extLst>
                  <a:ext uri="{0D108BD9-81ED-4DB2-BD59-A6C34878D82A}">
                    <a16:rowId xmlns:a16="http://schemas.microsoft.com/office/drawing/2014/main" xmlns=""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a16="http://schemas.microsoft.com/office/drawing/2014/main" xmlns="" val="10003"/>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a:solidFill>
                            <a:schemeClr val="accent1"/>
                          </a:solidFill>
                        </a:rPr>
                        <a:t>Release Draft</a:t>
                      </a:r>
                      <a:r>
                        <a:rPr lang="en-US" altLang="ko-KR" sz="1400" strike="noStrike" baseline="0" dirty="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strike="noStrike" baseline="0" dirty="0">
                          <a:solidFill>
                            <a:schemeClr val="accent1"/>
                          </a:solidFill>
                        </a:rPr>
                        <a:t>D2 comment resolution</a:t>
                      </a:r>
                    </a:p>
                    <a:p>
                      <a:pPr marL="285750" indent="-285750">
                        <a:buFont typeface="Arial" panose="020B0604020202020204" pitchFamily="34" charset="0"/>
                        <a:buChar char="•"/>
                      </a:pPr>
                      <a:r>
                        <a:rPr lang="en-US" altLang="ko-KR" sz="1400" strike="noStrike" baseline="0" dirty="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extLst>
                  <a:ext uri="{0D108BD9-81ED-4DB2-BD59-A6C34878D82A}">
                    <a16:rowId xmlns:a16="http://schemas.microsoft.com/office/drawing/2014/main" xmlns=""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xmlns=""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a:solidFill>
                            <a:schemeClr val="accent1"/>
                          </a:solidFill>
                        </a:rPr>
                        <a:t>D3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a:solidFill>
                            <a:schemeClr val="accent1"/>
                          </a:solidFill>
                        </a:rPr>
                        <a:t>Release D4</a:t>
                      </a: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D4 comment resolution</a:t>
                      </a:r>
                    </a:p>
                  </a:txBody>
                  <a:tcPr>
                    <a:solidFill>
                      <a:schemeClr val="bg1">
                        <a:lumMod val="95000"/>
                      </a:schemeClr>
                    </a:solidFill>
                  </a:tcPr>
                </a:tc>
                <a:extLst>
                  <a:ext uri="{0D108BD9-81ED-4DB2-BD59-A6C34878D82A}">
                    <a16:rowId xmlns:a16="http://schemas.microsoft.com/office/drawing/2014/main" xmlns=""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xmlns="" val="10007"/>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Release D5</a:t>
                      </a: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D5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a:solidFill>
                            <a:schemeClr val="tx1"/>
                          </a:solidFill>
                        </a:rPr>
                        <a:t>Request (conditional) approval for Letter Ballot</a:t>
                      </a:r>
                    </a:p>
                  </a:txBody>
                  <a:tcPr>
                    <a:solidFill>
                      <a:srgbClr val="FFFFCC"/>
                    </a:solidFill>
                  </a:tcPr>
                </a:tc>
                <a:tc>
                  <a:txBody>
                    <a:bodyPr/>
                    <a:lstStyle/>
                    <a:p>
                      <a:pPr marL="285750" indent="-285750">
                        <a:buFont typeface="Arial" panose="020B0604020202020204" pitchFamily="34" charset="0"/>
                        <a:buChar char="•"/>
                      </a:pPr>
                      <a:r>
                        <a:rPr lang="en-US" sz="1600" dirty="0">
                          <a:solidFill>
                            <a:schemeClr val="accent1"/>
                          </a:solidFill>
                        </a:rPr>
                        <a:t>Release LB D0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Letter Ballot 1 for LB D0</a:t>
                      </a:r>
                      <a:endParaRPr lang="en-US" altLang="ko-KR"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a16="http://schemas.microsoft.com/office/drawing/2014/main" xmlns=""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48</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a:t>July  2018</a:t>
            </a: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1371600" y="762000"/>
            <a:ext cx="6172200" cy="584776"/>
          </a:xfrm>
          <a:prstGeom prst="rect">
            <a:avLst/>
          </a:prstGeom>
        </p:spPr>
        <p:txBody>
          <a:bodyPr wrap="square">
            <a:spAutoFit/>
          </a:bodyPr>
          <a:lstStyle/>
          <a:p>
            <a:r>
              <a:rPr lang="en-US" sz="3200" u="sng" dirty="0"/>
              <a:t>Updated Milestone and Schedule (1)</a:t>
            </a:r>
          </a:p>
        </p:txBody>
      </p:sp>
      <p:sp>
        <p:nvSpPr>
          <p:cNvPr id="15" name="Footer Placeholder 2">
            <a:extLst>
              <a:ext uri="{FF2B5EF4-FFF2-40B4-BE49-F238E27FC236}">
                <a16:creationId xmlns:a16="http://schemas.microsoft.com/office/drawing/2014/main" xmlns="" id="{3408F4C6-A5CD-4BE9-9BF0-F3670D5F7AD4}"/>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41161623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49</a:t>
            </a:fld>
            <a:endParaRPr lang="en-US" altLang="en-US"/>
          </a:p>
        </p:txBody>
      </p:sp>
      <p:sp>
        <p:nvSpPr>
          <p:cNvPr id="3" name="Rectangle 2"/>
          <p:cNvSpPr/>
          <p:nvPr/>
        </p:nvSpPr>
        <p:spPr>
          <a:xfrm>
            <a:off x="1371600" y="786824"/>
            <a:ext cx="6400800" cy="584776"/>
          </a:xfrm>
          <a:prstGeom prst="rect">
            <a:avLst/>
          </a:prstGeom>
        </p:spPr>
        <p:txBody>
          <a:bodyPr wrap="square">
            <a:spAutoFit/>
          </a:bodyPr>
          <a:lstStyle/>
          <a:p>
            <a:pPr algn="ctr"/>
            <a:r>
              <a:rPr lang="en-US" sz="3200" u="sng" dirty="0"/>
              <a:t>Updated Milestone and Schedule (2)</a:t>
            </a:r>
          </a:p>
        </p:txBody>
      </p:sp>
      <p:cxnSp>
        <p:nvCxnSpPr>
          <p:cNvPr id="9" name="Straight Connector 9"/>
          <p:cNvCxnSpPr>
            <a:cxnSpLocks/>
          </p:cNvCxnSpPr>
          <p:nvPr/>
        </p:nvCxnSpPr>
        <p:spPr bwMode="auto">
          <a:xfrm>
            <a:off x="419100" y="609600"/>
            <a:ext cx="8636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Date Placeholder 1">
            <a:extLst>
              <a:ext uri="{FF2B5EF4-FFF2-40B4-BE49-F238E27FC236}">
                <a16:creationId xmlns:a16="http://schemas.microsoft.com/office/drawing/2014/main" xmlns="" id="{A8368831-66B1-4ACB-9E11-E693DEAF6B9B}"/>
              </a:ext>
            </a:extLst>
          </p:cNvPr>
          <p:cNvSpPr>
            <a:spLocks noGrp="1"/>
          </p:cNvSpPr>
          <p:nvPr>
            <p:ph type="dt" sz="half" idx="10"/>
          </p:nvPr>
        </p:nvSpPr>
        <p:spPr>
          <a:xfrm>
            <a:off x="685800" y="378281"/>
            <a:ext cx="1600200" cy="215444"/>
          </a:xfrm>
        </p:spPr>
        <p:txBody>
          <a:bodyPr/>
          <a:lstStyle/>
          <a:p>
            <a:r>
              <a:rPr lang="en-US" altLang="en-US" dirty="0"/>
              <a:t>July  2018</a:t>
            </a:r>
          </a:p>
        </p:txBody>
      </p:sp>
      <p:graphicFrame>
        <p:nvGraphicFramePr>
          <p:cNvPr id="13" name="Table 12"/>
          <p:cNvGraphicFramePr>
            <a:graphicFrameLocks noGrp="1"/>
          </p:cNvGraphicFramePr>
          <p:nvPr>
            <p:extLst>
              <p:ext uri="{D42A27DB-BD31-4B8C-83A1-F6EECF244321}">
                <p14:modId xmlns:p14="http://schemas.microsoft.com/office/powerpoint/2010/main" val="2151701367"/>
              </p:ext>
            </p:extLst>
          </p:nvPr>
        </p:nvGraphicFramePr>
        <p:xfrm>
          <a:off x="76199" y="1772920"/>
          <a:ext cx="9002484" cy="443992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xmlns="" val="20000"/>
                    </a:ext>
                  </a:extLst>
                </a:gridCol>
                <a:gridCol w="2754086">
                  <a:extLst>
                    <a:ext uri="{9D8B030D-6E8A-4147-A177-3AD203B41FA5}">
                      <a16:colId xmlns:a16="http://schemas.microsoft.com/office/drawing/2014/main" xmlns="" val="20001"/>
                    </a:ext>
                  </a:extLst>
                </a:gridCol>
                <a:gridCol w="2732314">
                  <a:extLst>
                    <a:ext uri="{9D8B030D-6E8A-4147-A177-3AD203B41FA5}">
                      <a16:colId xmlns:a16="http://schemas.microsoft.com/office/drawing/2014/main" xmlns="" val="20002"/>
                    </a:ext>
                  </a:extLst>
                </a:gridCol>
                <a:gridCol w="2743199">
                  <a:extLst>
                    <a:ext uri="{9D8B030D-6E8A-4147-A177-3AD203B41FA5}">
                      <a16:colId xmlns:a16="http://schemas.microsoft.com/office/drawing/2014/main" xmlns="" val="20003"/>
                    </a:ext>
                  </a:extLst>
                </a:gridCol>
              </a:tblGrid>
              <a:tr h="370840">
                <a:tc gridSpan="4">
                  <a:txBody>
                    <a:bodyPr/>
                    <a:lstStyle/>
                    <a:p>
                      <a:pPr algn="ctr"/>
                      <a:r>
                        <a:rPr lang="en-US" sz="1600" b="1" dirty="0"/>
                        <a:t>2018</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xmlns=""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strike="noStrike" baseline="0" dirty="0">
                          <a:solidFill>
                            <a:schemeClr val="accent1"/>
                          </a:solidFill>
                        </a:rPr>
                        <a:t>LB1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rgbClr val="008000"/>
                          </a:solidFill>
                        </a:rPr>
                        <a:t>Release LB D1</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strike="noStrike" baseline="0" dirty="0">
                          <a:solidFill>
                            <a:srgbClr val="008000"/>
                          </a:solidFill>
                        </a:rPr>
                        <a:t>Request for </a:t>
                      </a:r>
                      <a:r>
                        <a:rPr lang="en-US" altLang="ja-JP" sz="1600" strike="noStrike" baseline="0" dirty="0" err="1">
                          <a:solidFill>
                            <a:srgbClr val="008000"/>
                          </a:solidFill>
                        </a:rPr>
                        <a:t>Recirc</a:t>
                      </a:r>
                      <a:r>
                        <a:rPr lang="en-US" altLang="ja-JP" sz="1600" strike="noStrike" baseline="0" dirty="0">
                          <a:solidFill>
                            <a:srgbClr val="008000"/>
                          </a:solidFill>
                        </a:rPr>
                        <a:t> Ballot 1 for D1</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LB D1 comment resolution</a:t>
                      </a:r>
                      <a:endParaRPr lang="en-US" altLang="ja-JP" sz="1600" strike="noStrike" baseline="0" dirty="0">
                        <a:solidFill>
                          <a:srgbClr val="FF0000"/>
                        </a:solidFill>
                      </a:endParaRPr>
                    </a:p>
                  </a:txBody>
                  <a:tcPr>
                    <a:solidFill>
                      <a:schemeClr val="bg1">
                        <a:lumMod val="95000"/>
                      </a:schemeClr>
                    </a:solidFill>
                  </a:tcPr>
                </a:tc>
                <a:extLst>
                  <a:ext uri="{0D108BD9-81ED-4DB2-BD59-A6C34878D82A}">
                    <a16:rowId xmlns:a16="http://schemas.microsoft.com/office/drawing/2014/main" xmlns=""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xmlns="" val="10003"/>
                  </a:ext>
                </a:extLst>
              </a:tr>
              <a:tr h="60452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LB D2</a:t>
                      </a:r>
                      <a:endParaRPr lang="en-US" altLang="ko-KR" sz="1600" strike="sngStrike" dirty="0">
                        <a:solidFill>
                          <a:srgbClr val="FF0000"/>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LB D2 </a:t>
                      </a:r>
                      <a:r>
                        <a:rPr lang="en-US" altLang="ko-KR" sz="1600" baseline="0" dirty="0">
                          <a:solidFill>
                            <a:schemeClr val="accent1"/>
                          </a:solidFill>
                        </a:rPr>
                        <a:t>comment resolution</a:t>
                      </a:r>
                    </a:p>
                  </a:txBody>
                  <a:tcPr>
                    <a:solidFill>
                      <a:srgbClr val="FFFFCC"/>
                    </a:solidFill>
                  </a:tcPr>
                </a:tc>
                <a:tc>
                  <a:txBody>
                    <a:bodyPr/>
                    <a:lstStyle/>
                    <a:p>
                      <a:pPr marL="0" indent="0">
                        <a:buFont typeface="Arial" panose="020B0604020202020204" pitchFamily="34" charset="0"/>
                        <a:buNone/>
                      </a:pPr>
                      <a:endParaRPr lang="en-US" altLang="ja-JP" sz="1600" dirty="0">
                        <a:solidFill>
                          <a:schemeClr val="accent1"/>
                        </a:solidFill>
                      </a:endParaRPr>
                    </a:p>
                  </a:txBody>
                  <a:tcPr>
                    <a:solidFill>
                      <a:srgbClr val="FFFFCC"/>
                    </a:solidFill>
                  </a:tcPr>
                </a:tc>
                <a:extLst>
                  <a:ext uri="{0D108BD9-81ED-4DB2-BD59-A6C34878D82A}">
                    <a16:rowId xmlns:a16="http://schemas.microsoft.com/office/drawing/2014/main" xmlns=""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xmlns="" val="10005"/>
                  </a:ext>
                </a:extLst>
              </a:tr>
              <a:tr h="370840">
                <a:tc>
                  <a:txBody>
                    <a:bodyPr/>
                    <a:lstStyle/>
                    <a:p>
                      <a:endParaRPr lang="en-US" sz="160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1600" dirty="0">
                          <a:solidFill>
                            <a:schemeClr val="accent1"/>
                          </a:solidFill>
                        </a:rPr>
                        <a:t>Release SB D0</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a:t>
                      </a:r>
                      <a:r>
                        <a:rPr lang="en-US" altLang="ko-KR" sz="1600" baseline="0" dirty="0">
                          <a:solidFill>
                            <a:schemeClr val="accent1"/>
                          </a:solidFill>
                        </a:rPr>
                        <a:t> D0</a:t>
                      </a:r>
                      <a:r>
                        <a:rPr lang="en-US" altLang="ko-KR" sz="1600" dirty="0">
                          <a:solidFill>
                            <a:schemeClr val="accent1"/>
                          </a:solidFill>
                        </a:rPr>
                        <a:t>  comment resolution</a:t>
                      </a:r>
                    </a:p>
                  </a:txBody>
                  <a:tcPr>
                    <a:solidFill>
                      <a:schemeClr val="bg1">
                        <a:lumMod val="95000"/>
                      </a:schemeClr>
                    </a:solidFill>
                  </a:tcPr>
                </a:tc>
                <a:extLst>
                  <a:ext uri="{0D108BD9-81ED-4DB2-BD59-A6C34878D82A}">
                    <a16:rowId xmlns:a16="http://schemas.microsoft.com/office/drawing/2014/main" xmlns=""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xmlns="" val="10007"/>
                  </a:ext>
                </a:extLst>
              </a:tr>
              <a:tr h="370840">
                <a:tc>
                  <a:txBody>
                    <a:bodyPr/>
                    <a:lstStyle/>
                    <a:p>
                      <a:endParaRPr lang="en-US" sz="1600"/>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solidFill>
                            <a:schemeClr val="accent1"/>
                          </a:solidFill>
                        </a:rPr>
                        <a:t>Release SB D1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ko-KR" sz="1600" dirty="0">
                          <a:solidFill>
                            <a:schemeClr val="accent1"/>
                          </a:solidFill>
                        </a:rPr>
                        <a:t>SA review</a:t>
                      </a:r>
                    </a:p>
                    <a:p>
                      <a:pPr marL="0" indent="0">
                        <a:buFont typeface="Arial" panose="020B0604020202020204" pitchFamily="34" charset="0"/>
                        <a:buNone/>
                      </a:pPr>
                      <a:endParaRPr lang="en-US" altLang="ko-KR" sz="1600" dirty="0">
                        <a:solidFill>
                          <a:schemeClr val="accent1"/>
                        </a:solidFill>
                      </a:endParaRP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rgbClr val="FFFFCC"/>
                    </a:solidFill>
                  </a:tcPr>
                </a:tc>
                <a:extLst>
                  <a:ext uri="{0D108BD9-81ED-4DB2-BD59-A6C34878D82A}">
                    <a16:rowId xmlns:a16="http://schemas.microsoft.com/office/drawing/2014/main" xmlns="" val="10008"/>
                  </a:ext>
                </a:extLst>
              </a:tr>
            </a:tbl>
          </a:graphicData>
        </a:graphic>
      </p:graphicFrame>
      <p:sp>
        <p:nvSpPr>
          <p:cNvPr id="11" name="Footer Placeholder 2">
            <a:extLst>
              <a:ext uri="{FF2B5EF4-FFF2-40B4-BE49-F238E27FC236}">
                <a16:creationId xmlns:a16="http://schemas.microsoft.com/office/drawing/2014/main" xmlns="" id="{D4BC95DB-52A9-4363-BD39-0728A541D4A4}"/>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1546186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5"/>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July 2018</a:t>
            </a:r>
          </a:p>
        </p:txBody>
      </p:sp>
      <p:sp>
        <p:nvSpPr>
          <p:cNvPr id="7171" name="Footer Placeholder 6"/>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7172" name="Slide Number Placeholder 7"/>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5A265F72-EDBC-4F1B-B408-4167E90A375A}" type="slidenum">
              <a:rPr lang="en-US" sz="1200" smtClean="0"/>
              <a:pPr>
                <a:defRPr/>
              </a:pPr>
              <a:t>5</a:t>
            </a:fld>
            <a:endParaRPr lang="en-US" sz="1200" smtClean="0"/>
          </a:p>
        </p:txBody>
      </p:sp>
      <p:sp>
        <p:nvSpPr>
          <p:cNvPr id="7173" name="Rectangle 2"/>
          <p:cNvSpPr>
            <a:spLocks noGrp="1" noChangeArrowheads="1"/>
          </p:cNvSpPr>
          <p:nvPr>
            <p:ph type="title"/>
          </p:nvPr>
        </p:nvSpPr>
        <p:spPr/>
        <p:txBody>
          <a:bodyPr/>
          <a:lstStyle/>
          <a:p>
            <a:pPr>
              <a:defRPr/>
            </a:pPr>
            <a:r>
              <a:rPr lang="en-US" sz="3200" dirty="0" smtClean="0"/>
              <a:t>San Diego </a:t>
            </a:r>
            <a:r>
              <a:rPr lang="en-US" sz="3200" dirty="0"/>
              <a:t>Session Objectives</a:t>
            </a:r>
            <a:br>
              <a:rPr lang="en-US" sz="3200" dirty="0"/>
            </a:br>
            <a:r>
              <a:rPr lang="en-US" sz="3200" dirty="0" smtClean="0"/>
              <a:t>July 8-13, 2018</a:t>
            </a:r>
            <a:endParaRPr lang="en-US" sz="3200" dirty="0"/>
          </a:p>
        </p:txBody>
      </p:sp>
      <p:sp>
        <p:nvSpPr>
          <p:cNvPr id="7174" name="Rectangle 4"/>
          <p:cNvSpPr>
            <a:spLocks noChangeArrowheads="1"/>
          </p:cNvSpPr>
          <p:nvPr/>
        </p:nvSpPr>
        <p:spPr bwMode="auto">
          <a:xfrm>
            <a:off x="990600" y="1752600"/>
            <a:ext cx="769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990600" lvl="1" indent="-533400" fontAlgn="b">
              <a:spcBef>
                <a:spcPct val="20000"/>
              </a:spcBef>
              <a:buFontTx/>
              <a:buAutoNum type="arabicPeriod"/>
              <a:defRPr/>
            </a:pPr>
            <a:endParaRPr lang="en-US" sz="2400">
              <a:solidFill>
                <a:srgbClr val="000000"/>
              </a:solidFill>
              <a:latin typeface="Arial Rounded MT Bold" charset="0"/>
              <a:ea typeface="ＭＳ Ｐゴシック" charset="0"/>
              <a:cs typeface="Arial" charset="0"/>
            </a:endParaRPr>
          </a:p>
          <a:p>
            <a:pPr marL="609600" indent="-609600" fontAlgn="b">
              <a:spcBef>
                <a:spcPct val="20000"/>
              </a:spcBef>
              <a:defRPr/>
            </a:pPr>
            <a:endParaRPr lang="en-US" sz="2400">
              <a:latin typeface="Arial Rounded MT Bold" charset="0"/>
              <a:ea typeface="ＭＳ Ｐゴシック" charset="0"/>
              <a:cs typeface="Arial" charset="0"/>
            </a:endParaRPr>
          </a:p>
        </p:txBody>
      </p:sp>
      <p:sp>
        <p:nvSpPr>
          <p:cNvPr id="2" name="Text Placeholder 1"/>
          <p:cNvSpPr>
            <a:spLocks noGrp="1"/>
          </p:cNvSpPr>
          <p:nvPr>
            <p:ph type="body" sz="half" idx="1"/>
          </p:nvPr>
        </p:nvSpPr>
        <p:spPr>
          <a:xfrm>
            <a:off x="685800" y="1741488"/>
            <a:ext cx="8077200" cy="4114800"/>
          </a:xfrm>
        </p:spPr>
        <p:txBody>
          <a:bodyPr/>
          <a:lstStyle/>
          <a:p>
            <a:pPr marL="0" indent="0" fontAlgn="b">
              <a:lnSpc>
                <a:spcPct val="80000"/>
              </a:lnSpc>
              <a:buFontTx/>
              <a:buNone/>
              <a:defRPr/>
            </a:pPr>
            <a:endParaRPr lang="en-US" sz="2200" dirty="0">
              <a:solidFill>
                <a:srgbClr val="000000"/>
              </a:solidFill>
              <a:latin typeface="Arial Rounded MT Bold" pitchFamily="34" charset="0"/>
              <a:ea typeface="ＭＳ Ｐゴシック" pitchFamily="34" charset="-128"/>
              <a:cs typeface="Times New Roman" pitchFamily="18" charset="0"/>
            </a:endParaRPr>
          </a:p>
          <a:p>
            <a:pPr marL="0" indent="0" fontAlgn="b">
              <a:lnSpc>
                <a:spcPct val="80000"/>
              </a:lnSpc>
              <a:buFontTx/>
              <a:buNone/>
              <a:defRPr/>
            </a:pPr>
            <a:r>
              <a:rPr lang="en-US" sz="2200" dirty="0" smtClean="0">
                <a:latin typeface="Arial Rounded MT Bold" pitchFamily="34" charset="0"/>
                <a:ea typeface="ＭＳ Ｐゴシック" pitchFamily="34" charset="-128"/>
                <a:cs typeface="Times New Roman" pitchFamily="18" charset="0"/>
              </a:rPr>
              <a:t>TASK GROUP 12 -15.4 Upper Layer Interface (ULI)</a:t>
            </a:r>
          </a:p>
          <a:p>
            <a:pPr marL="742950" lvl="2" indent="-400050" fontAlgn="b">
              <a:spcBef>
                <a:spcPct val="0"/>
              </a:spcBef>
              <a:spcAft>
                <a:spcPts val="300"/>
              </a:spcAft>
              <a:buFontTx/>
              <a:buAutoNum type="arabicPeriod"/>
              <a:defRPr/>
            </a:pPr>
            <a:r>
              <a:rPr lang="en-US" sz="2200" dirty="0" smtClean="0">
                <a:solidFill>
                  <a:srgbClr val="000000"/>
                </a:solidFill>
                <a:latin typeface="Arial Rounded MT Bold" pitchFamily="34" charset="0"/>
                <a:ea typeface="ＭＳ Ｐゴシック" pitchFamily="34" charset="-128"/>
                <a:cs typeface="Arial" pitchFamily="34" charset="0"/>
              </a:rPr>
              <a:t>continue work on architecture/content</a:t>
            </a:r>
            <a:endParaRPr lang="en-US" sz="2200" dirty="0">
              <a:solidFill>
                <a:srgbClr val="000000"/>
              </a:solidFill>
              <a:latin typeface="Arial Rounded MT Bold" pitchFamily="34" charset="0"/>
              <a:ea typeface="ＭＳ Ｐゴシック" pitchFamily="34" charset="-128"/>
              <a:cs typeface="Arial" pitchFamily="34" charset="0"/>
            </a:endParaRPr>
          </a:p>
          <a:p>
            <a:pPr marL="742950" lvl="2" indent="-400050" fontAlgn="b">
              <a:spcBef>
                <a:spcPct val="0"/>
              </a:spcBef>
              <a:spcAft>
                <a:spcPts val="300"/>
              </a:spcAft>
              <a:buFontTx/>
              <a:buAutoNum type="arabicPeriod"/>
              <a:defRPr/>
            </a:pPr>
            <a:r>
              <a:rPr lang="en-US" sz="2200" dirty="0" smtClean="0">
                <a:solidFill>
                  <a:srgbClr val="000000"/>
                </a:solidFill>
                <a:latin typeface="Arial Rounded MT Bold" pitchFamily="34" charset="0"/>
                <a:ea typeface="ＭＳ Ｐゴシック" pitchFamily="34" charset="-128"/>
                <a:cs typeface="Arial" pitchFamily="34" charset="0"/>
              </a:rPr>
              <a:t>Update </a:t>
            </a:r>
            <a:r>
              <a:rPr lang="en-US" sz="2200" dirty="0">
                <a:solidFill>
                  <a:srgbClr val="000000"/>
                </a:solidFill>
                <a:latin typeface="Arial Rounded MT Bold" pitchFamily="34" charset="0"/>
                <a:ea typeface="ＭＳ Ｐゴシック" pitchFamily="34" charset="-128"/>
                <a:cs typeface="Arial" pitchFamily="34" charset="0"/>
              </a:rPr>
              <a:t>Project </a:t>
            </a:r>
            <a:r>
              <a:rPr lang="en-US" sz="2200" dirty="0" smtClean="0">
                <a:solidFill>
                  <a:srgbClr val="000000"/>
                </a:solidFill>
                <a:latin typeface="Arial Rounded MT Bold" pitchFamily="34" charset="0"/>
                <a:ea typeface="ＭＳ Ｐゴシック" pitchFamily="34" charset="-128"/>
                <a:cs typeface="Arial" pitchFamily="34" charset="0"/>
              </a:rPr>
              <a:t>Plan/Timeline</a:t>
            </a:r>
          </a:p>
          <a:p>
            <a:pPr marL="742950" lvl="2" indent="-400050" fontAlgn="b">
              <a:spcBef>
                <a:spcPct val="0"/>
              </a:spcBef>
              <a:spcAft>
                <a:spcPts val="300"/>
              </a:spcAft>
              <a:buFontTx/>
              <a:buAutoNum type="arabicPeriod"/>
              <a:defRPr/>
            </a:pPr>
            <a:endParaRPr lang="en-US" sz="2200" dirty="0" smtClean="0">
              <a:solidFill>
                <a:srgbClr val="000000"/>
              </a:solidFill>
              <a:latin typeface="Arial Rounded MT Bold" pitchFamily="34" charset="0"/>
              <a:ea typeface="ＭＳ Ｐゴシック" pitchFamily="34" charset="-128"/>
              <a:cs typeface="Arial" pitchFamily="34" charset="0"/>
            </a:endParaRPr>
          </a:p>
          <a:p>
            <a:pPr marL="0" indent="0" fontAlgn="b">
              <a:lnSpc>
                <a:spcPct val="80000"/>
              </a:lnSpc>
              <a:buFontTx/>
              <a:buNone/>
              <a:defRPr/>
            </a:pPr>
            <a:r>
              <a:rPr lang="en-US" sz="2200" dirty="0">
                <a:latin typeface="Arial Rounded MT Bold" pitchFamily="34" charset="0"/>
                <a:ea typeface="ＭＳ Ｐゴシック" pitchFamily="34" charset="-128"/>
                <a:cs typeface="Times New Roman" pitchFamily="18" charset="0"/>
              </a:rPr>
              <a:t>TASK GROUP </a:t>
            </a:r>
            <a:r>
              <a:rPr lang="en-US" sz="2200" dirty="0" smtClean="0">
                <a:latin typeface="Arial Rounded MT Bold" pitchFamily="34" charset="0"/>
                <a:ea typeface="ＭＳ Ｐゴシック" pitchFamily="34" charset="-128"/>
                <a:cs typeface="Times New Roman" pitchFamily="18" charset="0"/>
              </a:rPr>
              <a:t>13 –Multi Gigabit/sec OWC</a:t>
            </a:r>
            <a:endParaRPr lang="en-US" sz="2200" dirty="0">
              <a:latin typeface="Arial Rounded MT Bold" pitchFamily="34" charset="0"/>
              <a:ea typeface="ＭＳ Ｐゴシック" pitchFamily="34" charset="-128"/>
              <a:cs typeface="Times New Roman" pitchFamily="18" charset="0"/>
            </a:endParaRPr>
          </a:p>
          <a:p>
            <a:pPr marL="742950" lvl="2" indent="-400050" fontAlgn="b">
              <a:spcBef>
                <a:spcPct val="0"/>
              </a:spcBef>
              <a:spcAft>
                <a:spcPts val="300"/>
              </a:spcAft>
              <a:buFontTx/>
              <a:buAutoNum type="arabicPeriod"/>
              <a:defRPr/>
            </a:pPr>
            <a:r>
              <a:rPr lang="en-US" sz="2200" dirty="0" smtClean="0">
                <a:solidFill>
                  <a:srgbClr val="000000"/>
                </a:solidFill>
                <a:latin typeface="Arial Rounded MT Bold" pitchFamily="34" charset="0"/>
                <a:ea typeface="ＭＳ Ｐゴシック" pitchFamily="34" charset="-128"/>
                <a:cs typeface="Arial" pitchFamily="34" charset="0"/>
              </a:rPr>
              <a:t>Work on </a:t>
            </a:r>
            <a:r>
              <a:rPr lang="en-US" sz="2200" dirty="0" err="1" smtClean="0">
                <a:solidFill>
                  <a:srgbClr val="000000"/>
                </a:solidFill>
                <a:latin typeface="Arial Rounded MT Bold" pitchFamily="34" charset="0"/>
                <a:ea typeface="ＭＳ Ｐゴシック" pitchFamily="34" charset="-128"/>
                <a:cs typeface="Arial" pitchFamily="34" charset="0"/>
              </a:rPr>
              <a:t>ballotable</a:t>
            </a:r>
            <a:r>
              <a:rPr lang="en-US" sz="2200" dirty="0" smtClean="0">
                <a:solidFill>
                  <a:srgbClr val="000000"/>
                </a:solidFill>
                <a:latin typeface="Arial Rounded MT Bold" pitchFamily="34" charset="0"/>
                <a:ea typeface="ＭＳ Ｐゴシック" pitchFamily="34" charset="-128"/>
                <a:cs typeface="Arial" pitchFamily="34" charset="0"/>
              </a:rPr>
              <a:t> draft</a:t>
            </a:r>
            <a:endParaRPr lang="en-US" sz="2200" dirty="0">
              <a:solidFill>
                <a:srgbClr val="000000"/>
              </a:solidFill>
              <a:latin typeface="Arial Rounded MT Bold" pitchFamily="34" charset="0"/>
              <a:ea typeface="ＭＳ Ｐゴシック" pitchFamily="34" charset="-128"/>
              <a:cs typeface="Arial" pitchFamily="34" charset="0"/>
            </a:endParaRPr>
          </a:p>
          <a:p>
            <a:pPr marL="742950" lvl="2" indent="-400050" fontAlgn="b">
              <a:spcBef>
                <a:spcPct val="0"/>
              </a:spcBef>
              <a:spcAft>
                <a:spcPts val="300"/>
              </a:spcAft>
              <a:buFontTx/>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Update Project Plan/Timeline</a:t>
            </a:r>
          </a:p>
          <a:p>
            <a:pPr marL="742950" lvl="2" indent="-400050" fontAlgn="b">
              <a:spcBef>
                <a:spcPct val="0"/>
              </a:spcBef>
              <a:spcAft>
                <a:spcPts val="300"/>
              </a:spcAft>
              <a:buFontTx/>
              <a:buAutoNum type="arabicPeriod"/>
              <a:defRPr/>
            </a:pPr>
            <a:endParaRPr lang="en-US" sz="2200" dirty="0">
              <a:solidFill>
                <a:srgbClr val="000000"/>
              </a:solidFill>
              <a:latin typeface="Arial Rounded MT Bold" pitchFamily="34" charset="0"/>
              <a:ea typeface="ＭＳ Ｐゴシック" pitchFamily="34" charset="-128"/>
              <a:cs typeface="Arial" pitchFamily="34" charset="0"/>
            </a:endParaRPr>
          </a:p>
          <a:p>
            <a:pPr marL="0" lvl="1" indent="0" fontAlgn="b">
              <a:buFontTx/>
              <a:buAutoNum type="arabicPeriod"/>
              <a:defRPr/>
            </a:pPr>
            <a:endParaRPr lang="en-US" sz="800" dirty="0" smtClean="0">
              <a:solidFill>
                <a:srgbClr val="000000"/>
              </a:solidFill>
              <a:latin typeface="Arial Rounded MT Bold" pitchFamily="34" charset="0"/>
              <a:ea typeface="ＭＳ Ｐゴシック" pitchFamily="34" charset="-128"/>
              <a:cs typeface="Arial" pitchFamily="34" charset="0"/>
            </a:endParaRPr>
          </a:p>
          <a:p>
            <a:pPr marL="0" lvl="1" indent="0" fontAlgn="b">
              <a:spcBef>
                <a:spcPct val="0"/>
              </a:spcBef>
              <a:buFontTx/>
              <a:buNone/>
              <a:defRPr/>
            </a:pPr>
            <a:endParaRPr lang="en-US" sz="2200" dirty="0" smtClean="0">
              <a:latin typeface="Arial Rounded MT Bold" pitchFamily="34" charset="0"/>
              <a:ea typeface="ＭＳ Ｐゴシック" pitchFamily="34" charset="-128"/>
              <a:cs typeface="Arial"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959963485"/>
              </p:ext>
            </p:extLst>
          </p:nvPr>
        </p:nvGraphicFramePr>
        <p:xfrm>
          <a:off x="76199" y="1564640"/>
          <a:ext cx="9002484" cy="38709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xmlns="" val="20000"/>
                    </a:ext>
                  </a:extLst>
                </a:gridCol>
                <a:gridCol w="2754086">
                  <a:extLst>
                    <a:ext uri="{9D8B030D-6E8A-4147-A177-3AD203B41FA5}">
                      <a16:colId xmlns:a16="http://schemas.microsoft.com/office/drawing/2014/main" xmlns="" val="20001"/>
                    </a:ext>
                  </a:extLst>
                </a:gridCol>
                <a:gridCol w="2732314">
                  <a:extLst>
                    <a:ext uri="{9D8B030D-6E8A-4147-A177-3AD203B41FA5}">
                      <a16:colId xmlns:a16="http://schemas.microsoft.com/office/drawing/2014/main" xmlns="" val="20002"/>
                    </a:ext>
                  </a:extLst>
                </a:gridCol>
                <a:gridCol w="2743199">
                  <a:extLst>
                    <a:ext uri="{9D8B030D-6E8A-4147-A177-3AD203B41FA5}">
                      <a16:colId xmlns:a16="http://schemas.microsoft.com/office/drawing/2014/main" xmlns="" val="20003"/>
                    </a:ext>
                  </a:extLst>
                </a:gridCol>
              </a:tblGrid>
              <a:tr h="304800">
                <a:tc gridSpan="4">
                  <a:txBody>
                    <a:bodyPr/>
                    <a:lstStyle/>
                    <a:p>
                      <a:pPr algn="ctr"/>
                      <a:r>
                        <a:rPr lang="en-US" sz="1600" b="1" dirty="0"/>
                        <a:t>2019</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xmlns="" val="10001"/>
                  </a:ext>
                </a:extLst>
              </a:tr>
              <a:tr h="370840">
                <a:tc>
                  <a:txBody>
                    <a:bodyPr/>
                    <a:lstStyle/>
                    <a:p>
                      <a:endParaRPr lang="en-US" sz="1600" dirty="0"/>
                    </a:p>
                  </a:txBody>
                  <a:tcPr>
                    <a:solidFill>
                      <a:schemeClr val="bg1">
                        <a:lumMod val="95000"/>
                      </a:schemeClr>
                    </a:solidFill>
                  </a:tcPr>
                </a:tc>
                <a:tc>
                  <a:txBody>
                    <a:bodyPr/>
                    <a:lstStyle/>
                    <a:p>
                      <a:pPr marL="0" indent="0">
                        <a:buFont typeface="Arial" panose="020B0604020202020204" pitchFamily="34" charset="0"/>
                        <a:buNone/>
                      </a:pPr>
                      <a:endParaRPr lang="en-US" sz="1400" strike="noStrike" dirty="0">
                        <a:solidFill>
                          <a:schemeClr val="accent1"/>
                        </a:solidFill>
                      </a:endParaRP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400" dirty="0">
                          <a:solidFill>
                            <a:schemeClr val="accent1"/>
                          </a:solidFill>
                        </a:rPr>
                        <a:t>Publish the standard IEEE802.15.7-2019</a:t>
                      </a:r>
                    </a:p>
                    <a:p>
                      <a:pPr marL="285750" indent="-285750">
                        <a:buFont typeface="Arial" panose="020B0604020202020204" pitchFamily="34" charset="0"/>
                        <a:buChar char="•"/>
                      </a:pP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endParaRPr lang="en-US" altLang="ko-KR" sz="1400" dirty="0">
                        <a:solidFill>
                          <a:schemeClr val="accent1"/>
                        </a:solidFill>
                      </a:endParaRPr>
                    </a:p>
                  </a:txBody>
                  <a:tcPr>
                    <a:solidFill>
                      <a:schemeClr val="bg1">
                        <a:lumMod val="95000"/>
                      </a:schemeClr>
                    </a:solidFill>
                  </a:tcPr>
                </a:tc>
                <a:extLst>
                  <a:ext uri="{0D108BD9-81ED-4DB2-BD59-A6C34878D82A}">
                    <a16:rowId xmlns:a16="http://schemas.microsoft.com/office/drawing/2014/main" xmlns=""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a16="http://schemas.microsoft.com/office/drawing/2014/main" xmlns="" val="10003"/>
                  </a:ext>
                </a:extLst>
              </a:tr>
              <a:tr h="370840">
                <a:tc>
                  <a:txBody>
                    <a:bodyPr/>
                    <a:lstStyle/>
                    <a:p>
                      <a:endParaRPr lang="en-US" sz="1600"/>
                    </a:p>
                  </a:txBody>
                  <a:tcPr>
                    <a:solidFill>
                      <a:srgbClr val="FFFFCC"/>
                    </a:solidFill>
                  </a:tcPr>
                </a:tc>
                <a:tc>
                  <a:txBody>
                    <a:bodyPr/>
                    <a:lstStyle/>
                    <a:p>
                      <a:pPr marL="0" indent="0">
                        <a:buFont typeface="Arial" panose="020B0604020202020204" pitchFamily="34" charset="0"/>
                        <a:buNone/>
                      </a:pPr>
                      <a:endParaRPr lang="en-US" altLang="ko-KR" sz="1400" strike="noStrike" baseline="0" dirty="0">
                        <a:solidFill>
                          <a:schemeClr val="accent1"/>
                        </a:solidFill>
                      </a:endParaRPr>
                    </a:p>
                  </a:txBody>
                  <a:tcPr>
                    <a:solidFill>
                      <a:srgbClr val="FFFFCC"/>
                    </a:solidFill>
                  </a:tcPr>
                </a:tc>
                <a:tc>
                  <a:txBody>
                    <a:bodyPr/>
                    <a:lstStyle/>
                    <a:p>
                      <a:pPr marL="0" indent="0">
                        <a:buFont typeface="Arial" panose="020B0604020202020204" pitchFamily="34" charset="0"/>
                        <a:buNone/>
                      </a:pPr>
                      <a:endParaRPr lang="en-US" altLang="ko-KR" sz="1400" strike="noStrike" baseline="0" dirty="0">
                        <a:solidFill>
                          <a:schemeClr val="accent1"/>
                        </a:solidFill>
                      </a:endParaRPr>
                    </a:p>
                  </a:txBody>
                  <a:tcPr>
                    <a:solidFill>
                      <a:srgbClr val="FFFFCC"/>
                    </a:solidFill>
                  </a:tcPr>
                </a:tc>
                <a:tc>
                  <a:txBody>
                    <a:bodyPr/>
                    <a:lstStyle/>
                    <a:p>
                      <a:pPr marL="0" indent="0">
                        <a:buFont typeface="Arial" panose="020B0604020202020204" pitchFamily="34" charset="0"/>
                        <a:buNone/>
                      </a:pPr>
                      <a:endParaRPr lang="en-US" sz="1400" dirty="0">
                        <a:solidFill>
                          <a:srgbClr val="FF0000"/>
                        </a:solidFill>
                      </a:endParaRPr>
                    </a:p>
                  </a:txBody>
                  <a:tcPr>
                    <a:solidFill>
                      <a:srgbClr val="FFFFCC"/>
                    </a:solidFill>
                  </a:tcPr>
                </a:tc>
                <a:extLst>
                  <a:ext uri="{0D108BD9-81ED-4DB2-BD59-A6C34878D82A}">
                    <a16:rowId xmlns:a16="http://schemas.microsoft.com/office/drawing/2014/main" xmlns=""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xmlns="" val="10005"/>
                  </a:ext>
                </a:extLst>
              </a:tr>
              <a:tr h="370840">
                <a:tc>
                  <a:txBody>
                    <a:bodyPr/>
                    <a:lstStyle/>
                    <a:p>
                      <a:endParaRPr lang="en-US" sz="1600"/>
                    </a:p>
                  </a:txBody>
                  <a:tcPr>
                    <a:solidFill>
                      <a:schemeClr val="bg1">
                        <a:lumMod val="95000"/>
                      </a:schemeClr>
                    </a:solidFill>
                  </a:tcPr>
                </a:tc>
                <a:tc>
                  <a:txBody>
                    <a:bodyPr/>
                    <a:lstStyle/>
                    <a:p>
                      <a:pPr marL="0" indent="0">
                        <a:buFont typeface="Arial" panose="020B0604020202020204" pitchFamily="34" charset="0"/>
                        <a:buNone/>
                      </a:pPr>
                      <a:endParaRPr lang="en-US" altLang="ko-KR" sz="1600" baseline="0" dirty="0">
                        <a:solidFill>
                          <a:schemeClr val="accent1"/>
                        </a:solidFill>
                      </a:endParaRPr>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strike="noStrike" baseline="0" dirty="0">
                        <a:solidFill>
                          <a:schemeClr val="accent1"/>
                        </a:solidFill>
                      </a:endParaRPr>
                    </a:p>
                  </a:txBody>
                  <a:tcPr>
                    <a:solidFill>
                      <a:schemeClr val="bg1">
                        <a:lumMod val="95000"/>
                      </a:schemeClr>
                    </a:solidFill>
                  </a:tcPr>
                </a:tc>
                <a:extLst>
                  <a:ext uri="{0D108BD9-81ED-4DB2-BD59-A6C34878D82A}">
                    <a16:rowId xmlns:a16="http://schemas.microsoft.com/office/drawing/2014/main" xmlns=""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xmlns="" val="10007"/>
                  </a:ext>
                </a:extLst>
              </a:tr>
              <a:tr h="370840">
                <a:tc>
                  <a:txBody>
                    <a:bodyPr/>
                    <a:lstStyle/>
                    <a:p>
                      <a:endParaRPr lang="en-US" sz="1600"/>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dirty="0">
                        <a:solidFill>
                          <a:schemeClr val="accent1"/>
                        </a:solidFill>
                      </a:endParaRPr>
                    </a:p>
                  </a:txBody>
                  <a:tcPr>
                    <a:solidFill>
                      <a:srgbClr val="FFFFCC"/>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ko-KR" sz="1600" baseline="0" dirty="0">
                        <a:solidFill>
                          <a:schemeClr val="tx1"/>
                        </a:solidFill>
                      </a:endParaRPr>
                    </a:p>
                  </a:txBody>
                  <a:tcPr>
                    <a:solidFill>
                      <a:srgbClr val="FFFFCC"/>
                    </a:solidFill>
                  </a:tcPr>
                </a:tc>
                <a:tc>
                  <a:txBody>
                    <a:bodyPr/>
                    <a:lstStyle/>
                    <a:p>
                      <a:pPr marL="0" indent="0">
                        <a:buFont typeface="Arial" panose="020B0604020202020204" pitchFamily="34" charset="0"/>
                        <a:buNone/>
                      </a:pPr>
                      <a:endParaRPr lang="en-US" sz="1600" dirty="0">
                        <a:solidFill>
                          <a:schemeClr val="accent1"/>
                        </a:solidFill>
                      </a:endParaRPr>
                    </a:p>
                  </a:txBody>
                  <a:tcPr>
                    <a:solidFill>
                      <a:srgbClr val="FFFFCC"/>
                    </a:solidFill>
                  </a:tcPr>
                </a:tc>
                <a:extLst>
                  <a:ext uri="{0D108BD9-81ED-4DB2-BD59-A6C34878D82A}">
                    <a16:rowId xmlns:a16="http://schemas.microsoft.com/office/drawing/2014/main" xmlns=""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50</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a:t>July  2018</a:t>
            </a: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1371600" y="762000"/>
            <a:ext cx="6172200" cy="584776"/>
          </a:xfrm>
          <a:prstGeom prst="rect">
            <a:avLst/>
          </a:prstGeom>
        </p:spPr>
        <p:txBody>
          <a:bodyPr wrap="square">
            <a:spAutoFit/>
          </a:bodyPr>
          <a:lstStyle/>
          <a:p>
            <a:r>
              <a:rPr lang="en-US" sz="3200" u="sng" dirty="0"/>
              <a:t>Updated Milestone and Schedule (1)</a:t>
            </a:r>
          </a:p>
        </p:txBody>
      </p:sp>
      <p:sp>
        <p:nvSpPr>
          <p:cNvPr id="15" name="Footer Placeholder 2">
            <a:extLst>
              <a:ext uri="{FF2B5EF4-FFF2-40B4-BE49-F238E27FC236}">
                <a16:creationId xmlns:a16="http://schemas.microsoft.com/office/drawing/2014/main" xmlns="" id="{F86B27F3-49A6-4AD2-9E96-4788430D7B39}"/>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16361834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51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TG10a RMA </a:t>
            </a:r>
            <a:r>
              <a:rPr lang="en-US" sz="1600" dirty="0">
                <a:solidFill>
                  <a:srgbClr val="FF0000"/>
                </a:solidFill>
                <a:latin typeface="Times New Roman" pitchFamily="18" charset="0"/>
                <a:ea typeface="ＭＳ Ｐゴシック" pitchFamily="-65" charset="-128"/>
                <a:cs typeface="+mn-cs"/>
              </a:rPr>
              <a:t>Closing Report for </a:t>
            </a:r>
            <a:r>
              <a:rPr lang="en-US" sz="1600" dirty="0" smtClean="0">
                <a:solidFill>
                  <a:srgbClr val="FF0000"/>
                </a:solidFill>
                <a:latin typeface="Times New Roman" pitchFamily="18" charset="0"/>
                <a:ea typeface="ＭＳ Ｐゴシック" pitchFamily="-65" charset="-128"/>
                <a:cs typeface="+mn-cs"/>
              </a:rPr>
              <a:t>July 2018 Plenary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July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smtClean="0">
                <a:solidFill>
                  <a:schemeClr val="tx2"/>
                </a:solidFill>
                <a:latin typeface="Times New Roman" pitchFamily="18" charset="0"/>
                <a:ea typeface="ＭＳ Ｐゴシック" pitchFamily="-65" charset="-128"/>
                <a:cs typeface="+mn-cs"/>
              </a:rPr>
              <a:t>[</a:t>
            </a:r>
            <a:r>
              <a:rPr lang="es-ES" sz="1600" dirty="0" smtClean="0">
                <a:solidFill>
                  <a:srgbClr val="FF0000"/>
                </a:solidFill>
                <a:latin typeface="Times New Roman" pitchFamily="18" charset="0"/>
                <a:ea typeface="ＭＳ Ｐゴシック" pitchFamily="-65" charset="-128"/>
                <a:cs typeface="+mn-cs"/>
              </a:rPr>
              <a:t>2330 </a:t>
            </a:r>
            <a:r>
              <a:rPr lang="es-ES" sz="1600" dirty="0">
                <a:solidFill>
                  <a:srgbClr val="FF0000"/>
                </a:solidFill>
                <a:latin typeface="Times New Roman" pitchFamily="18" charset="0"/>
                <a:ea typeface="ＭＳ Ｐゴシック" pitchFamily="-65" charset="-128"/>
                <a:cs typeface="+mn-cs"/>
              </a:rPr>
              <a:t>Central </a:t>
            </a:r>
            <a:r>
              <a:rPr lang="es-ES" sz="1600" dirty="0" err="1">
                <a:solidFill>
                  <a:srgbClr val="FF0000"/>
                </a:solidFill>
                <a:latin typeface="Times New Roman" pitchFamily="18" charset="0"/>
                <a:ea typeface="ＭＳ Ｐゴシック" pitchFamily="-65" charset="-128"/>
                <a:cs typeface="+mn-cs"/>
              </a:rPr>
              <a:t>Expy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[Closing </a:t>
            </a:r>
            <a:r>
              <a:rPr lang="en-US" sz="1600" dirty="0" smtClean="0">
                <a:solidFill>
                  <a:schemeClr val="tx2"/>
                </a:solidFill>
                <a:latin typeface="Times New Roman" pitchFamily="18" charset="0"/>
                <a:ea typeface="ＭＳ Ｐゴシック" pitchFamily="-65" charset="-128"/>
              </a:rPr>
              <a:t>report for TG10a </a:t>
            </a:r>
            <a:r>
              <a:rPr lang="en-US" sz="1600" dirty="0" smtClean="0">
                <a:latin typeface="Times New Roman" pitchFamily="18" charset="0"/>
                <a:ea typeface="ＭＳ Ｐゴシック" pitchFamily="-65" charset="-128"/>
                <a:cs typeface="+mn-cs"/>
              </a:rPr>
              <a:t>meeting July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TG10a </a:t>
            </a:r>
            <a:r>
              <a:rPr lang="en-US" sz="1600" dirty="0" smtClean="0">
                <a:solidFill>
                  <a:schemeClr val="tx2"/>
                </a:solidFill>
                <a:latin typeface="Times New Roman" pitchFamily="18" charset="0"/>
                <a:ea typeface="ＭＳ Ｐゴシック" pitchFamily="-65" charset="-128"/>
              </a:rPr>
              <a:t>Closing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[Provide overview of results of the  TG10a session at 802.15 meeting]</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2018&gt;</a:t>
            </a:r>
            <a:endParaRPr lang="en-US" sz="1400" dirty="0"/>
          </a:p>
        </p:txBody>
      </p:sp>
    </p:spTree>
    <p:extLst>
      <p:ext uri="{BB962C8B-B14F-4D97-AF65-F5344CB8AC3E}">
        <p14:creationId xmlns:p14="http://schemas.microsoft.com/office/powerpoint/2010/main" val="200923480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TG10a (RMA)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Charlie Perkins</a:t>
            </a:r>
          </a:p>
          <a:p>
            <a:r>
              <a:rPr lang="en-US" sz="2000" dirty="0" smtClean="0"/>
              <a:t>Secretary	</a:t>
            </a:r>
            <a:r>
              <a:rPr lang="en-US" sz="2000" dirty="0" err="1" smtClean="0"/>
              <a:t>Joerg</a:t>
            </a:r>
            <a:r>
              <a:rPr lang="en-US" sz="2000" dirty="0" smtClean="0"/>
              <a:t> Robert</a:t>
            </a:r>
            <a:endParaRPr lang="en-US" sz="2000" dirty="0"/>
          </a:p>
        </p:txBody>
      </p:sp>
    </p:spTree>
    <p:extLst>
      <p:ext uri="{BB962C8B-B14F-4D97-AF65-F5344CB8AC3E}">
        <p14:creationId xmlns:p14="http://schemas.microsoft.com/office/powerpoint/2010/main" val="6705011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lstStyle/>
          <a:p>
            <a:r>
              <a:rPr lang="en-US" dirty="0" smtClean="0"/>
              <a:t>Goal of TG10a</a:t>
            </a:r>
            <a:endParaRPr lang="en-US" dirty="0"/>
          </a:p>
        </p:txBody>
      </p:sp>
      <p:sp>
        <p:nvSpPr>
          <p:cNvPr id="3" name="Content Placeholder 2"/>
          <p:cNvSpPr>
            <a:spLocks noGrp="1"/>
          </p:cNvSpPr>
          <p:nvPr>
            <p:ph idx="1"/>
          </p:nvPr>
        </p:nvSpPr>
        <p:spPr>
          <a:xfrm>
            <a:off x="838200" y="1295400"/>
            <a:ext cx="7772400" cy="5105400"/>
          </a:xfrm>
        </p:spPr>
        <p:txBody>
          <a:bodyPr/>
          <a:lstStyle/>
          <a:p>
            <a:pPr marL="0" indent="0">
              <a:buNone/>
            </a:pPr>
            <a:r>
              <a:rPr lang="en-US" sz="2800" dirty="0" smtClean="0"/>
              <a:t>Define </a:t>
            </a:r>
            <a:r>
              <a:rPr lang="en-US" sz="2800" dirty="0"/>
              <a:t>how the addressing and route </a:t>
            </a:r>
            <a:r>
              <a:rPr lang="en-US" sz="2800" dirty="0" smtClean="0"/>
              <a:t>information are </a:t>
            </a:r>
            <a:r>
              <a:rPr lang="en-US" sz="2800" dirty="0"/>
              <a:t>to </a:t>
            </a:r>
            <a:r>
              <a:rPr lang="en-US" sz="2800" dirty="0" smtClean="0"/>
              <a:t>be used </a:t>
            </a:r>
            <a:r>
              <a:rPr lang="en-US" sz="2800" dirty="0"/>
              <a:t>by the routing </a:t>
            </a:r>
            <a:r>
              <a:rPr lang="en-US" sz="2800" dirty="0" smtClean="0"/>
              <a:t>modes, </a:t>
            </a:r>
            <a:r>
              <a:rPr lang="en-US" sz="2800" dirty="0"/>
              <a:t>including at least the following:</a:t>
            </a:r>
          </a:p>
          <a:p>
            <a:r>
              <a:rPr lang="en-US" sz="2800" dirty="0" smtClean="0"/>
              <a:t>E2E </a:t>
            </a:r>
            <a:r>
              <a:rPr lang="en-US" sz="2800" dirty="0"/>
              <a:t>acknowledgement from mesh route in non-storing mode</a:t>
            </a:r>
          </a:p>
          <a:p>
            <a:r>
              <a:rPr lang="en-US" sz="2800" dirty="0" smtClean="0"/>
              <a:t>P2P </a:t>
            </a:r>
            <a:r>
              <a:rPr lang="en-US" sz="2800" dirty="0"/>
              <a:t>routing using a combination of up/down routing in non-storing mode</a:t>
            </a:r>
          </a:p>
          <a:p>
            <a:r>
              <a:rPr lang="en-US" sz="2800" dirty="0" smtClean="0"/>
              <a:t>On-demand </a:t>
            </a:r>
            <a:r>
              <a:rPr lang="en-US" sz="2800" dirty="0"/>
              <a:t>P2P routing for E2E acknowledgement in non-storing mode</a:t>
            </a:r>
          </a:p>
          <a:p>
            <a:r>
              <a:rPr lang="en-US" sz="2800" dirty="0" smtClean="0"/>
              <a:t>On-demand </a:t>
            </a:r>
            <a:r>
              <a:rPr lang="en-US" sz="2800" dirty="0"/>
              <a:t>path storing when sending unicast in non-storing mode</a:t>
            </a:r>
          </a:p>
        </p:txBody>
      </p:sp>
      <p:sp>
        <p:nvSpPr>
          <p:cNvPr id="4" name="Date Placeholder 3"/>
          <p:cNvSpPr>
            <a:spLocks noGrp="1"/>
          </p:cNvSpPr>
          <p:nvPr>
            <p:ph type="dt" sz="half" idx="10"/>
          </p:nvPr>
        </p:nvSpPr>
        <p:spPr/>
        <p:txBody>
          <a:bodyPr/>
          <a:lstStyle/>
          <a:p>
            <a:pPr>
              <a:defRPr/>
            </a:pPr>
            <a:r>
              <a:rPr lang="en-US" dirty="0"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53</a:t>
            </a:fld>
            <a:endParaRPr lang="en-US"/>
          </a:p>
        </p:txBody>
      </p:sp>
    </p:spTree>
    <p:extLst>
      <p:ext uri="{BB962C8B-B14F-4D97-AF65-F5344CB8AC3E}">
        <p14:creationId xmlns:p14="http://schemas.microsoft.com/office/powerpoint/2010/main" val="16655306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54</a:t>
            </a:fld>
            <a:endParaRPr lang="en-US"/>
          </a:p>
        </p:txBody>
      </p:sp>
      <p:sp>
        <p:nvSpPr>
          <p:cNvPr id="21509" name="Rectangle 2"/>
          <p:cNvSpPr>
            <a:spLocks noGrp="1" noChangeArrowheads="1"/>
          </p:cNvSpPr>
          <p:nvPr>
            <p:ph type="title" idx="4294967295"/>
          </p:nvPr>
        </p:nvSpPr>
        <p:spPr>
          <a:xfrm>
            <a:off x="457200" y="533400"/>
            <a:ext cx="8305800" cy="762000"/>
          </a:xfrm>
        </p:spPr>
        <p:txBody>
          <a:bodyPr/>
          <a:lstStyle/>
          <a:p>
            <a:r>
              <a:rPr lang="en-US" b="1" dirty="0" smtClean="0">
                <a:latin typeface="Times New Roman" charset="0"/>
                <a:ea typeface="ＭＳ Ｐゴシック" charset="0"/>
                <a:cs typeface="ＭＳ Ｐゴシック" charset="0"/>
              </a:rPr>
              <a:t>TG10a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71500" y="1371601"/>
            <a:ext cx="8077200" cy="510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r>
              <a:rPr lang="en-US" sz="2400" dirty="0" smtClean="0"/>
              <a:t>Two out of three meetings were held.  Monday </a:t>
            </a:r>
            <a:r>
              <a:rPr lang="en-US" sz="2400" dirty="0"/>
              <a:t>AM1 meeting met most of the goals of the </a:t>
            </a:r>
            <a:r>
              <a:rPr lang="en-US" sz="2400" dirty="0" smtClean="0"/>
              <a:t>week. Tuesday AM1 </a:t>
            </a:r>
            <a:r>
              <a:rPr lang="en-US" sz="2400" dirty="0"/>
              <a:t> meeting was cancelled.  </a:t>
            </a:r>
            <a:r>
              <a:rPr lang="en-US" sz="2400" dirty="0" smtClean="0"/>
              <a:t>Wednesday AM1 meeting the initial draft was completed and WG motions requested for the purpose of circulating a Letter Ballot </a:t>
            </a:r>
            <a:r>
              <a:rPr lang="en-US" sz="2400" dirty="0"/>
              <a:t>for P802-15-10a_D01.</a:t>
            </a:r>
            <a:endParaRPr lang="en-US" sz="2400" dirty="0" smtClean="0"/>
          </a:p>
          <a:p>
            <a:pPr>
              <a:buClr>
                <a:srgbClr val="FF0000"/>
              </a:buClr>
            </a:pPr>
            <a:endParaRPr lang="en-US" sz="2400" dirty="0"/>
          </a:p>
          <a:p>
            <a:pPr marL="342900" indent="-342900">
              <a:buClr>
                <a:srgbClr val="FF0000"/>
              </a:buClr>
              <a:buFont typeface="Wingdings" charset="2"/>
              <a:buChar char="q"/>
            </a:pPr>
            <a:r>
              <a:rPr lang="en-US" sz="2400" b="1" dirty="0" smtClean="0"/>
              <a:t>Monday 9 July, AM1: </a:t>
            </a:r>
            <a:r>
              <a:rPr lang="en-US" sz="2400" dirty="0"/>
              <a:t>Opening report, Agenda (</a:t>
            </a:r>
            <a:r>
              <a:rPr lang="en-US" sz="2400" dirty="0" smtClean="0"/>
              <a:t>15-18-0315-001), </a:t>
            </a:r>
            <a:r>
              <a:rPr lang="en-US" sz="2400" dirty="0"/>
              <a:t>Status, problem </a:t>
            </a:r>
            <a:r>
              <a:rPr lang="en-US" sz="2400" dirty="0" smtClean="0"/>
              <a:t>statement (15-17-0517-02-0mag</a:t>
            </a:r>
            <a:r>
              <a:rPr lang="en-US" sz="2400" dirty="0"/>
              <a:t>) and proposed </a:t>
            </a:r>
            <a:r>
              <a:rPr lang="en-US" sz="2400" dirty="0" smtClean="0"/>
              <a:t>correction draft </a:t>
            </a:r>
            <a:r>
              <a:rPr lang="en-US" sz="2400" dirty="0"/>
              <a:t>(</a:t>
            </a:r>
            <a:r>
              <a:rPr lang="en-US" sz="2400" dirty="0" smtClean="0"/>
              <a:t>15-18-0208-04-010a)</a:t>
            </a:r>
            <a:endParaRPr lang="en-US" sz="2400" dirty="0"/>
          </a:p>
          <a:p>
            <a:pPr marL="342900" indent="-342900">
              <a:spcBef>
                <a:spcPts val="1200"/>
              </a:spcBef>
              <a:buClr>
                <a:srgbClr val="FF0000"/>
              </a:buClr>
              <a:buFont typeface="Wingdings" charset="2"/>
              <a:buChar char="q"/>
            </a:pPr>
            <a:r>
              <a:rPr lang="en-US" sz="2400" b="1" dirty="0" smtClean="0"/>
              <a:t>Wednesday 11 July, </a:t>
            </a:r>
            <a:r>
              <a:rPr lang="en-US" sz="2400" b="1" dirty="0"/>
              <a:t>AM1: </a:t>
            </a:r>
            <a:r>
              <a:rPr lang="en-US" sz="2400" dirty="0"/>
              <a:t>U</a:t>
            </a:r>
            <a:r>
              <a:rPr lang="en-US" sz="2400" dirty="0" smtClean="0"/>
              <a:t>pdates and comments on </a:t>
            </a:r>
            <a:r>
              <a:rPr lang="en-US" sz="2400" dirty="0"/>
              <a:t>Proposal (</a:t>
            </a:r>
            <a:r>
              <a:rPr lang="en-US" sz="2400" dirty="0" smtClean="0"/>
              <a:t>15-18-0208-05-010a</a:t>
            </a:r>
            <a:r>
              <a:rPr lang="en-US" sz="2400" dirty="0"/>
              <a:t>), Timeline, </a:t>
            </a:r>
            <a:r>
              <a:rPr lang="en-US" sz="2400" dirty="0" smtClean="0"/>
              <a:t>Request Letter Ballot, BRC formation, AoB</a:t>
            </a:r>
            <a:r>
              <a:rPr lang="en-US" sz="2400" dirty="0"/>
              <a:t>, </a:t>
            </a:r>
            <a:r>
              <a:rPr lang="en-US" sz="2400" dirty="0" smtClean="0"/>
              <a:t>Closing</a:t>
            </a:r>
          </a:p>
          <a:p>
            <a:pPr>
              <a:spcBef>
                <a:spcPts val="1200"/>
              </a:spcBef>
              <a:buClr>
                <a:srgbClr val="FF0000"/>
              </a:buClr>
            </a:pPr>
            <a:r>
              <a:rPr lang="en-US" sz="2400" dirty="0" smtClean="0"/>
              <a:t>Minutes are available</a:t>
            </a:r>
            <a:r>
              <a:rPr lang="en-US" sz="2400" dirty="0"/>
              <a:t>: </a:t>
            </a:r>
            <a:r>
              <a:rPr lang="en-US" sz="2400" dirty="0" smtClean="0"/>
              <a:t> </a:t>
            </a:r>
            <a:r>
              <a:rPr lang="en-US" sz="2400" smtClean="0"/>
              <a:t>DCN 15-18-0345-00-010a</a:t>
            </a:r>
            <a:endParaRPr lang="en-US" sz="2400" dirty="0"/>
          </a:p>
        </p:txBody>
      </p:sp>
    </p:spTree>
    <p:extLst>
      <p:ext uri="{BB962C8B-B14F-4D97-AF65-F5344CB8AC3E}">
        <p14:creationId xmlns:p14="http://schemas.microsoft.com/office/powerpoint/2010/main" val="1497802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55</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763708684"/>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TG10a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Jan, 2018</a:t>
                      </a:r>
                    </a:p>
                  </a:txBody>
                  <a:tcPr/>
                </a:tc>
                <a:tc>
                  <a:txBody>
                    <a:bodyPr/>
                    <a:lstStyle/>
                    <a:p>
                      <a:r>
                        <a:rPr lang="en-US" b="1" dirty="0" smtClean="0"/>
                        <a:t>May,</a:t>
                      </a:r>
                      <a:r>
                        <a:rPr lang="en-US" b="1" baseline="0" dirty="0" smtClean="0"/>
                        <a:t> 2019</a:t>
                      </a:r>
                      <a:endParaRPr lang="en-US" b="1" dirty="0"/>
                    </a:p>
                  </a:txBody>
                  <a:tcPr/>
                </a:tc>
              </a:tr>
              <a:tr h="398549">
                <a:tc>
                  <a:txBody>
                    <a:bodyPr/>
                    <a:lstStyle/>
                    <a:p>
                      <a:r>
                        <a:rPr lang="en-US" dirty="0" smtClean="0"/>
                        <a:t>Problem Statement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r>
              <a:tr h="398549">
                <a:tc>
                  <a:txBody>
                    <a:bodyPr/>
                    <a:lstStyle/>
                    <a:p>
                      <a:r>
                        <a:rPr lang="en-US" dirty="0" smtClean="0"/>
                        <a:t>Agree on solution approach</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r>
                        <a:rPr lang="en-US" dirty="0" smtClean="0"/>
                        <a:t>May, 2018 (*)</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r>
              <a:tr h="398549">
                <a:tc>
                  <a:txBody>
                    <a:bodyPr/>
                    <a:lstStyle/>
                    <a:p>
                      <a:r>
                        <a:rPr lang="en-US" dirty="0" smtClean="0"/>
                        <a:t>TG Comment Collection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r>
                        <a:rPr lang="en-US" dirty="0" smtClean="0"/>
                        <a:t>July,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July, 2018</a:t>
                      </a:r>
                    </a:p>
                  </a:txBody>
                  <a:tcPr/>
                </a:tc>
                <a:tc>
                  <a:txBody>
                    <a:bodyPr/>
                    <a:lstStyle/>
                    <a:p>
                      <a:r>
                        <a:rPr lang="en-US" dirty="0" smtClean="0"/>
                        <a:t>Sept,</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Sept, 2018</a:t>
                      </a:r>
                    </a:p>
                  </a:txBody>
                  <a:tcPr/>
                </a:tc>
                <a:tc>
                  <a:txBody>
                    <a:bodyPr/>
                    <a:lstStyle/>
                    <a:p>
                      <a:r>
                        <a:rPr lang="en-US" dirty="0" smtClean="0"/>
                        <a:t>Nov, 2018</a:t>
                      </a:r>
                      <a:endParaRPr lang="en-US" dirty="0"/>
                    </a:p>
                  </a:txBody>
                  <a:tcPr/>
                </a:tc>
              </a:tr>
              <a:tr h="398549">
                <a:tc>
                  <a:txBody>
                    <a:bodyPr/>
                    <a:lstStyle/>
                    <a:p>
                      <a:r>
                        <a:rPr lang="en-US" dirty="0" smtClean="0"/>
                        <a:t>NesCom</a:t>
                      </a:r>
                      <a:endParaRPr lang="en-US" dirty="0"/>
                    </a:p>
                  </a:txBody>
                  <a:tcPr/>
                </a:tc>
                <a:tc>
                  <a:txBody>
                    <a:bodyPr/>
                    <a:lstStyle/>
                    <a:p>
                      <a:r>
                        <a:rPr lang="en-US" dirty="0" smtClean="0"/>
                        <a:t>Nov, 2018</a:t>
                      </a:r>
                      <a:endParaRPr lang="en-US" dirty="0"/>
                    </a:p>
                  </a:txBody>
                  <a:tcPr/>
                </a:tc>
                <a:tc>
                  <a:txBody>
                    <a:bodyPr/>
                    <a:lstStyle/>
                    <a:p>
                      <a:r>
                        <a:rPr lang="en-US" dirty="0" smtClean="0"/>
                        <a:t>Jan,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Feb, 2019</a:t>
                      </a:r>
                    </a:p>
                  </a:txBody>
                  <a:tcPr/>
                </a:tc>
                <a:tc>
                  <a:txBody>
                    <a:bodyPr/>
                    <a:lstStyle/>
                    <a:p>
                      <a:r>
                        <a:rPr lang="en-US" dirty="0" smtClean="0"/>
                        <a:t>May, 2019</a:t>
                      </a:r>
                    </a:p>
                  </a:txBody>
                  <a:tcPr/>
                </a:tc>
              </a:tr>
            </a:tbl>
          </a:graphicData>
        </a:graphic>
      </p:graphicFrame>
      <p:sp>
        <p:nvSpPr>
          <p:cNvPr id="3" name="TextBox 2"/>
          <p:cNvSpPr txBox="1"/>
          <p:nvPr/>
        </p:nvSpPr>
        <p:spPr>
          <a:xfrm>
            <a:off x="623434" y="5925086"/>
            <a:ext cx="3797835" cy="400110"/>
          </a:xfrm>
          <a:prstGeom prst="rect">
            <a:avLst/>
          </a:prstGeom>
          <a:noFill/>
        </p:spPr>
        <p:txBody>
          <a:bodyPr wrap="none" rtlCol="0">
            <a:spAutoFit/>
          </a:bodyPr>
          <a:lstStyle/>
          <a:p>
            <a:r>
              <a:rPr lang="en-US" sz="2000" dirty="0" smtClean="0"/>
              <a:t>(*) Call for Proposals ended May 7</a:t>
            </a:r>
            <a:endParaRPr lang="en-US" sz="2000" dirty="0"/>
          </a:p>
        </p:txBody>
      </p:sp>
    </p:spTree>
    <p:extLst>
      <p:ext uri="{BB962C8B-B14F-4D97-AF65-F5344CB8AC3E}">
        <p14:creationId xmlns:p14="http://schemas.microsoft.com/office/powerpoint/2010/main" val="14552024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TG Vote for LB for </a:t>
            </a:r>
            <a:r>
              <a:rPr lang="en-US" dirty="0"/>
              <a:t>P802-15-10a_D01</a:t>
            </a:r>
            <a:r>
              <a:rPr lang="en-US" dirty="0" smtClean="0"/>
              <a:t> </a:t>
            </a:r>
            <a:endParaRPr lang="en-US" dirty="0"/>
          </a:p>
        </p:txBody>
      </p:sp>
      <p:sp>
        <p:nvSpPr>
          <p:cNvPr id="3" name="Content Placeholder 2"/>
          <p:cNvSpPr>
            <a:spLocks noGrp="1"/>
          </p:cNvSpPr>
          <p:nvPr>
            <p:ph idx="1"/>
          </p:nvPr>
        </p:nvSpPr>
        <p:spPr>
          <a:xfrm>
            <a:off x="685800" y="1600200"/>
            <a:ext cx="7772400" cy="4114800"/>
          </a:xfrm>
        </p:spPr>
        <p:txBody>
          <a:bodyPr/>
          <a:lstStyle/>
          <a:p>
            <a:r>
              <a:rPr lang="en-US" dirty="0" smtClean="0"/>
              <a:t>Move </a:t>
            </a:r>
            <a:r>
              <a:rPr lang="en-US" dirty="0"/>
              <a:t>that </a:t>
            </a:r>
            <a:r>
              <a:rPr lang="en-US" dirty="0" smtClean="0"/>
              <a:t>TG10a formally </a:t>
            </a:r>
            <a:r>
              <a:rPr lang="en-US" dirty="0"/>
              <a:t>request that the 802.15 WG start a WG Letter Ballot requesting approval of </a:t>
            </a:r>
            <a:r>
              <a:rPr lang="en-US" dirty="0" smtClean="0"/>
              <a:t>document P802-15-10a_D01 </a:t>
            </a:r>
            <a:r>
              <a:rPr lang="en-US" dirty="0"/>
              <a:t>and to forward document </a:t>
            </a:r>
            <a:r>
              <a:rPr lang="en-US" dirty="0" smtClean="0"/>
              <a:t>P802-15-</a:t>
            </a:r>
            <a:r>
              <a:rPr lang="en-US" dirty="0"/>
              <a:t>10a_D01</a:t>
            </a:r>
            <a:r>
              <a:rPr lang="en-US" dirty="0" smtClean="0"/>
              <a:t>, </a:t>
            </a:r>
            <a:r>
              <a:rPr lang="en-US" dirty="0"/>
              <a:t>to Sponsor Ballot </a:t>
            </a:r>
            <a:endParaRPr lang="en-US" dirty="0" smtClean="0"/>
          </a:p>
          <a:p>
            <a:pPr lvl="1"/>
            <a:r>
              <a:rPr lang="en-US" dirty="0" smtClean="0"/>
              <a:t>Moved: Clint</a:t>
            </a:r>
          </a:p>
          <a:p>
            <a:pPr lvl="1"/>
            <a:r>
              <a:rPr lang="en-US" dirty="0" smtClean="0"/>
              <a:t>Seconded: </a:t>
            </a:r>
            <a:r>
              <a:rPr lang="en-US" dirty="0" err="1" smtClean="0"/>
              <a:t>Joerg</a:t>
            </a:r>
            <a:endParaRPr lang="en-US" dirty="0" smtClean="0"/>
          </a:p>
          <a:p>
            <a:pPr lvl="1"/>
            <a:r>
              <a:rPr lang="en-US" dirty="0" smtClean="0"/>
              <a:t>Vote Results: 8/0/0</a:t>
            </a:r>
            <a:endParaRPr lang="en-US" dirty="0"/>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56</a:t>
            </a:fld>
            <a:endParaRPr lang="en-US"/>
          </a:p>
        </p:txBody>
      </p:sp>
    </p:spTree>
    <p:extLst>
      <p:ext uri="{BB962C8B-B14F-4D97-AF65-F5344CB8AC3E}">
        <p14:creationId xmlns:p14="http://schemas.microsoft.com/office/powerpoint/2010/main" val="148188723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685800"/>
          </a:xfrm>
        </p:spPr>
        <p:txBody>
          <a:bodyPr/>
          <a:lstStyle/>
          <a:p>
            <a:r>
              <a:rPr lang="en-US" dirty="0" smtClean="0"/>
              <a:t>BRC </a:t>
            </a:r>
            <a:r>
              <a:rPr lang="en-US" dirty="0"/>
              <a:t>formation for a WG Letter Ballot </a:t>
            </a:r>
          </a:p>
        </p:txBody>
      </p:sp>
      <p:sp>
        <p:nvSpPr>
          <p:cNvPr id="3" name="Content Placeholder 2"/>
          <p:cNvSpPr>
            <a:spLocks noGrp="1"/>
          </p:cNvSpPr>
          <p:nvPr>
            <p:ph idx="1"/>
          </p:nvPr>
        </p:nvSpPr>
        <p:spPr>
          <a:xfrm>
            <a:off x="685800" y="1371600"/>
            <a:ext cx="7772400" cy="4800600"/>
          </a:xfrm>
        </p:spPr>
        <p:txBody>
          <a:bodyPr/>
          <a:lstStyle/>
          <a:p>
            <a:r>
              <a:rPr lang="en-US" sz="2000" i="1" dirty="0"/>
              <a:t>Move </a:t>
            </a:r>
            <a:r>
              <a:rPr lang="en-US" sz="2000" i="1" dirty="0" smtClean="0"/>
              <a:t>to request that the 802.15 </a:t>
            </a:r>
            <a:r>
              <a:rPr lang="en-US" sz="2000" i="1" dirty="0"/>
              <a:t>WG approve the formation of a Ballot Resolution Committee (BRC) for the WG balloting of the </a:t>
            </a:r>
            <a:r>
              <a:rPr lang="en-US" sz="2000" i="1" dirty="0" smtClean="0"/>
              <a:t>P802.15.10a_D01 </a:t>
            </a:r>
            <a:r>
              <a:rPr lang="en-US" sz="2000" i="1" dirty="0"/>
              <a:t>with the following membership: </a:t>
            </a:r>
            <a:r>
              <a:rPr lang="en-US" sz="2000" i="1" dirty="0" smtClean="0"/>
              <a:t>Kiyoshi Fukui, </a:t>
            </a:r>
            <a:r>
              <a:rPr lang="en-US" sz="2000" i="1" dirty="0" err="1" smtClean="0"/>
              <a:t>Joerg</a:t>
            </a:r>
            <a:r>
              <a:rPr lang="en-US" sz="2000" i="1" dirty="0" smtClean="0"/>
              <a:t> Robert, Clint Powell, Tero Kivinen, </a:t>
            </a:r>
            <a:r>
              <a:rPr lang="en-US" sz="2000" i="1" dirty="0"/>
              <a:t>and </a:t>
            </a:r>
            <a:r>
              <a:rPr lang="en-US" sz="2000" i="1" dirty="0" smtClean="0"/>
              <a:t>Charlie Perkins. </a:t>
            </a:r>
            <a:r>
              <a:rPr lang="en-US" sz="2000" i="1" dirty="0"/>
              <a:t>The </a:t>
            </a:r>
            <a:r>
              <a:rPr lang="en-US" sz="2000" i="1" dirty="0" smtClean="0"/>
              <a:t>802.15.10a </a:t>
            </a:r>
            <a:r>
              <a:rPr lang="en-US" sz="2000" i="1"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sz="2000" i="1" dirty="0" smtClean="0"/>
              <a:t>P&amp;P.</a:t>
            </a:r>
            <a:r>
              <a:rPr lang="en-US" sz="2000" dirty="0" smtClean="0"/>
              <a:t> </a:t>
            </a:r>
          </a:p>
          <a:p>
            <a:pPr lvl="1"/>
            <a:r>
              <a:rPr lang="en-US" sz="2400" dirty="0" smtClean="0"/>
              <a:t>Moved: Clint</a:t>
            </a:r>
          </a:p>
          <a:p>
            <a:pPr lvl="1"/>
            <a:r>
              <a:rPr lang="en-US" sz="2400" dirty="0" smtClean="0"/>
              <a:t>Seconded: </a:t>
            </a:r>
            <a:r>
              <a:rPr lang="en-US" sz="2400" dirty="0" err="1" smtClean="0"/>
              <a:t>Joerg</a:t>
            </a:r>
            <a:endParaRPr lang="en-US" sz="2400" dirty="0" smtClean="0"/>
          </a:p>
          <a:p>
            <a:pPr lvl="1"/>
            <a:r>
              <a:rPr lang="en-US" sz="2400" dirty="0" smtClean="0"/>
              <a:t>Vote Results: 8/0/0</a:t>
            </a:r>
            <a:endParaRPr lang="en-US" sz="2400" dirty="0"/>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57</a:t>
            </a:fld>
            <a:endParaRPr lang="en-US"/>
          </a:p>
        </p:txBody>
      </p:sp>
    </p:spTree>
    <p:extLst>
      <p:ext uri="{BB962C8B-B14F-4D97-AF65-F5344CB8AC3E}">
        <p14:creationId xmlns:p14="http://schemas.microsoft.com/office/powerpoint/2010/main" val="32600078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58</a:t>
            </a:fld>
            <a:endParaRPr lang="en-US"/>
          </a:p>
        </p:txBody>
      </p:sp>
      <p:sp>
        <p:nvSpPr>
          <p:cNvPr id="21509" name="Rectangle 2"/>
          <p:cNvSpPr>
            <a:spLocks noGrp="1" noChangeArrowheads="1"/>
          </p:cNvSpPr>
          <p:nvPr>
            <p:ph type="title" idx="4294967295"/>
          </p:nvPr>
        </p:nvSpPr>
        <p:spPr>
          <a:xfrm>
            <a:off x="685800" y="533400"/>
            <a:ext cx="7772400" cy="609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6868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marL="342900" indent="-342900">
              <a:buClr>
                <a:srgbClr val="FF0000"/>
              </a:buClr>
              <a:buFont typeface="Wingdings" charset="2"/>
              <a:buChar char="q"/>
            </a:pPr>
            <a:r>
              <a:rPr lang="en-US" sz="2800" b="1" dirty="0" smtClean="0"/>
              <a:t>Reviewed problem statement (</a:t>
            </a:r>
            <a:r>
              <a:rPr lang="en-US" sz="2800" b="1" dirty="0"/>
              <a:t>15-17-0517-02-0mag)</a:t>
            </a:r>
            <a:r>
              <a:rPr lang="en-US" sz="2800" b="1" dirty="0" smtClean="0"/>
              <a:t> </a:t>
            </a:r>
            <a:endParaRPr lang="en-US" sz="2800" b="1" dirty="0"/>
          </a:p>
          <a:p>
            <a:pPr marL="342900" indent="-342900">
              <a:buClr>
                <a:srgbClr val="FF0000"/>
              </a:buClr>
              <a:buFont typeface="Wingdings" charset="2"/>
              <a:buChar char="q"/>
            </a:pPr>
            <a:r>
              <a:rPr lang="en-US" sz="2800" b="1" dirty="0"/>
              <a:t>Reviewed </a:t>
            </a:r>
            <a:r>
              <a:rPr lang="en-US" sz="2800" b="1" dirty="0" smtClean="0"/>
              <a:t>first proposed solution (15-18-0046)</a:t>
            </a:r>
          </a:p>
          <a:p>
            <a:pPr marL="342900" indent="-342900">
              <a:buClr>
                <a:srgbClr val="FF0000"/>
              </a:buClr>
              <a:buFont typeface="Wingdings" charset="2"/>
              <a:buChar char="q"/>
            </a:pPr>
            <a:r>
              <a:rPr lang="en-US" sz="2800" b="1" dirty="0"/>
              <a:t>Reviewed </a:t>
            </a:r>
            <a:r>
              <a:rPr lang="en-US" sz="2800" b="1" dirty="0" smtClean="0"/>
              <a:t>accepted solution proposal </a:t>
            </a:r>
            <a:r>
              <a:rPr lang="en-US" sz="2800" b="1" dirty="0"/>
              <a:t>(</a:t>
            </a:r>
            <a:r>
              <a:rPr lang="en-US" sz="2800" b="1" dirty="0" smtClean="0"/>
              <a:t>15-18-0200)</a:t>
            </a:r>
          </a:p>
          <a:p>
            <a:pPr marL="342900" indent="-342900">
              <a:buClr>
                <a:srgbClr val="FF0000"/>
              </a:buClr>
              <a:buFont typeface="Wingdings" charset="2"/>
              <a:buChar char="q"/>
            </a:pPr>
            <a:r>
              <a:rPr lang="en-US" sz="2800" b="1" dirty="0" smtClean="0"/>
              <a:t>Produced and reviewed initial </a:t>
            </a:r>
            <a:r>
              <a:rPr lang="en-US" sz="2800" b="1" dirty="0"/>
              <a:t>draft (</a:t>
            </a:r>
            <a:r>
              <a:rPr lang="en-US" sz="2800" b="1" dirty="0" smtClean="0"/>
              <a:t>15-18-0208-05)</a:t>
            </a:r>
          </a:p>
          <a:p>
            <a:pPr marL="800100" lvl="1" indent="-342900">
              <a:buClr>
                <a:srgbClr val="FF0000"/>
              </a:buClr>
              <a:buFont typeface="Wingdings" charset="2"/>
              <a:buChar char="q"/>
            </a:pPr>
            <a:r>
              <a:rPr lang="en-US" sz="2800" b="1" dirty="0" smtClean="0"/>
              <a:t>Presented revisions incorporated since previous revision (</a:t>
            </a:r>
            <a:r>
              <a:rPr lang="en-US" sz="2800" b="1" dirty="0"/>
              <a:t>15-18-0208-03, 15-18-0208-04)</a:t>
            </a:r>
          </a:p>
          <a:p>
            <a:pPr marL="342900" indent="-342900">
              <a:buClr>
                <a:srgbClr val="FF0000"/>
              </a:buClr>
              <a:buFont typeface="Wingdings" charset="2"/>
              <a:buChar char="q"/>
            </a:pPr>
            <a:r>
              <a:rPr lang="en-US" sz="2800" b="1" dirty="0" smtClean="0"/>
              <a:t>Request Letter Ballot for P802.15.10a_D01</a:t>
            </a:r>
          </a:p>
          <a:p>
            <a:pPr marL="342900" indent="-342900">
              <a:buClr>
                <a:srgbClr val="FF0000"/>
              </a:buClr>
              <a:buFont typeface="Wingdings" charset="2"/>
              <a:buChar char="q"/>
            </a:pPr>
            <a:r>
              <a:rPr lang="en-US" sz="2800" b="1" dirty="0" smtClean="0"/>
              <a:t>Formed Ballot Resolution Committee (BRC)</a:t>
            </a:r>
            <a:endParaRPr lang="en-US" sz="2800" b="1" dirty="0"/>
          </a:p>
          <a:p>
            <a:pPr marL="342900" indent="-342900">
              <a:buClr>
                <a:srgbClr val="FF0000"/>
              </a:buClr>
              <a:buFont typeface="Wingdings" charset="2"/>
              <a:buChar char="q"/>
            </a:pPr>
            <a:r>
              <a:rPr lang="en-US" sz="2800" b="1" dirty="0" smtClean="0"/>
              <a:t>Timeline reviewed</a:t>
            </a:r>
          </a:p>
          <a:p>
            <a:pPr marL="342900" indent="-342900">
              <a:buClr>
                <a:srgbClr val="FF0000"/>
              </a:buClr>
              <a:buFont typeface="Wingdings" charset="2"/>
              <a:buChar char="q"/>
            </a:pPr>
            <a:r>
              <a:rPr lang="en-US" sz="2800" b="1" dirty="0"/>
              <a:t>R</a:t>
            </a:r>
            <a:r>
              <a:rPr lang="en-US" sz="2800" b="1" dirty="0" smtClean="0"/>
              <a:t>equest 3 meeting slots for September Interim</a:t>
            </a:r>
          </a:p>
          <a:p>
            <a:pPr marL="342900" indent="-342900">
              <a:buClr>
                <a:srgbClr val="FF0000"/>
              </a:buClr>
              <a:buFont typeface="Wingdings" charset="2"/>
              <a:buChar char="q"/>
            </a:pPr>
            <a:endParaRPr lang="en-US" sz="2800" b="1" dirty="0"/>
          </a:p>
        </p:txBody>
      </p:sp>
    </p:spTree>
    <p:extLst>
      <p:ext uri="{BB962C8B-B14F-4D97-AF65-F5344CB8AC3E}">
        <p14:creationId xmlns:p14="http://schemas.microsoft.com/office/powerpoint/2010/main" val="3857701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a:t>
            </a:r>
            <a:r>
              <a:rPr lang="en-US" dirty="0"/>
              <a:t>Vote for LB for P802-15-10a_D01</a:t>
            </a:r>
            <a:r>
              <a:rPr lang="en-US" dirty="0" smtClean="0"/>
              <a:t> </a:t>
            </a:r>
            <a:endParaRPr lang="en-US" dirty="0"/>
          </a:p>
        </p:txBody>
      </p:sp>
      <p:sp>
        <p:nvSpPr>
          <p:cNvPr id="3" name="Content Placeholder 2"/>
          <p:cNvSpPr>
            <a:spLocks noGrp="1"/>
          </p:cNvSpPr>
          <p:nvPr>
            <p:ph idx="1"/>
          </p:nvPr>
        </p:nvSpPr>
        <p:spPr/>
        <p:txBody>
          <a:bodyPr/>
          <a:lstStyle/>
          <a:p>
            <a:r>
              <a:rPr lang="en-US" dirty="0"/>
              <a:t>Move that 802.15 WG start a WG Letter Ballot requesting approval of document P802-15-10a_D01 and to forward document </a:t>
            </a:r>
            <a:r>
              <a:rPr lang="en-US" dirty="0" smtClean="0"/>
              <a:t>P802-15-10a_D01 </a:t>
            </a:r>
            <a:r>
              <a:rPr lang="en-US" dirty="0"/>
              <a:t>to Sponsor Ballot Ballot </a:t>
            </a:r>
            <a:endParaRPr lang="en-US" dirty="0" smtClean="0"/>
          </a:p>
          <a:p>
            <a:pPr lvl="1"/>
            <a:r>
              <a:rPr lang="en-US" dirty="0" smtClean="0"/>
              <a:t>Moved:</a:t>
            </a:r>
          </a:p>
          <a:p>
            <a:pPr lvl="1"/>
            <a:r>
              <a:rPr lang="en-US" dirty="0" smtClean="0"/>
              <a:t>Seconded:</a:t>
            </a:r>
          </a:p>
          <a:p>
            <a:pPr lvl="1"/>
            <a:r>
              <a:rPr lang="en-US" dirty="0" smtClean="0"/>
              <a:t>Vote Results:</a:t>
            </a:r>
            <a:endParaRPr lang="en-US" dirty="0"/>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59</a:t>
            </a:fld>
            <a:endParaRPr lang="en-US"/>
          </a:p>
        </p:txBody>
      </p:sp>
    </p:spTree>
    <p:extLst>
      <p:ext uri="{BB962C8B-B14F-4D97-AF65-F5344CB8AC3E}">
        <p14:creationId xmlns:p14="http://schemas.microsoft.com/office/powerpoint/2010/main" val="607641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July 2018</a:t>
            </a:r>
          </a:p>
        </p:txBody>
      </p:sp>
      <p:sp>
        <p:nvSpPr>
          <p:cNvPr id="819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819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A265D806-93F2-49B3-9696-0C438EB117B2}" type="slidenum">
              <a:rPr lang="en-US" sz="1200" smtClean="0"/>
              <a:pPr>
                <a:defRPr/>
              </a:pPr>
              <a:t>6</a:t>
            </a:fld>
            <a:endParaRPr lang="en-US" sz="1200" smtClean="0"/>
          </a:p>
        </p:txBody>
      </p:sp>
      <p:sp>
        <p:nvSpPr>
          <p:cNvPr id="8197" name="Rectangle 2"/>
          <p:cNvSpPr>
            <a:spLocks noGrp="1" noChangeArrowheads="1"/>
          </p:cNvSpPr>
          <p:nvPr>
            <p:ph type="body" idx="1"/>
          </p:nvPr>
        </p:nvSpPr>
        <p:spPr>
          <a:xfrm>
            <a:off x="762000" y="1905000"/>
            <a:ext cx="8001000" cy="4114800"/>
          </a:xfrm>
        </p:spPr>
        <p:txBody>
          <a:bodyPr/>
          <a:lstStyle/>
          <a:p>
            <a:pPr marL="0" lvl="1" indent="0" fontAlgn="b">
              <a:spcBef>
                <a:spcPts val="0"/>
              </a:spcBef>
              <a:buFontTx/>
              <a:buNone/>
              <a:defRPr/>
            </a:pPr>
            <a:r>
              <a:rPr lang="en-US" sz="2400" dirty="0" smtClean="0">
                <a:solidFill>
                  <a:srgbClr val="000000"/>
                </a:solidFill>
                <a:latin typeface="Arial Rounded MT Bold" pitchFamily="34" charset="0"/>
                <a:cs typeface="Times New Roman" pitchFamily="18" charset="0"/>
              </a:rPr>
              <a:t>Dependability (DEP)  </a:t>
            </a:r>
            <a:r>
              <a:rPr lang="en-US" sz="2400" dirty="0">
                <a:solidFill>
                  <a:srgbClr val="000000"/>
                </a:solidFill>
                <a:latin typeface="Arial Rounded MT Bold" pitchFamily="34" charset="0"/>
                <a:cs typeface="Times New Roman" pitchFamily="18" charset="0"/>
              </a:rPr>
              <a:t>Interest Group:</a:t>
            </a:r>
          </a:p>
          <a:p>
            <a:pPr marL="990600" lvl="1" indent="-533400" fontAlgn="b">
              <a:spcBef>
                <a:spcPts val="0"/>
              </a:spcBef>
              <a:buFontTx/>
              <a:buAutoNum type="arabicPeriod"/>
              <a:defRPr/>
            </a:pPr>
            <a:r>
              <a:rPr lang="en-US" sz="2000" dirty="0">
                <a:solidFill>
                  <a:srgbClr val="000000"/>
                </a:solidFill>
                <a:latin typeface="Arial Rounded MT Bold" pitchFamily="34" charset="0"/>
                <a:cs typeface="Arial" charset="0"/>
              </a:rPr>
              <a:t>Discuss </a:t>
            </a:r>
            <a:r>
              <a:rPr lang="en-US" sz="2000" dirty="0" smtClean="0">
                <a:solidFill>
                  <a:srgbClr val="000000"/>
                </a:solidFill>
                <a:latin typeface="Arial Rounded MT Bold" pitchFamily="34" charset="0"/>
                <a:cs typeface="Arial" charset="0"/>
              </a:rPr>
              <a:t>Contributions</a:t>
            </a:r>
          </a:p>
          <a:p>
            <a:pPr marL="990600" lvl="1" indent="-533400" fontAlgn="b">
              <a:spcBef>
                <a:spcPts val="0"/>
              </a:spcBef>
              <a:buFontTx/>
              <a:buAutoNum type="arabicPeriod"/>
              <a:defRPr/>
            </a:pPr>
            <a:r>
              <a:rPr lang="en-US" sz="2000" dirty="0" smtClean="0">
                <a:solidFill>
                  <a:srgbClr val="000000"/>
                </a:solidFill>
                <a:latin typeface="Arial Rounded MT Bold" pitchFamily="34" charset="0"/>
                <a:cs typeface="Arial" charset="0"/>
              </a:rPr>
              <a:t>Hold tutorial at 802.15 WNG session</a:t>
            </a:r>
            <a:endParaRPr lang="en-US" sz="2000" dirty="0">
              <a:solidFill>
                <a:srgbClr val="000000"/>
              </a:solidFill>
              <a:latin typeface="Arial Rounded MT Bold" pitchFamily="34" charset="0"/>
              <a:cs typeface="Arial" charset="0"/>
            </a:endParaRPr>
          </a:p>
          <a:p>
            <a:pPr marL="990600" lvl="1" indent="-533400" fontAlgn="b">
              <a:spcBef>
                <a:spcPts val="0"/>
              </a:spcBef>
              <a:buFontTx/>
              <a:buAutoNum type="arabicPeriod"/>
              <a:defRPr/>
            </a:pPr>
            <a:r>
              <a:rPr lang="en-US" sz="2000" dirty="0">
                <a:solidFill>
                  <a:srgbClr val="000000"/>
                </a:solidFill>
                <a:latin typeface="Arial Rounded MT Bold" pitchFamily="34" charset="0"/>
                <a:cs typeface="Arial" charset="0"/>
              </a:rPr>
              <a:t>Evaluate if Study Group is </a:t>
            </a:r>
            <a:r>
              <a:rPr lang="en-US" sz="2000" dirty="0" smtClean="0">
                <a:solidFill>
                  <a:srgbClr val="000000"/>
                </a:solidFill>
                <a:latin typeface="Arial Rounded MT Bold" pitchFamily="34" charset="0"/>
                <a:cs typeface="Arial" charset="0"/>
              </a:rPr>
              <a:t>warranted</a:t>
            </a:r>
          </a:p>
          <a:p>
            <a:pPr marL="990600" lvl="1" indent="-533400" fontAlgn="b">
              <a:spcBef>
                <a:spcPts val="0"/>
              </a:spcBef>
              <a:buFontTx/>
              <a:buAutoNum type="arabicPeriod"/>
              <a:defRPr/>
            </a:pPr>
            <a:endParaRPr lang="en-US" sz="800" dirty="0" smtClean="0">
              <a:latin typeface="Arial Rounded MT Bold" pitchFamily="34" charset="0"/>
              <a:cs typeface="Times New Roman" pitchFamily="18" charset="0"/>
            </a:endParaRPr>
          </a:p>
          <a:p>
            <a:pPr marL="0" lvl="1" indent="0" fontAlgn="b">
              <a:lnSpc>
                <a:spcPct val="80000"/>
              </a:lnSpc>
              <a:spcBef>
                <a:spcPts val="1200"/>
              </a:spcBef>
              <a:spcAft>
                <a:spcPts val="0"/>
              </a:spcAft>
              <a:buFontTx/>
              <a:buNone/>
              <a:defRPr/>
            </a:pPr>
            <a:r>
              <a:rPr lang="en-US" sz="2600" dirty="0" smtClean="0">
                <a:solidFill>
                  <a:srgbClr val="000000"/>
                </a:solidFill>
                <a:latin typeface="Arial Rounded MT Bold" pitchFamily="34" charset="0"/>
                <a:ea typeface="ＭＳ Ｐゴシック" pitchFamily="34" charset="-128"/>
                <a:cs typeface="Arial" pitchFamily="34" charset="0"/>
              </a:rPr>
              <a:t>Vehicular </a:t>
            </a:r>
            <a:r>
              <a:rPr lang="en-US" sz="2600" dirty="0">
                <a:solidFill>
                  <a:srgbClr val="000000"/>
                </a:solidFill>
                <a:latin typeface="Arial Rounded MT Bold" pitchFamily="34" charset="0"/>
                <a:ea typeface="ＭＳ Ｐゴシック" pitchFamily="34" charset="-128"/>
                <a:cs typeface="Arial" pitchFamily="34" charset="0"/>
              </a:rPr>
              <a:t>Assistive Technology (VAT) IG:</a:t>
            </a:r>
          </a:p>
          <a:p>
            <a:pPr marL="914400" lvl="1" indent="-457200" fontAlgn="b">
              <a:lnSpc>
                <a:spcPct val="80000"/>
              </a:lnSpc>
              <a:buFont typeface="+mj-lt"/>
              <a:buAutoNum type="arabicPeriod"/>
              <a:defRPr/>
            </a:pPr>
            <a:r>
              <a:rPr lang="en-US" sz="2000" dirty="0">
                <a:latin typeface="Arial Rounded MT Bold" pitchFamily="34" charset="0"/>
                <a:cs typeface="Times New Roman" pitchFamily="18" charset="0"/>
              </a:rPr>
              <a:t>Discuss opportunities for OWC standards </a:t>
            </a:r>
            <a:r>
              <a:rPr lang="en-US" sz="2000" dirty="0" smtClean="0">
                <a:latin typeface="Arial Rounded MT Bold" pitchFamily="34" charset="0"/>
                <a:cs typeface="Times New Roman" pitchFamily="18" charset="0"/>
              </a:rPr>
              <a:t>work for V2V and V2B communications</a:t>
            </a:r>
            <a:endParaRPr lang="en-US" sz="2000" dirty="0">
              <a:latin typeface="Arial Rounded MT Bold" pitchFamily="34" charset="0"/>
              <a:cs typeface="Times New Roman" pitchFamily="18" charset="0"/>
            </a:endParaRPr>
          </a:p>
          <a:p>
            <a:pPr marL="0" lvl="1" indent="0" fontAlgn="b">
              <a:lnSpc>
                <a:spcPct val="80000"/>
              </a:lnSpc>
              <a:spcBef>
                <a:spcPts val="1200"/>
              </a:spcBef>
              <a:spcAft>
                <a:spcPts val="0"/>
              </a:spcAft>
              <a:buFontTx/>
              <a:buNone/>
              <a:defRPr/>
            </a:pPr>
            <a:r>
              <a:rPr lang="en-US" sz="2600" dirty="0">
                <a:solidFill>
                  <a:srgbClr val="000000"/>
                </a:solidFill>
                <a:latin typeface="Arial Rounded MT Bold" pitchFamily="34" charset="0"/>
                <a:ea typeface="ＭＳ Ｐゴシック" pitchFamily="34" charset="-128"/>
                <a:cs typeface="Arial" pitchFamily="34" charset="0"/>
              </a:rPr>
              <a:t>THz Interest Group:</a:t>
            </a:r>
          </a:p>
          <a:p>
            <a:pPr marL="863600" lvl="2" indent="-400050" fontAlgn="b">
              <a:lnSpc>
                <a:spcPct val="80000"/>
              </a:lnSpc>
              <a:spcBef>
                <a:spcPct val="0"/>
              </a:spcBef>
              <a:spcAft>
                <a:spcPts val="300"/>
              </a:spcAft>
              <a:buFontTx/>
              <a:buAutoNum type="arabicPeriod"/>
              <a:defRPr/>
            </a:pPr>
            <a:r>
              <a:rPr lang="en-US" sz="2000" dirty="0" smtClean="0">
                <a:solidFill>
                  <a:srgbClr val="000000"/>
                </a:solidFill>
                <a:latin typeface="Arial Rounded MT Bold" pitchFamily="34" charset="0"/>
                <a:ea typeface="ＭＳ Ｐゴシック" pitchFamily="34" charset="-128"/>
                <a:cs typeface="Arial" pitchFamily="34" charset="0"/>
              </a:rPr>
              <a:t>Not meeting in San Diego</a:t>
            </a:r>
          </a:p>
          <a:p>
            <a:pPr marL="863600" lvl="2" indent="-400050" fontAlgn="b">
              <a:lnSpc>
                <a:spcPct val="80000"/>
              </a:lnSpc>
              <a:spcBef>
                <a:spcPct val="0"/>
              </a:spcBef>
              <a:spcAft>
                <a:spcPts val="300"/>
              </a:spcAft>
              <a:buFontTx/>
              <a:buAutoNum type="arabicPeriod"/>
              <a:defRPr/>
            </a:pPr>
            <a:r>
              <a:rPr lang="en-US" sz="2000" dirty="0" smtClean="0">
                <a:solidFill>
                  <a:srgbClr val="000000"/>
                </a:solidFill>
                <a:latin typeface="Arial Rounded MT Bold" pitchFamily="34" charset="0"/>
                <a:ea typeface="ＭＳ Ｐゴシック" pitchFamily="34" charset="-128"/>
                <a:cs typeface="Arial" pitchFamily="34" charset="0"/>
              </a:rPr>
              <a:t>Consider making this a Standing Committee</a:t>
            </a:r>
            <a:endParaRPr lang="en-US" sz="2000" dirty="0">
              <a:solidFill>
                <a:srgbClr val="000000"/>
              </a:solidFill>
              <a:latin typeface="Arial Rounded MT Bold" pitchFamily="34" charset="0"/>
              <a:ea typeface="ＭＳ Ｐゴシック" pitchFamily="34" charset="-128"/>
              <a:cs typeface="Arial" pitchFamily="34" charset="0"/>
            </a:endParaRPr>
          </a:p>
          <a:p>
            <a:pPr marL="914400" lvl="1" indent="-457200" fontAlgn="b">
              <a:lnSpc>
                <a:spcPct val="80000"/>
              </a:lnSpc>
              <a:buFont typeface="+mj-lt"/>
              <a:buAutoNum type="arabicPeriod"/>
              <a:defRPr/>
            </a:pPr>
            <a:endParaRPr lang="en-US" sz="2400" dirty="0" smtClean="0">
              <a:latin typeface="Arial Rounded MT Bold" pitchFamily="34" charset="0"/>
              <a:ea typeface="+mn-ea"/>
              <a:cs typeface="Times New Roman" pitchFamily="18" charset="0"/>
            </a:endParaRPr>
          </a:p>
        </p:txBody>
      </p:sp>
      <p:sp>
        <p:nvSpPr>
          <p:cNvPr id="8198" name="Rectangle 3"/>
          <p:cNvSpPr>
            <a:spLocks noGrp="1" noChangeArrowheads="1"/>
          </p:cNvSpPr>
          <p:nvPr>
            <p:ph type="title"/>
          </p:nvPr>
        </p:nvSpPr>
        <p:spPr/>
        <p:txBody>
          <a:bodyPr/>
          <a:lstStyle/>
          <a:p>
            <a:pPr>
              <a:defRPr/>
            </a:pPr>
            <a:r>
              <a:rPr lang="en-US" sz="3200" dirty="0" smtClean="0"/>
              <a:t>San Diego </a:t>
            </a:r>
            <a:r>
              <a:rPr lang="en-US" sz="3200" dirty="0"/>
              <a:t>Session Objectives</a:t>
            </a:r>
            <a:br>
              <a:rPr lang="en-US" sz="3200" dirty="0"/>
            </a:br>
            <a:r>
              <a:rPr lang="en-US" sz="3200" dirty="0" smtClean="0"/>
              <a:t>July 8-13, 2018</a:t>
            </a:r>
            <a:endParaRPr lang="en-US" sz="3200"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WG </a:t>
            </a:r>
            <a:r>
              <a:rPr lang="en-US" dirty="0"/>
              <a:t>Vote for </a:t>
            </a:r>
            <a:r>
              <a:rPr lang="en-US" dirty="0" smtClean="0"/>
              <a:t>BRC </a:t>
            </a:r>
            <a:r>
              <a:rPr lang="en-US" dirty="0"/>
              <a:t>for P802-15-10a_D01</a:t>
            </a:r>
            <a:r>
              <a:rPr lang="en-US" dirty="0" smtClean="0"/>
              <a:t> </a:t>
            </a:r>
            <a:endParaRPr lang="en-US" dirty="0"/>
          </a:p>
        </p:txBody>
      </p:sp>
      <p:sp>
        <p:nvSpPr>
          <p:cNvPr id="3" name="Content Placeholder 2"/>
          <p:cNvSpPr>
            <a:spLocks noGrp="1"/>
          </p:cNvSpPr>
          <p:nvPr>
            <p:ph idx="1"/>
          </p:nvPr>
        </p:nvSpPr>
        <p:spPr>
          <a:xfrm>
            <a:off x="685800" y="1524000"/>
            <a:ext cx="7772400" cy="4648200"/>
          </a:xfrm>
        </p:spPr>
        <p:txBody>
          <a:bodyPr/>
          <a:lstStyle/>
          <a:p>
            <a:r>
              <a:rPr lang="en-US" sz="2000" i="1" dirty="0"/>
              <a:t>Move that 802.15 WG approve the formation of a Ballot Resolution Committee (BRC) for the WG balloting of the P802-15-10a_D01 with the following membership: Kiyoshi Fukui, </a:t>
            </a:r>
            <a:r>
              <a:rPr lang="en-US" sz="2000" i="1" dirty="0" err="1"/>
              <a:t>Joerg</a:t>
            </a:r>
            <a:r>
              <a:rPr lang="en-US" sz="2000" i="1" dirty="0"/>
              <a:t> Robert, Clint Powell, Tero Kivinen, and Charlie Perkins. . The </a:t>
            </a:r>
            <a:r>
              <a:rPr lang="en-US" sz="2000" i="1" dirty="0" smtClean="0"/>
              <a:t>802.15.10a </a:t>
            </a:r>
            <a:r>
              <a:rPr lang="en-US" sz="2000" i="1"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i="1" dirty="0" smtClean="0"/>
              <a:t>.</a:t>
            </a:r>
            <a:endParaRPr lang="en-US" dirty="0" smtClean="0"/>
          </a:p>
          <a:p>
            <a:pPr lvl="1"/>
            <a:r>
              <a:rPr lang="en-US" sz="2400" dirty="0" smtClean="0"/>
              <a:t>Moved:</a:t>
            </a:r>
          </a:p>
          <a:p>
            <a:pPr lvl="1"/>
            <a:r>
              <a:rPr lang="en-US" sz="2400" dirty="0" smtClean="0"/>
              <a:t>Seconded:</a:t>
            </a:r>
          </a:p>
          <a:p>
            <a:pPr lvl="1"/>
            <a:r>
              <a:rPr lang="en-US" sz="2400" dirty="0" smtClean="0"/>
              <a:t>Vote Results:</a:t>
            </a:r>
            <a:endParaRPr lang="en-US" sz="2400" dirty="0"/>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60</a:t>
            </a:fld>
            <a:endParaRPr lang="en-US"/>
          </a:p>
        </p:txBody>
      </p:sp>
    </p:spTree>
    <p:extLst>
      <p:ext uri="{BB962C8B-B14F-4D97-AF65-F5344CB8AC3E}">
        <p14:creationId xmlns:p14="http://schemas.microsoft.com/office/powerpoint/2010/main" val="17836506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61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July 2018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9 July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July 2018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dirty="0"/>
          </a:p>
        </p:txBody>
      </p:sp>
    </p:spTree>
    <p:extLst>
      <p:ext uri="{BB962C8B-B14F-4D97-AF65-F5344CB8AC3E}">
        <p14:creationId xmlns:p14="http://schemas.microsoft.com/office/powerpoint/2010/main" val="2467867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1790146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63</a:t>
            </a:fld>
            <a:endParaRPr lang="en-US"/>
          </a:p>
        </p:txBody>
      </p:sp>
      <p:sp>
        <p:nvSpPr>
          <p:cNvPr id="21509" name="Rectangle 2"/>
          <p:cNvSpPr>
            <a:spLocks noGrp="1" noChangeArrowheads="1"/>
          </p:cNvSpPr>
          <p:nvPr>
            <p:ph type="title" idx="4294967295"/>
          </p:nvPr>
        </p:nvSpPr>
        <p:spPr>
          <a:xfrm>
            <a:off x="304800" y="381000"/>
            <a:ext cx="8305800" cy="762000"/>
          </a:xfrm>
        </p:spPr>
        <p:txBody>
          <a:bodyPr/>
          <a:lstStyle/>
          <a:p>
            <a:r>
              <a:rPr lang="en-US" b="1" dirty="0" smtClean="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95400"/>
            <a:ext cx="8610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Monday 9 July, PM2: </a:t>
            </a:r>
            <a:r>
              <a:rPr lang="en-US" sz="2000" b="1" dirty="0"/>
              <a:t>Opening report, Agenda, Status, Functional decomposition review (15-17-0113-</a:t>
            </a:r>
            <a:r>
              <a:rPr lang="en-US" sz="2000" b="1" dirty="0" smtClean="0"/>
              <a:t>08) </a:t>
            </a:r>
          </a:p>
          <a:p>
            <a:pPr marL="342900" indent="-342900">
              <a:buClr>
                <a:srgbClr val="FF0000"/>
              </a:buClr>
              <a:buFont typeface="Wingdings" charset="2"/>
              <a:buChar char="q"/>
            </a:pPr>
            <a:r>
              <a:rPr lang="en-US" sz="2000" b="1" dirty="0" smtClean="0"/>
              <a:t>Tuesday 10 July, </a:t>
            </a:r>
            <a:r>
              <a:rPr lang="en-US" sz="2000" b="1" dirty="0"/>
              <a:t>AM2</a:t>
            </a:r>
            <a:r>
              <a:rPr lang="en-US" sz="2000" b="1" dirty="0" smtClean="0"/>
              <a:t>: Continuation of detailed discussions </a:t>
            </a:r>
            <a:r>
              <a:rPr lang="en-US" sz="2000" b="1" dirty="0"/>
              <a:t>on Profile </a:t>
            </a:r>
            <a:r>
              <a:rPr lang="en-US" sz="2000" b="1" dirty="0" smtClean="0"/>
              <a:t>configurations </a:t>
            </a:r>
            <a:r>
              <a:rPr lang="en-US" sz="2000" b="1" dirty="0"/>
              <a:t>and </a:t>
            </a:r>
            <a:r>
              <a:rPr lang="en-US" sz="2000" b="1" dirty="0" smtClean="0"/>
              <a:t>operation, e.g. where does profile transformation to device parameters take place? </a:t>
            </a:r>
            <a:r>
              <a:rPr lang="en-US" sz="2000" b="1" dirty="0"/>
              <a:t>(15-17-</a:t>
            </a:r>
            <a:r>
              <a:rPr lang="en-US" sz="2000" b="1" dirty="0" smtClean="0"/>
              <a:t>0656-12) </a:t>
            </a:r>
            <a:endParaRPr lang="en-US" sz="2000" b="1" dirty="0"/>
          </a:p>
          <a:p>
            <a:pPr marL="342900" indent="-342900">
              <a:buClr>
                <a:srgbClr val="FF0000"/>
              </a:buClr>
              <a:buFont typeface="Wingdings" charset="2"/>
              <a:buChar char="q"/>
            </a:pPr>
            <a:r>
              <a:rPr lang="en-US" sz="2000" b="1" dirty="0" smtClean="0"/>
              <a:t>Tuesday 10 July, </a:t>
            </a:r>
            <a:r>
              <a:rPr lang="en-US" sz="2000" b="1" dirty="0"/>
              <a:t>PM2</a:t>
            </a:r>
            <a:r>
              <a:rPr lang="en-US" sz="2000" b="1" dirty="0" smtClean="0"/>
              <a:t>: “Hello World” presentation by R Turner, discussion on profile classes and edit authority</a:t>
            </a:r>
          </a:p>
          <a:p>
            <a:pPr marL="342900" indent="-342900">
              <a:buClr>
                <a:srgbClr val="FF0000"/>
              </a:buClr>
              <a:buFont typeface="Wingdings" charset="2"/>
              <a:buChar char="q"/>
            </a:pPr>
            <a:r>
              <a:rPr lang="en-US" sz="2000" b="1" dirty="0" smtClean="0"/>
              <a:t>Wednesday 11 July, PM2: Discussion on Profile types, Profile security, and how multiple apps could keep from destroying the other</a:t>
            </a:r>
          </a:p>
          <a:p>
            <a:pPr marL="342900" indent="-342900">
              <a:buClr>
                <a:srgbClr val="FF0000"/>
              </a:buClr>
              <a:buFont typeface="Wingdings" charset="2"/>
              <a:buChar char="q"/>
            </a:pPr>
            <a:r>
              <a:rPr lang="en-US" sz="2000" b="1" dirty="0" smtClean="0"/>
              <a:t>Thursday 12 July, AM1: </a:t>
            </a:r>
            <a:r>
              <a:rPr lang="en-US" sz="2000" b="1" dirty="0"/>
              <a:t> </a:t>
            </a:r>
            <a:r>
              <a:rPr lang="en-US" sz="2000" b="1" dirty="0" smtClean="0"/>
              <a:t>Discussion on remaining </a:t>
            </a:r>
            <a:r>
              <a:rPr lang="en-US" sz="2000" b="1" dirty="0"/>
              <a:t>PDE and MMI primitive discussion i.e. PDE-OP, MMI-MGMT</a:t>
            </a:r>
            <a:r>
              <a:rPr lang="en-US" sz="2000" b="1"/>
              <a:t>, </a:t>
            </a:r>
            <a:r>
              <a:rPr lang="en-US" sz="2000" b="1" smtClean="0"/>
              <a:t>and MMI</a:t>
            </a:r>
            <a:r>
              <a:rPr lang="en-US" sz="2000" b="1" dirty="0"/>
              <a:t>-</a:t>
            </a:r>
            <a:r>
              <a:rPr lang="en-US" sz="2000" b="1" dirty="0" smtClean="0"/>
              <a:t>OPERATION</a:t>
            </a:r>
            <a:endParaRPr lang="en-US" sz="2000" b="1" dirty="0"/>
          </a:p>
          <a:p>
            <a:pPr marL="342900" indent="-342900">
              <a:buClr>
                <a:srgbClr val="FF0000"/>
              </a:buClr>
              <a:buFont typeface="Wingdings" charset="2"/>
              <a:buChar char="q"/>
            </a:pPr>
            <a:r>
              <a:rPr lang="en-US" sz="2000" b="1" dirty="0" smtClean="0"/>
              <a:t>Thursday 12 July, AM2:  </a:t>
            </a:r>
            <a:r>
              <a:rPr lang="en-US" sz="2000" b="1" dirty="0" err="1" smtClean="0"/>
              <a:t>AoUB</a:t>
            </a:r>
            <a:r>
              <a:rPr lang="en-US" sz="2000" b="1" dirty="0" smtClean="0"/>
              <a:t>, closing report, future activities</a:t>
            </a:r>
          </a:p>
          <a:p>
            <a:pPr>
              <a:buClr>
                <a:srgbClr val="FF0000"/>
              </a:buClr>
            </a:pPr>
            <a:endParaRPr lang="en-US" sz="2000" b="1" i="1" dirty="0" smtClean="0"/>
          </a:p>
          <a:p>
            <a:pPr>
              <a:buClr>
                <a:srgbClr val="FF0000"/>
              </a:buClr>
            </a:pPr>
            <a:r>
              <a:rPr lang="en-US" sz="2000" b="1" i="1" dirty="0" smtClean="0"/>
              <a:t>Upon neither discussion nor objection the motion to approve the agenda carries</a:t>
            </a:r>
            <a:r>
              <a:rPr lang="en-US" sz="2000" b="1" dirty="0" smtClean="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1401896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64</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smtClean="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228600" y="990600"/>
            <a:ext cx="8686800" cy="5509199"/>
          </a:xfrm>
          <a:prstGeom prst="rect">
            <a:avLst/>
          </a:prstGeom>
          <a:noFill/>
        </p:spPr>
        <p:txBody>
          <a:bodyPr wrap="square" rtlCol="0">
            <a:spAutoFit/>
          </a:bodyPr>
          <a:lstStyle/>
          <a:p>
            <a:pPr marL="342900" indent="-342900">
              <a:buClr>
                <a:srgbClr val="FF0000"/>
              </a:buClr>
              <a:buFont typeface="Wingdings" charset="2"/>
              <a:buChar char="q"/>
            </a:pPr>
            <a:r>
              <a:rPr lang="en-US" sz="2200" b="1" dirty="0"/>
              <a:t>Discussion on Primitives </a:t>
            </a:r>
          </a:p>
          <a:p>
            <a:pPr marL="800100" lvl="1" indent="-342900">
              <a:buClr>
                <a:srgbClr val="FF0000"/>
              </a:buClr>
              <a:buFont typeface="Wingdings" charset="2"/>
              <a:buChar char="q"/>
            </a:pPr>
            <a:r>
              <a:rPr lang="en-US" sz="2200" b="1" dirty="0"/>
              <a:t>Extensive discussion on use of profiles and sub-profiles to simplify the upper layer interface</a:t>
            </a:r>
          </a:p>
          <a:p>
            <a:pPr marL="1257300" lvl="2" indent="-342900">
              <a:buClr>
                <a:srgbClr val="FF0000"/>
              </a:buClr>
              <a:buFont typeface="Wingdings" charset="2"/>
              <a:buChar char="q"/>
            </a:pPr>
            <a:r>
              <a:rPr lang="en-US" sz="2200" b="1" spc="-1" dirty="0">
                <a:solidFill>
                  <a:srgbClr val="000000"/>
                </a:solidFill>
                <a:uFill>
                  <a:solidFill>
                    <a:srgbClr val="FFFFFF"/>
                  </a:solidFill>
                </a:uFill>
                <a:latin typeface="Times New Roman"/>
              </a:rPr>
              <a:t>Presentation of ULI examples of profiles and sub-profiles being used to send packet out </a:t>
            </a:r>
          </a:p>
          <a:p>
            <a:pPr marL="800100" lvl="1" indent="-342900">
              <a:buClr>
                <a:srgbClr val="FF0000"/>
              </a:buClr>
              <a:buFont typeface="Wingdings" charset="2"/>
              <a:buChar char="q"/>
            </a:pPr>
            <a:r>
              <a:rPr lang="en-US" sz="2200" b="1" dirty="0"/>
              <a:t>Completed PDE primitives</a:t>
            </a:r>
            <a:endParaRPr lang="en-US" sz="2200" b="1" spc="-1" dirty="0">
              <a:solidFill>
                <a:srgbClr val="000000"/>
              </a:solidFill>
              <a:uFill>
                <a:solidFill>
                  <a:srgbClr val="FFFFFF"/>
                </a:solidFill>
              </a:uFill>
              <a:latin typeface="Times New Roman"/>
            </a:endParaRPr>
          </a:p>
          <a:p>
            <a:pPr marL="342900" indent="-342900">
              <a:buClr>
                <a:srgbClr val="FF0000"/>
              </a:buClr>
              <a:buFont typeface="Wingdings" charset="2"/>
              <a:buChar char="q"/>
            </a:pPr>
            <a:r>
              <a:rPr lang="en-US" sz="2200" b="1" dirty="0"/>
              <a:t>Updated </a:t>
            </a:r>
          </a:p>
          <a:p>
            <a:pPr marL="800100" lvl="1" indent="-342900">
              <a:buClr>
                <a:srgbClr val="FF0000"/>
              </a:buClr>
              <a:buFont typeface="Wingdings" charset="2"/>
              <a:buChar char="q"/>
            </a:pPr>
            <a:r>
              <a:rPr lang="en-US" sz="2200" b="1" dirty="0"/>
              <a:t>802.15.12 Functional Decomposition Figure </a:t>
            </a:r>
          </a:p>
          <a:p>
            <a:pPr marL="800100" lvl="1" indent="-342900">
              <a:buClr>
                <a:srgbClr val="FF0000"/>
              </a:buClr>
              <a:buFont typeface="Wingdings" charset="2"/>
              <a:buChar char="q"/>
            </a:pPr>
            <a:r>
              <a:rPr lang="en-US" sz="2200" b="1" dirty="0"/>
              <a:t>802.15.12 Conceptual Overview and </a:t>
            </a:r>
          </a:p>
          <a:p>
            <a:pPr marL="800100" lvl="1" indent="-342900">
              <a:buClr>
                <a:srgbClr val="FF0000"/>
              </a:buClr>
              <a:buFont typeface="Wingdings" charset="2"/>
              <a:buChar char="q"/>
            </a:pPr>
            <a:r>
              <a:rPr lang="en-US" sz="2200" b="1" dirty="0"/>
              <a:t>802.15.12 Mandatory Elements Operation</a:t>
            </a:r>
          </a:p>
          <a:p>
            <a:pPr marL="342900" indent="-342900">
              <a:buClr>
                <a:srgbClr val="FF0000"/>
              </a:buClr>
              <a:buFont typeface="Wingdings" charset="2"/>
              <a:buChar char="q"/>
            </a:pPr>
            <a:r>
              <a:rPr lang="en-US" sz="2200" b="1" dirty="0"/>
              <a:t>Discussion on high level overview of Yang modeling for MPM and Network Management</a:t>
            </a:r>
          </a:p>
          <a:p>
            <a:pPr marL="342900" indent="-342900">
              <a:buClr>
                <a:srgbClr val="FF0000"/>
              </a:buClr>
              <a:buFont typeface="Wingdings" charset="2"/>
              <a:buChar char="q"/>
            </a:pPr>
            <a:r>
              <a:rPr lang="en-US" sz="2200" b="1" dirty="0"/>
              <a:t>Discussion on Management Protocol Module functions</a:t>
            </a:r>
          </a:p>
          <a:p>
            <a:pPr marL="800100" lvl="1" indent="-342900">
              <a:buClr>
                <a:srgbClr val="FF0000"/>
              </a:buClr>
              <a:buFont typeface="Wingdings" charset="2"/>
              <a:buChar char="q"/>
            </a:pPr>
            <a:r>
              <a:rPr lang="en-US" sz="2200" b="1" dirty="0"/>
              <a:t>Ability to identify the function of each Profile</a:t>
            </a:r>
          </a:p>
          <a:p>
            <a:pPr marL="800100" lvl="1" indent="-342900">
              <a:buClr>
                <a:srgbClr val="FF0000"/>
              </a:buClr>
              <a:buFont typeface="Wingdings" charset="2"/>
              <a:buChar char="q"/>
            </a:pPr>
            <a:r>
              <a:rPr lang="en-US" sz="2200" b="1" dirty="0"/>
              <a:t>Dependence upon Yang model</a:t>
            </a:r>
          </a:p>
          <a:p>
            <a:pPr marL="342900" indent="-342900">
              <a:buClr>
                <a:srgbClr val="FF0000"/>
              </a:buClr>
              <a:buFont typeface="Wingdings" charset="2"/>
              <a:buChar char="q"/>
            </a:pPr>
            <a:r>
              <a:rPr lang="en-US" sz="2200" b="1" dirty="0"/>
              <a:t>Discussion on 802.15.4 receiver configuration concept</a:t>
            </a:r>
          </a:p>
        </p:txBody>
      </p:sp>
    </p:spTree>
    <p:extLst>
      <p:ext uri="{BB962C8B-B14F-4D97-AF65-F5344CB8AC3E}">
        <p14:creationId xmlns:p14="http://schemas.microsoft.com/office/powerpoint/2010/main" val="6789462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65</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smtClean="0">
                <a:solidFill>
                  <a:srgbClr val="000000"/>
                </a:solidFill>
                <a:ea typeface="Lucida Grande"/>
                <a:cs typeface="Lucida Grande"/>
              </a:rPr>
              <a:t>Hello World Exercise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143000"/>
            <a:ext cx="8534400" cy="5078313"/>
          </a:xfrm>
          <a:prstGeom prst="rect">
            <a:avLst/>
          </a:prstGeom>
          <a:noFill/>
        </p:spPr>
        <p:txBody>
          <a:bodyPr wrap="square" rtlCol="0">
            <a:spAutoFit/>
          </a:bodyPr>
          <a:lstStyle/>
          <a:p>
            <a:pPr marL="342900" indent="-342900">
              <a:buClr>
                <a:srgbClr val="FF0000"/>
              </a:buClr>
              <a:buFont typeface="Wingdings" charset="2"/>
              <a:buChar char="q"/>
            </a:pPr>
            <a:r>
              <a:rPr lang="en-US" sz="2800" b="1" dirty="0" smtClean="0"/>
              <a:t>Purpose: </a:t>
            </a:r>
          </a:p>
          <a:p>
            <a:pPr marL="800100" lvl="1" indent="-342900">
              <a:buClr>
                <a:srgbClr val="FF0000"/>
              </a:buClr>
              <a:buFont typeface="Wingdings" charset="2"/>
              <a:buChar char="q"/>
            </a:pPr>
            <a:r>
              <a:rPr lang="en-US" sz="2400" b="1" dirty="0"/>
              <a:t>C</a:t>
            </a:r>
            <a:r>
              <a:rPr lang="en-US" sz="2400" b="1" dirty="0" smtClean="0"/>
              <a:t>ompare proposals on various methods to implement profiles to simplify ULI upper level I/F</a:t>
            </a:r>
          </a:p>
          <a:p>
            <a:pPr marL="800100" lvl="1" indent="-342900">
              <a:buClr>
                <a:srgbClr val="FF0000"/>
              </a:buClr>
              <a:buFont typeface="Wingdings" charset="2"/>
              <a:buChar char="q"/>
            </a:pPr>
            <a:r>
              <a:rPr lang="en-US" sz="2400" b="1" dirty="0" smtClean="0"/>
              <a:t>Expose unforeseen issues </a:t>
            </a:r>
            <a:endParaRPr lang="en-US" sz="2400" dirty="0"/>
          </a:p>
          <a:p>
            <a:pPr marL="342900" indent="-342900">
              <a:buClr>
                <a:srgbClr val="FF0000"/>
              </a:buClr>
              <a:buFont typeface="Wingdings" charset="2"/>
              <a:buChar char="q"/>
            </a:pPr>
            <a:r>
              <a:rPr lang="en-US" sz="2800" b="1" dirty="0" smtClean="0"/>
              <a:t>Method:</a:t>
            </a:r>
          </a:p>
          <a:p>
            <a:pPr marL="800100" lvl="1" indent="-342900">
              <a:buClr>
                <a:srgbClr val="FF0000"/>
              </a:buClr>
              <a:buFont typeface="Wingdings" charset="2"/>
              <a:buChar char="q"/>
            </a:pPr>
            <a:r>
              <a:rPr lang="en-US" sz="2400" b="1" dirty="0" smtClean="0"/>
              <a:t>Define radio operation scenarios w/</a:t>
            </a:r>
            <a:r>
              <a:rPr lang="en-US" sz="2400" b="1" dirty="0" err="1" smtClean="0"/>
              <a:t>config</a:t>
            </a:r>
            <a:r>
              <a:rPr lang="en-US" sz="2400" b="1" dirty="0" smtClean="0"/>
              <a:t> parameters:</a:t>
            </a:r>
          </a:p>
          <a:p>
            <a:pPr marL="1257300" lvl="2" indent="-342900">
              <a:buClr>
                <a:srgbClr val="FF0000"/>
              </a:buClr>
              <a:buFont typeface="Wingdings" charset="2"/>
              <a:buChar char="q"/>
            </a:pPr>
            <a:r>
              <a:rPr lang="en-US" sz="2400" b="1" dirty="0" smtClean="0"/>
              <a:t>Wi-SUN scenario</a:t>
            </a:r>
          </a:p>
          <a:p>
            <a:pPr marL="1257300" lvl="2" indent="-342900">
              <a:buClr>
                <a:srgbClr val="FF0000"/>
              </a:buClr>
              <a:buFont typeface="Wingdings" charset="2"/>
              <a:buChar char="q"/>
            </a:pPr>
            <a:r>
              <a:rPr lang="en-US" sz="2400" b="1" dirty="0" smtClean="0"/>
              <a:t>6tisch scenario</a:t>
            </a:r>
          </a:p>
          <a:p>
            <a:pPr marL="800100" lvl="1" indent="-342900">
              <a:buClr>
                <a:srgbClr val="FF0000"/>
              </a:buClr>
              <a:buFont typeface="Wingdings" charset="2"/>
              <a:buChar char="q"/>
            </a:pPr>
            <a:r>
              <a:rPr lang="en-US" sz="2400" b="1" dirty="0" smtClean="0"/>
              <a:t>P Kinney to send out via TG12 reflector</a:t>
            </a:r>
          </a:p>
          <a:p>
            <a:pPr marL="342900" indent="-342900">
              <a:buClr>
                <a:srgbClr val="FF0000"/>
              </a:buClr>
              <a:buFont typeface="Wingdings" charset="2"/>
              <a:buChar char="q"/>
            </a:pPr>
            <a:r>
              <a:rPr lang="en-US" sz="2800" b="1" dirty="0" smtClean="0"/>
              <a:t>Proposals:</a:t>
            </a:r>
          </a:p>
          <a:p>
            <a:pPr marL="800100" lvl="1" indent="-342900">
              <a:buClr>
                <a:srgbClr val="FF0000"/>
              </a:buClr>
              <a:buFont typeface="Wingdings" charset="2"/>
              <a:buChar char="q"/>
            </a:pPr>
            <a:r>
              <a:rPr lang="en-US" sz="2400" b="1" dirty="0" smtClean="0"/>
              <a:t>Describe methodology</a:t>
            </a:r>
          </a:p>
          <a:p>
            <a:pPr marL="800100" lvl="1" indent="-342900">
              <a:buClr>
                <a:srgbClr val="FF0000"/>
              </a:buClr>
              <a:buFont typeface="Wingdings" charset="2"/>
              <a:buChar char="q"/>
            </a:pPr>
            <a:r>
              <a:rPr lang="en-US" sz="2400" b="1" dirty="0" smtClean="0"/>
              <a:t>Set MAC/PHY up</a:t>
            </a:r>
          </a:p>
          <a:p>
            <a:pPr marL="800100" lvl="1" indent="-342900">
              <a:buClr>
                <a:srgbClr val="FF0000"/>
              </a:buClr>
              <a:buFont typeface="Wingdings" charset="2"/>
              <a:buChar char="q"/>
            </a:pPr>
            <a:r>
              <a:rPr lang="en-US" sz="2400" b="1" dirty="0"/>
              <a:t>S</a:t>
            </a:r>
            <a:r>
              <a:rPr lang="en-US" sz="2400" b="1" dirty="0" smtClean="0"/>
              <a:t>how step by step actions to send and receive packets</a:t>
            </a:r>
          </a:p>
        </p:txBody>
      </p:sp>
    </p:spTree>
    <p:extLst>
      <p:ext uri="{BB962C8B-B14F-4D97-AF65-F5344CB8AC3E}">
        <p14:creationId xmlns:p14="http://schemas.microsoft.com/office/powerpoint/2010/main" val="16846951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66</a:t>
            </a:fld>
            <a:endParaRPr lang="en-US"/>
          </a:p>
        </p:txBody>
      </p:sp>
      <p:sp>
        <p:nvSpPr>
          <p:cNvPr id="21509" name="Rectangle 2"/>
          <p:cNvSpPr>
            <a:spLocks noGrp="1" noChangeArrowheads="1"/>
          </p:cNvSpPr>
          <p:nvPr>
            <p:ph type="title" idx="4294967295"/>
          </p:nvPr>
        </p:nvSpPr>
        <p:spPr>
          <a:xfrm>
            <a:off x="3048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4488" lvl="1" indent="-342900">
              <a:buClr>
                <a:srgbClr val="FF0000"/>
              </a:buClr>
              <a:buFont typeface="Wingdings" charset="2"/>
              <a:buChar char="q"/>
            </a:pPr>
            <a:endParaRPr lang="en-US" sz="2400" b="1" dirty="0" smtClean="0"/>
          </a:p>
        </p:txBody>
      </p:sp>
      <p:sp>
        <p:nvSpPr>
          <p:cNvPr id="2" name="Rectangle 1"/>
          <p:cNvSpPr/>
          <p:nvPr/>
        </p:nvSpPr>
        <p:spPr>
          <a:xfrm>
            <a:off x="228600" y="1219200"/>
            <a:ext cx="8534400" cy="4832092"/>
          </a:xfrm>
          <a:prstGeom prst="rect">
            <a:avLst/>
          </a:prstGeom>
        </p:spPr>
        <p:txBody>
          <a:bodyPr wrap="square">
            <a:spAutoFit/>
          </a:bodyPr>
          <a:lstStyle/>
          <a:p>
            <a:pPr marL="342900" indent="-342900">
              <a:buClr>
                <a:srgbClr val="FF0000"/>
              </a:buClr>
              <a:buFont typeface="Wingdings" charset="2"/>
              <a:buChar char="q"/>
            </a:pPr>
            <a:r>
              <a:rPr lang="en-US" sz="2200" b="1" dirty="0"/>
              <a:t>Discussion on </a:t>
            </a:r>
            <a:r>
              <a:rPr lang="en-US" sz="2200" b="1" dirty="0" smtClean="0"/>
              <a:t>Protocol Discrimination Entity (PDE)</a:t>
            </a:r>
            <a:endParaRPr lang="en-US" sz="2200" b="1" dirty="0"/>
          </a:p>
          <a:p>
            <a:pPr marL="800100" lvl="1" indent="-342900">
              <a:buClr>
                <a:srgbClr val="FF0000"/>
              </a:buClr>
              <a:buFont typeface="Wingdings" charset="2"/>
              <a:buChar char="q"/>
            </a:pPr>
            <a:r>
              <a:rPr lang="en-US" sz="2200" b="1" dirty="0" smtClean="0"/>
              <a:t>Added primitives to support profiles and Yang modeling</a:t>
            </a:r>
            <a:endParaRPr lang="en-US" sz="2200" b="1" spc="-1" dirty="0">
              <a:solidFill>
                <a:srgbClr val="000000"/>
              </a:solidFill>
              <a:uFill>
                <a:solidFill>
                  <a:srgbClr val="FFFFFF"/>
                </a:solidFill>
              </a:uFill>
              <a:latin typeface="Times New Roman"/>
            </a:endParaRPr>
          </a:p>
          <a:p>
            <a:pPr marL="342900" indent="-342900">
              <a:buClr>
                <a:srgbClr val="FF0000"/>
              </a:buClr>
              <a:buFont typeface="Wingdings" charset="2"/>
              <a:buChar char="q"/>
            </a:pPr>
            <a:r>
              <a:rPr lang="en-US" sz="2200" b="1" dirty="0"/>
              <a:t>“Hello World” presentation</a:t>
            </a:r>
          </a:p>
          <a:p>
            <a:pPr marL="800100" lvl="1" indent="-342900">
              <a:buClr>
                <a:srgbClr val="FF0000"/>
              </a:buClr>
              <a:buFont typeface="Wingdings" charset="2"/>
              <a:buChar char="q"/>
            </a:pPr>
            <a:r>
              <a:rPr lang="en-US" sz="2200" b="1" dirty="0" smtClean="0"/>
              <a:t>Used 6tisch example</a:t>
            </a:r>
            <a:endParaRPr lang="en-US" sz="2200" b="1" dirty="0"/>
          </a:p>
          <a:p>
            <a:pPr marL="800100" lvl="1" indent="-342900">
              <a:buClr>
                <a:srgbClr val="FF0000"/>
              </a:buClr>
              <a:buFont typeface="Wingdings" charset="2"/>
              <a:buChar char="q"/>
            </a:pPr>
            <a:r>
              <a:rPr lang="en-US" sz="2200" b="1" dirty="0" smtClean="0"/>
              <a:t>Demonstrated the need to add primitives to PDE</a:t>
            </a:r>
            <a:endParaRPr lang="en-US" sz="2200" b="1" dirty="0"/>
          </a:p>
          <a:p>
            <a:pPr marL="342900" indent="-342900">
              <a:buClr>
                <a:srgbClr val="FF0000"/>
              </a:buClr>
              <a:buFont typeface="Wingdings" charset="2"/>
              <a:buChar char="q"/>
            </a:pPr>
            <a:r>
              <a:rPr lang="en-US" sz="2200" b="1" dirty="0" smtClean="0"/>
              <a:t>Updated </a:t>
            </a:r>
            <a:endParaRPr lang="en-US" sz="2200" b="1" dirty="0"/>
          </a:p>
          <a:p>
            <a:pPr marL="800100" lvl="1" indent="-342900">
              <a:buClr>
                <a:srgbClr val="FF0000"/>
              </a:buClr>
              <a:buFont typeface="Wingdings" charset="2"/>
              <a:buChar char="q"/>
            </a:pPr>
            <a:r>
              <a:rPr lang="en-US" sz="2200" b="1" dirty="0" smtClean="0"/>
              <a:t>ULI </a:t>
            </a:r>
            <a:r>
              <a:rPr lang="en-US" sz="2200" b="1" dirty="0"/>
              <a:t>Mandatory Elements </a:t>
            </a:r>
            <a:r>
              <a:rPr lang="en-US" sz="2200" b="1" dirty="0" smtClean="0"/>
              <a:t>Operation (15-17-0656-12)</a:t>
            </a:r>
          </a:p>
          <a:p>
            <a:pPr marL="1257300" lvl="2" indent="-342900">
              <a:buClr>
                <a:srgbClr val="FF0000"/>
              </a:buClr>
              <a:buFont typeface="Wingdings" charset="2"/>
              <a:buChar char="q"/>
            </a:pPr>
            <a:r>
              <a:rPr lang="en-US" sz="2200" b="1" dirty="0" smtClean="0"/>
              <a:t>Plan is to use this document as the preliminary draft standard</a:t>
            </a:r>
          </a:p>
          <a:p>
            <a:pPr marL="1257300" lvl="2" indent="-342900">
              <a:buClr>
                <a:srgbClr val="FF0000"/>
              </a:buClr>
              <a:buFont typeface="Wingdings" charset="2"/>
              <a:buChar char="q"/>
            </a:pPr>
            <a:r>
              <a:rPr lang="en-US" sz="2200" b="1" dirty="0" smtClean="0"/>
              <a:t>Added Profile clause, new PDE primitives</a:t>
            </a:r>
            <a:endParaRPr lang="en-US" sz="2200" b="1" dirty="0"/>
          </a:p>
          <a:p>
            <a:pPr marL="342900" indent="-342900">
              <a:buClr>
                <a:srgbClr val="FF0000"/>
              </a:buClr>
              <a:buFont typeface="Wingdings" charset="2"/>
              <a:buChar char="q"/>
            </a:pPr>
            <a:r>
              <a:rPr lang="en-US" sz="2200" b="1" dirty="0"/>
              <a:t>Discussion on </a:t>
            </a:r>
            <a:r>
              <a:rPr lang="en-US" sz="2200" b="1" dirty="0" smtClean="0"/>
              <a:t>Profile concepts</a:t>
            </a:r>
          </a:p>
          <a:p>
            <a:pPr marL="800100" lvl="2" indent="-342900">
              <a:buClr>
                <a:srgbClr val="FF0000"/>
              </a:buClr>
              <a:buFont typeface="Wingdings" charset="2"/>
              <a:buChar char="q"/>
            </a:pPr>
            <a:r>
              <a:rPr lang="en-US" sz="2200" b="1" dirty="0"/>
              <a:t>Extensive discussion on </a:t>
            </a:r>
            <a:r>
              <a:rPr lang="en-US" sz="2200" b="1" dirty="0" smtClean="0"/>
              <a:t>best use </a:t>
            </a:r>
            <a:r>
              <a:rPr lang="en-US" sz="2200" b="1" dirty="0"/>
              <a:t>of </a:t>
            </a:r>
            <a:r>
              <a:rPr lang="en-US" sz="2200" b="1" dirty="0" smtClean="0"/>
              <a:t>profiles</a:t>
            </a:r>
          </a:p>
          <a:p>
            <a:pPr marL="800100" lvl="2" indent="-342900">
              <a:buClr>
                <a:srgbClr val="FF0000"/>
              </a:buClr>
              <a:buFont typeface="Wingdings" charset="2"/>
              <a:buChar char="q"/>
            </a:pPr>
            <a:r>
              <a:rPr lang="en-US" sz="2200" b="1" dirty="0" smtClean="0"/>
              <a:t>Created Profile Types that describe all PIBs and primitive parameters used in IEEE 802.15.4</a:t>
            </a:r>
            <a:endParaRPr lang="en-US" sz="2200" b="1" dirty="0"/>
          </a:p>
        </p:txBody>
      </p:sp>
    </p:spTree>
    <p:extLst>
      <p:ext uri="{BB962C8B-B14F-4D97-AF65-F5344CB8AC3E}">
        <p14:creationId xmlns:p14="http://schemas.microsoft.com/office/powerpoint/2010/main" val="4220967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67</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a:t>
            </a:r>
          </a:p>
          <a:p>
            <a:pPr marL="285750" indent="-285750">
              <a:buFont typeface="Arial"/>
              <a:buChar char="•"/>
            </a:pPr>
            <a:r>
              <a:rPr lang="en-US" sz="1800" b="1" dirty="0" err="1" smtClean="0"/>
              <a:t>PassThru</a:t>
            </a:r>
            <a:r>
              <a:rPr lang="en-US" sz="1800" b="1" dirty="0"/>
              <a:t>		C </a:t>
            </a:r>
            <a:r>
              <a:rPr lang="en-US" sz="1800" b="1" dirty="0" smtClean="0"/>
              <a:t>Perkins</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Kinney/Moskowitz		</a:t>
            </a:r>
          </a:p>
          <a:p>
            <a:pPr marL="285750" indent="-285750">
              <a:buFont typeface="Arial"/>
              <a:buChar char="•"/>
            </a:pPr>
            <a:r>
              <a:rPr lang="en-US" sz="1800" b="1" dirty="0" smtClean="0"/>
              <a:t>L2R					</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60852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600434742"/>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2017</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2017</a:t>
                      </a:r>
                    </a:p>
                  </a:txBody>
                  <a:tcPr/>
                </a:tc>
                <a:tc>
                  <a:txBody>
                    <a:bodyPr/>
                    <a:lstStyle/>
                    <a:p>
                      <a:r>
                        <a:rPr lang="en-US" dirty="0" smtClean="0"/>
                        <a:t>Nov, 2018</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Jan, 2019</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March, 2019</a:t>
                      </a:r>
                    </a:p>
                  </a:txBody>
                  <a:tcPr/>
                </a:tc>
              </a:tr>
              <a:tr h="398549">
                <a:tc>
                  <a:txBody>
                    <a:bodyPr/>
                    <a:lstStyle/>
                    <a:p>
                      <a:r>
                        <a:rPr lang="en-US" dirty="0" smtClean="0"/>
                        <a:t>TG Comment Collection</a:t>
                      </a:r>
                      <a:endParaRPr lang="en-US" dirty="0"/>
                    </a:p>
                  </a:txBody>
                  <a:tcPr/>
                </a:tc>
                <a:tc>
                  <a:txBody>
                    <a:bodyPr/>
                    <a:lstStyle/>
                    <a:p>
                      <a:r>
                        <a:rPr lang="en-US" dirty="0" smtClean="0"/>
                        <a:t>March, 2019</a:t>
                      </a:r>
                      <a:endParaRPr lang="en-US" dirty="0"/>
                    </a:p>
                  </a:txBody>
                  <a:tcPr/>
                </a:tc>
                <a:tc>
                  <a:txBody>
                    <a:bodyPr/>
                    <a:lstStyle/>
                    <a:p>
                      <a:r>
                        <a:rPr lang="en-US" dirty="0" smtClean="0"/>
                        <a:t>July, 2019</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Nov,</a:t>
                      </a:r>
                      <a:r>
                        <a:rPr lang="en-US" baseline="0" dirty="0" smtClean="0"/>
                        <a:t> 2019</a:t>
                      </a:r>
                      <a:endParaRPr lang="en-US" dirty="0"/>
                    </a:p>
                  </a:txBody>
                  <a:tcPr/>
                </a:tc>
                <a:tc>
                  <a:txBody>
                    <a:bodyPr/>
                    <a:lstStyle/>
                    <a:p>
                      <a:r>
                        <a:rPr lang="en-US" dirty="0" smtClean="0"/>
                        <a:t>Nov,</a:t>
                      </a:r>
                      <a:r>
                        <a:rPr lang="en-US" baseline="0" dirty="0" smtClean="0"/>
                        <a:t> 2020</a:t>
                      </a:r>
                      <a:endParaRPr lang="en-US" dirty="0"/>
                    </a:p>
                  </a:txBody>
                  <a:tcPr/>
                </a:tc>
              </a:tr>
              <a:tr h="398549">
                <a:tc>
                  <a:txBody>
                    <a:bodyPr/>
                    <a:lstStyle/>
                    <a:p>
                      <a:r>
                        <a:rPr lang="en-US" dirty="0" smtClean="0"/>
                        <a:t>Sponsor Ballot</a:t>
                      </a:r>
                      <a:endParaRPr lang="en-US" dirty="0"/>
                    </a:p>
                  </a:txBody>
                  <a:tcPr/>
                </a:tc>
                <a:tc>
                  <a:txBody>
                    <a:bodyPr/>
                    <a:lstStyle/>
                    <a:p>
                      <a:r>
                        <a:rPr lang="en-US" dirty="0" smtClean="0"/>
                        <a:t>Jan, 2021</a:t>
                      </a:r>
                      <a:endParaRPr lang="en-US" dirty="0"/>
                    </a:p>
                  </a:txBody>
                  <a:tcPr/>
                </a:tc>
                <a:tc>
                  <a:txBody>
                    <a:bodyPr/>
                    <a:lstStyle/>
                    <a:p>
                      <a:r>
                        <a:rPr lang="en-US" dirty="0" smtClean="0"/>
                        <a:t>July, 2021</a:t>
                      </a:r>
                      <a:endParaRPr lang="en-US" dirty="0"/>
                    </a:p>
                  </a:txBody>
                  <a:tcPr/>
                </a:tc>
              </a:tr>
              <a:tr h="398549">
                <a:tc>
                  <a:txBody>
                    <a:bodyPr/>
                    <a:lstStyle/>
                    <a:p>
                      <a:r>
                        <a:rPr lang="en-US" dirty="0" smtClean="0"/>
                        <a:t>NesCom</a:t>
                      </a:r>
                      <a:endParaRPr lang="en-US" dirty="0"/>
                    </a:p>
                  </a:txBody>
                  <a:tcPr/>
                </a:tc>
                <a:tc>
                  <a:txBody>
                    <a:bodyPr/>
                    <a:lstStyle/>
                    <a:p>
                      <a:r>
                        <a:rPr lang="en-US" dirty="0" smtClean="0"/>
                        <a:t>July, 2021</a:t>
                      </a:r>
                      <a:endParaRPr lang="en-US" dirty="0"/>
                    </a:p>
                  </a:txBody>
                  <a:tcPr/>
                </a:tc>
                <a:tc>
                  <a:txBody>
                    <a:bodyPr/>
                    <a:lstStyle/>
                    <a:p>
                      <a:r>
                        <a:rPr lang="en-US" dirty="0" smtClean="0"/>
                        <a:t>Sep, 2021</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Sep, 2021</a:t>
                      </a:r>
                      <a:endParaRPr lang="en-US" dirty="0"/>
                    </a:p>
                  </a:txBody>
                  <a:tcPr/>
                </a:tc>
                <a:tc>
                  <a:txBody>
                    <a:bodyPr/>
                    <a:lstStyle/>
                    <a:p>
                      <a:r>
                        <a:rPr lang="en-US" dirty="0" smtClean="0"/>
                        <a:t>Dec, 2021</a:t>
                      </a:r>
                      <a:endParaRPr lang="en-US" dirty="0"/>
                    </a:p>
                  </a:txBody>
                  <a:tcPr/>
                </a:tc>
              </a:tr>
            </a:tbl>
          </a:graphicData>
        </a:graphic>
      </p:graphicFrame>
    </p:spTree>
    <p:extLst>
      <p:ext uri="{BB962C8B-B14F-4D97-AF65-F5344CB8AC3E}">
        <p14:creationId xmlns:p14="http://schemas.microsoft.com/office/powerpoint/2010/main" val="2219355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bwMode="auto">
          <a:noFill/>
        </p:spPr>
        <p:txBody>
          <a:bodyPr vert="horz" numCol="1"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July 2018</a:t>
            </a:r>
          </a:p>
        </p:txBody>
      </p:sp>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69</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2018 Closing </a:t>
            </a:r>
            <a:r>
              <a:rPr lang="en-US" altLang="en-US" sz="3000" dirty="0" err="1" smtClean="0"/>
              <a:t>Pleanry</a:t>
            </a:r>
            <a:r>
              <a:rPr lang="en-US" altLang="en-US" sz="3000" dirty="0"/>
              <a:t> </a:t>
            </a:r>
            <a:r>
              <a:rPr lang="en-US" altLang="en-US" sz="3000" dirty="0" smtClean="0"/>
              <a:t>Slides</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2018-07-12</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27654" name="Document" r:id="rId4" imgW="8239301" imgH="1079612" progId="Word.Document.8">
                  <p:embed/>
                </p:oleObj>
              </mc:Choice>
              <mc:Fallback>
                <p:oleObj name="Document" r:id="rId4" imgW="8239301" imgH="1079612"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661618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July 2018</a:t>
            </a:r>
          </a:p>
        </p:txBody>
      </p:sp>
      <p:sp>
        <p:nvSpPr>
          <p:cNvPr id="819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819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38B4FFB0-9BB0-4207-8695-ECB6F29324A1}" type="slidenum">
              <a:rPr lang="en-US" sz="1200" smtClean="0"/>
              <a:pPr>
                <a:defRPr/>
              </a:pPr>
              <a:t>7</a:t>
            </a:fld>
            <a:endParaRPr lang="en-US" sz="1200" smtClean="0"/>
          </a:p>
        </p:txBody>
      </p:sp>
      <p:sp>
        <p:nvSpPr>
          <p:cNvPr id="8197" name="Rectangle 2"/>
          <p:cNvSpPr>
            <a:spLocks noGrp="1" noChangeArrowheads="1"/>
          </p:cNvSpPr>
          <p:nvPr>
            <p:ph type="body" idx="1"/>
          </p:nvPr>
        </p:nvSpPr>
        <p:spPr>
          <a:xfrm>
            <a:off x="990600" y="1828800"/>
            <a:ext cx="7543800" cy="4114800"/>
          </a:xfrm>
        </p:spPr>
        <p:txBody>
          <a:bodyPr/>
          <a:lstStyle/>
          <a:p>
            <a:pPr marL="914400" lvl="1" indent="-457200" fontAlgn="b">
              <a:lnSpc>
                <a:spcPct val="80000"/>
              </a:lnSpc>
              <a:buFont typeface="+mj-lt"/>
              <a:buAutoNum type="arabicPeriod"/>
              <a:defRPr/>
            </a:pPr>
            <a:endParaRPr lang="en-US" sz="800" dirty="0" smtClean="0">
              <a:latin typeface="Arial Rounded MT Bold" pitchFamily="34" charset="0"/>
              <a:cs typeface="Times New Roman" pitchFamily="18" charset="0"/>
            </a:endParaRPr>
          </a:p>
          <a:p>
            <a:pPr marL="0" indent="0" fontAlgn="b">
              <a:spcBef>
                <a:spcPts val="0"/>
              </a:spcBef>
              <a:spcAft>
                <a:spcPts val="0"/>
              </a:spcAft>
              <a:buFontTx/>
              <a:buNone/>
              <a:defRPr/>
            </a:pPr>
            <a:r>
              <a:rPr lang="en-US" sz="2400" dirty="0" smtClean="0">
                <a:latin typeface="Arial Rounded MT Bold" pitchFamily="34" charset="0"/>
                <a:ea typeface="+mn-ea"/>
                <a:cs typeface="Times New Roman" pitchFamily="18" charset="0"/>
              </a:rPr>
              <a:t>IETF Standing Committee</a:t>
            </a:r>
          </a:p>
          <a:p>
            <a:pPr marL="1009650" lvl="1" indent="-609600" fontAlgn="b">
              <a:spcBef>
                <a:spcPts val="0"/>
              </a:spcBef>
              <a:spcAft>
                <a:spcPts val="0"/>
              </a:spcAft>
              <a:buFont typeface="+mj-lt"/>
              <a:buAutoNum type="arabicPeriod"/>
              <a:defRPr/>
            </a:pPr>
            <a:r>
              <a:rPr lang="en-US" sz="2200" dirty="0" smtClean="0">
                <a:latin typeface="Arial Rounded MT Bold" pitchFamily="34" charset="0"/>
                <a:cs typeface="Times New Roman" pitchFamily="18" charset="0"/>
              </a:rPr>
              <a:t>IETF102 Preparation for Montreal</a:t>
            </a:r>
          </a:p>
          <a:p>
            <a:pPr marL="1009650" lvl="1" indent="-609600" fontAlgn="b">
              <a:spcBef>
                <a:spcPts val="0"/>
              </a:spcBef>
              <a:spcAft>
                <a:spcPts val="0"/>
              </a:spcAft>
              <a:buFont typeface="+mj-lt"/>
              <a:buAutoNum type="arabicPeriod"/>
              <a:defRPr/>
            </a:pPr>
            <a:r>
              <a:rPr lang="en-US" sz="2200" dirty="0" smtClean="0">
                <a:latin typeface="Arial Rounded MT Bold" pitchFamily="34" charset="0"/>
                <a:cs typeface="Times New Roman" pitchFamily="18" charset="0"/>
              </a:rPr>
              <a:t>Hear contributions</a:t>
            </a:r>
          </a:p>
          <a:p>
            <a:pPr marL="1009650" lvl="1" indent="-609600" fontAlgn="b">
              <a:spcBef>
                <a:spcPts val="0"/>
              </a:spcBef>
              <a:spcAft>
                <a:spcPts val="0"/>
              </a:spcAft>
              <a:buFont typeface="+mj-lt"/>
              <a:buAutoNum type="arabicPeriod"/>
              <a:defRPr/>
            </a:pPr>
            <a:r>
              <a:rPr lang="en-US" sz="2200" dirty="0" smtClean="0">
                <a:latin typeface="Arial Rounded MT Bold" pitchFamily="34" charset="0"/>
                <a:cs typeface="Times New Roman" pitchFamily="18" charset="0"/>
              </a:rPr>
              <a:t>Next steps</a:t>
            </a:r>
          </a:p>
          <a:p>
            <a:pPr marL="914400" lvl="1" indent="-457200" fontAlgn="b">
              <a:spcBef>
                <a:spcPts val="0"/>
              </a:spcBef>
              <a:spcAft>
                <a:spcPts val="600"/>
              </a:spcAft>
              <a:buFont typeface="+mj-lt"/>
              <a:buAutoNum type="arabicPeriod"/>
              <a:defRPr/>
            </a:pPr>
            <a:endParaRPr lang="en-US" sz="800" dirty="0" smtClean="0">
              <a:latin typeface="Arial Rounded MT Bold" pitchFamily="34" charset="0"/>
              <a:cs typeface="Times New Roman" pitchFamily="18" charset="0"/>
            </a:endParaRPr>
          </a:p>
          <a:p>
            <a:pPr marL="0" indent="0" fontAlgn="b">
              <a:spcBef>
                <a:spcPts val="0"/>
              </a:spcBef>
              <a:spcAft>
                <a:spcPts val="0"/>
              </a:spcAft>
              <a:buFontTx/>
              <a:buNone/>
              <a:defRPr/>
            </a:pPr>
            <a:r>
              <a:rPr lang="en-US" sz="2400" dirty="0" smtClean="0">
                <a:latin typeface="Arial Rounded MT Bold" pitchFamily="34" charset="0"/>
                <a:ea typeface="+mn-ea"/>
                <a:cs typeface="Times New Roman" pitchFamily="18" charset="0"/>
              </a:rPr>
              <a:t>NEW </a:t>
            </a:r>
            <a:r>
              <a:rPr lang="en-US" sz="2400" dirty="0">
                <a:latin typeface="Arial Rounded MT Bold" pitchFamily="34" charset="0"/>
                <a:ea typeface="+mn-ea"/>
                <a:cs typeface="Times New Roman" pitchFamily="18" charset="0"/>
              </a:rPr>
              <a:t>PROJECTS </a:t>
            </a:r>
            <a:r>
              <a:rPr lang="en-US" sz="2400" dirty="0" smtClean="0">
                <a:latin typeface="Arial Rounded MT Bold" pitchFamily="34" charset="0"/>
                <a:ea typeface="+mn-ea"/>
                <a:cs typeface="Times New Roman" pitchFamily="18" charset="0"/>
              </a:rPr>
              <a:t>STANDING COMMITTEE </a:t>
            </a:r>
            <a:r>
              <a:rPr lang="en-US" sz="2400" dirty="0">
                <a:latin typeface="Arial Rounded MT Bold" pitchFamily="34" charset="0"/>
                <a:ea typeface="+mn-ea"/>
                <a:cs typeface="Times New Roman" pitchFamily="18" charset="0"/>
              </a:rPr>
              <a:t>(WNG)</a:t>
            </a:r>
          </a:p>
          <a:p>
            <a:pPr marL="1009650" lvl="1" indent="-609600" fontAlgn="b">
              <a:spcBef>
                <a:spcPts val="0"/>
              </a:spcBef>
              <a:spcAft>
                <a:spcPts val="600"/>
              </a:spcAft>
              <a:buFontTx/>
              <a:buAutoNum type="arabicPeriod"/>
              <a:defRPr/>
            </a:pPr>
            <a:r>
              <a:rPr lang="en-US" sz="2200" dirty="0">
                <a:solidFill>
                  <a:srgbClr val="000000"/>
                </a:solidFill>
                <a:latin typeface="Arial Rounded MT Bold" pitchFamily="34" charset="0"/>
                <a:cs typeface="Arial" charset="0"/>
              </a:rPr>
              <a:t>Review/discuss </a:t>
            </a:r>
            <a:r>
              <a:rPr lang="en-US" sz="2200" dirty="0" smtClean="0">
                <a:solidFill>
                  <a:srgbClr val="000000"/>
                </a:solidFill>
                <a:latin typeface="Arial Rounded MT Bold" pitchFamily="34" charset="0"/>
                <a:cs typeface="Arial" charset="0"/>
              </a:rPr>
              <a:t>contributions</a:t>
            </a:r>
          </a:p>
          <a:p>
            <a:pPr marL="0" indent="0" fontAlgn="b">
              <a:spcBef>
                <a:spcPts val="0"/>
              </a:spcBef>
              <a:spcAft>
                <a:spcPts val="0"/>
              </a:spcAft>
              <a:buFontTx/>
              <a:buNone/>
              <a:defRPr/>
            </a:pPr>
            <a:r>
              <a:rPr lang="en-US" sz="2600" dirty="0" smtClean="0">
                <a:solidFill>
                  <a:srgbClr val="000000"/>
                </a:solidFill>
                <a:latin typeface="Arial Rounded MT Bold" pitchFamily="34" charset="0"/>
                <a:cs typeface="Arial" charset="0"/>
              </a:rPr>
              <a:t>MAINTENANCE STANDING COMMITTEE</a:t>
            </a:r>
          </a:p>
          <a:p>
            <a:pPr marL="914400" lvl="1" indent="-457200" fontAlgn="b">
              <a:spcBef>
                <a:spcPts val="0"/>
              </a:spcBef>
              <a:spcAft>
                <a:spcPts val="600"/>
              </a:spcAft>
              <a:buFont typeface="+mj-lt"/>
              <a:buAutoNum type="arabicPeriod"/>
              <a:defRPr/>
            </a:pPr>
            <a:r>
              <a:rPr lang="en-US" sz="2200" dirty="0">
                <a:solidFill>
                  <a:srgbClr val="000000"/>
                </a:solidFill>
                <a:latin typeface="Arial Rounded MT Bold" pitchFamily="34" charset="0"/>
                <a:cs typeface="Arial" charset="0"/>
              </a:rPr>
              <a:t>Review/discuss </a:t>
            </a:r>
            <a:r>
              <a:rPr lang="en-US" sz="2200" dirty="0" smtClean="0">
                <a:solidFill>
                  <a:srgbClr val="000000"/>
                </a:solidFill>
                <a:latin typeface="Arial Rounded MT Bold" pitchFamily="34" charset="0"/>
                <a:cs typeface="Arial" charset="0"/>
              </a:rPr>
              <a:t>contributions (if any)</a:t>
            </a:r>
            <a:endParaRPr lang="en-US" sz="2200" dirty="0">
              <a:solidFill>
                <a:srgbClr val="000000"/>
              </a:solidFill>
              <a:latin typeface="Arial Rounded MT Bold" pitchFamily="34" charset="0"/>
              <a:cs typeface="Arial" charset="0"/>
            </a:endParaRPr>
          </a:p>
          <a:p>
            <a:pPr marL="0" indent="0" fontAlgn="b">
              <a:spcBef>
                <a:spcPts val="0"/>
              </a:spcBef>
              <a:spcAft>
                <a:spcPts val="0"/>
              </a:spcAft>
              <a:buFontTx/>
              <a:buNone/>
              <a:defRPr/>
            </a:pPr>
            <a:r>
              <a:rPr lang="en-US" sz="2600" dirty="0" smtClean="0">
                <a:solidFill>
                  <a:srgbClr val="000000"/>
                </a:solidFill>
                <a:latin typeface="Arial Rounded MT Bold" pitchFamily="34" charset="0"/>
                <a:cs typeface="Arial" charset="0"/>
              </a:rPr>
              <a:t>RULES STANDING COMMITTEE</a:t>
            </a:r>
            <a:endParaRPr lang="en-US" sz="2600" dirty="0">
              <a:solidFill>
                <a:srgbClr val="000000"/>
              </a:solidFill>
              <a:latin typeface="Arial Rounded MT Bold" pitchFamily="34" charset="0"/>
              <a:cs typeface="Arial" charset="0"/>
            </a:endParaRPr>
          </a:p>
          <a:p>
            <a:pPr marL="1009650" lvl="1" indent="-609600" fontAlgn="b">
              <a:spcBef>
                <a:spcPts val="0"/>
              </a:spcBef>
              <a:spcAft>
                <a:spcPts val="0"/>
              </a:spcAft>
              <a:buFontTx/>
              <a:buAutoNum type="arabicPeriod"/>
              <a:defRPr/>
            </a:pPr>
            <a:r>
              <a:rPr lang="en-US" sz="2200" dirty="0">
                <a:solidFill>
                  <a:srgbClr val="000000"/>
                </a:solidFill>
                <a:latin typeface="Arial Rounded MT Bold" pitchFamily="34" charset="0"/>
                <a:cs typeface="Arial" charset="0"/>
              </a:rPr>
              <a:t>Review/discuss </a:t>
            </a:r>
            <a:r>
              <a:rPr lang="en-US" sz="2200" dirty="0" smtClean="0">
                <a:solidFill>
                  <a:srgbClr val="000000"/>
                </a:solidFill>
                <a:latin typeface="Arial Rounded MT Bold" pitchFamily="34" charset="0"/>
                <a:cs typeface="Arial" charset="0"/>
              </a:rPr>
              <a:t>changes (if any)</a:t>
            </a:r>
            <a:endParaRPr lang="en-US" sz="2200" dirty="0">
              <a:solidFill>
                <a:srgbClr val="000000"/>
              </a:solidFill>
              <a:latin typeface="Arial Rounded MT Bold" pitchFamily="34" charset="0"/>
              <a:cs typeface="Arial" charset="0"/>
            </a:endParaRPr>
          </a:p>
          <a:p>
            <a:pPr marL="400050" lvl="1" indent="0" fontAlgn="b">
              <a:lnSpc>
                <a:spcPct val="80000"/>
              </a:lnSpc>
              <a:buFontTx/>
              <a:buNone/>
              <a:defRPr/>
            </a:pPr>
            <a:endParaRPr lang="en-US" sz="2200" dirty="0">
              <a:latin typeface="Arial Rounded MT Bold" pitchFamily="34" charset="0"/>
              <a:cs typeface="Times New Roman" pitchFamily="18" charset="0"/>
            </a:endParaRPr>
          </a:p>
          <a:p>
            <a:pPr marL="609600" indent="-609600" fontAlgn="b">
              <a:lnSpc>
                <a:spcPct val="80000"/>
              </a:lnSpc>
              <a:buFontTx/>
              <a:buNone/>
              <a:defRPr/>
            </a:pPr>
            <a:endParaRPr lang="en-US" sz="2200" dirty="0" smtClean="0">
              <a:latin typeface="Arial Rounded MT Bold" pitchFamily="34" charset="0"/>
              <a:ea typeface="+mn-ea"/>
              <a:cs typeface="Times New Roman" pitchFamily="18" charset="0"/>
            </a:endParaRPr>
          </a:p>
          <a:p>
            <a:pPr marL="609600" indent="-609600" fontAlgn="b">
              <a:lnSpc>
                <a:spcPct val="80000"/>
              </a:lnSpc>
              <a:buFontTx/>
              <a:buNone/>
              <a:defRPr/>
            </a:pPr>
            <a:endParaRPr lang="en-US" sz="2400" dirty="0" smtClean="0">
              <a:latin typeface="Arial Rounded MT Bold" pitchFamily="34" charset="0"/>
              <a:ea typeface="+mn-ea"/>
              <a:cs typeface="Times New Roman" pitchFamily="18" charset="0"/>
            </a:endParaRPr>
          </a:p>
        </p:txBody>
      </p:sp>
      <p:sp>
        <p:nvSpPr>
          <p:cNvPr id="8198" name="Rectangle 3"/>
          <p:cNvSpPr>
            <a:spLocks noGrp="1" noChangeArrowheads="1"/>
          </p:cNvSpPr>
          <p:nvPr>
            <p:ph type="title"/>
          </p:nvPr>
        </p:nvSpPr>
        <p:spPr/>
        <p:txBody>
          <a:bodyPr/>
          <a:lstStyle/>
          <a:p>
            <a:pPr>
              <a:defRPr/>
            </a:pPr>
            <a:r>
              <a:rPr lang="en-US" sz="3200" dirty="0" smtClean="0"/>
              <a:t>San Diego </a:t>
            </a:r>
            <a:r>
              <a:rPr lang="en-US" sz="3200" dirty="0"/>
              <a:t>Session Objectives</a:t>
            </a:r>
            <a:br>
              <a:rPr lang="en-US" sz="3200" dirty="0"/>
            </a:br>
            <a:r>
              <a:rPr lang="en-US" sz="3200" dirty="0" smtClean="0"/>
              <a:t>July 8-13, 2018</a:t>
            </a:r>
            <a:endParaRPr lang="en-US" sz="32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70</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plenary  </a:t>
            </a:r>
            <a:r>
              <a:rPr lang="en-US" altLang="en-US" dirty="0"/>
              <a:t>slides for the </a:t>
            </a:r>
            <a:r>
              <a:rPr lang="en-US" altLang="en-US" dirty="0" smtClean="0"/>
              <a:t>July </a:t>
            </a:r>
            <a:r>
              <a:rPr lang="en-US" altLang="en-US" dirty="0"/>
              <a:t>2018 session in </a:t>
            </a:r>
            <a:r>
              <a:rPr lang="en-US" altLang="en-US" dirty="0" smtClean="0"/>
              <a:t>San Diego, CA.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extLst>
      <p:ext uri="{BB962C8B-B14F-4D97-AF65-F5344CB8AC3E}">
        <p14:creationId xmlns:p14="http://schemas.microsoft.com/office/powerpoint/2010/main" val="38187780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71</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in </a:t>
            </a:r>
            <a:r>
              <a:rPr lang="en-US" altLang="en-US" sz="3200" dirty="0" smtClean="0">
                <a:solidFill>
                  <a:schemeClr val="tx2"/>
                </a:solidFill>
              </a:rPr>
              <a:t>San Diego</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2174412547"/>
              </p:ext>
            </p:extLst>
          </p:nvPr>
        </p:nvGraphicFramePr>
        <p:xfrm>
          <a:off x="990600" y="1816697"/>
          <a:ext cx="6781800" cy="4203103"/>
        </p:xfrm>
        <a:graphic>
          <a:graphicData uri="http://schemas.openxmlformats.org/drawingml/2006/table">
            <a:tbl>
              <a:tblPr firstRow="1" bandRow="1">
                <a:tableStyleId>{21E4AEA4-8DFA-4A89-87EB-49C32662AFE0}</a:tableStyleId>
              </a:tblPr>
              <a:tblGrid>
                <a:gridCol w="994664">
                  <a:extLst>
                    <a:ext uri="{9D8B030D-6E8A-4147-A177-3AD203B41FA5}">
                      <a16:colId xmlns:a16="http://schemas.microsoft.com/office/drawing/2014/main" xmlns="" val="20000"/>
                    </a:ext>
                  </a:extLst>
                </a:gridCol>
                <a:gridCol w="1409107">
                  <a:extLst>
                    <a:ext uri="{9D8B030D-6E8A-4147-A177-3AD203B41FA5}">
                      <a16:colId xmlns:a16="http://schemas.microsoft.com/office/drawing/2014/main" xmlns="" val="20001"/>
                    </a:ext>
                  </a:extLst>
                </a:gridCol>
                <a:gridCol w="1409107">
                  <a:extLst>
                    <a:ext uri="{9D8B030D-6E8A-4147-A177-3AD203B41FA5}">
                      <a16:colId xmlns:a16="http://schemas.microsoft.com/office/drawing/2014/main" xmlns="" val="20002"/>
                    </a:ext>
                  </a:extLst>
                </a:gridCol>
                <a:gridCol w="1485160">
                  <a:extLst>
                    <a:ext uri="{9D8B030D-6E8A-4147-A177-3AD203B41FA5}">
                      <a16:colId xmlns:a16="http://schemas.microsoft.com/office/drawing/2014/main" xmlns="" val="20003"/>
                    </a:ext>
                  </a:extLst>
                </a:gridCol>
                <a:gridCol w="1483762">
                  <a:extLst>
                    <a:ext uri="{9D8B030D-6E8A-4147-A177-3AD203B41FA5}">
                      <a16:colId xmlns:a16="http://schemas.microsoft.com/office/drawing/2014/main" xmlns="" val="20004"/>
                    </a:ext>
                  </a:extLst>
                </a:gridCol>
              </a:tblGrid>
              <a:tr h="745133">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xmlns="" val="10000"/>
                  </a:ext>
                </a:extLst>
              </a:tr>
              <a:tr h="914439">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#1</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0" dirty="0" smtClean="0">
                          <a:latin typeface="+mn-lt"/>
                        </a:rPr>
                        <a:t>TG13 #1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#4</a:t>
                      </a:r>
                      <a:endParaRPr lang="en-US" sz="1600" i="1" dirty="0" smtClean="0">
                        <a:solidFill>
                          <a:schemeClr val="bg1">
                            <a:lumMod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xmlns="" val="10001"/>
                  </a:ext>
                </a:extLst>
              </a:tr>
              <a:tr h="914439">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algn="ct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#6</a:t>
                      </a:r>
                      <a:endParaRPr lang="en-US" sz="1600" dirty="0" smtClean="0">
                        <a:solidFill>
                          <a:schemeClr val="tx1"/>
                        </a:solidFill>
                      </a:endParaRPr>
                    </a:p>
                  </a:txBody>
                  <a:tcPr marT="45744" marB="45744" anchor="ctr"/>
                </a:tc>
                <a:extLst>
                  <a:ext uri="{0D108BD9-81ED-4DB2-BD59-A6C34878D82A}">
                    <a16:rowId xmlns:a16="http://schemas.microsoft.com/office/drawing/2014/main" xmlns="" val="10002"/>
                  </a:ext>
                </a:extLst>
              </a:tr>
              <a:tr h="745133">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#7</a:t>
                      </a:r>
                      <a:endParaRPr lang="en-US" sz="1600" dirty="0" smtClean="0">
                        <a:solidFill>
                          <a:schemeClr val="tx1"/>
                        </a:solidFill>
                      </a:endParaRPr>
                    </a:p>
                  </a:txBody>
                  <a:tcPr marT="45744" marB="45744" anchor="ctr"/>
                </a:tc>
                <a:extLst>
                  <a:ext uri="{0D108BD9-81ED-4DB2-BD59-A6C34878D82A}">
                    <a16:rowId xmlns:a16="http://schemas.microsoft.com/office/drawing/2014/main" xmlns="" val="10003"/>
                  </a:ext>
                </a:extLst>
              </a:tr>
              <a:tr h="883959">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#2</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#5</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#8</a:t>
                      </a:r>
                      <a:endParaRPr lang="en-US" sz="1600" i="1" dirty="0" smtClean="0">
                        <a:solidFill>
                          <a:schemeClr val="bg1">
                            <a:lumMod val="50000"/>
                          </a:schemeClr>
                        </a:solidFill>
                      </a:endParaRPr>
                    </a:p>
                  </a:txBody>
                  <a:tcPr marT="45744" marB="45744" anchor="ctr"/>
                </a:tc>
                <a:extLst>
                  <a:ext uri="{0D108BD9-81ED-4DB2-BD59-A6C34878D82A}">
                    <a16:rowId xmlns:a16="http://schemas.microsoft.com/office/drawing/2014/main" xmlns="" val="10004"/>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extLst>
      <p:ext uri="{BB962C8B-B14F-4D97-AF65-F5344CB8AC3E}">
        <p14:creationId xmlns:p14="http://schemas.microsoft.com/office/powerpoint/2010/main" val="396678834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300"/>
              </a:spcAft>
              <a:defRPr/>
            </a:pPr>
            <a:r>
              <a:rPr lang="de-DE" altLang="en-US" sz="1800" dirty="0" smtClean="0"/>
              <a:t>Review </a:t>
            </a:r>
            <a:r>
              <a:rPr lang="de-DE" altLang="en-US" sz="1800" dirty="0" err="1" smtClean="0"/>
              <a:t>and</a:t>
            </a:r>
            <a:r>
              <a:rPr lang="de-DE" altLang="en-US" sz="1800" dirty="0" smtClean="0"/>
              <a:t> </a:t>
            </a:r>
            <a:r>
              <a:rPr lang="de-DE" altLang="en-US" sz="1800" dirty="0" err="1" smtClean="0"/>
              <a:t>discuss</a:t>
            </a:r>
            <a:r>
              <a:rPr lang="de-DE" altLang="en-US" sz="1800" dirty="0" smtClean="0"/>
              <a:t> </a:t>
            </a:r>
            <a:r>
              <a:rPr lang="de-DE" altLang="en-US" sz="1800" dirty="0" err="1" smtClean="0"/>
              <a:t>outcome</a:t>
            </a:r>
            <a:r>
              <a:rPr lang="de-DE" altLang="en-US" sz="1800" dirty="0" smtClean="0"/>
              <a:t> </a:t>
            </a:r>
            <a:r>
              <a:rPr lang="de-DE" altLang="en-US" sz="1800" dirty="0" err="1" smtClean="0"/>
              <a:t>of</a:t>
            </a:r>
            <a:r>
              <a:rPr lang="de-DE" altLang="en-US" sz="1800" dirty="0" smtClean="0"/>
              <a:t> </a:t>
            </a:r>
            <a:r>
              <a:rPr lang="de-DE" altLang="en-US" sz="1800" dirty="0" err="1" smtClean="0"/>
              <a:t>phone</a:t>
            </a:r>
            <a:r>
              <a:rPr lang="de-DE" altLang="en-US" sz="1800" dirty="0" smtClean="0"/>
              <a:t> </a:t>
            </a:r>
            <a:r>
              <a:rPr lang="de-DE" altLang="en-US" sz="1800" dirty="0" err="1" smtClean="0"/>
              <a:t>calls</a:t>
            </a:r>
            <a:r>
              <a:rPr lang="de-DE" altLang="en-US" sz="1800" dirty="0" smtClean="0"/>
              <a:t> </a:t>
            </a:r>
          </a:p>
          <a:p>
            <a:pPr marL="1028700" lvl="1" algn="just">
              <a:spcBef>
                <a:spcPts val="0"/>
              </a:spcBef>
              <a:spcAft>
                <a:spcPts val="300"/>
              </a:spcAft>
              <a:defRPr/>
            </a:pPr>
            <a:r>
              <a:rPr lang="de-DE" altLang="en-US" sz="1800" dirty="0" err="1" smtClean="0"/>
              <a:t>Minutes</a:t>
            </a:r>
            <a:r>
              <a:rPr lang="de-DE" altLang="en-US" sz="1800" dirty="0" smtClean="0"/>
              <a:t> in </a:t>
            </a:r>
            <a:r>
              <a:rPr lang="de-DE" altLang="en-US" sz="1800" dirty="0" err="1" smtClean="0"/>
              <a:t>docs</a:t>
            </a:r>
            <a:r>
              <a:rPr lang="de-DE" altLang="en-US" sz="1800" dirty="0" smtClean="0"/>
              <a:t>. 15-18/0277r0, 11-18/0278r0, 15-18/0312r0</a:t>
            </a:r>
          </a:p>
          <a:p>
            <a:pPr marL="1028700" lvl="1" algn="just">
              <a:spcBef>
                <a:spcPts val="0"/>
              </a:spcBef>
              <a:spcAft>
                <a:spcPts val="300"/>
              </a:spcAft>
              <a:defRPr/>
            </a:pPr>
            <a:r>
              <a:rPr lang="de-DE" altLang="en-US" sz="1800" dirty="0" err="1" smtClean="0"/>
              <a:t>Finalize</a:t>
            </a:r>
            <a:r>
              <a:rPr lang="de-DE" altLang="en-US" sz="1800" dirty="0" smtClean="0"/>
              <a:t> PM PHY </a:t>
            </a:r>
            <a:r>
              <a:rPr lang="de-DE" altLang="en-US" sz="1800" dirty="0" err="1" smtClean="0"/>
              <a:t>text</a:t>
            </a:r>
            <a:r>
              <a:rPr lang="de-DE" altLang="en-US" sz="1800" dirty="0" smtClean="0"/>
              <a:t> in </a:t>
            </a:r>
            <a:r>
              <a:rPr lang="de-DE" altLang="en-US" sz="1800" dirty="0" err="1" smtClean="0"/>
              <a:t>doc</a:t>
            </a:r>
            <a:r>
              <a:rPr lang="de-DE" altLang="en-US" sz="1800" dirty="0" smtClean="0"/>
              <a:t>. 0003/r7</a:t>
            </a:r>
          </a:p>
          <a:p>
            <a:pPr marL="1085850" lvl="1" indent="-342900" algn="just">
              <a:spcBef>
                <a:spcPts val="0"/>
              </a:spcBef>
              <a:spcAft>
                <a:spcPts val="300"/>
              </a:spcAft>
              <a:defRPr/>
            </a:pPr>
            <a:r>
              <a:rPr lang="en-US" sz="1800" dirty="0" smtClean="0"/>
              <a:t>Results on 48-bit PM </a:t>
            </a:r>
            <a:r>
              <a:rPr lang="en-US" sz="1800" dirty="0"/>
              <a:t>PHY </a:t>
            </a:r>
            <a:r>
              <a:rPr lang="en-US" sz="1800" dirty="0" smtClean="0"/>
              <a:t>synch preamble </a:t>
            </a:r>
            <a:r>
              <a:rPr lang="de-DE" altLang="en-US" sz="1800" dirty="0" err="1" smtClean="0"/>
              <a:t>doc</a:t>
            </a:r>
            <a:r>
              <a:rPr lang="de-DE" altLang="en-US" sz="1800" dirty="0" smtClean="0"/>
              <a:t>. 15-18/0288r0</a:t>
            </a:r>
          </a:p>
          <a:p>
            <a:pPr marL="1085850" lvl="1" indent="-342900" algn="just">
              <a:spcBef>
                <a:spcPts val="0"/>
              </a:spcBef>
              <a:spcAft>
                <a:spcPts val="300"/>
              </a:spcAft>
              <a:defRPr/>
            </a:pPr>
            <a:r>
              <a:rPr lang="de-DE" altLang="en-US" sz="1800" dirty="0" err="1" smtClean="0"/>
              <a:t>Resolve</a:t>
            </a:r>
            <a:r>
              <a:rPr lang="de-DE" altLang="en-US" sz="1800" dirty="0" smtClean="0"/>
              <a:t> </a:t>
            </a:r>
            <a:r>
              <a:rPr lang="de-DE" altLang="en-US" sz="1800" dirty="0" err="1" smtClean="0"/>
              <a:t>comments</a:t>
            </a:r>
            <a:r>
              <a:rPr lang="de-DE" altLang="en-US" sz="1800" dirty="0" smtClean="0"/>
              <a:t>/</a:t>
            </a:r>
            <a:r>
              <a:rPr lang="de-DE" altLang="en-US" sz="1800" dirty="0" err="1" smtClean="0"/>
              <a:t>make</a:t>
            </a:r>
            <a:r>
              <a:rPr lang="de-DE" altLang="en-US" sz="1800" dirty="0" smtClean="0"/>
              <a:t> </a:t>
            </a:r>
            <a:r>
              <a:rPr lang="de-DE" altLang="en-US" sz="1800" dirty="0" err="1" smtClean="0"/>
              <a:t>changes</a:t>
            </a:r>
            <a:r>
              <a:rPr lang="de-DE" altLang="en-US" sz="1800" dirty="0" smtClean="0"/>
              <a:t> in </a:t>
            </a:r>
            <a:r>
              <a:rPr lang="de-DE" altLang="en-US" sz="1800" dirty="0" err="1" smtClean="0"/>
              <a:t>doc</a:t>
            </a:r>
            <a:r>
              <a:rPr lang="de-DE" altLang="en-US" sz="1800" dirty="0" smtClean="0"/>
              <a:t>. 0003/r7</a:t>
            </a:r>
          </a:p>
          <a:p>
            <a:pPr marL="1085850" lvl="1" indent="-342900" algn="just">
              <a:spcBef>
                <a:spcPts val="0"/>
              </a:spcBef>
              <a:spcAft>
                <a:spcPts val="300"/>
              </a:spcAft>
              <a:defRPr/>
            </a:pPr>
            <a:r>
              <a:rPr lang="de-DE" altLang="en-US" sz="1800" dirty="0" smtClean="0"/>
              <a:t>Validation </a:t>
            </a:r>
            <a:r>
              <a:rPr lang="de-DE" altLang="en-US" sz="1800" dirty="0" err="1"/>
              <a:t>of</a:t>
            </a:r>
            <a:r>
              <a:rPr lang="de-DE" altLang="en-US" sz="1800" dirty="0"/>
              <a:t> PM PHY </a:t>
            </a:r>
            <a:r>
              <a:rPr lang="de-DE" altLang="en-US" sz="1800" dirty="0" err="1"/>
              <a:t>up</a:t>
            </a:r>
            <a:r>
              <a:rPr lang="de-DE" altLang="en-US" sz="1800" dirty="0"/>
              <a:t> </a:t>
            </a:r>
            <a:r>
              <a:rPr lang="de-DE" altLang="en-US" sz="1800" dirty="0" err="1"/>
              <a:t>to</a:t>
            </a:r>
            <a:r>
              <a:rPr lang="de-DE" altLang="en-US" sz="1800" dirty="0"/>
              <a:t> 200 MHz </a:t>
            </a:r>
            <a:r>
              <a:rPr lang="de-DE" altLang="en-US" sz="1800" dirty="0" err="1" smtClean="0"/>
              <a:t>bandwidth</a:t>
            </a:r>
            <a:r>
              <a:rPr lang="de-DE" altLang="en-US" sz="1800" dirty="0" smtClean="0"/>
              <a:t> </a:t>
            </a:r>
            <a:r>
              <a:rPr lang="de-DE" altLang="en-US" sz="1800" dirty="0" err="1" smtClean="0"/>
              <a:t>doc</a:t>
            </a:r>
            <a:r>
              <a:rPr lang="de-DE" altLang="en-US" sz="1800" dirty="0" smtClean="0"/>
              <a:t>. 15-18/0172r4</a:t>
            </a:r>
            <a:endParaRPr lang="de-DE" altLang="en-US" sz="1800" dirty="0"/>
          </a:p>
          <a:p>
            <a:pPr marL="342900" indent="-342900" algn="just">
              <a:spcBef>
                <a:spcPts val="0"/>
              </a:spcBef>
              <a:spcAft>
                <a:spcPts val="300"/>
              </a:spcAft>
              <a:defRPr/>
            </a:pPr>
            <a:r>
              <a:rPr lang="de-DE" altLang="en-US" sz="1800" dirty="0" smtClean="0"/>
              <a:t>Present </a:t>
            </a:r>
            <a:r>
              <a:rPr lang="de-DE" altLang="en-US" sz="1800" dirty="0" err="1" smtClean="0"/>
              <a:t>and</a:t>
            </a:r>
            <a:r>
              <a:rPr lang="de-DE" altLang="en-US" sz="1800" dirty="0" smtClean="0"/>
              <a:t> </a:t>
            </a:r>
            <a:r>
              <a:rPr lang="de-DE" altLang="en-US" sz="1800" dirty="0" err="1" smtClean="0"/>
              <a:t>discuss</a:t>
            </a:r>
            <a:r>
              <a:rPr lang="de-DE" altLang="en-US" sz="1800" dirty="0" smtClean="0"/>
              <a:t> LB PHY</a:t>
            </a:r>
          </a:p>
          <a:p>
            <a:pPr marL="1085850" lvl="1" indent="-342900" algn="just">
              <a:spcBef>
                <a:spcPts val="0"/>
              </a:spcBef>
              <a:spcAft>
                <a:spcPts val="300"/>
              </a:spcAft>
              <a:defRPr/>
            </a:pPr>
            <a:r>
              <a:rPr lang="de-DE" altLang="en-US" sz="1800" dirty="0" err="1" smtClean="0"/>
              <a:t>Present</a:t>
            </a:r>
            <a:r>
              <a:rPr lang="de-DE" altLang="en-US" sz="1800" dirty="0" smtClean="0"/>
              <a:t> </a:t>
            </a:r>
            <a:r>
              <a:rPr lang="de-DE" altLang="en-US" sz="1800" dirty="0" err="1" smtClean="0"/>
              <a:t>text</a:t>
            </a:r>
            <a:r>
              <a:rPr lang="de-DE" altLang="en-US" sz="1800" dirty="0" smtClean="0"/>
              <a:t> </a:t>
            </a:r>
            <a:r>
              <a:rPr lang="de-DE" altLang="en-US" sz="1800" dirty="0" err="1" smtClean="0"/>
              <a:t>version</a:t>
            </a:r>
            <a:r>
              <a:rPr lang="de-DE" altLang="en-US" sz="1800" dirty="0" smtClean="0"/>
              <a:t> </a:t>
            </a:r>
            <a:r>
              <a:rPr lang="de-DE" altLang="en-US" sz="1800" dirty="0" err="1" smtClean="0"/>
              <a:t>of</a:t>
            </a:r>
            <a:r>
              <a:rPr lang="de-DE" altLang="en-US" sz="1800" dirty="0" smtClean="0"/>
              <a:t> 15-18/0267r2</a:t>
            </a:r>
          </a:p>
          <a:p>
            <a:pPr marL="342900" indent="-342900" algn="just">
              <a:spcBef>
                <a:spcPts val="0"/>
              </a:spcBef>
              <a:spcAft>
                <a:spcPts val="300"/>
              </a:spcAft>
              <a:defRPr/>
            </a:pPr>
            <a:r>
              <a:rPr lang="de-DE" altLang="en-US" sz="1800" dirty="0"/>
              <a:t>Present </a:t>
            </a:r>
            <a:r>
              <a:rPr lang="de-DE" altLang="en-US" sz="1800" dirty="0" err="1"/>
              <a:t>and</a:t>
            </a:r>
            <a:r>
              <a:rPr lang="de-DE" altLang="en-US" sz="1800" dirty="0"/>
              <a:t> </a:t>
            </a:r>
            <a:r>
              <a:rPr lang="de-DE" altLang="en-US" sz="1800" dirty="0" err="1"/>
              <a:t>discuss</a:t>
            </a:r>
            <a:r>
              <a:rPr lang="de-DE" altLang="en-US" sz="1800" dirty="0"/>
              <a:t> </a:t>
            </a:r>
            <a:r>
              <a:rPr lang="de-DE" altLang="en-US" sz="1800" dirty="0" smtClean="0"/>
              <a:t>HB </a:t>
            </a:r>
            <a:r>
              <a:rPr lang="de-DE" altLang="en-US" sz="1800" dirty="0"/>
              <a:t>PHY</a:t>
            </a:r>
          </a:p>
          <a:p>
            <a:pPr marL="1085850" lvl="1" indent="-342900" algn="just">
              <a:spcBef>
                <a:spcPts val="0"/>
              </a:spcBef>
              <a:spcAft>
                <a:spcPts val="300"/>
              </a:spcAft>
              <a:defRPr/>
            </a:pPr>
            <a:r>
              <a:rPr lang="de-DE" altLang="en-US" sz="1800" dirty="0" err="1" smtClean="0"/>
              <a:t>Present</a:t>
            </a:r>
            <a:r>
              <a:rPr lang="de-DE" altLang="en-US" sz="1800" dirty="0" smtClean="0"/>
              <a:t> </a:t>
            </a:r>
            <a:r>
              <a:rPr lang="de-DE" altLang="en-US" sz="1800" dirty="0" err="1"/>
              <a:t>text</a:t>
            </a:r>
            <a:r>
              <a:rPr lang="de-DE" altLang="en-US" sz="1800" dirty="0"/>
              <a:t> </a:t>
            </a:r>
            <a:r>
              <a:rPr lang="en-US" sz="1800" dirty="0" smtClean="0"/>
              <a:t>proposal </a:t>
            </a:r>
            <a:r>
              <a:rPr lang="en-US" sz="1800" dirty="0"/>
              <a:t>for High Bandwidth </a:t>
            </a:r>
            <a:r>
              <a:rPr lang="en-US" sz="1800" dirty="0" smtClean="0"/>
              <a:t>PHY in 15-18/0273r1</a:t>
            </a:r>
            <a:endParaRPr lang="de-DE" altLang="en-US" sz="1800" dirty="0"/>
          </a:p>
          <a:p>
            <a:pPr marL="342900" indent="-342900" algn="just">
              <a:spcBef>
                <a:spcPts val="0"/>
              </a:spcBef>
              <a:spcAft>
                <a:spcPts val="300"/>
              </a:spcAft>
              <a:defRPr/>
            </a:pPr>
            <a:r>
              <a:rPr lang="de-DE" altLang="en-US" sz="1800" dirty="0" err="1"/>
              <a:t>Resolve</a:t>
            </a:r>
            <a:r>
              <a:rPr lang="de-DE" altLang="en-US" sz="1800" dirty="0"/>
              <a:t> all </a:t>
            </a:r>
            <a:r>
              <a:rPr lang="de-DE" altLang="en-US" sz="1800" dirty="0" err="1"/>
              <a:t>comments</a:t>
            </a:r>
            <a:r>
              <a:rPr lang="de-DE" altLang="en-US" sz="1800" dirty="0"/>
              <a:t> </a:t>
            </a:r>
            <a:r>
              <a:rPr lang="de-DE" altLang="en-US" sz="1800" dirty="0" err="1"/>
              <a:t>against</a:t>
            </a:r>
            <a:r>
              <a:rPr lang="de-DE" altLang="en-US" sz="1800" dirty="0"/>
              <a:t> D2</a:t>
            </a:r>
          </a:p>
          <a:p>
            <a:pPr marL="1085850" lvl="1" indent="-342900" algn="just">
              <a:spcBef>
                <a:spcPts val="0"/>
              </a:spcBef>
              <a:spcAft>
                <a:spcPts val="300"/>
              </a:spcAft>
              <a:defRPr/>
            </a:pPr>
            <a:r>
              <a:rPr lang="de-DE" altLang="en-US" sz="1800" dirty="0" err="1"/>
              <a:t>Combined</a:t>
            </a:r>
            <a:r>
              <a:rPr lang="de-DE" altLang="en-US" sz="1800" dirty="0"/>
              <a:t> </a:t>
            </a:r>
            <a:r>
              <a:rPr lang="de-DE" altLang="en-US" sz="1800" dirty="0" err="1"/>
              <a:t>comments</a:t>
            </a:r>
            <a:r>
              <a:rPr lang="de-DE" altLang="en-US" sz="1800" dirty="0"/>
              <a:t> in </a:t>
            </a:r>
            <a:r>
              <a:rPr lang="de-DE" altLang="en-US" sz="1800" dirty="0" err="1"/>
              <a:t>doc</a:t>
            </a:r>
            <a:r>
              <a:rPr lang="de-DE" altLang="en-US" sz="1800" dirty="0"/>
              <a:t>. </a:t>
            </a:r>
            <a:r>
              <a:rPr lang="de-DE" altLang="en-US" sz="1800" dirty="0" smtClean="0"/>
              <a:t>15-18/0088r3</a:t>
            </a:r>
            <a:endParaRPr lang="de-DE" altLang="en-US" sz="1800" dirty="0"/>
          </a:p>
          <a:p>
            <a:pPr marL="1085850" lvl="1" indent="-342900" algn="just">
              <a:spcBef>
                <a:spcPts val="0"/>
              </a:spcBef>
              <a:spcAft>
                <a:spcPts val="300"/>
              </a:spcAft>
              <a:defRPr/>
            </a:pPr>
            <a:r>
              <a:rPr lang="de-DE" altLang="en-US" sz="1800" dirty="0" err="1"/>
              <a:t>Prepare</a:t>
            </a:r>
            <a:r>
              <a:rPr lang="de-DE" altLang="en-US" sz="1800" dirty="0"/>
              <a:t> D3 </a:t>
            </a:r>
            <a:r>
              <a:rPr lang="de-DE" altLang="en-US" sz="1800" dirty="0" err="1"/>
              <a:t>and</a:t>
            </a:r>
            <a:r>
              <a:rPr lang="de-DE" altLang="en-US" sz="1800" dirty="0"/>
              <a:t> </a:t>
            </a:r>
            <a:r>
              <a:rPr lang="de-DE" altLang="en-US" sz="1800" dirty="0" err="1"/>
              <a:t>collect</a:t>
            </a:r>
            <a:r>
              <a:rPr lang="de-DE" altLang="en-US" sz="1800" dirty="0"/>
              <a:t> </a:t>
            </a:r>
            <a:r>
              <a:rPr lang="de-DE" altLang="en-US" sz="1800" dirty="0" err="1"/>
              <a:t>and</a:t>
            </a:r>
            <a:r>
              <a:rPr lang="de-DE" altLang="en-US" sz="1800" dirty="0"/>
              <a:t> </a:t>
            </a:r>
            <a:r>
              <a:rPr lang="de-DE" altLang="en-US" sz="1800" dirty="0" err="1"/>
              <a:t>next</a:t>
            </a:r>
            <a:r>
              <a:rPr lang="de-DE" altLang="en-US" sz="1800" dirty="0"/>
              <a:t> </a:t>
            </a:r>
            <a:r>
              <a:rPr lang="de-DE" altLang="en-US" sz="1800" dirty="0" err="1"/>
              <a:t>steps</a:t>
            </a:r>
            <a:r>
              <a:rPr lang="de-DE" altLang="en-US" sz="1800" dirty="0"/>
              <a:t>/</a:t>
            </a:r>
            <a:r>
              <a:rPr lang="de-DE" altLang="en-US" sz="1800" dirty="0" err="1"/>
              <a:t>telcos</a:t>
            </a:r>
            <a:r>
              <a:rPr lang="de-DE" altLang="en-US" sz="1800" dirty="0"/>
              <a:t> </a:t>
            </a:r>
            <a:r>
              <a:rPr lang="de-DE" altLang="en-US" sz="1800" dirty="0" err="1"/>
              <a:t>needed</a:t>
            </a:r>
            <a:r>
              <a:rPr lang="de-DE" altLang="en-US" sz="1800" dirty="0"/>
              <a:t> </a:t>
            </a:r>
            <a:r>
              <a:rPr lang="de-DE" altLang="en-US" sz="1800" dirty="0" err="1"/>
              <a:t>for</a:t>
            </a:r>
            <a:r>
              <a:rPr lang="de-DE" altLang="en-US" sz="1800" dirty="0"/>
              <a:t> D4  </a:t>
            </a:r>
          </a:p>
          <a:p>
            <a:pPr marL="342900" indent="-342900" algn="just">
              <a:spcBef>
                <a:spcPts val="0"/>
              </a:spcBef>
              <a:spcAft>
                <a:spcPts val="300"/>
              </a:spcAft>
              <a:defRPr/>
            </a:pPr>
            <a:r>
              <a:rPr lang="de-DE" altLang="en-US" sz="1800" dirty="0" err="1" smtClean="0"/>
              <a:t>Discuss</a:t>
            </a:r>
            <a:r>
              <a:rPr lang="de-DE" altLang="en-US" sz="1800" dirty="0" smtClean="0"/>
              <a:t> </a:t>
            </a:r>
            <a:r>
              <a:rPr lang="de-DE" altLang="en-US" sz="1800" dirty="0"/>
              <a:t>TG13 </a:t>
            </a:r>
            <a:r>
              <a:rPr lang="de-DE" altLang="en-US" sz="1800" dirty="0" smtClean="0"/>
              <a:t>MAC</a:t>
            </a:r>
            <a:endParaRPr lang="de-DE" altLang="en-US" sz="1800" dirty="0"/>
          </a:p>
          <a:p>
            <a:pPr marL="1085850" lvl="1" indent="-342900" algn="just">
              <a:spcBef>
                <a:spcPts val="0"/>
              </a:spcBef>
              <a:spcAft>
                <a:spcPts val="300"/>
              </a:spcAft>
              <a:defRPr/>
            </a:pPr>
            <a:r>
              <a:rPr lang="de-DE" altLang="en-US" sz="1800" dirty="0" smtClean="0"/>
              <a:t>Text on MAC </a:t>
            </a:r>
            <a:r>
              <a:rPr lang="de-DE" altLang="en-US" sz="1800" dirty="0" err="1" smtClean="0"/>
              <a:t>doc</a:t>
            </a:r>
            <a:r>
              <a:rPr lang="de-DE" altLang="en-US" sz="1800" dirty="0" smtClean="0"/>
              <a:t>. 15-18/0270r3</a:t>
            </a:r>
          </a:p>
          <a:p>
            <a:pPr marL="1085850" lvl="1" indent="-342900" algn="just">
              <a:spcBef>
                <a:spcPts val="0"/>
              </a:spcBef>
              <a:spcAft>
                <a:spcPts val="300"/>
              </a:spcAft>
              <a:defRPr/>
            </a:pPr>
            <a:r>
              <a:rPr lang="en-US" sz="1800" dirty="0"/>
              <a:t>Organizing MAC frame formats in </a:t>
            </a:r>
            <a:r>
              <a:rPr lang="en-US" sz="1800" dirty="0" smtClean="0"/>
              <a:t>802.15.13</a:t>
            </a:r>
            <a:r>
              <a:rPr lang="de-DE" altLang="en-US" sz="1600" dirty="0" smtClean="0"/>
              <a:t> </a:t>
            </a:r>
            <a:r>
              <a:rPr lang="de-DE" altLang="en-US" sz="1800" dirty="0" err="1" smtClean="0"/>
              <a:t>doc</a:t>
            </a:r>
            <a:r>
              <a:rPr lang="de-DE" altLang="en-US" sz="1800" dirty="0" smtClean="0"/>
              <a:t>. 15-18/0579r2</a:t>
            </a:r>
            <a:endParaRPr lang="de-DE" altLang="en-US"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72</a:t>
            </a:fld>
            <a:endParaRPr lang="en-US" altLang="en-US" sz="1200" b="0" smtClean="0"/>
          </a:p>
        </p:txBody>
      </p:sp>
      <p:sp>
        <p:nvSpPr>
          <p:cNvPr id="2969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extLst>
      <p:ext uri="{BB962C8B-B14F-4D97-AF65-F5344CB8AC3E}">
        <p14:creationId xmlns:p14="http://schemas.microsoft.com/office/powerpoint/2010/main" val="281601622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73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preamble structure with 48 samples and 6 repetitions for the basic modes.</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Volker</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Chong</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2/0/0</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extLst>
      <p:ext uri="{BB962C8B-B14F-4D97-AF65-F5344CB8AC3E}">
        <p14:creationId xmlns:p14="http://schemas.microsoft.com/office/powerpoint/2010/main" val="9963206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74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The Technical Editor shall make necessary arrangements to update </a:t>
            </a:r>
            <a:r>
              <a:rPr lang="en-GB" altLang="en-US" dirty="0">
                <a:sym typeface="Wingdings" panose="05000000000000000000" pitchFamily="2" charset="2"/>
              </a:rPr>
              <a:t>PM PHY (docs. 15-18/0003r8), </a:t>
            </a:r>
            <a:r>
              <a:rPr lang="en-GB" altLang="en-US" dirty="0" smtClean="0">
                <a:sym typeface="Wingdings" panose="05000000000000000000" pitchFamily="2" charset="2"/>
              </a:rPr>
              <a:t>LB PHY </a:t>
            </a:r>
            <a:r>
              <a:rPr lang="en-GB" altLang="en-US" dirty="0">
                <a:sym typeface="Wingdings" panose="05000000000000000000" pitchFamily="2" charset="2"/>
              </a:rPr>
              <a:t>(15-18/0267r4</a:t>
            </a:r>
            <a:r>
              <a:rPr lang="en-GB" altLang="en-US" dirty="0" smtClean="0">
                <a:sym typeface="Wingdings" panose="05000000000000000000" pitchFamily="2" charset="2"/>
              </a:rPr>
              <a:t>) texts and add them to D3.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Nikola</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John</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5/0/0</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extLst>
      <p:ext uri="{BB962C8B-B14F-4D97-AF65-F5344CB8AC3E}">
        <p14:creationId xmlns:p14="http://schemas.microsoft.com/office/powerpoint/2010/main" val="393929259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75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60 technical comments as resolved in doc. 0088/r5 and update TG13 draft accordingly. The technical Editor is granted the right to work in editorial comments. D3 will be made available until August 18.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John</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Nikola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7/0/0</a:t>
            </a:r>
          </a:p>
          <a:p>
            <a:pPr algn="just">
              <a:buFontTx/>
              <a:buNone/>
            </a:pPr>
            <a:r>
              <a:rPr lang="en-GB" altLang="en-US" dirty="0" smtClean="0">
                <a:sym typeface="Wingdings" panose="05000000000000000000" pitchFamily="2" charset="2"/>
              </a:rPr>
              <a:t>Comments </a:t>
            </a:r>
            <a:r>
              <a:rPr lang="en-GB" altLang="en-US" dirty="0">
                <a:sym typeface="Wingdings" panose="05000000000000000000" pitchFamily="2" charset="2"/>
              </a:rPr>
              <a:t>against D3 are due before Sept. 2.</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extLst>
      <p:ext uri="{BB962C8B-B14F-4D97-AF65-F5344CB8AC3E}">
        <p14:creationId xmlns:p14="http://schemas.microsoft.com/office/powerpoint/2010/main" val="10712819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76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Call for evaluation results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TG13 calls for further performance evaluation results for Synch, Header and Payload. Follow the evaluation framework of TG13 and use the comprehensive scheme introduced in 0190/r0 over the agreed-upon channel models. Upload any results before the Kona meeting.</a:t>
            </a:r>
          </a:p>
          <a:p>
            <a:pPr algn="just">
              <a:buFontTx/>
              <a:buNone/>
            </a:pP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extLst>
      <p:ext uri="{BB962C8B-B14F-4D97-AF65-F5344CB8AC3E}">
        <p14:creationId xmlns:p14="http://schemas.microsoft.com/office/powerpoint/2010/main" val="275543554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Conference </a:t>
            </a:r>
            <a:r>
              <a:rPr lang="de-DE" dirty="0" err="1" smtClean="0"/>
              <a:t>calls</a:t>
            </a:r>
            <a:endParaRPr lang="de-DE" dirty="0"/>
          </a:p>
        </p:txBody>
      </p:sp>
      <p:sp>
        <p:nvSpPr>
          <p:cNvPr id="3" name="Inhaltsplatzhalter 2"/>
          <p:cNvSpPr>
            <a:spLocks noGrp="1"/>
          </p:cNvSpPr>
          <p:nvPr>
            <p:ph idx="1"/>
          </p:nvPr>
        </p:nvSpPr>
        <p:spPr/>
        <p:txBody>
          <a:bodyPr/>
          <a:lstStyle/>
          <a:p>
            <a:pPr marL="0" indent="0">
              <a:buNone/>
            </a:pPr>
            <a:r>
              <a:rPr lang="de-DE" sz="2400" dirty="0" smtClean="0"/>
              <a:t>TG13 </a:t>
            </a:r>
            <a:r>
              <a:rPr lang="de-DE" sz="2400" dirty="0" err="1" smtClean="0"/>
              <a:t>has</a:t>
            </a:r>
            <a:r>
              <a:rPr lang="de-DE" sz="2400" dirty="0" smtClean="0"/>
              <a:t> </a:t>
            </a:r>
            <a:r>
              <a:rPr lang="de-DE" sz="2400" dirty="0" err="1" smtClean="0"/>
              <a:t>scheduled</a:t>
            </a:r>
            <a:r>
              <a:rPr lang="de-DE" sz="2400" dirty="0" smtClean="0"/>
              <a:t> </a:t>
            </a:r>
            <a:r>
              <a:rPr lang="de-DE" sz="2400" dirty="0" err="1" smtClean="0"/>
              <a:t>the</a:t>
            </a:r>
            <a:r>
              <a:rPr lang="de-DE" sz="2400" dirty="0" smtClean="0"/>
              <a:t> </a:t>
            </a:r>
            <a:r>
              <a:rPr lang="de-DE" sz="2400" dirty="0" err="1" smtClean="0"/>
              <a:t>following</a:t>
            </a:r>
            <a:r>
              <a:rPr lang="de-DE" sz="2400" dirty="0" smtClean="0"/>
              <a:t> </a:t>
            </a:r>
            <a:r>
              <a:rPr lang="de-DE" sz="2400" dirty="0" err="1" smtClean="0"/>
              <a:t>conference</a:t>
            </a:r>
            <a:r>
              <a:rPr lang="de-DE" sz="2400" dirty="0" smtClean="0"/>
              <a:t> </a:t>
            </a:r>
            <a:r>
              <a:rPr lang="de-DE" sz="2400" dirty="0" err="1" smtClean="0"/>
              <a:t>calls</a:t>
            </a:r>
            <a:endParaRPr lang="de-DE" sz="2400" dirty="0" smtClean="0"/>
          </a:p>
          <a:p>
            <a:pPr marL="0" indent="0">
              <a:buNone/>
            </a:pPr>
            <a:endParaRPr lang="de-DE" sz="2400" dirty="0" smtClean="0"/>
          </a:p>
          <a:p>
            <a:pPr marL="0" indent="0" algn="ctr">
              <a:buNone/>
            </a:pPr>
            <a:r>
              <a:rPr lang="de-DE" sz="2400" dirty="0" smtClean="0"/>
              <a:t>31 </a:t>
            </a:r>
            <a:r>
              <a:rPr lang="de-DE" sz="2400" dirty="0" err="1" smtClean="0"/>
              <a:t>July</a:t>
            </a:r>
            <a:r>
              <a:rPr lang="de-DE" sz="2400" dirty="0" smtClean="0"/>
              <a:t> 2018 8-9 A.M. EDT</a:t>
            </a:r>
          </a:p>
          <a:p>
            <a:pPr marL="0" indent="0" algn="ctr">
              <a:buNone/>
            </a:pPr>
            <a:r>
              <a:rPr lang="de-DE" sz="2400" dirty="0" smtClean="0"/>
              <a:t>14 August 2018 8-9 </a:t>
            </a:r>
            <a:r>
              <a:rPr lang="de-DE" sz="2400" dirty="0"/>
              <a:t>A.M. EDT</a:t>
            </a:r>
          </a:p>
          <a:p>
            <a:pPr marL="0" indent="0" algn="ctr">
              <a:buNone/>
            </a:pPr>
            <a:r>
              <a:rPr lang="de-DE" sz="2400" dirty="0" smtClean="0"/>
              <a:t>28 August 2018 </a:t>
            </a:r>
            <a:r>
              <a:rPr lang="de-DE" sz="2400" dirty="0"/>
              <a:t>8-9 A.M. EDT</a:t>
            </a:r>
            <a:endParaRPr lang="de-DE" sz="2400" dirty="0" smtClean="0"/>
          </a:p>
          <a:p>
            <a:pPr marL="0" indent="0">
              <a:buNone/>
            </a:pPr>
            <a:r>
              <a:rPr lang="de-DE" sz="2400" dirty="0" smtClean="0"/>
              <a:t>Agenda:</a:t>
            </a:r>
          </a:p>
          <a:p>
            <a:pPr algn="just">
              <a:buFont typeface="Arial" panose="020B0604020202020204" pitchFamily="34" charset="0"/>
              <a:buChar char="•"/>
              <a:defRPr/>
            </a:pPr>
            <a:r>
              <a:rPr lang="en-GB" altLang="en-US" sz="2400" dirty="0"/>
              <a:t>Finalize HB PHY text</a:t>
            </a:r>
          </a:p>
          <a:p>
            <a:pPr algn="just">
              <a:buFont typeface="Arial" panose="020B0604020202020204" pitchFamily="34" charset="0"/>
              <a:buChar char="•"/>
              <a:defRPr/>
            </a:pPr>
            <a:r>
              <a:rPr lang="en-GB" altLang="en-US" sz="2400" dirty="0"/>
              <a:t>Look at </a:t>
            </a:r>
            <a:r>
              <a:rPr lang="en-GB" altLang="en-US" sz="2400" dirty="0" smtClean="0"/>
              <a:t>new evaluation </a:t>
            </a:r>
            <a:r>
              <a:rPr lang="en-GB" altLang="en-US" sz="2400" dirty="0"/>
              <a:t>results</a:t>
            </a:r>
          </a:p>
          <a:p>
            <a:pPr algn="just">
              <a:buFont typeface="Arial" panose="020B0604020202020204" pitchFamily="34" charset="0"/>
              <a:buChar char="•"/>
              <a:defRPr/>
            </a:pPr>
            <a:r>
              <a:rPr lang="en-GB" altLang="en-US" sz="2400" dirty="0" smtClean="0"/>
              <a:t>Discussion on MAC</a:t>
            </a:r>
            <a:endParaRPr lang="en-GB" altLang="en-US" sz="2400" dirty="0"/>
          </a:p>
          <a:p>
            <a:pPr marL="0" indent="0">
              <a:buNone/>
            </a:pPr>
            <a:endParaRPr lang="de-DE" sz="2400" dirty="0" smtClean="0"/>
          </a:p>
          <a:p>
            <a:pPr marL="0" indent="0">
              <a:buNone/>
            </a:pPr>
            <a:endParaRPr lang="de-DE" sz="2400" dirty="0"/>
          </a:p>
          <a:p>
            <a:pPr marL="0" indent="0">
              <a:buNone/>
            </a:pPr>
            <a:r>
              <a:rPr lang="de-DE" sz="2400" dirty="0" smtClean="0"/>
              <a:t> </a:t>
            </a:r>
            <a:endParaRPr lang="de-DE" sz="240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6"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extLst>
      <p:ext uri="{BB962C8B-B14F-4D97-AF65-F5344CB8AC3E}">
        <p14:creationId xmlns:p14="http://schemas.microsoft.com/office/powerpoint/2010/main" val="150506475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78</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September</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smtClean="0"/>
              <a:t>Finalize HB PHY text</a:t>
            </a:r>
          </a:p>
          <a:p>
            <a:pPr marL="342900" indent="-342900" algn="just">
              <a:buFont typeface="Arial" panose="020B0604020202020204" pitchFamily="34" charset="0"/>
              <a:buChar char="•"/>
              <a:defRPr/>
            </a:pPr>
            <a:r>
              <a:rPr lang="en-GB" altLang="en-US" dirty="0" smtClean="0"/>
              <a:t>Look at evaluation results</a:t>
            </a:r>
          </a:p>
          <a:p>
            <a:pPr marL="342900" indent="-342900" algn="just">
              <a:buFont typeface="Arial" panose="020B0604020202020204" pitchFamily="34" charset="0"/>
              <a:buChar char="•"/>
              <a:defRPr/>
            </a:pPr>
            <a:r>
              <a:rPr lang="en-GB" altLang="en-US" dirty="0" smtClean="0"/>
              <a:t>Discuss MAC proposals </a:t>
            </a:r>
          </a:p>
          <a:p>
            <a:pPr marL="342900" indent="-342900" algn="just">
              <a:buFont typeface="Arial" panose="020B0604020202020204" pitchFamily="34" charset="0"/>
              <a:buChar char="•"/>
              <a:defRPr/>
            </a:pPr>
            <a:r>
              <a:rPr lang="en-GB" altLang="en-US" dirty="0" smtClean="0"/>
              <a:t>Resolve comments against D3</a:t>
            </a:r>
          </a:p>
          <a:p>
            <a:pPr marL="342900" indent="-342900" algn="just">
              <a:buFont typeface="Arial" panose="020B0604020202020204" pitchFamily="34" charset="0"/>
              <a:buChar char="•"/>
              <a:defRPr/>
            </a:pPr>
            <a:r>
              <a:rPr lang="en-GB" altLang="en-US" dirty="0" smtClean="0"/>
              <a:t>Prepare D4 for WG Letter Ballot</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spTree>
    <p:extLst>
      <p:ext uri="{BB962C8B-B14F-4D97-AF65-F5344CB8AC3E}">
        <p14:creationId xmlns:p14="http://schemas.microsoft.com/office/powerpoint/2010/main" val="117160560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3"/>
          <p:cNvSpPr txBox="1">
            <a:spLocks noChangeArrowheads="1"/>
          </p:cNvSpPr>
          <p:nvPr/>
        </p:nvSpPr>
        <p:spPr bwMode="auto">
          <a:xfrm>
            <a:off x="685800" y="62068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Timeline</a:t>
            </a:r>
            <a:endParaRPr lang="en-US" altLang="en-US" dirty="0"/>
          </a:p>
        </p:txBody>
      </p:sp>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79</a:t>
            </a:fld>
            <a:endParaRPr lang="en-US" altLang="en-US" sz="1200" b="0" smtClean="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July 2018</a:t>
            </a:r>
            <a:endParaRPr lang="en-US" altLang="en-US" sz="1600" dirty="0" smtClean="0"/>
          </a:p>
        </p:txBody>
      </p:sp>
      <p:graphicFrame>
        <p:nvGraphicFramePr>
          <p:cNvPr id="9" name="表格 6"/>
          <p:cNvGraphicFramePr>
            <a:graphicFrameLocks noGrp="1"/>
          </p:cNvGraphicFramePr>
          <p:nvPr>
            <p:extLst>
              <p:ext uri="{D42A27DB-BD31-4B8C-83A1-F6EECF244321}">
                <p14:modId xmlns:p14="http://schemas.microsoft.com/office/powerpoint/2010/main" val="1571212248"/>
              </p:ext>
            </p:extLst>
          </p:nvPr>
        </p:nvGraphicFramePr>
        <p:xfrm>
          <a:off x="720080" y="1199728"/>
          <a:ext cx="7740352" cy="5181600"/>
        </p:xfrm>
        <a:graphic>
          <a:graphicData uri="http://schemas.openxmlformats.org/drawingml/2006/table">
            <a:tbl>
              <a:tblPr firstRow="1" bandRow="1">
                <a:tableStyleId>{BC89EF96-8CEA-46FF-86C4-4CE0E7609802}</a:tableStyleId>
              </a:tblPr>
              <a:tblGrid>
                <a:gridCol w="1935088">
                  <a:extLst>
                    <a:ext uri="{9D8B030D-6E8A-4147-A177-3AD203B41FA5}">
                      <a16:colId xmlns:a16="http://schemas.microsoft.com/office/drawing/2014/main" xmlns="" val="20000"/>
                    </a:ext>
                  </a:extLst>
                </a:gridCol>
                <a:gridCol w="1935088">
                  <a:extLst>
                    <a:ext uri="{9D8B030D-6E8A-4147-A177-3AD203B41FA5}">
                      <a16:colId xmlns:a16="http://schemas.microsoft.com/office/drawing/2014/main" xmlns="" val="20001"/>
                    </a:ext>
                  </a:extLst>
                </a:gridCol>
                <a:gridCol w="1935088">
                  <a:extLst>
                    <a:ext uri="{9D8B030D-6E8A-4147-A177-3AD203B41FA5}">
                      <a16:colId xmlns:a16="http://schemas.microsoft.com/office/drawing/2014/main" xmlns="" val="20002"/>
                    </a:ext>
                  </a:extLst>
                </a:gridCol>
                <a:gridCol w="1935088">
                  <a:extLst>
                    <a:ext uri="{9D8B030D-6E8A-4147-A177-3AD203B41FA5}">
                      <a16:colId xmlns:a16="http://schemas.microsoft.com/office/drawing/2014/main" xmlns="" val="20003"/>
                    </a:ext>
                  </a:extLst>
                </a:gridCol>
              </a:tblGrid>
              <a:tr h="1836048">
                <a:tc>
                  <a:txBody>
                    <a:bodyPr/>
                    <a:lstStyle/>
                    <a:p>
                      <a:r>
                        <a:rPr lang="en-US" altLang="zh-CN" sz="1400" b="0" dirty="0" smtClean="0">
                          <a:solidFill>
                            <a:schemeClr val="bg1">
                              <a:lumMod val="75000"/>
                            </a:schemeClr>
                          </a:solidFill>
                        </a:rPr>
                        <a:t>March 2018 (Rosemont)</a:t>
                      </a:r>
                    </a:p>
                    <a:p>
                      <a:pPr marL="285750" indent="-285750">
                        <a:buFontTx/>
                        <a:buChar char="-"/>
                      </a:pPr>
                      <a:r>
                        <a:rPr lang="en-US" altLang="zh-CN" sz="1400" b="0" kern="1200" dirty="0" smtClean="0">
                          <a:solidFill>
                            <a:schemeClr val="bg1">
                              <a:lumMod val="75000"/>
                            </a:schemeClr>
                          </a:solidFill>
                          <a:latin typeface="+mn-lt"/>
                          <a:ea typeface="+mn-ea"/>
                          <a:cs typeface="+mn-cs"/>
                        </a:rPr>
                        <a:t>Resolution of first comments against D2</a:t>
                      </a:r>
                    </a:p>
                    <a:p>
                      <a:pPr marL="285750" indent="-285750">
                        <a:buFontTx/>
                        <a:buChar char="-"/>
                      </a:pPr>
                      <a:r>
                        <a:rPr lang="de-DE" altLang="zh-CN" sz="1400" b="0" kern="1200" dirty="0" err="1" smtClean="0">
                          <a:solidFill>
                            <a:schemeClr val="bg1">
                              <a:lumMod val="75000"/>
                            </a:schemeClr>
                          </a:solidFill>
                          <a:latin typeface="+mn-lt"/>
                          <a:ea typeface="+mn-ea"/>
                          <a:cs typeface="+mn-cs"/>
                        </a:rPr>
                        <a:t>Discuss</a:t>
                      </a:r>
                      <a:r>
                        <a:rPr lang="de-DE" altLang="zh-CN" sz="1400" b="0" kern="1200" dirty="0" smtClean="0">
                          <a:solidFill>
                            <a:schemeClr val="bg1">
                              <a:lumMod val="75000"/>
                            </a:schemeClr>
                          </a:solidFill>
                          <a:latin typeface="+mn-lt"/>
                          <a:ea typeface="+mn-ea"/>
                          <a:cs typeface="+mn-cs"/>
                        </a:rPr>
                        <a:t> on PM PHY</a:t>
                      </a:r>
                    </a:p>
                    <a:p>
                      <a:pPr marL="285750" indent="-285750">
                        <a:buFontTx/>
                        <a:buChar char="-"/>
                      </a:pPr>
                      <a:r>
                        <a:rPr lang="de-DE" altLang="zh-CN" sz="1400" b="0" kern="1200" dirty="0" err="1" smtClean="0">
                          <a:solidFill>
                            <a:schemeClr val="bg1">
                              <a:lumMod val="75000"/>
                            </a:schemeClr>
                          </a:solidFill>
                          <a:latin typeface="+mn-lt"/>
                          <a:ea typeface="+mn-ea"/>
                          <a:cs typeface="+mn-cs"/>
                        </a:rPr>
                        <a:t>Brainstorm</a:t>
                      </a:r>
                      <a:r>
                        <a:rPr lang="de-DE" altLang="zh-CN" sz="1400" b="0" kern="1200" dirty="0" smtClean="0">
                          <a:solidFill>
                            <a:schemeClr val="bg1">
                              <a:lumMod val="75000"/>
                            </a:schemeClr>
                          </a:solidFill>
                          <a:latin typeface="+mn-lt"/>
                          <a:ea typeface="+mn-ea"/>
                          <a:cs typeface="+mn-cs"/>
                        </a:rPr>
                        <a:t> on MAC</a:t>
                      </a:r>
                      <a:endParaRPr lang="zh-CN" altLang="en-US" sz="1400" b="0" dirty="0">
                        <a:solidFill>
                          <a:schemeClr val="bg1">
                            <a:lumMod val="75000"/>
                          </a:schemeClr>
                        </a:solidFill>
                      </a:endParaRPr>
                    </a:p>
                  </a:txBody>
                  <a:tcPr/>
                </a:tc>
                <a:tc>
                  <a:txBody>
                    <a:bodyPr/>
                    <a:lstStyle/>
                    <a:p>
                      <a:r>
                        <a:rPr lang="de-DE" altLang="zh-CN" sz="1400" b="0" dirty="0" smtClean="0">
                          <a:solidFill>
                            <a:schemeClr val="bg1">
                              <a:lumMod val="75000"/>
                            </a:schemeClr>
                          </a:solidFill>
                        </a:rPr>
                        <a:t>April 2018</a:t>
                      </a:r>
                    </a:p>
                    <a:p>
                      <a:pPr marL="285750" indent="-285750">
                        <a:buFontTx/>
                        <a:buChar char="-"/>
                      </a:pPr>
                      <a:r>
                        <a:rPr lang="de-DE" altLang="zh-CN" sz="1400" b="0" dirty="0" err="1" smtClean="0">
                          <a:solidFill>
                            <a:schemeClr val="bg1">
                              <a:lumMod val="75000"/>
                            </a:schemeClr>
                          </a:solidFill>
                        </a:rPr>
                        <a:t>Submit</a:t>
                      </a:r>
                      <a:r>
                        <a:rPr lang="de-DE" altLang="zh-CN" sz="1400" b="0" dirty="0" smtClean="0">
                          <a:solidFill>
                            <a:schemeClr val="bg1">
                              <a:lumMod val="75000"/>
                            </a:schemeClr>
                          </a:solidFill>
                        </a:rPr>
                        <a:t> </a:t>
                      </a:r>
                      <a:r>
                        <a:rPr lang="de-DE" altLang="zh-CN" sz="1400" b="0" dirty="0" err="1" smtClean="0">
                          <a:solidFill>
                            <a:schemeClr val="bg1">
                              <a:lumMod val="75000"/>
                            </a:schemeClr>
                          </a:solidFill>
                        </a:rPr>
                        <a:t>further</a:t>
                      </a:r>
                      <a:r>
                        <a:rPr lang="de-DE" altLang="zh-CN" sz="1400" b="0" dirty="0" smtClean="0">
                          <a:solidFill>
                            <a:schemeClr val="bg1">
                              <a:lumMod val="75000"/>
                            </a:schemeClr>
                          </a:solidFill>
                        </a:rPr>
                        <a:t> </a:t>
                      </a:r>
                      <a:r>
                        <a:rPr lang="de-DE" altLang="zh-CN" sz="1400" b="0" dirty="0" err="1" smtClean="0">
                          <a:solidFill>
                            <a:schemeClr val="bg1">
                              <a:lumMod val="75000"/>
                            </a:schemeClr>
                          </a:solidFill>
                        </a:rPr>
                        <a:t>comments</a:t>
                      </a:r>
                      <a:r>
                        <a:rPr lang="de-DE" altLang="zh-CN" sz="1400" b="0" dirty="0" smtClean="0">
                          <a:solidFill>
                            <a:schemeClr val="bg1">
                              <a:lumMod val="75000"/>
                            </a:schemeClr>
                          </a:solidFill>
                        </a:rPr>
                        <a:t> </a:t>
                      </a:r>
                      <a:r>
                        <a:rPr lang="de-DE" altLang="zh-CN" sz="1400" b="0" dirty="0" err="1" smtClean="0">
                          <a:solidFill>
                            <a:schemeClr val="bg1">
                              <a:lumMod val="75000"/>
                            </a:schemeClr>
                          </a:solidFill>
                        </a:rPr>
                        <a:t>against</a:t>
                      </a:r>
                      <a:r>
                        <a:rPr lang="de-DE" altLang="zh-CN" sz="1400" b="0" dirty="0" smtClean="0">
                          <a:solidFill>
                            <a:schemeClr val="bg1">
                              <a:lumMod val="75000"/>
                            </a:schemeClr>
                          </a:solidFill>
                        </a:rPr>
                        <a:t> D2</a:t>
                      </a:r>
                    </a:p>
                    <a:p>
                      <a:pPr marL="285750" indent="-285750">
                        <a:buFontTx/>
                        <a:buChar char="-"/>
                      </a:pPr>
                      <a:r>
                        <a:rPr lang="de-DE" altLang="zh-CN" sz="1400" b="0" dirty="0" err="1" smtClean="0">
                          <a:solidFill>
                            <a:schemeClr val="bg1">
                              <a:lumMod val="75000"/>
                            </a:schemeClr>
                          </a:solidFill>
                        </a:rPr>
                        <a:t>Finalize</a:t>
                      </a:r>
                      <a:r>
                        <a:rPr lang="de-DE" altLang="zh-CN" sz="1400" b="0" dirty="0" smtClean="0">
                          <a:solidFill>
                            <a:schemeClr val="bg1">
                              <a:lumMod val="75000"/>
                            </a:schemeClr>
                          </a:solidFill>
                        </a:rPr>
                        <a:t> </a:t>
                      </a:r>
                      <a:r>
                        <a:rPr lang="de-DE" altLang="zh-CN" sz="1400" b="0" dirty="0" err="1" smtClean="0">
                          <a:solidFill>
                            <a:schemeClr val="bg1">
                              <a:lumMod val="75000"/>
                            </a:schemeClr>
                          </a:solidFill>
                        </a:rPr>
                        <a:t>evaluation</a:t>
                      </a:r>
                      <a:r>
                        <a:rPr lang="de-DE" altLang="zh-CN" sz="1400" b="0" dirty="0" smtClean="0">
                          <a:solidFill>
                            <a:schemeClr val="bg1">
                              <a:lumMod val="75000"/>
                            </a:schemeClr>
                          </a:solidFill>
                        </a:rPr>
                        <a:t> </a:t>
                      </a:r>
                      <a:r>
                        <a:rPr lang="de-DE" altLang="zh-CN" sz="1400" b="0" dirty="0" err="1" smtClean="0">
                          <a:solidFill>
                            <a:schemeClr val="bg1">
                              <a:lumMod val="75000"/>
                            </a:schemeClr>
                          </a:solidFill>
                        </a:rPr>
                        <a:t>of</a:t>
                      </a:r>
                      <a:r>
                        <a:rPr lang="de-DE" altLang="zh-CN" sz="1400" b="0" dirty="0" smtClean="0">
                          <a:solidFill>
                            <a:schemeClr val="bg1">
                              <a:lumMod val="75000"/>
                            </a:schemeClr>
                          </a:solidFill>
                        </a:rPr>
                        <a:t> PM PHY, </a:t>
                      </a:r>
                      <a:r>
                        <a:rPr lang="de-DE" altLang="zh-CN" sz="1400" b="0" dirty="0" err="1" smtClean="0">
                          <a:solidFill>
                            <a:schemeClr val="bg1">
                              <a:lumMod val="75000"/>
                            </a:schemeClr>
                          </a:solidFill>
                        </a:rPr>
                        <a:t>Submit</a:t>
                      </a:r>
                      <a:r>
                        <a:rPr lang="de-DE" altLang="zh-CN" sz="1400" b="0" dirty="0" smtClean="0">
                          <a:solidFill>
                            <a:schemeClr val="bg1">
                              <a:lumMod val="75000"/>
                            </a:schemeClr>
                          </a:solidFill>
                        </a:rPr>
                        <a:t> LB OFDM PHY </a:t>
                      </a:r>
                      <a:r>
                        <a:rPr lang="de-DE" altLang="zh-CN" sz="1400" b="0" dirty="0" err="1" smtClean="0">
                          <a:solidFill>
                            <a:schemeClr val="bg1">
                              <a:lumMod val="75000"/>
                            </a:schemeClr>
                          </a:solidFill>
                        </a:rPr>
                        <a:t>text</a:t>
                      </a:r>
                      <a:endParaRPr lang="zh-CN" altLang="en-US" sz="1400" b="0" dirty="0">
                        <a:solidFill>
                          <a:schemeClr val="bg1">
                            <a:lumMod val="75000"/>
                          </a:schemeClr>
                        </a:solidFill>
                      </a:endParaRPr>
                    </a:p>
                  </a:txBody>
                  <a:tcPr/>
                </a:tc>
                <a:tc>
                  <a:txBody>
                    <a:bodyPr/>
                    <a:lstStyle/>
                    <a:p>
                      <a:r>
                        <a:rPr lang="en-US" altLang="zh-CN" sz="1400" b="0" kern="1200" dirty="0" smtClean="0">
                          <a:solidFill>
                            <a:schemeClr val="bg1">
                              <a:lumMod val="75000"/>
                            </a:schemeClr>
                          </a:solidFill>
                          <a:latin typeface="+mn-lt"/>
                          <a:ea typeface="+mn-ea"/>
                          <a:cs typeface="+mn-cs"/>
                        </a:rPr>
                        <a:t>May 2018 (Warsaw)</a:t>
                      </a:r>
                    </a:p>
                    <a:p>
                      <a:pPr marL="285750" indent="-285750">
                        <a:buFontTx/>
                        <a:buChar char="-"/>
                      </a:pPr>
                      <a:r>
                        <a:rPr lang="de-DE" altLang="zh-CN" sz="1400" b="0" kern="1200" baseline="0" dirty="0" smtClean="0">
                          <a:solidFill>
                            <a:schemeClr val="bg1">
                              <a:lumMod val="75000"/>
                            </a:schemeClr>
                          </a:solidFill>
                          <a:latin typeface="+mn-lt"/>
                          <a:ea typeface="+mn-ea"/>
                          <a:cs typeface="+mn-cs"/>
                        </a:rPr>
                        <a:t>Comment </a:t>
                      </a:r>
                      <a:r>
                        <a:rPr lang="de-DE" altLang="zh-CN" sz="1400" b="0" kern="1200" baseline="0" dirty="0" err="1" smtClean="0">
                          <a:solidFill>
                            <a:schemeClr val="bg1">
                              <a:lumMod val="75000"/>
                            </a:schemeClr>
                          </a:solidFill>
                          <a:latin typeface="+mn-lt"/>
                          <a:ea typeface="+mn-ea"/>
                          <a:cs typeface="+mn-cs"/>
                        </a:rPr>
                        <a:t>resolution</a:t>
                      </a:r>
                      <a:r>
                        <a:rPr lang="de-DE" altLang="zh-CN" sz="1400" b="0" kern="1200" baseline="0" dirty="0" smtClean="0">
                          <a:solidFill>
                            <a:schemeClr val="bg1">
                              <a:lumMod val="75000"/>
                            </a:schemeClr>
                          </a:solidFill>
                          <a:latin typeface="+mn-lt"/>
                          <a:ea typeface="+mn-ea"/>
                          <a:cs typeface="+mn-cs"/>
                        </a:rPr>
                        <a:t> </a:t>
                      </a:r>
                      <a:r>
                        <a:rPr lang="de-DE" altLang="zh-CN" sz="1400" b="0" kern="1200" baseline="0" dirty="0" err="1" smtClean="0">
                          <a:solidFill>
                            <a:schemeClr val="bg1">
                              <a:lumMod val="75000"/>
                            </a:schemeClr>
                          </a:solidFill>
                          <a:latin typeface="+mn-lt"/>
                          <a:ea typeface="+mn-ea"/>
                          <a:cs typeface="+mn-cs"/>
                        </a:rPr>
                        <a:t>against</a:t>
                      </a:r>
                      <a:r>
                        <a:rPr lang="de-DE" altLang="zh-CN" sz="1400" b="0" kern="1200" baseline="0" dirty="0" smtClean="0">
                          <a:solidFill>
                            <a:schemeClr val="bg1">
                              <a:lumMod val="75000"/>
                            </a:schemeClr>
                          </a:solidFill>
                          <a:latin typeface="+mn-lt"/>
                          <a:ea typeface="+mn-ea"/>
                          <a:cs typeface="+mn-cs"/>
                        </a:rPr>
                        <a:t> D2</a:t>
                      </a:r>
                    </a:p>
                    <a:p>
                      <a:pPr marL="285750" indent="-285750">
                        <a:buFontTx/>
                        <a:buChar char="-"/>
                      </a:pPr>
                      <a:r>
                        <a:rPr lang="de-DE" altLang="zh-CN" sz="1400" b="0" kern="1200" baseline="0" dirty="0" err="1" smtClean="0">
                          <a:solidFill>
                            <a:schemeClr val="bg1">
                              <a:lumMod val="75000"/>
                            </a:schemeClr>
                          </a:solidFill>
                          <a:latin typeface="+mn-lt"/>
                          <a:ea typeface="+mn-ea"/>
                          <a:cs typeface="+mn-cs"/>
                        </a:rPr>
                        <a:t>Present</a:t>
                      </a:r>
                      <a:r>
                        <a:rPr lang="de-DE" altLang="zh-CN" sz="1400" b="0" kern="1200" baseline="0" dirty="0" smtClean="0">
                          <a:solidFill>
                            <a:schemeClr val="bg1">
                              <a:lumMod val="75000"/>
                            </a:schemeClr>
                          </a:solidFill>
                          <a:latin typeface="+mn-lt"/>
                          <a:ea typeface="+mn-ea"/>
                          <a:cs typeface="+mn-cs"/>
                        </a:rPr>
                        <a:t> LB PHY</a:t>
                      </a:r>
                    </a:p>
                    <a:p>
                      <a:pPr marL="285750" indent="-285750">
                        <a:buFontTx/>
                        <a:buChar char="-"/>
                      </a:pPr>
                      <a:r>
                        <a:rPr lang="de-DE" altLang="zh-CN" sz="1400" b="0" kern="1200" baseline="0" dirty="0" err="1" smtClean="0">
                          <a:solidFill>
                            <a:schemeClr val="bg1">
                              <a:lumMod val="75000"/>
                            </a:schemeClr>
                          </a:solidFill>
                          <a:latin typeface="+mn-lt"/>
                          <a:ea typeface="+mn-ea"/>
                          <a:cs typeface="+mn-cs"/>
                        </a:rPr>
                        <a:t>Discussion</a:t>
                      </a:r>
                      <a:r>
                        <a:rPr lang="de-DE" altLang="zh-CN" sz="1400" b="0" kern="1200" baseline="0" dirty="0" smtClean="0">
                          <a:solidFill>
                            <a:schemeClr val="bg1">
                              <a:lumMod val="75000"/>
                            </a:schemeClr>
                          </a:solidFill>
                          <a:latin typeface="+mn-lt"/>
                          <a:ea typeface="+mn-ea"/>
                          <a:cs typeface="+mn-cs"/>
                        </a:rPr>
                        <a:t> </a:t>
                      </a:r>
                      <a:r>
                        <a:rPr lang="de-DE" altLang="zh-CN" sz="1400" b="0" kern="1200" baseline="0" dirty="0" err="1" smtClean="0">
                          <a:solidFill>
                            <a:schemeClr val="bg1">
                              <a:lumMod val="75000"/>
                            </a:schemeClr>
                          </a:solidFill>
                          <a:latin typeface="+mn-lt"/>
                          <a:ea typeface="+mn-ea"/>
                          <a:cs typeface="+mn-cs"/>
                        </a:rPr>
                        <a:t>of</a:t>
                      </a:r>
                      <a:r>
                        <a:rPr lang="de-DE" altLang="zh-CN" sz="1400" b="0" kern="1200" baseline="0" dirty="0" smtClean="0">
                          <a:solidFill>
                            <a:schemeClr val="bg1">
                              <a:lumMod val="75000"/>
                            </a:schemeClr>
                          </a:solidFill>
                          <a:latin typeface="+mn-lt"/>
                          <a:ea typeface="+mn-ea"/>
                          <a:cs typeface="+mn-cs"/>
                        </a:rPr>
                        <a:t> MAC </a:t>
                      </a:r>
                      <a:r>
                        <a:rPr lang="de-DE" altLang="zh-CN" sz="1400" b="0" kern="1200" baseline="0" dirty="0" err="1" smtClean="0">
                          <a:solidFill>
                            <a:schemeClr val="bg1">
                              <a:lumMod val="75000"/>
                            </a:schemeClr>
                          </a:solidFill>
                          <a:latin typeface="+mn-lt"/>
                          <a:ea typeface="+mn-ea"/>
                          <a:cs typeface="+mn-cs"/>
                        </a:rPr>
                        <a:t>features</a:t>
                      </a:r>
                      <a:r>
                        <a:rPr lang="de-DE" altLang="zh-CN" sz="1400" b="0" kern="1200" baseline="0" dirty="0" smtClean="0">
                          <a:solidFill>
                            <a:schemeClr val="bg1">
                              <a:lumMod val="75000"/>
                            </a:schemeClr>
                          </a:solidFill>
                          <a:latin typeface="+mn-lt"/>
                          <a:ea typeface="+mn-ea"/>
                          <a:cs typeface="+mn-cs"/>
                        </a:rPr>
                        <a:t>, </a:t>
                      </a:r>
                      <a:r>
                        <a:rPr lang="de-DE" altLang="zh-CN" sz="1400" b="0" kern="1200" baseline="0" dirty="0" err="1" smtClean="0">
                          <a:solidFill>
                            <a:schemeClr val="bg1">
                              <a:lumMod val="75000"/>
                            </a:schemeClr>
                          </a:solidFill>
                          <a:latin typeface="+mn-lt"/>
                          <a:ea typeface="+mn-ea"/>
                          <a:cs typeface="+mn-cs"/>
                        </a:rPr>
                        <a:t>issue</a:t>
                      </a:r>
                      <a:r>
                        <a:rPr lang="de-DE" altLang="zh-CN" sz="1400" b="0" kern="1200" baseline="0" dirty="0" smtClean="0">
                          <a:solidFill>
                            <a:schemeClr val="bg1">
                              <a:lumMod val="75000"/>
                            </a:schemeClr>
                          </a:solidFill>
                          <a:latin typeface="+mn-lt"/>
                          <a:ea typeface="+mn-ea"/>
                          <a:cs typeface="+mn-cs"/>
                        </a:rPr>
                        <a:t> </a:t>
                      </a:r>
                      <a:r>
                        <a:rPr lang="de-DE" altLang="zh-CN" sz="1400" b="0" kern="1200" baseline="0" dirty="0" err="1" smtClean="0">
                          <a:solidFill>
                            <a:schemeClr val="bg1">
                              <a:lumMod val="75000"/>
                            </a:schemeClr>
                          </a:solidFill>
                          <a:latin typeface="+mn-lt"/>
                          <a:ea typeface="+mn-ea"/>
                          <a:cs typeface="+mn-cs"/>
                        </a:rPr>
                        <a:t>CfP</a:t>
                      </a:r>
                      <a:r>
                        <a:rPr lang="de-DE" altLang="zh-CN" sz="1400" b="0" kern="1200" baseline="0" dirty="0" smtClean="0">
                          <a:solidFill>
                            <a:schemeClr val="bg1">
                              <a:lumMod val="75000"/>
                            </a:schemeClr>
                          </a:solidFill>
                          <a:latin typeface="+mn-lt"/>
                          <a:ea typeface="+mn-ea"/>
                          <a:cs typeface="+mn-cs"/>
                        </a:rPr>
                        <a:t> </a:t>
                      </a:r>
                    </a:p>
                  </a:txBody>
                  <a:tcPr/>
                </a:tc>
                <a:tc>
                  <a:txBody>
                    <a:bodyPr/>
                    <a:lstStyle/>
                    <a:p>
                      <a:r>
                        <a:rPr lang="de-DE" altLang="zh-CN" sz="1400" b="0" dirty="0" smtClean="0">
                          <a:solidFill>
                            <a:schemeClr val="bg1">
                              <a:lumMod val="75000"/>
                            </a:schemeClr>
                          </a:solidFill>
                        </a:rPr>
                        <a:t>June 2018</a:t>
                      </a:r>
                    </a:p>
                    <a:p>
                      <a:pPr marL="285750" indent="-285750">
                        <a:buFontTx/>
                        <a:buChar char="-"/>
                      </a:pPr>
                      <a:r>
                        <a:rPr lang="de-DE" altLang="zh-CN" sz="1400" b="0" dirty="0" err="1" smtClean="0">
                          <a:solidFill>
                            <a:schemeClr val="bg1">
                              <a:lumMod val="75000"/>
                            </a:schemeClr>
                          </a:solidFill>
                        </a:rPr>
                        <a:t>Prepare</a:t>
                      </a:r>
                      <a:r>
                        <a:rPr lang="de-DE" altLang="zh-CN" sz="1400" b="0" dirty="0" smtClean="0">
                          <a:solidFill>
                            <a:schemeClr val="bg1">
                              <a:lumMod val="75000"/>
                            </a:schemeClr>
                          </a:solidFill>
                        </a:rPr>
                        <a:t> HB OFDM PHY </a:t>
                      </a:r>
                      <a:r>
                        <a:rPr lang="de-DE" altLang="zh-CN" sz="1400" b="0" dirty="0" err="1" smtClean="0">
                          <a:solidFill>
                            <a:schemeClr val="bg1">
                              <a:lumMod val="75000"/>
                            </a:schemeClr>
                          </a:solidFill>
                        </a:rPr>
                        <a:t>text</a:t>
                      </a:r>
                      <a:r>
                        <a:rPr lang="de-DE" altLang="zh-CN" sz="1400" b="0" dirty="0" smtClean="0">
                          <a:solidFill>
                            <a:schemeClr val="bg1">
                              <a:lumMod val="75000"/>
                            </a:schemeClr>
                          </a:solidFill>
                        </a:rPr>
                        <a:t> </a:t>
                      </a:r>
                      <a:r>
                        <a:rPr lang="de-DE" altLang="zh-CN" sz="1400" b="0" dirty="0" err="1" smtClean="0">
                          <a:solidFill>
                            <a:schemeClr val="bg1">
                              <a:lumMod val="75000"/>
                            </a:schemeClr>
                          </a:solidFill>
                        </a:rPr>
                        <a:t>proposals</a:t>
                      </a:r>
                      <a:endParaRPr lang="de-DE" altLang="zh-CN" sz="1400" b="0" dirty="0" smtClean="0">
                        <a:solidFill>
                          <a:schemeClr val="bg1">
                            <a:lumMod val="75000"/>
                          </a:schemeClr>
                        </a:solidFill>
                      </a:endParaRPr>
                    </a:p>
                    <a:p>
                      <a:pPr marL="285750" indent="-285750">
                        <a:buFontTx/>
                        <a:buChar char="-"/>
                      </a:pPr>
                      <a:r>
                        <a:rPr lang="de-DE" altLang="zh-CN" sz="1400" b="0" kern="1200" dirty="0" smtClean="0">
                          <a:solidFill>
                            <a:schemeClr val="bg1">
                              <a:lumMod val="75000"/>
                            </a:schemeClr>
                          </a:solidFill>
                          <a:latin typeface="+mn-lt"/>
                          <a:ea typeface="+mn-ea"/>
                          <a:cs typeface="+mn-cs"/>
                        </a:rPr>
                        <a:t>Submission</a:t>
                      </a:r>
                      <a:r>
                        <a:rPr lang="de-DE" altLang="zh-CN" sz="1400" b="0" kern="1200" baseline="0" dirty="0" smtClean="0">
                          <a:solidFill>
                            <a:schemeClr val="bg1">
                              <a:lumMod val="75000"/>
                            </a:schemeClr>
                          </a:solidFill>
                          <a:latin typeface="+mn-lt"/>
                          <a:ea typeface="+mn-ea"/>
                          <a:cs typeface="+mn-cs"/>
                        </a:rPr>
                        <a:t> </a:t>
                      </a:r>
                      <a:r>
                        <a:rPr lang="de-DE" altLang="zh-CN" sz="1400" b="0" kern="1200" baseline="0" dirty="0" err="1" smtClean="0">
                          <a:solidFill>
                            <a:schemeClr val="bg1">
                              <a:lumMod val="75000"/>
                            </a:schemeClr>
                          </a:solidFill>
                          <a:latin typeface="+mn-lt"/>
                          <a:ea typeface="+mn-ea"/>
                          <a:cs typeface="+mn-cs"/>
                        </a:rPr>
                        <a:t>of</a:t>
                      </a:r>
                      <a:r>
                        <a:rPr lang="de-DE" altLang="zh-CN" sz="1400" b="0" kern="1200" baseline="0" dirty="0" smtClean="0">
                          <a:solidFill>
                            <a:schemeClr val="bg1">
                              <a:lumMod val="75000"/>
                            </a:schemeClr>
                          </a:solidFill>
                          <a:latin typeface="+mn-lt"/>
                          <a:ea typeface="+mn-ea"/>
                          <a:cs typeface="+mn-cs"/>
                        </a:rPr>
                        <a:t> </a:t>
                      </a:r>
                      <a:r>
                        <a:rPr lang="de-DE" altLang="zh-CN" sz="1400" b="0" kern="1200" baseline="0" dirty="0" err="1" smtClean="0">
                          <a:solidFill>
                            <a:schemeClr val="bg1">
                              <a:lumMod val="75000"/>
                            </a:schemeClr>
                          </a:solidFill>
                          <a:latin typeface="+mn-lt"/>
                          <a:ea typeface="+mn-ea"/>
                          <a:cs typeface="+mn-cs"/>
                        </a:rPr>
                        <a:t>comments</a:t>
                      </a:r>
                      <a:r>
                        <a:rPr lang="de-DE" altLang="zh-CN" sz="1400" b="0" kern="1200" baseline="0" dirty="0" smtClean="0">
                          <a:solidFill>
                            <a:schemeClr val="bg1">
                              <a:lumMod val="75000"/>
                            </a:schemeClr>
                          </a:solidFill>
                          <a:latin typeface="+mn-lt"/>
                          <a:ea typeface="+mn-ea"/>
                          <a:cs typeface="+mn-cs"/>
                        </a:rPr>
                        <a:t> </a:t>
                      </a:r>
                      <a:r>
                        <a:rPr lang="de-DE" altLang="zh-CN" sz="1400" b="0" kern="1200" baseline="0" dirty="0" err="1" smtClean="0">
                          <a:solidFill>
                            <a:schemeClr val="bg1">
                              <a:lumMod val="75000"/>
                            </a:schemeClr>
                          </a:solidFill>
                          <a:latin typeface="+mn-lt"/>
                          <a:ea typeface="+mn-ea"/>
                          <a:cs typeface="+mn-cs"/>
                        </a:rPr>
                        <a:t>against</a:t>
                      </a:r>
                      <a:r>
                        <a:rPr lang="de-DE" altLang="zh-CN" sz="1400" b="0" kern="1200" baseline="0" dirty="0" smtClean="0">
                          <a:solidFill>
                            <a:schemeClr val="bg1">
                              <a:lumMod val="75000"/>
                            </a:schemeClr>
                          </a:solidFill>
                          <a:latin typeface="+mn-lt"/>
                          <a:ea typeface="+mn-ea"/>
                          <a:cs typeface="+mn-cs"/>
                        </a:rPr>
                        <a:t> D2 </a:t>
                      </a:r>
                      <a:r>
                        <a:rPr lang="de-DE" altLang="zh-CN" sz="1400" b="0" kern="1200" baseline="0" dirty="0" err="1" smtClean="0">
                          <a:solidFill>
                            <a:schemeClr val="bg1">
                              <a:lumMod val="75000"/>
                            </a:schemeClr>
                          </a:solidFill>
                          <a:latin typeface="+mn-lt"/>
                          <a:ea typeface="+mn-ea"/>
                          <a:cs typeface="+mn-cs"/>
                        </a:rPr>
                        <a:t>and</a:t>
                      </a:r>
                      <a:r>
                        <a:rPr lang="de-DE" altLang="zh-CN" sz="1400" b="0" kern="1200" baseline="0" dirty="0" smtClean="0">
                          <a:solidFill>
                            <a:schemeClr val="bg1">
                              <a:lumMod val="75000"/>
                            </a:schemeClr>
                          </a:solidFill>
                          <a:latin typeface="+mn-lt"/>
                          <a:ea typeface="+mn-ea"/>
                          <a:cs typeface="+mn-cs"/>
                        </a:rPr>
                        <a:t> MAC </a:t>
                      </a:r>
                      <a:r>
                        <a:rPr lang="de-DE" altLang="zh-CN" sz="1400" b="0" kern="1200" baseline="0" dirty="0" err="1" smtClean="0">
                          <a:solidFill>
                            <a:schemeClr val="bg1">
                              <a:lumMod val="75000"/>
                            </a:schemeClr>
                          </a:solidFill>
                          <a:latin typeface="+mn-lt"/>
                          <a:ea typeface="+mn-ea"/>
                          <a:cs typeface="+mn-cs"/>
                        </a:rPr>
                        <a:t>proposals</a:t>
                      </a:r>
                      <a:endParaRPr lang="de-DE" altLang="zh-CN" sz="1400" b="0" dirty="0" smtClean="0">
                        <a:solidFill>
                          <a:schemeClr val="bg1">
                            <a:lumMod val="75000"/>
                          </a:schemeClr>
                        </a:solidFill>
                      </a:endParaRPr>
                    </a:p>
                  </a:txBody>
                  <a:tcPr/>
                </a:tc>
                <a:extLst>
                  <a:ext uri="{0D108BD9-81ED-4DB2-BD59-A6C34878D82A}">
                    <a16:rowId xmlns:a16="http://schemas.microsoft.com/office/drawing/2014/main" xmlns="" val="10000"/>
                  </a:ext>
                </a:extLst>
              </a:tr>
              <a:tr h="1838218">
                <a:tc>
                  <a:txBody>
                    <a:bodyPr/>
                    <a:lstStyle/>
                    <a:p>
                      <a:r>
                        <a:rPr lang="de-DE" altLang="zh-CN" sz="1400" b="0" dirty="0" err="1" smtClean="0">
                          <a:solidFill>
                            <a:schemeClr val="bg1">
                              <a:lumMod val="75000"/>
                            </a:schemeClr>
                          </a:solidFill>
                        </a:rPr>
                        <a:t>July</a:t>
                      </a:r>
                      <a:r>
                        <a:rPr lang="de-DE" altLang="zh-CN" sz="1400" b="0" dirty="0" smtClean="0">
                          <a:solidFill>
                            <a:schemeClr val="bg1">
                              <a:lumMod val="75000"/>
                            </a:schemeClr>
                          </a:solidFill>
                        </a:rPr>
                        <a:t> 2018</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de-DE" altLang="zh-CN" sz="1400" b="0" kern="1200" baseline="0" dirty="0" err="1" smtClean="0">
                          <a:solidFill>
                            <a:schemeClr val="bg1">
                              <a:lumMod val="75000"/>
                            </a:schemeClr>
                          </a:solidFill>
                          <a:latin typeface="+mn-lt"/>
                          <a:ea typeface="+mn-ea"/>
                          <a:cs typeface="+mn-cs"/>
                        </a:rPr>
                        <a:t>Present</a:t>
                      </a:r>
                      <a:r>
                        <a:rPr lang="de-DE" altLang="zh-CN" sz="1400" b="0" kern="1200" baseline="0" dirty="0" smtClean="0">
                          <a:solidFill>
                            <a:schemeClr val="bg1">
                              <a:lumMod val="75000"/>
                            </a:schemeClr>
                          </a:solidFill>
                          <a:latin typeface="+mn-lt"/>
                          <a:ea typeface="+mn-ea"/>
                          <a:cs typeface="+mn-cs"/>
                        </a:rPr>
                        <a:t> </a:t>
                      </a:r>
                      <a:r>
                        <a:rPr lang="de-DE" altLang="zh-CN" sz="1400" b="0" kern="1200" baseline="0" dirty="0" err="1" smtClean="0">
                          <a:solidFill>
                            <a:schemeClr val="bg1">
                              <a:lumMod val="75000"/>
                            </a:schemeClr>
                          </a:solidFill>
                          <a:latin typeface="+mn-lt"/>
                          <a:ea typeface="+mn-ea"/>
                          <a:cs typeface="+mn-cs"/>
                        </a:rPr>
                        <a:t>and</a:t>
                      </a:r>
                      <a:r>
                        <a:rPr lang="de-DE" altLang="zh-CN" sz="1400" b="0" kern="1200" baseline="0" dirty="0" smtClean="0">
                          <a:solidFill>
                            <a:schemeClr val="bg1">
                              <a:lumMod val="75000"/>
                            </a:schemeClr>
                          </a:solidFill>
                          <a:latin typeface="+mn-lt"/>
                          <a:ea typeface="+mn-ea"/>
                          <a:cs typeface="+mn-cs"/>
                        </a:rPr>
                        <a:t> </a:t>
                      </a:r>
                      <a:r>
                        <a:rPr lang="de-DE" altLang="zh-CN" sz="1400" b="0" kern="1200" baseline="0" dirty="0" err="1" smtClean="0">
                          <a:solidFill>
                            <a:schemeClr val="bg1">
                              <a:lumMod val="75000"/>
                            </a:schemeClr>
                          </a:solidFill>
                          <a:latin typeface="+mn-lt"/>
                          <a:ea typeface="+mn-ea"/>
                          <a:cs typeface="+mn-cs"/>
                        </a:rPr>
                        <a:t>discuss</a:t>
                      </a:r>
                      <a:r>
                        <a:rPr lang="de-DE" altLang="zh-CN" sz="1400" b="0" kern="1200" baseline="0" dirty="0" smtClean="0">
                          <a:solidFill>
                            <a:schemeClr val="bg1">
                              <a:lumMod val="75000"/>
                            </a:schemeClr>
                          </a:solidFill>
                          <a:latin typeface="+mn-lt"/>
                          <a:ea typeface="+mn-ea"/>
                          <a:cs typeface="+mn-cs"/>
                        </a:rPr>
                        <a:t> HB OFDM PHY </a:t>
                      </a:r>
                      <a:r>
                        <a:rPr lang="de-DE" altLang="zh-CN" sz="1400" b="0" kern="1200" baseline="0" dirty="0" err="1" smtClean="0">
                          <a:solidFill>
                            <a:schemeClr val="bg1">
                              <a:lumMod val="75000"/>
                            </a:schemeClr>
                          </a:solidFill>
                          <a:latin typeface="+mn-lt"/>
                          <a:ea typeface="+mn-ea"/>
                          <a:cs typeface="+mn-cs"/>
                        </a:rPr>
                        <a:t>text</a:t>
                      </a:r>
                      <a:endParaRPr lang="de-DE" altLang="zh-CN" sz="1400" b="0" kern="1200" baseline="0" dirty="0" smtClean="0">
                        <a:solidFill>
                          <a:schemeClr val="bg1">
                            <a:lumMod val="75000"/>
                          </a:schemeClr>
                        </a:solidFill>
                        <a:latin typeface="+mn-lt"/>
                        <a:ea typeface="+mn-ea"/>
                        <a:cs typeface="+mn-cs"/>
                      </a:endParaRP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400" b="0" kern="1200" baseline="0" dirty="0" err="1" smtClean="0">
                          <a:solidFill>
                            <a:schemeClr val="bg1">
                              <a:lumMod val="75000"/>
                            </a:schemeClr>
                          </a:solidFill>
                          <a:latin typeface="+mn-lt"/>
                          <a:ea typeface="+mn-ea"/>
                          <a:cs typeface="+mn-cs"/>
                        </a:rPr>
                        <a:t>Resolve</a:t>
                      </a:r>
                      <a:r>
                        <a:rPr lang="de-DE" altLang="zh-CN" sz="1400" b="0" kern="1200" baseline="0" dirty="0" smtClean="0">
                          <a:solidFill>
                            <a:schemeClr val="bg1">
                              <a:lumMod val="75000"/>
                            </a:schemeClr>
                          </a:solidFill>
                          <a:latin typeface="+mn-lt"/>
                          <a:ea typeface="+mn-ea"/>
                          <a:cs typeface="+mn-cs"/>
                        </a:rPr>
                        <a:t> all </a:t>
                      </a:r>
                      <a:r>
                        <a:rPr lang="de-DE" altLang="zh-CN" sz="1400" b="0" kern="1200" baseline="0" dirty="0" err="1" smtClean="0">
                          <a:solidFill>
                            <a:schemeClr val="bg1">
                              <a:lumMod val="75000"/>
                            </a:schemeClr>
                          </a:solidFill>
                          <a:latin typeface="+mn-lt"/>
                          <a:ea typeface="+mn-ea"/>
                          <a:cs typeface="+mn-cs"/>
                        </a:rPr>
                        <a:t>comments</a:t>
                      </a:r>
                      <a:r>
                        <a:rPr lang="de-DE" altLang="zh-CN" sz="1400" b="0" kern="1200" baseline="0" dirty="0" smtClean="0">
                          <a:solidFill>
                            <a:schemeClr val="bg1">
                              <a:lumMod val="75000"/>
                            </a:schemeClr>
                          </a:solidFill>
                          <a:latin typeface="+mn-lt"/>
                          <a:ea typeface="+mn-ea"/>
                          <a:cs typeface="+mn-cs"/>
                        </a:rPr>
                        <a:t> </a:t>
                      </a:r>
                      <a:r>
                        <a:rPr lang="de-DE" altLang="zh-CN" sz="1400" b="0" kern="1200" baseline="0" dirty="0" err="1" smtClean="0">
                          <a:solidFill>
                            <a:schemeClr val="bg1">
                              <a:lumMod val="75000"/>
                            </a:schemeClr>
                          </a:solidFill>
                          <a:latin typeface="+mn-lt"/>
                          <a:ea typeface="+mn-ea"/>
                          <a:cs typeface="+mn-cs"/>
                        </a:rPr>
                        <a:t>against</a:t>
                      </a:r>
                      <a:r>
                        <a:rPr lang="de-DE" altLang="zh-CN" sz="1400" b="0" kern="1200" baseline="0" dirty="0" smtClean="0">
                          <a:solidFill>
                            <a:schemeClr val="bg1">
                              <a:lumMod val="75000"/>
                            </a:schemeClr>
                          </a:solidFill>
                          <a:latin typeface="+mn-lt"/>
                          <a:ea typeface="+mn-ea"/>
                          <a:cs typeface="+mn-cs"/>
                        </a:rPr>
                        <a:t> D2 incl. MAC</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400" b="0" kern="1200" dirty="0" err="1" smtClean="0">
                          <a:solidFill>
                            <a:schemeClr val="bg1">
                              <a:lumMod val="75000"/>
                            </a:schemeClr>
                          </a:solidFill>
                          <a:latin typeface="+mn-lt"/>
                          <a:ea typeface="+mn-ea"/>
                          <a:cs typeface="+mn-cs"/>
                        </a:rPr>
                        <a:t>Discussion</a:t>
                      </a:r>
                      <a:r>
                        <a:rPr lang="de-DE" altLang="zh-CN" sz="1400" b="0" kern="1200" baseline="0" dirty="0" smtClean="0">
                          <a:solidFill>
                            <a:schemeClr val="bg1">
                              <a:lumMod val="75000"/>
                            </a:schemeClr>
                          </a:solidFill>
                          <a:latin typeface="+mn-lt"/>
                          <a:ea typeface="+mn-ea"/>
                          <a:cs typeface="+mn-cs"/>
                        </a:rPr>
                        <a:t> MAC </a:t>
                      </a:r>
                      <a:r>
                        <a:rPr lang="de-DE" altLang="zh-CN" sz="1400" b="0" kern="1200" baseline="0" dirty="0" err="1" smtClean="0">
                          <a:solidFill>
                            <a:schemeClr val="bg1">
                              <a:lumMod val="75000"/>
                            </a:schemeClr>
                          </a:solidFill>
                          <a:latin typeface="+mn-lt"/>
                          <a:ea typeface="+mn-ea"/>
                          <a:cs typeface="+mn-cs"/>
                        </a:rPr>
                        <a:t>text</a:t>
                      </a:r>
                      <a:r>
                        <a:rPr lang="de-DE" altLang="zh-CN" sz="1400" b="0" kern="1200" baseline="0" dirty="0" smtClean="0">
                          <a:solidFill>
                            <a:schemeClr val="bg1">
                              <a:lumMod val="75000"/>
                            </a:schemeClr>
                          </a:solidFill>
                          <a:latin typeface="+mn-lt"/>
                          <a:ea typeface="+mn-ea"/>
                          <a:cs typeface="+mn-cs"/>
                        </a:rPr>
                        <a:t> </a:t>
                      </a:r>
                      <a:r>
                        <a:rPr lang="de-DE" altLang="zh-CN" sz="1400" b="0" kern="1200" baseline="0" dirty="0" err="1" smtClean="0">
                          <a:solidFill>
                            <a:schemeClr val="bg1">
                              <a:lumMod val="75000"/>
                            </a:schemeClr>
                          </a:solidFill>
                          <a:latin typeface="+mn-lt"/>
                          <a:ea typeface="+mn-ea"/>
                          <a:cs typeface="+mn-cs"/>
                        </a:rPr>
                        <a:t>proposals</a:t>
                      </a:r>
                      <a:endParaRPr lang="de-DE" altLang="zh-CN" sz="1400" b="0" kern="1200" baseline="0" dirty="0" smtClean="0">
                        <a:solidFill>
                          <a:schemeClr val="bg1">
                            <a:lumMod val="75000"/>
                          </a:schemeClr>
                        </a:solidFill>
                        <a:latin typeface="+mn-lt"/>
                        <a:ea typeface="+mn-ea"/>
                        <a:cs typeface="+mn-cs"/>
                      </a:endParaRPr>
                    </a:p>
                  </a:txBody>
                  <a:tcPr/>
                </a:tc>
                <a:tc>
                  <a:txBody>
                    <a:bodyPr/>
                    <a:lstStyle/>
                    <a:p>
                      <a:r>
                        <a:rPr lang="de-DE" altLang="zh-CN" sz="1400" b="0" kern="1200" dirty="0" smtClean="0">
                          <a:solidFill>
                            <a:schemeClr val="tx1"/>
                          </a:solidFill>
                          <a:latin typeface="+mn-lt"/>
                          <a:ea typeface="+mn-ea"/>
                          <a:cs typeface="+mn-cs"/>
                        </a:rPr>
                        <a:t>August 2018</a:t>
                      </a:r>
                    </a:p>
                    <a:p>
                      <a:pPr marL="285750" indent="-285750">
                        <a:buFontTx/>
                        <a:buChar char="-"/>
                      </a:pPr>
                      <a:r>
                        <a:rPr lang="de-DE" altLang="zh-CN" sz="1400" b="0" kern="1200" dirty="0" smtClean="0">
                          <a:solidFill>
                            <a:schemeClr val="tx1"/>
                          </a:solidFill>
                          <a:latin typeface="+mn-lt"/>
                          <a:ea typeface="+mn-ea"/>
                          <a:cs typeface="+mn-cs"/>
                        </a:rPr>
                        <a:t>Create D3</a:t>
                      </a:r>
                    </a:p>
                    <a:p>
                      <a:pPr marL="285750" indent="-285750">
                        <a:buFontTx/>
                        <a:buChar char="-"/>
                      </a:pPr>
                      <a:r>
                        <a:rPr lang="de-DE" altLang="zh-CN" sz="1400" b="0" kern="1200" dirty="0" smtClean="0">
                          <a:solidFill>
                            <a:schemeClr val="tx1"/>
                          </a:solidFill>
                          <a:latin typeface="+mn-lt"/>
                          <a:ea typeface="+mn-ea"/>
                          <a:cs typeface="+mn-cs"/>
                        </a:rPr>
                        <a:t>Comment </a:t>
                      </a:r>
                      <a:r>
                        <a:rPr lang="de-DE" altLang="zh-CN" sz="1400" b="0" kern="1200" dirty="0" err="1" smtClean="0">
                          <a:solidFill>
                            <a:schemeClr val="tx1"/>
                          </a:solidFill>
                          <a:latin typeface="+mn-lt"/>
                          <a:ea typeface="+mn-ea"/>
                          <a:cs typeface="+mn-cs"/>
                        </a:rPr>
                        <a:t>submission</a:t>
                      </a:r>
                      <a:r>
                        <a:rPr lang="de-DE" altLang="zh-CN" sz="1400" b="0" kern="1200" dirty="0" smtClean="0">
                          <a:solidFill>
                            <a:schemeClr val="tx1"/>
                          </a:solidFill>
                          <a:latin typeface="+mn-lt"/>
                          <a:ea typeface="+mn-ea"/>
                          <a:cs typeface="+mn-cs"/>
                        </a:rPr>
                        <a:t> </a:t>
                      </a:r>
                      <a:r>
                        <a:rPr lang="de-DE" altLang="zh-CN" sz="1400" b="0" kern="1200" dirty="0" err="1" smtClean="0">
                          <a:solidFill>
                            <a:schemeClr val="tx1"/>
                          </a:solidFill>
                          <a:latin typeface="+mn-lt"/>
                          <a:ea typeface="+mn-ea"/>
                          <a:cs typeface="+mn-cs"/>
                        </a:rPr>
                        <a:t>against</a:t>
                      </a:r>
                      <a:r>
                        <a:rPr lang="de-DE" altLang="zh-CN" sz="1400" b="0" kern="1200" dirty="0" smtClean="0">
                          <a:solidFill>
                            <a:schemeClr val="tx1"/>
                          </a:solidFill>
                          <a:latin typeface="+mn-lt"/>
                          <a:ea typeface="+mn-ea"/>
                          <a:cs typeface="+mn-cs"/>
                        </a:rPr>
                        <a:t> D3</a:t>
                      </a:r>
                    </a:p>
                    <a:p>
                      <a:pPr marL="285750" indent="-285750">
                        <a:buFontTx/>
                        <a:buChar char="-"/>
                      </a:pPr>
                      <a:r>
                        <a:rPr lang="de-DE" altLang="zh-CN" sz="1400" b="0" kern="1200" dirty="0" smtClean="0">
                          <a:solidFill>
                            <a:schemeClr val="tx1"/>
                          </a:solidFill>
                          <a:latin typeface="+mn-lt"/>
                          <a:ea typeface="+mn-ea"/>
                          <a:cs typeface="+mn-cs"/>
                        </a:rPr>
                        <a:t>Comments </a:t>
                      </a:r>
                      <a:r>
                        <a:rPr lang="de-DE" altLang="zh-CN" sz="1400" b="0" kern="1200" dirty="0" err="1" smtClean="0">
                          <a:solidFill>
                            <a:schemeClr val="tx1"/>
                          </a:solidFill>
                          <a:latin typeface="+mn-lt"/>
                          <a:ea typeface="+mn-ea"/>
                          <a:cs typeface="+mn-cs"/>
                        </a:rPr>
                        <a:t>against</a:t>
                      </a:r>
                      <a:r>
                        <a:rPr lang="de-DE" altLang="zh-CN" sz="1400" b="0" kern="1200" dirty="0" smtClean="0">
                          <a:solidFill>
                            <a:schemeClr val="tx1"/>
                          </a:solidFill>
                          <a:latin typeface="+mn-lt"/>
                          <a:ea typeface="+mn-ea"/>
                          <a:cs typeface="+mn-cs"/>
                        </a:rPr>
                        <a:t> HB PHY</a:t>
                      </a:r>
                    </a:p>
                    <a:p>
                      <a:pPr marL="285750" indent="-285750">
                        <a:buFontTx/>
                        <a:buChar char="-"/>
                      </a:pPr>
                      <a:endParaRPr lang="de-DE" altLang="zh-CN" sz="1400" b="0" kern="1200" dirty="0" smtClean="0">
                        <a:solidFill>
                          <a:schemeClr val="tx1"/>
                        </a:solidFill>
                        <a:latin typeface="+mn-lt"/>
                        <a:ea typeface="+mn-ea"/>
                        <a:cs typeface="+mn-cs"/>
                      </a:endParaRPr>
                    </a:p>
                  </a:txBody>
                  <a:tcPr/>
                </a:tc>
                <a:tc>
                  <a:txBody>
                    <a:bodyPr/>
                    <a:lstStyle/>
                    <a:p>
                      <a:pPr marL="0" indent="0">
                        <a:buFontTx/>
                        <a:buNone/>
                      </a:pPr>
                      <a:r>
                        <a:rPr lang="de-DE" altLang="zh-CN" sz="1400" b="0" kern="1200" dirty="0" smtClean="0">
                          <a:solidFill>
                            <a:schemeClr val="tx1"/>
                          </a:solidFill>
                          <a:latin typeface="+mn-lt"/>
                          <a:ea typeface="+mn-ea"/>
                          <a:cs typeface="+mn-cs"/>
                        </a:rPr>
                        <a:t>September 2018</a:t>
                      </a:r>
                      <a:endParaRPr lang="en-US" altLang="zh-CN" sz="1400" b="0" kern="1200" dirty="0" smtClean="0">
                        <a:solidFill>
                          <a:schemeClr val="tx1"/>
                        </a:solidFill>
                        <a:latin typeface="+mn-lt"/>
                        <a:ea typeface="+mn-ea"/>
                        <a:cs typeface="+mn-cs"/>
                      </a:endParaRP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400" b="0" kern="1200" dirty="0" smtClean="0">
                          <a:solidFill>
                            <a:schemeClr val="tx1"/>
                          </a:solidFill>
                          <a:latin typeface="+mn-lt"/>
                          <a:ea typeface="+mn-ea"/>
                          <a:cs typeface="+mn-cs"/>
                        </a:rPr>
                        <a:t>Comment </a:t>
                      </a:r>
                      <a:r>
                        <a:rPr lang="de-DE" altLang="zh-CN" sz="1400" b="0" kern="1200" dirty="0" err="1" smtClean="0">
                          <a:solidFill>
                            <a:schemeClr val="tx1"/>
                          </a:solidFill>
                          <a:latin typeface="+mn-lt"/>
                          <a:ea typeface="+mn-ea"/>
                          <a:cs typeface="+mn-cs"/>
                        </a:rPr>
                        <a:t>resolution</a:t>
                      </a:r>
                      <a:r>
                        <a:rPr lang="de-DE" altLang="zh-CN" sz="1400" b="0" kern="1200" dirty="0" smtClean="0">
                          <a:solidFill>
                            <a:schemeClr val="tx1"/>
                          </a:solidFill>
                          <a:latin typeface="+mn-lt"/>
                          <a:ea typeface="+mn-ea"/>
                          <a:cs typeface="+mn-cs"/>
                        </a:rPr>
                        <a:t> </a:t>
                      </a:r>
                      <a:r>
                        <a:rPr lang="de-DE" altLang="zh-CN" sz="1400" b="0" kern="1200" dirty="0" err="1" smtClean="0">
                          <a:solidFill>
                            <a:schemeClr val="tx1"/>
                          </a:solidFill>
                          <a:latin typeface="+mn-lt"/>
                          <a:ea typeface="+mn-ea"/>
                          <a:cs typeface="+mn-cs"/>
                        </a:rPr>
                        <a:t>against</a:t>
                      </a:r>
                      <a:r>
                        <a:rPr lang="de-DE" altLang="zh-CN" sz="1400" b="0" kern="1200" dirty="0" smtClean="0">
                          <a:solidFill>
                            <a:schemeClr val="tx1"/>
                          </a:solidFill>
                          <a:latin typeface="+mn-lt"/>
                          <a:ea typeface="+mn-ea"/>
                          <a:cs typeface="+mn-cs"/>
                        </a:rPr>
                        <a:t> D3</a:t>
                      </a:r>
                    </a:p>
                    <a:p>
                      <a:pPr marL="285750" indent="-285750">
                        <a:buFontTx/>
                        <a:buChar char="-"/>
                      </a:pPr>
                      <a:r>
                        <a:rPr lang="de-DE" altLang="zh-CN" sz="1400" b="0" kern="1200" baseline="0" dirty="0" err="1" smtClean="0">
                          <a:solidFill>
                            <a:schemeClr val="tx1"/>
                          </a:solidFill>
                          <a:latin typeface="+mn-lt"/>
                          <a:ea typeface="+mn-ea"/>
                          <a:cs typeface="+mn-cs"/>
                        </a:rPr>
                        <a:t>Finalize</a:t>
                      </a:r>
                      <a:r>
                        <a:rPr lang="de-DE" altLang="zh-CN" sz="1400" b="0" kern="1200" baseline="0" dirty="0" smtClean="0">
                          <a:solidFill>
                            <a:schemeClr val="tx1"/>
                          </a:solidFill>
                          <a:latin typeface="+mn-lt"/>
                          <a:ea typeface="+mn-ea"/>
                          <a:cs typeface="+mn-cs"/>
                        </a:rPr>
                        <a:t> HB PHY </a:t>
                      </a:r>
                      <a:r>
                        <a:rPr lang="de-DE" altLang="zh-CN" sz="1400" b="0" kern="1200" baseline="0" dirty="0" err="1" smtClean="0">
                          <a:solidFill>
                            <a:schemeClr val="tx1"/>
                          </a:solidFill>
                          <a:latin typeface="+mn-lt"/>
                          <a:ea typeface="+mn-ea"/>
                          <a:cs typeface="+mn-cs"/>
                        </a:rPr>
                        <a:t>and</a:t>
                      </a:r>
                      <a:r>
                        <a:rPr lang="de-DE" altLang="zh-CN" sz="1400" b="0" kern="1200" baseline="0" dirty="0" smtClean="0">
                          <a:solidFill>
                            <a:schemeClr val="tx1"/>
                          </a:solidFill>
                          <a:latin typeface="+mn-lt"/>
                          <a:ea typeface="+mn-ea"/>
                          <a:cs typeface="+mn-cs"/>
                        </a:rPr>
                        <a:t> TG13 MAC</a:t>
                      </a:r>
                    </a:p>
                    <a:p>
                      <a:pPr marL="285750" indent="-285750">
                        <a:buFontTx/>
                        <a:buChar char="-"/>
                      </a:pPr>
                      <a:r>
                        <a:rPr lang="de-DE" altLang="zh-CN" sz="1400" b="0" kern="1200" baseline="0" dirty="0" smtClean="0">
                          <a:solidFill>
                            <a:srgbClr val="FF0000"/>
                          </a:solidFill>
                          <a:latin typeface="+mn-lt"/>
                          <a:ea typeface="+mn-ea"/>
                          <a:cs typeface="+mn-cs"/>
                        </a:rPr>
                        <a:t>Technical </a:t>
                      </a:r>
                      <a:r>
                        <a:rPr lang="de-DE" altLang="zh-CN" sz="1400" b="0" kern="1200" baseline="0" dirty="0" err="1" smtClean="0">
                          <a:solidFill>
                            <a:srgbClr val="FF0000"/>
                          </a:solidFill>
                          <a:latin typeface="+mn-lt"/>
                          <a:ea typeface="+mn-ea"/>
                          <a:cs typeface="+mn-cs"/>
                        </a:rPr>
                        <a:t>Freeze</a:t>
                      </a:r>
                      <a:r>
                        <a:rPr lang="de-DE" altLang="zh-CN" sz="1400" b="0" kern="1200" baseline="0" dirty="0" smtClean="0">
                          <a:solidFill>
                            <a:srgbClr val="FF0000"/>
                          </a:solidFill>
                          <a:latin typeface="+mn-lt"/>
                          <a:ea typeface="+mn-ea"/>
                          <a:cs typeface="+mn-cs"/>
                        </a:rPr>
                        <a:t> </a:t>
                      </a:r>
                      <a:r>
                        <a:rPr lang="de-DE" altLang="zh-CN" sz="1400" b="0" kern="1200" baseline="0" dirty="0" err="1" smtClean="0">
                          <a:solidFill>
                            <a:srgbClr val="FF0000"/>
                          </a:solidFill>
                          <a:latin typeface="+mn-lt"/>
                          <a:ea typeface="+mn-ea"/>
                          <a:cs typeface="+mn-cs"/>
                        </a:rPr>
                        <a:t>of</a:t>
                      </a:r>
                      <a:r>
                        <a:rPr lang="de-DE" altLang="zh-CN" sz="1400" b="0" kern="1200" baseline="0" dirty="0" smtClean="0">
                          <a:solidFill>
                            <a:srgbClr val="FF0000"/>
                          </a:solidFill>
                          <a:latin typeface="+mn-lt"/>
                          <a:ea typeface="+mn-ea"/>
                          <a:cs typeface="+mn-cs"/>
                        </a:rPr>
                        <a:t> TG13 </a:t>
                      </a:r>
                      <a:r>
                        <a:rPr lang="de-DE" altLang="zh-CN" sz="1400" b="0" kern="1200" baseline="0" dirty="0" err="1" smtClean="0">
                          <a:solidFill>
                            <a:srgbClr val="FF0000"/>
                          </a:solidFill>
                          <a:latin typeface="+mn-lt"/>
                          <a:ea typeface="+mn-ea"/>
                          <a:cs typeface="+mn-cs"/>
                        </a:rPr>
                        <a:t>Spec</a:t>
                      </a:r>
                      <a:endParaRPr lang="de-DE" altLang="zh-CN" sz="1400" b="0" kern="1200" baseline="0" dirty="0" smtClean="0">
                        <a:solidFill>
                          <a:srgbClr val="FF0000"/>
                        </a:solidFill>
                        <a:latin typeface="+mn-lt"/>
                        <a:ea typeface="+mn-ea"/>
                        <a:cs typeface="+mn-cs"/>
                      </a:endParaRPr>
                    </a:p>
                  </a:txBody>
                  <a:tcPr/>
                </a:tc>
                <a:tc>
                  <a:txBody>
                    <a:bodyPr/>
                    <a:lstStyle/>
                    <a:p>
                      <a:r>
                        <a:rPr lang="de-DE" altLang="zh-CN" sz="1400" dirty="0" err="1" smtClean="0"/>
                        <a:t>October</a:t>
                      </a:r>
                      <a:r>
                        <a:rPr lang="de-DE" altLang="zh-CN" sz="1400" dirty="0" smtClean="0"/>
                        <a:t> 2018</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400" b="0" kern="1200" dirty="0" smtClean="0">
                          <a:solidFill>
                            <a:schemeClr val="tx1"/>
                          </a:solidFill>
                          <a:latin typeface="+mn-lt"/>
                          <a:ea typeface="+mn-ea"/>
                          <a:cs typeface="+mn-cs"/>
                        </a:rPr>
                        <a:t>Create D4 </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400" b="0" kern="1200" dirty="0" err="1" smtClean="0">
                          <a:solidFill>
                            <a:srgbClr val="FF0000"/>
                          </a:solidFill>
                          <a:latin typeface="+mn-lt"/>
                          <a:ea typeface="+mn-ea"/>
                          <a:cs typeface="+mn-cs"/>
                        </a:rPr>
                        <a:t>Submit</a:t>
                      </a:r>
                      <a:r>
                        <a:rPr lang="de-DE" altLang="zh-CN" sz="1400" b="0" kern="1200" dirty="0" smtClean="0">
                          <a:solidFill>
                            <a:srgbClr val="FF0000"/>
                          </a:solidFill>
                          <a:latin typeface="+mn-lt"/>
                          <a:ea typeface="+mn-ea"/>
                          <a:cs typeface="+mn-cs"/>
                        </a:rPr>
                        <a:t> D4 </a:t>
                      </a:r>
                      <a:r>
                        <a:rPr lang="de-DE" altLang="zh-CN" sz="1400" b="0" kern="1200" dirty="0" err="1" smtClean="0">
                          <a:solidFill>
                            <a:srgbClr val="FF0000"/>
                          </a:solidFill>
                          <a:latin typeface="+mn-lt"/>
                          <a:ea typeface="+mn-ea"/>
                          <a:cs typeface="+mn-cs"/>
                        </a:rPr>
                        <a:t>to</a:t>
                      </a:r>
                      <a:r>
                        <a:rPr lang="de-DE" altLang="zh-CN" sz="1400" b="0" kern="1200" dirty="0" smtClean="0">
                          <a:solidFill>
                            <a:srgbClr val="FF0000"/>
                          </a:solidFill>
                          <a:latin typeface="+mn-lt"/>
                          <a:ea typeface="+mn-ea"/>
                          <a:cs typeface="+mn-cs"/>
                        </a:rPr>
                        <a:t> WGLB</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400" b="0" kern="1200" dirty="0" err="1" smtClean="0">
                          <a:solidFill>
                            <a:schemeClr val="tx1"/>
                          </a:solidFill>
                          <a:latin typeface="+mn-lt"/>
                          <a:ea typeface="+mn-ea"/>
                          <a:cs typeface="+mn-cs"/>
                        </a:rPr>
                        <a:t>Provide</a:t>
                      </a:r>
                      <a:r>
                        <a:rPr lang="de-DE" altLang="zh-CN" sz="1400" b="0" kern="1200" dirty="0" smtClean="0">
                          <a:solidFill>
                            <a:schemeClr val="tx1"/>
                          </a:solidFill>
                          <a:latin typeface="+mn-lt"/>
                          <a:ea typeface="+mn-ea"/>
                          <a:cs typeface="+mn-cs"/>
                        </a:rPr>
                        <a:t> WGLB </a:t>
                      </a:r>
                      <a:r>
                        <a:rPr lang="de-DE" altLang="zh-CN" sz="1400" b="0" kern="1200" dirty="0" err="1" smtClean="0">
                          <a:solidFill>
                            <a:schemeClr val="tx1"/>
                          </a:solidFill>
                          <a:latin typeface="+mn-lt"/>
                          <a:ea typeface="+mn-ea"/>
                          <a:cs typeface="+mn-cs"/>
                        </a:rPr>
                        <a:t>comments</a:t>
                      </a:r>
                      <a:r>
                        <a:rPr lang="de-DE" altLang="zh-CN" sz="1400" b="0" kern="1200" dirty="0" smtClean="0">
                          <a:solidFill>
                            <a:schemeClr val="tx1"/>
                          </a:solidFill>
                          <a:latin typeface="+mn-lt"/>
                          <a:ea typeface="+mn-ea"/>
                          <a:cs typeface="+mn-cs"/>
                        </a:rPr>
                        <a:t> (30 </a:t>
                      </a:r>
                      <a:r>
                        <a:rPr lang="de-DE" altLang="zh-CN" sz="1400" b="0" kern="1200" dirty="0" err="1" smtClean="0">
                          <a:solidFill>
                            <a:schemeClr val="tx1"/>
                          </a:solidFill>
                          <a:latin typeface="+mn-lt"/>
                          <a:ea typeface="+mn-ea"/>
                          <a:cs typeface="+mn-cs"/>
                        </a:rPr>
                        <a:t>day</a:t>
                      </a:r>
                      <a:r>
                        <a:rPr lang="de-DE" altLang="zh-CN" sz="1400" b="0" kern="1200" dirty="0" smtClean="0">
                          <a:solidFill>
                            <a:schemeClr val="tx1"/>
                          </a:solidFill>
                          <a:latin typeface="+mn-lt"/>
                          <a:ea typeface="+mn-ea"/>
                          <a:cs typeface="+mn-cs"/>
                        </a:rPr>
                        <a:t>)</a:t>
                      </a:r>
                    </a:p>
                    <a:p>
                      <a:endParaRPr lang="zh-CN" altLang="en-US" sz="1400" dirty="0"/>
                    </a:p>
                  </a:txBody>
                  <a:tcPr/>
                </a:tc>
                <a:extLst>
                  <a:ext uri="{0D108BD9-81ED-4DB2-BD59-A6C34878D82A}">
                    <a16:rowId xmlns:a16="http://schemas.microsoft.com/office/drawing/2014/main" xmlns="" val="10001"/>
                  </a:ext>
                </a:extLst>
              </a:tr>
              <a:tr h="1053912">
                <a:tc>
                  <a:txBody>
                    <a:bodyPr/>
                    <a:lstStyle/>
                    <a:p>
                      <a:r>
                        <a:rPr lang="de-DE" altLang="zh-CN" sz="1400" kern="1200" dirty="0" smtClean="0">
                          <a:solidFill>
                            <a:schemeClr val="tx1"/>
                          </a:solidFill>
                          <a:latin typeface="+mn-lt"/>
                          <a:ea typeface="+mn-ea"/>
                          <a:cs typeface="+mn-cs"/>
                        </a:rPr>
                        <a:t>November 2018</a:t>
                      </a:r>
                    </a:p>
                    <a:p>
                      <a:pPr marL="285750" indent="-285750">
                        <a:buFontTx/>
                        <a:buChar char="-"/>
                      </a:pPr>
                      <a:r>
                        <a:rPr lang="en-US" altLang="zh-CN" sz="1400" b="0" kern="1200" dirty="0" smtClean="0">
                          <a:solidFill>
                            <a:schemeClr val="tx1"/>
                          </a:solidFill>
                          <a:latin typeface="+mn-lt"/>
                          <a:ea typeface="+mn-ea"/>
                          <a:cs typeface="+mn-cs"/>
                        </a:rPr>
                        <a:t>Resolve WGLB comments</a:t>
                      </a:r>
                    </a:p>
                    <a:p>
                      <a:pPr marL="285750" indent="-285750">
                        <a:buFontTx/>
                        <a:buChar char="-"/>
                      </a:pPr>
                      <a:r>
                        <a:rPr lang="en-US" altLang="zh-CN" sz="1400" b="0" kern="1200" dirty="0" smtClean="0">
                          <a:solidFill>
                            <a:schemeClr val="tx1"/>
                          </a:solidFill>
                          <a:latin typeface="+mn-lt"/>
                          <a:ea typeface="+mn-ea"/>
                          <a:cs typeface="+mn-cs"/>
                        </a:rPr>
                        <a:t>Start Recirculation</a:t>
                      </a:r>
                      <a:endParaRPr lang="zh-CN" altLang="en-US" sz="1400" kern="1200" dirty="0">
                        <a:solidFill>
                          <a:schemeClr val="tx1"/>
                        </a:solidFill>
                        <a:latin typeface="+mn-lt"/>
                        <a:ea typeface="+mn-ea"/>
                        <a:cs typeface="+mn-cs"/>
                      </a:endParaRPr>
                    </a:p>
                  </a:txBody>
                  <a:tcPr/>
                </a:tc>
                <a:tc>
                  <a:txBody>
                    <a:bodyPr/>
                    <a:lstStyle/>
                    <a:p>
                      <a:r>
                        <a:rPr lang="de-DE" altLang="zh-CN" sz="1400" kern="1200" dirty="0" err="1" smtClean="0">
                          <a:solidFill>
                            <a:schemeClr val="tx1"/>
                          </a:solidFill>
                          <a:latin typeface="+mn-lt"/>
                          <a:ea typeface="+mn-ea"/>
                          <a:cs typeface="+mn-cs"/>
                        </a:rPr>
                        <a:t>December</a:t>
                      </a:r>
                      <a:r>
                        <a:rPr lang="de-DE" altLang="zh-CN" sz="1400" kern="1200" dirty="0" smtClean="0">
                          <a:solidFill>
                            <a:schemeClr val="tx1"/>
                          </a:solidFill>
                          <a:latin typeface="+mn-lt"/>
                          <a:ea typeface="+mn-ea"/>
                          <a:cs typeface="+mn-cs"/>
                        </a:rPr>
                        <a:t> 2018</a:t>
                      </a:r>
                    </a:p>
                    <a:p>
                      <a:pPr marL="285750" indent="-285750">
                        <a:buFontTx/>
                        <a:buChar char="-"/>
                      </a:pPr>
                      <a:r>
                        <a:rPr lang="de-DE" altLang="zh-CN" sz="1400" kern="1200" dirty="0" smtClean="0">
                          <a:solidFill>
                            <a:schemeClr val="tx1"/>
                          </a:solidFill>
                          <a:latin typeface="+mn-lt"/>
                          <a:ea typeface="+mn-ea"/>
                          <a:cs typeface="+mn-cs"/>
                        </a:rPr>
                        <a:t>Release D5 </a:t>
                      </a:r>
                      <a:r>
                        <a:rPr lang="de-DE" altLang="zh-CN" sz="1400" kern="1200" dirty="0" err="1" smtClean="0">
                          <a:solidFill>
                            <a:schemeClr val="tx1"/>
                          </a:solidFill>
                          <a:latin typeface="+mn-lt"/>
                          <a:ea typeface="+mn-ea"/>
                          <a:cs typeface="+mn-cs"/>
                        </a:rPr>
                        <a:t>and</a:t>
                      </a:r>
                      <a:r>
                        <a:rPr lang="de-DE" altLang="zh-CN" sz="1400" kern="1200" dirty="0" smtClean="0">
                          <a:solidFill>
                            <a:schemeClr val="tx1"/>
                          </a:solidFill>
                          <a:latin typeface="+mn-lt"/>
                          <a:ea typeface="+mn-ea"/>
                          <a:cs typeface="+mn-cs"/>
                        </a:rPr>
                        <a:t> do </a:t>
                      </a:r>
                      <a:r>
                        <a:rPr lang="de-DE" altLang="zh-CN" sz="1400" kern="1200" dirty="0" err="1" smtClean="0">
                          <a:solidFill>
                            <a:schemeClr val="tx1"/>
                          </a:solidFill>
                          <a:latin typeface="+mn-lt"/>
                          <a:ea typeface="+mn-ea"/>
                          <a:cs typeface="+mn-cs"/>
                        </a:rPr>
                        <a:t>recirculation</a:t>
                      </a:r>
                      <a:r>
                        <a:rPr lang="de-DE" altLang="zh-CN" sz="1400" kern="1200" dirty="0" smtClean="0">
                          <a:solidFill>
                            <a:schemeClr val="tx1"/>
                          </a:solidFill>
                          <a:latin typeface="+mn-lt"/>
                          <a:ea typeface="+mn-ea"/>
                          <a:cs typeface="+mn-cs"/>
                        </a:rPr>
                        <a:t> (15 </a:t>
                      </a:r>
                      <a:r>
                        <a:rPr lang="de-DE" altLang="zh-CN" sz="1400" kern="1200" dirty="0" err="1" smtClean="0">
                          <a:solidFill>
                            <a:schemeClr val="tx1"/>
                          </a:solidFill>
                          <a:latin typeface="+mn-lt"/>
                          <a:ea typeface="+mn-ea"/>
                          <a:cs typeface="+mn-cs"/>
                        </a:rPr>
                        <a:t>days</a:t>
                      </a:r>
                      <a:r>
                        <a:rPr lang="de-DE" altLang="zh-CN" sz="1400" kern="1200" dirty="0" smtClean="0">
                          <a:solidFill>
                            <a:schemeClr val="tx1"/>
                          </a:solidFill>
                          <a:latin typeface="+mn-lt"/>
                          <a:ea typeface="+mn-ea"/>
                          <a:cs typeface="+mn-cs"/>
                        </a:rPr>
                        <a:t>) </a:t>
                      </a:r>
                    </a:p>
                  </a:txBody>
                  <a:tcPr/>
                </a:tc>
                <a:tc>
                  <a:txBody>
                    <a:bodyPr/>
                    <a:lstStyle/>
                    <a:p>
                      <a:pPr marL="0" indent="0">
                        <a:buFontTx/>
                        <a:buNone/>
                      </a:pPr>
                      <a:r>
                        <a:rPr lang="en-US" altLang="zh-CN" sz="1400" b="0" kern="1200" dirty="0" smtClean="0">
                          <a:solidFill>
                            <a:schemeClr val="tx1"/>
                          </a:solidFill>
                          <a:latin typeface="+mn-lt"/>
                          <a:ea typeface="+mn-ea"/>
                          <a:cs typeface="+mn-cs"/>
                        </a:rPr>
                        <a:t>January 2019 </a:t>
                      </a:r>
                    </a:p>
                    <a:p>
                      <a:pPr marL="285750" indent="-285750">
                        <a:buFontTx/>
                        <a:buChar char="-"/>
                      </a:pPr>
                      <a:r>
                        <a:rPr lang="en-US" altLang="zh-CN" sz="1400" b="0" kern="1200" dirty="0" smtClean="0">
                          <a:solidFill>
                            <a:schemeClr val="tx1"/>
                          </a:solidFill>
                          <a:latin typeface="+mn-lt"/>
                          <a:ea typeface="+mn-ea"/>
                          <a:cs typeface="+mn-cs"/>
                        </a:rPr>
                        <a:t>Request SB from WG</a:t>
                      </a:r>
                    </a:p>
                    <a:p>
                      <a:pPr marL="285750" indent="-285750">
                        <a:buFontTx/>
                        <a:buChar char="-"/>
                      </a:pPr>
                      <a:r>
                        <a:rPr lang="en-US" altLang="zh-CN" sz="1400" b="0" kern="1200" dirty="0" smtClean="0">
                          <a:solidFill>
                            <a:schemeClr val="tx1"/>
                          </a:solidFill>
                          <a:latin typeface="+mn-lt"/>
                          <a:ea typeface="+mn-ea"/>
                          <a:cs typeface="+mn-cs"/>
                        </a:rPr>
                        <a:t>Submit for MEC review</a:t>
                      </a:r>
                      <a:endParaRPr lang="zh-CN" altLang="en-US" sz="1400" kern="1200" dirty="0">
                        <a:solidFill>
                          <a:schemeClr val="tx1"/>
                        </a:solidFill>
                        <a:latin typeface="+mn-lt"/>
                        <a:ea typeface="+mn-ea"/>
                        <a:cs typeface="+mn-cs"/>
                      </a:endParaRPr>
                    </a:p>
                  </a:txBody>
                  <a:tcPr/>
                </a:tc>
                <a:tc>
                  <a:txBody>
                    <a:bodyPr/>
                    <a:lstStyle/>
                    <a:p>
                      <a:r>
                        <a:rPr lang="de-DE" altLang="zh-CN" sz="1400" kern="1200" dirty="0" err="1" smtClean="0">
                          <a:solidFill>
                            <a:schemeClr val="tx1"/>
                          </a:solidFill>
                          <a:latin typeface="+mn-lt"/>
                          <a:ea typeface="+mn-ea"/>
                          <a:cs typeface="+mn-cs"/>
                        </a:rPr>
                        <a:t>February</a:t>
                      </a:r>
                      <a:endParaRPr lang="de-DE" altLang="zh-CN" sz="1400" kern="1200" dirty="0" smtClean="0">
                        <a:solidFill>
                          <a:schemeClr val="tx1"/>
                        </a:solidFill>
                        <a:latin typeface="+mn-lt"/>
                        <a:ea typeface="+mn-ea"/>
                        <a:cs typeface="+mn-cs"/>
                      </a:endParaRPr>
                    </a:p>
                    <a:p>
                      <a:pPr marL="285750" indent="-285750">
                        <a:buFontTx/>
                        <a:buChar char="-"/>
                      </a:pPr>
                      <a:r>
                        <a:rPr lang="en-US" altLang="zh-CN" sz="1400" b="0" kern="1200" dirty="0" smtClean="0">
                          <a:solidFill>
                            <a:schemeClr val="tx1"/>
                          </a:solidFill>
                          <a:latin typeface="+mn-lt"/>
                          <a:ea typeface="+mn-ea"/>
                          <a:cs typeface="+mn-cs"/>
                        </a:rPr>
                        <a:t>SB is started </a:t>
                      </a:r>
                    </a:p>
                    <a:p>
                      <a:pPr marL="285750" indent="-285750">
                        <a:buFontTx/>
                        <a:buChar char="-"/>
                      </a:pPr>
                      <a:r>
                        <a:rPr lang="en-US" altLang="zh-CN" sz="1400" b="0" kern="1200" dirty="0" smtClean="0">
                          <a:solidFill>
                            <a:schemeClr val="tx1"/>
                          </a:solidFill>
                          <a:latin typeface="+mn-lt"/>
                          <a:ea typeface="+mn-ea"/>
                          <a:cs typeface="+mn-cs"/>
                        </a:rPr>
                        <a:t>Collect SB comments</a:t>
                      </a:r>
                      <a:endParaRPr lang="zh-CN" altLang="en-US" sz="140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4239776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July 2018</a:t>
            </a:r>
          </a:p>
        </p:txBody>
      </p:sp>
      <p:sp>
        <p:nvSpPr>
          <p:cNvPr id="9219" name="Footer Placeholder 3"/>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Wi-SUN Alliance</a:t>
            </a:r>
          </a:p>
        </p:txBody>
      </p:sp>
      <p:sp>
        <p:nvSpPr>
          <p:cNvPr id="9220" name="Slide Number Placeholder 4"/>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598D81A8-676D-4B71-81B0-5919593A92F0}" type="slidenum">
              <a:rPr lang="en-US" sz="1200" smtClean="0"/>
              <a:pPr>
                <a:defRPr/>
              </a:pPr>
              <a:t>8</a:t>
            </a:fld>
            <a:endParaRPr lang="en-US" sz="1200" smtClean="0"/>
          </a:p>
        </p:txBody>
      </p:sp>
      <p:pic>
        <p:nvPicPr>
          <p:cNvPr id="9221"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642938"/>
            <a:ext cx="7924800" cy="5834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80</a:t>
            </a:fld>
            <a:endParaRPr lang="en-US" altLang="ko-KR" dirty="0"/>
          </a:p>
        </p:txBody>
      </p:sp>
      <p:sp>
        <p:nvSpPr>
          <p:cNvPr id="256004" name="Rectangle 4"/>
          <p:cNvSpPr>
            <a:spLocks noChangeArrowheads="1"/>
          </p:cNvSpPr>
          <p:nvPr/>
        </p:nvSpPr>
        <p:spPr bwMode="auto">
          <a:xfrm>
            <a:off x="457200" y="762000"/>
            <a:ext cx="8382000" cy="5170646"/>
          </a:xfrm>
          <a:prstGeom prst="rect">
            <a:avLst/>
          </a:prstGeom>
          <a:noFill/>
          <a:ln w="12700">
            <a:noFill/>
            <a:miter lim="800000"/>
            <a:headEnd type="none" w="sm" len="sm"/>
            <a:tailEnd type="none" w="sm" len="sm"/>
          </a:ln>
          <a:effectLst/>
        </p:spPr>
        <p:txBody>
          <a:bodyPr wrap="square">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VAT IG Closing Report July 2018</a:t>
            </a:r>
          </a:p>
          <a:p>
            <a:pPr marL="914400" indent="-914400"/>
            <a:r>
              <a:rPr lang="en-US" altLang="ko-KR" sz="1800" b="1" dirty="0">
                <a:ea typeface="굴림" charset="-127"/>
              </a:rPr>
              <a:t>Date Submitted: July</a:t>
            </a:r>
            <a:r>
              <a:rPr lang="en-US" altLang="ko-KR" sz="1800" dirty="0">
                <a:ea typeface="굴림" charset="-127"/>
              </a:rPr>
              <a:t> 2018</a:t>
            </a: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VAT IG Closing Report July 2018</a:t>
            </a:r>
          </a:p>
          <a:p>
            <a:pPr marL="914400" indent="-914400"/>
            <a:r>
              <a:rPr lang="en-US" altLang="ko-KR" sz="1800" b="1" dirty="0">
                <a:ea typeface="굴림" charset="-127"/>
              </a:rPr>
              <a:t>Abstract: </a:t>
            </a:r>
            <a:r>
              <a:rPr lang="en-US" altLang="ko-KR" sz="1800" dirty="0">
                <a:ea typeface="굴림" charset="-127"/>
              </a:rPr>
              <a:t>VAT IG Closing Report July 2018</a:t>
            </a:r>
          </a:p>
          <a:p>
            <a:pPr marL="914400" indent="-914400"/>
            <a:r>
              <a:rPr lang="en-US" altLang="ko-KR" sz="1800" b="1" dirty="0">
                <a:ea typeface="굴림" charset="-127"/>
              </a:rPr>
              <a:t>Purpose:</a:t>
            </a:r>
            <a:r>
              <a:rPr lang="en-US" altLang="ko-KR" sz="1800" dirty="0">
                <a:ea typeface="굴림" charset="-127"/>
              </a:rPr>
              <a:t>	To investigate forming an VAT PHY and MAC Study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3600050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81</a:t>
            </a:fld>
            <a:endParaRPr lang="en-US" altLang="ko-KR" dirty="0"/>
          </a:p>
        </p:txBody>
      </p:sp>
      <p:sp>
        <p:nvSpPr>
          <p:cNvPr id="11267" name="Rectangle 4"/>
          <p:cNvSpPr>
            <a:spLocks noChangeArrowheads="1"/>
          </p:cNvSpPr>
          <p:nvPr/>
        </p:nvSpPr>
        <p:spPr bwMode="auto">
          <a:xfrm>
            <a:off x="1122704" y="1905000"/>
            <a:ext cx="6904967" cy="2862322"/>
          </a:xfrm>
          <a:prstGeom prst="rect">
            <a:avLst/>
          </a:prstGeom>
          <a:noFill/>
          <a:ln w="12700">
            <a:noFill/>
            <a:miter lim="800000"/>
            <a:headEnd type="none" w="sm" len="sm"/>
            <a:tailEnd type="none" w="sm" len="sm"/>
          </a:ln>
        </p:spPr>
        <p:txBody>
          <a:bodyPr wrap="none">
            <a:spAutoFit/>
          </a:bodyPr>
          <a:lstStyle/>
          <a:p>
            <a:pPr algn="ctr"/>
            <a:r>
              <a:rPr lang="en-US" altLang="ja-JP" sz="3600" b="1" dirty="0">
                <a:solidFill>
                  <a:schemeClr val="tx2"/>
                </a:solidFill>
                <a:ea typeface="ＭＳ Ｐゴシック" pitchFamily="34" charset="-128"/>
              </a:rPr>
              <a:t>VAT IG Ninth Meeting, San Diego</a:t>
            </a:r>
          </a:p>
          <a:p>
            <a:pPr algn="ctr"/>
            <a:endParaRPr lang="en-US" altLang="ja-JP" sz="3600" b="1" dirty="0">
              <a:solidFill>
                <a:schemeClr val="tx2"/>
              </a:solidFill>
              <a:ea typeface="ＭＳ Ｐゴシック" pitchFamily="34" charset="-128"/>
            </a:endParaRPr>
          </a:p>
          <a:p>
            <a:pPr algn="ctr"/>
            <a:r>
              <a:rPr lang="en-US" altLang="ja-JP" sz="3600" b="1" dirty="0">
                <a:solidFill>
                  <a:schemeClr val="tx2"/>
                </a:solidFill>
                <a:ea typeface="ＭＳ Ｐゴシック" pitchFamily="34" charset="-128"/>
              </a:rPr>
              <a:t>Closing Report</a:t>
            </a: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
            </a: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July 2018</a:t>
            </a:r>
            <a:endParaRPr lang="en-US" altLang="ko-KR" sz="3600" b="1" dirty="0">
              <a:solidFill>
                <a:schemeClr val="tx2"/>
              </a:solidFill>
              <a:ea typeface="굴림" charset="-127"/>
            </a:endParaRPr>
          </a:p>
        </p:txBody>
      </p:sp>
    </p:spTree>
    <p:extLst>
      <p:ext uri="{BB962C8B-B14F-4D97-AF65-F5344CB8AC3E}">
        <p14:creationId xmlns:p14="http://schemas.microsoft.com/office/powerpoint/2010/main" val="8593926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82</a:t>
            </a:fld>
            <a:endParaRPr lang="en-US" altLang="ko-KR" dirty="0"/>
          </a:p>
        </p:txBody>
      </p:sp>
      <p:sp>
        <p:nvSpPr>
          <p:cNvPr id="13315" name="Rectangle 6"/>
          <p:cNvSpPr>
            <a:spLocks noGrp="1" noChangeArrowheads="1"/>
          </p:cNvSpPr>
          <p:nvPr>
            <p:ph type="title"/>
          </p:nvPr>
        </p:nvSpPr>
        <p:spPr>
          <a:xfrm>
            <a:off x="685800" y="685800"/>
            <a:ext cx="7772400" cy="762000"/>
          </a:xfrm>
          <a:noFill/>
        </p:spPr>
        <p:txBody>
          <a:bodyPr/>
          <a:lstStyle/>
          <a:p>
            <a:r>
              <a:rPr lang="en-US" altLang="ja-JP" sz="3600" b="1" dirty="0">
                <a:ea typeface="ＭＳ Ｐゴシック" pitchFamily="34" charset="-128"/>
              </a:rPr>
              <a:t>Objective of Meeting</a:t>
            </a:r>
          </a:p>
        </p:txBody>
      </p:sp>
      <p:sp>
        <p:nvSpPr>
          <p:cNvPr id="13316" name="Rectangle 7"/>
          <p:cNvSpPr>
            <a:spLocks noGrp="1" noChangeArrowheads="1"/>
          </p:cNvSpPr>
          <p:nvPr>
            <p:ph idx="4294967295"/>
          </p:nvPr>
        </p:nvSpPr>
        <p:spPr>
          <a:xfrm>
            <a:off x="457200" y="1981200"/>
            <a:ext cx="8686800" cy="3124200"/>
          </a:xfrm>
          <a:prstGeom prst="rect">
            <a:avLst/>
          </a:prstGeom>
        </p:spPr>
        <p:txBody>
          <a:bodyPr/>
          <a:lstStyle/>
          <a:p>
            <a:r>
              <a:rPr lang="en-US" altLang="ja-JP" sz="2800" dirty="0">
                <a:ea typeface="ＭＳ Ｐゴシック" pitchFamily="34" charset="-128"/>
              </a:rPr>
              <a:t>Call for applications and publicizing VAT IG activities</a:t>
            </a:r>
          </a:p>
          <a:p>
            <a:r>
              <a:rPr lang="en-US" altLang="ja-JP" sz="2800" dirty="0">
                <a:ea typeface="ＭＳ Ｐゴシック" pitchFamily="34" charset="-128"/>
              </a:rPr>
              <a:t>Call for presentation about VAT and some study items of VAT</a:t>
            </a:r>
          </a:p>
          <a:p>
            <a:r>
              <a:rPr lang="en-US" altLang="ja-JP" sz="2800" dirty="0">
                <a:ea typeface="ＭＳ Ｐゴシック" pitchFamily="34" charset="-128"/>
              </a:rPr>
              <a:t>Hearing of presentations about VAT</a:t>
            </a:r>
          </a:p>
          <a:p>
            <a:r>
              <a:rPr lang="en-US" altLang="ja-JP" sz="2800" dirty="0">
                <a:ea typeface="ＭＳ Ｐゴシック" pitchFamily="34" charset="-128"/>
              </a:rPr>
              <a:t>Direction for VAT SG</a:t>
            </a:r>
          </a:p>
          <a:p>
            <a:r>
              <a:rPr lang="en-US" altLang="ja-JP" sz="2800" dirty="0">
                <a:ea typeface="ＭＳ Ｐゴシック" pitchFamily="34" charset="-128"/>
              </a:rPr>
              <a:t>Discussion of Draft PAR and Draft CSD issues for VAT SG</a:t>
            </a:r>
          </a:p>
          <a:p>
            <a:endParaRPr lang="en-US" altLang="ja-JP" dirty="0">
              <a:ea typeface="ＭＳ Ｐゴシック" pitchFamily="34" charset="-128"/>
            </a:endParaRPr>
          </a:p>
        </p:txBody>
      </p:sp>
    </p:spTree>
    <p:extLst>
      <p:ext uri="{BB962C8B-B14F-4D97-AF65-F5344CB8AC3E}">
        <p14:creationId xmlns:p14="http://schemas.microsoft.com/office/powerpoint/2010/main" val="815384570"/>
      </p:ext>
    </p:extLst>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83</a:t>
            </a:fld>
            <a:endParaRPr lang="en-US" altLang="ko-KR" dirty="0"/>
          </a:p>
        </p:txBody>
      </p:sp>
      <p:sp>
        <p:nvSpPr>
          <p:cNvPr id="4101" name="Rectangle 4"/>
          <p:cNvSpPr>
            <a:spLocks noChangeArrowheads="1"/>
          </p:cNvSpPr>
          <p:nvPr/>
        </p:nvSpPr>
        <p:spPr bwMode="auto">
          <a:xfrm>
            <a:off x="609600" y="1295400"/>
            <a:ext cx="8229600" cy="3785652"/>
          </a:xfrm>
          <a:prstGeom prst="rect">
            <a:avLst/>
          </a:prstGeom>
          <a:noFill/>
          <a:ln w="12700">
            <a:noFill/>
            <a:miter lim="800000"/>
            <a:headEnd type="none" w="sm" len="sm"/>
            <a:tailEnd type="none" w="sm" len="sm"/>
          </a:ln>
        </p:spPr>
        <p:txBody>
          <a:bodyPr wrap="square">
            <a:spAutoFit/>
          </a:bodyPr>
          <a:lstStyle/>
          <a:p>
            <a:endParaRPr lang="en-US" altLang="ja-JP" sz="2400" dirty="0">
              <a:ea typeface="ＭＳ Ｐゴシック" pitchFamily="34" charset="-128"/>
            </a:endParaRPr>
          </a:p>
          <a:p>
            <a:pPr marL="268288" indent="-268288">
              <a:buFontTx/>
              <a:buAutoNum type="arabicPeriod"/>
            </a:pPr>
            <a:r>
              <a:rPr lang="en-US" altLang="ja-JP" sz="2400" dirty="0">
                <a:ea typeface="ＭＳ Ｐゴシック" pitchFamily="34" charset="-128"/>
              </a:rPr>
              <a:t> July 2018 meeting: 2 session (Thurs. AM1 and PM1)</a:t>
            </a:r>
          </a:p>
          <a:p>
            <a:pPr marL="268288" indent="-268288"/>
            <a:r>
              <a:rPr lang="en-US" altLang="ja-JP" sz="2400" dirty="0">
                <a:ea typeface="ＭＳ Ｐゴシック" pitchFamily="34" charset="-128"/>
              </a:rPr>
              <a:t>2. Contribution presentations:</a:t>
            </a:r>
          </a:p>
          <a:p>
            <a:pPr marL="914400" lvl="1" indent="-457200"/>
            <a:r>
              <a:rPr lang="en-US" altLang="ko-KR" sz="2400" dirty="0"/>
              <a:t>+ 4 contributions from </a:t>
            </a:r>
            <a:r>
              <a:rPr lang="en-US" altLang="ko-KR" sz="2400" dirty="0" err="1"/>
              <a:t>Kookmin</a:t>
            </a:r>
            <a:r>
              <a:rPr lang="en-US" altLang="ko-KR" sz="2400" dirty="0"/>
              <a:t> University</a:t>
            </a:r>
          </a:p>
          <a:p>
            <a:pPr marL="914400" lvl="1" indent="-457200"/>
            <a:r>
              <a:rPr lang="en-US" altLang="ko-KR" sz="2400" dirty="0"/>
              <a:t>+ 15 contributions SNUST.</a:t>
            </a:r>
          </a:p>
          <a:p>
            <a:r>
              <a:rPr lang="en-US" altLang="ko-KR" sz="2400" dirty="0"/>
              <a:t>3. Discussions and completed</a:t>
            </a:r>
          </a:p>
          <a:p>
            <a:pPr marL="914400" lvl="1" indent="-457200"/>
            <a:r>
              <a:rPr lang="en-US" altLang="ko-KR" sz="2400" dirty="0"/>
              <a:t>- </a:t>
            </a:r>
            <a:r>
              <a:rPr lang="en-US" altLang="ko-KR" sz="2400" dirty="0">
                <a:ea typeface="ＭＳ Ｐゴシック" pitchFamily="34" charset="-128"/>
              </a:rPr>
              <a:t>P</a:t>
            </a:r>
            <a:r>
              <a:rPr lang="en-US" altLang="ja-JP" sz="2400" dirty="0">
                <a:ea typeface="ＭＳ Ｐゴシック" pitchFamily="34" charset="-128"/>
              </a:rPr>
              <a:t>ublicizing VAT IG activities</a:t>
            </a:r>
          </a:p>
          <a:p>
            <a:pPr lvl="1"/>
            <a:r>
              <a:rPr lang="en-US" altLang="ko-KR" sz="2400" dirty="0">
                <a:ea typeface="ＭＳ Ｐゴシック" pitchFamily="34" charset="-128"/>
              </a:rPr>
              <a:t>- Draft version of CSD and PAR document</a:t>
            </a:r>
          </a:p>
          <a:p>
            <a:pPr lvl="1"/>
            <a:r>
              <a:rPr lang="en-US" altLang="ko-KR" sz="2400" dirty="0">
                <a:ea typeface="ＭＳ Ｐゴシック" pitchFamily="34" charset="-128"/>
              </a:rPr>
              <a:t>- Suggested title for SG:</a:t>
            </a:r>
            <a:r>
              <a:rPr lang="en-US" altLang="ko-KR" sz="1800" dirty="0">
                <a:solidFill>
                  <a:srgbClr val="FF0000"/>
                </a:solidFill>
              </a:rPr>
              <a:t> </a:t>
            </a:r>
            <a:r>
              <a:rPr lang="en-US" altLang="ko-KR" sz="2400" dirty="0">
                <a:solidFill>
                  <a:srgbClr val="FF0000"/>
                </a:solidFill>
              </a:rPr>
              <a:t>Standard for Vehicular OWC SG </a:t>
            </a:r>
            <a:endParaRPr lang="en-US" altLang="ko-KR" sz="2400" dirty="0"/>
          </a:p>
          <a:p>
            <a:pPr marL="914400" lvl="1" indent="-457200"/>
            <a:endParaRPr lang="en-US" altLang="ko-KR" sz="2400" dirty="0"/>
          </a:p>
        </p:txBody>
      </p:sp>
      <p:sp>
        <p:nvSpPr>
          <p:cNvPr id="10" name="Rectangle 6"/>
          <p:cNvSpPr txBox="1">
            <a:spLocks noChangeArrowheads="1"/>
          </p:cNvSpPr>
          <p:nvPr/>
        </p:nvSpPr>
        <p:spPr>
          <a:xfrm>
            <a:off x="609600" y="742334"/>
            <a:ext cx="79248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200" b="1" dirty="0">
                <a:ea typeface="ＭＳ Ｐゴシック" pitchFamily="50" charset="-128"/>
              </a:rPr>
              <a:t>Accomplishment for the July meeting</a:t>
            </a:r>
            <a:endParaRPr lang="en-US" altLang="ja-JP" sz="3200" b="1" dirty="0">
              <a:ea typeface="ＭＳ Ｐゴシック" pitchFamily="34" charset="-128"/>
            </a:endParaRPr>
          </a:p>
        </p:txBody>
      </p:sp>
    </p:spTree>
    <p:extLst>
      <p:ext uri="{BB962C8B-B14F-4D97-AF65-F5344CB8AC3E}">
        <p14:creationId xmlns:p14="http://schemas.microsoft.com/office/powerpoint/2010/main" val="7510582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84</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600" b="1" dirty="0">
                <a:ea typeface="굴림" charset="-127"/>
              </a:rPr>
              <a:t>Plans for Sept. Meeting</a:t>
            </a:r>
          </a:p>
        </p:txBody>
      </p:sp>
      <p:sp>
        <p:nvSpPr>
          <p:cNvPr id="11" name="TextBox 10"/>
          <p:cNvSpPr txBox="1"/>
          <p:nvPr/>
        </p:nvSpPr>
        <p:spPr>
          <a:xfrm>
            <a:off x="533400" y="1600200"/>
            <a:ext cx="8305800" cy="2677656"/>
          </a:xfrm>
          <a:prstGeom prst="rect">
            <a:avLst/>
          </a:prstGeom>
          <a:noFill/>
        </p:spPr>
        <p:txBody>
          <a:bodyPr wrap="square" rtlCol="0">
            <a:spAutoFit/>
          </a:bodyPr>
          <a:lstStyle/>
          <a:p>
            <a:pPr marL="395288" indent="-395288">
              <a:buFont typeface="Wingdings" pitchFamily="2" charset="2"/>
              <a:buChar char="§"/>
            </a:pPr>
            <a:r>
              <a:rPr lang="en-US" sz="2400" dirty="0"/>
              <a:t>Requesting 2 sessions</a:t>
            </a:r>
          </a:p>
          <a:p>
            <a:pPr marL="395288" indent="-395288">
              <a:buFont typeface="Wingdings" pitchFamily="2" charset="2"/>
              <a:buChar char="§"/>
            </a:pPr>
            <a:r>
              <a:rPr lang="en-US" sz="2400" dirty="0"/>
              <a:t>Generate and circulate a  “VAT  Call for Applications       Presentation” paragraph</a:t>
            </a:r>
          </a:p>
          <a:p>
            <a:pPr marL="395288" indent="-395288">
              <a:buFont typeface="Wingdings" pitchFamily="2" charset="2"/>
              <a:buChar char="§"/>
            </a:pPr>
            <a:r>
              <a:rPr lang="en-US" sz="2400" dirty="0"/>
              <a:t>Invite interested parties: </a:t>
            </a:r>
            <a:r>
              <a:rPr lang="en-US" altLang="ko-KR" sz="2400" dirty="0"/>
              <a:t>Automotive companies, </a:t>
            </a:r>
            <a:r>
              <a:rPr lang="en-US" altLang="ko-KR" sz="2400" err="1"/>
              <a:t>ADAS</a:t>
            </a:r>
            <a:r>
              <a:rPr lang="en-US" altLang="ko-KR" sz="2400"/>
              <a:t>, Drone</a:t>
            </a:r>
            <a:r>
              <a:rPr lang="en-US" altLang="ko-KR" sz="2400" dirty="0"/>
              <a:t>, Lighting sources and etc.</a:t>
            </a:r>
          </a:p>
          <a:p>
            <a:pPr marL="395288" indent="-395288">
              <a:buFont typeface="Wingdings" pitchFamily="2" charset="2"/>
              <a:buChar char="§"/>
            </a:pPr>
            <a:r>
              <a:rPr lang="en-US" altLang="ja-JP" sz="2400" dirty="0">
                <a:ea typeface="ＭＳ Ｐゴシック" pitchFamily="34" charset="-128"/>
              </a:rPr>
              <a:t>Call for presentation about VAT and some study items of VAT</a:t>
            </a:r>
          </a:p>
          <a:p>
            <a:pPr marL="395288" indent="-395288">
              <a:buFont typeface="Wingdings" pitchFamily="2" charset="2"/>
              <a:buChar char="§"/>
            </a:pPr>
            <a:r>
              <a:rPr lang="en-US" altLang="ja-JP" sz="2400" dirty="0">
                <a:ea typeface="ＭＳ Ｐゴシック" pitchFamily="34" charset="-128"/>
              </a:rPr>
              <a:t>Update PAR and CSD document for developing Study Group</a:t>
            </a:r>
          </a:p>
        </p:txBody>
      </p:sp>
    </p:spTree>
    <p:extLst>
      <p:ext uri="{BB962C8B-B14F-4D97-AF65-F5344CB8AC3E}">
        <p14:creationId xmlns:p14="http://schemas.microsoft.com/office/powerpoint/2010/main" val="3766853547"/>
      </p:ext>
    </p:extLst>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85</a:t>
            </a:fld>
            <a:endParaRPr lang="en-US" altLang="ja-JP" dirty="0"/>
          </a:p>
        </p:txBody>
      </p:sp>
      <p:sp>
        <p:nvSpPr>
          <p:cNvPr id="26626" name="Rectangle 2"/>
          <p:cNvSpPr>
            <a:spLocks noGrp="1" noChangeArrowheads="1"/>
          </p:cNvSpPr>
          <p:nvPr>
            <p:ph type="ctrTitle"/>
          </p:nvPr>
        </p:nvSpPr>
        <p:spPr>
          <a:xfrm>
            <a:off x="755576" y="1052736"/>
            <a:ext cx="7558608" cy="4824536"/>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San Diego, CA, USA</a:t>
            </a:r>
            <a:br>
              <a:rPr lang="en-US" altLang="ja-JP" dirty="0">
                <a:ea typeface="ＭＳ Ｐゴシック" pitchFamily="50" charset="-128"/>
              </a:rPr>
            </a:br>
            <a:r>
              <a:rPr lang="en-US" altLang="ja-JP" dirty="0">
                <a:ea typeface="ＭＳ Ｐゴシック" pitchFamily="50" charset="-128"/>
              </a:rPr>
              <a:t>July 12</a:t>
            </a:r>
            <a:r>
              <a:rPr lang="en-US" altLang="ja-JP" baseline="30000" dirty="0">
                <a:ea typeface="ＭＳ Ｐゴシック" pitchFamily="50" charset="-128"/>
              </a:rPr>
              <a:t>th</a:t>
            </a:r>
            <a:r>
              <a:rPr lang="en-US" altLang="ja-JP" dirty="0">
                <a:ea typeface="ＭＳ Ｐゴシック" pitchFamily="50" charset="-128"/>
              </a:rPr>
              <a:t>, 2018</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sz="3200" dirty="0">
                <a:ea typeface="ＭＳ Ｐゴシック" pitchFamily="50" charset="-128"/>
              </a:rPr>
              <a:t>Ryuji Kohno(YNU/CWC-Nippon)</a:t>
            </a:r>
            <a:endParaRPr lang="ja-JP" altLang="ja-JP" dirty="0"/>
          </a:p>
        </p:txBody>
      </p:sp>
      <p:sp>
        <p:nvSpPr>
          <p:cNvPr id="7" name="Rectangle 4"/>
          <p:cNvSpPr>
            <a:spLocks noGrp="1" noChangeArrowheads="1"/>
          </p:cNvSpPr>
          <p:nvPr>
            <p:ph type="dt" sz="half" idx="4294967295"/>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
        <p:nvSpPr>
          <p:cNvPr id="5" name="正方形/長方形 7"/>
          <p:cNvSpPr/>
          <p:nvPr/>
        </p:nvSpPr>
        <p:spPr>
          <a:xfrm>
            <a:off x="5950632" y="6453336"/>
            <a:ext cx="2392258" cy="276999"/>
          </a:xfrm>
          <a:prstGeom prst="rect">
            <a:avLst/>
          </a:prstGeom>
        </p:spPr>
        <p:txBody>
          <a:bodyPr wrap="none">
            <a:spAutoFit/>
          </a:bodyPr>
          <a:lstStyle/>
          <a:p>
            <a:r>
              <a:rPr lang="en-US" altLang="ja-JP" sz="1200" dirty="0"/>
              <a:t>Ryuji Kohno(YNU, CWC-Nippon)</a:t>
            </a:r>
          </a:p>
        </p:txBody>
      </p:sp>
    </p:spTree>
    <p:extLst>
      <p:ext uri="{BB962C8B-B14F-4D97-AF65-F5344CB8AC3E}">
        <p14:creationId xmlns:p14="http://schemas.microsoft.com/office/powerpoint/2010/main" val="51916897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196752"/>
            <a:ext cx="8568951" cy="5132541"/>
          </a:xfrm>
        </p:spPr>
        <p:txBody>
          <a:bodyPr/>
          <a:lstStyle/>
          <a:p>
            <a:pPr algn="just">
              <a:lnSpc>
                <a:spcPts val="2400"/>
              </a:lnSpc>
            </a:pPr>
            <a:r>
              <a:rPr lang="en-US" altLang="ja-JP" sz="2000" dirty="0"/>
              <a:t>Overview of IG-DEP activities including background and necessity of a new standard, CFI, responses for CFI, application matrix, focused use cases, additional use cases technical requirement, draft of PAR and CSD has been reviewed.</a:t>
            </a:r>
          </a:p>
          <a:p>
            <a:pPr algn="just">
              <a:lnSpc>
                <a:spcPts val="2400"/>
              </a:lnSpc>
            </a:pPr>
            <a:r>
              <a:rPr lang="en-US" altLang="ja-JP" sz="2000" dirty="0"/>
              <a:t>Primary focused use cases with large demand of this standard from car and car electronics manufactures such as internal car network, intervehicle network and factory manufacturing line network have been focused and their technical requirement has been summarized.</a:t>
            </a:r>
          </a:p>
          <a:p>
            <a:pPr algn="just">
              <a:lnSpc>
                <a:spcPts val="2400"/>
              </a:lnSpc>
            </a:pPr>
            <a:r>
              <a:rPr lang="en-US" altLang="ja-JP" sz="2000" dirty="0"/>
              <a:t>In addition, UAVs and robotics use cases have been involved.</a:t>
            </a:r>
          </a:p>
          <a:p>
            <a:pPr algn="just">
              <a:lnSpc>
                <a:spcPts val="2400"/>
              </a:lnSpc>
            </a:pPr>
            <a:r>
              <a:rPr lang="en-US" altLang="ja-JP" sz="2000" dirty="0"/>
              <a:t>Potential PHY and MAC technologies to guarantee dependability in wireless networks and related projects have been presented.</a:t>
            </a:r>
          </a:p>
          <a:p>
            <a:pPr algn="just">
              <a:lnSpc>
                <a:spcPts val="2400"/>
              </a:lnSpc>
            </a:pPr>
            <a:r>
              <a:rPr lang="en-US" altLang="ja-JP" sz="2000" dirty="0"/>
              <a:t>A new demand for medical BAN-base platform with cloud network and AI data mining server and repository has been discussed if it should be involved in IG-DEP or as a revision/amendment of TG15.6 BAN.</a:t>
            </a:r>
          </a:p>
          <a:p>
            <a:pPr algn="just">
              <a:lnSpc>
                <a:spcPts val="2400"/>
              </a:lnSpc>
            </a:pPr>
            <a:r>
              <a:rPr lang="en-US" altLang="ja-JP" sz="2000" dirty="0"/>
              <a:t>Through September meeting, next action will be determined.</a:t>
            </a:r>
          </a:p>
        </p:txBody>
      </p:sp>
      <p:sp>
        <p:nvSpPr>
          <p:cNvPr id="3" name="タイトル 2"/>
          <p:cNvSpPr>
            <a:spLocks noGrp="1"/>
          </p:cNvSpPr>
          <p:nvPr>
            <p:ph type="title"/>
          </p:nvPr>
        </p:nvSpPr>
        <p:spPr>
          <a:xfrm>
            <a:off x="685800" y="548680"/>
            <a:ext cx="7772400" cy="776907"/>
          </a:xfrm>
        </p:spPr>
        <p:txBody>
          <a:bodyPr/>
          <a:lstStyle/>
          <a:p>
            <a:r>
              <a:rPr lang="en-US" altLang="ja-JP" b="1" dirty="0"/>
              <a:t>Meeting Objectives</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86</a:t>
            </a:fld>
            <a:endParaRPr lang="en-US" altLang="ja-JP" dirty="0"/>
          </a:p>
        </p:txBody>
      </p:sp>
      <p:sp>
        <p:nvSpPr>
          <p:cNvPr id="7" name="Rectangle 4"/>
          <p:cNvSpPr>
            <a:spLocks noGrp="1" noChangeArrowheads="1"/>
          </p:cNvSpPr>
          <p:nvPr>
            <p:ph type="dt" sz="half" idx="4294967295"/>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
        <p:nvSpPr>
          <p:cNvPr id="6" name="正方形/長方形 7"/>
          <p:cNvSpPr/>
          <p:nvPr/>
        </p:nvSpPr>
        <p:spPr>
          <a:xfrm>
            <a:off x="5950632" y="6444344"/>
            <a:ext cx="2392258" cy="276999"/>
          </a:xfrm>
          <a:prstGeom prst="rect">
            <a:avLst/>
          </a:prstGeom>
        </p:spPr>
        <p:txBody>
          <a:bodyPr wrap="none">
            <a:spAutoFit/>
          </a:bodyPr>
          <a:lstStyle/>
          <a:p>
            <a:r>
              <a:rPr lang="en-US" altLang="ja-JP" sz="1200" dirty="0"/>
              <a:t>Ryuji Kohno(YNU, CWC-Nippon)</a:t>
            </a:r>
          </a:p>
        </p:txBody>
      </p:sp>
    </p:spTree>
    <p:extLst>
      <p:ext uri="{BB962C8B-B14F-4D97-AF65-F5344CB8AC3E}">
        <p14:creationId xmlns:p14="http://schemas.microsoft.com/office/powerpoint/2010/main" val="97408945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87</a:t>
            </a:fld>
            <a:endParaRPr lang="en-US" altLang="ja-JP" dirty="0"/>
          </a:p>
        </p:txBody>
      </p:sp>
      <p:graphicFrame>
        <p:nvGraphicFramePr>
          <p:cNvPr id="9" name="コンテンツ プレースホルダー 8"/>
          <p:cNvGraphicFramePr>
            <a:graphicFrameLocks noGrp="1"/>
          </p:cNvGraphicFramePr>
          <p:nvPr>
            <p:ph idx="1"/>
            <p:extLst/>
          </p:nvPr>
        </p:nvGraphicFramePr>
        <p:xfrm>
          <a:off x="956916" y="1556792"/>
          <a:ext cx="7287490" cy="4718597"/>
        </p:xfrm>
        <a:graphic>
          <a:graphicData uri="http://schemas.openxmlformats.org/drawingml/2006/table">
            <a:tbl>
              <a:tblPr firstRow="1" bandRow="1">
                <a:tableStyleId>{93296810-A885-4BE3-A3E7-6D5BEEA58F35}</a:tableStyleId>
              </a:tblPr>
              <a:tblGrid>
                <a:gridCol w="1104165">
                  <a:extLst>
                    <a:ext uri="{9D8B030D-6E8A-4147-A177-3AD203B41FA5}">
                      <a16:colId xmlns:a16="http://schemas.microsoft.com/office/drawing/2014/main" xmlns="" val="20000"/>
                    </a:ext>
                  </a:extLst>
                </a:gridCol>
                <a:gridCol w="1358791">
                  <a:extLst>
                    <a:ext uri="{9D8B030D-6E8A-4147-A177-3AD203B41FA5}">
                      <a16:colId xmlns:a16="http://schemas.microsoft.com/office/drawing/2014/main" xmlns="" val="20001"/>
                    </a:ext>
                  </a:extLst>
                </a:gridCol>
                <a:gridCol w="1584176">
                  <a:extLst>
                    <a:ext uri="{9D8B030D-6E8A-4147-A177-3AD203B41FA5}">
                      <a16:colId xmlns:a16="http://schemas.microsoft.com/office/drawing/2014/main" xmlns="" val="20002"/>
                    </a:ext>
                  </a:extLst>
                </a:gridCol>
                <a:gridCol w="1656184">
                  <a:extLst>
                    <a:ext uri="{9D8B030D-6E8A-4147-A177-3AD203B41FA5}">
                      <a16:colId xmlns:a16="http://schemas.microsoft.com/office/drawing/2014/main" xmlns="" val="20003"/>
                    </a:ext>
                  </a:extLst>
                </a:gridCol>
                <a:gridCol w="1584174">
                  <a:extLst>
                    <a:ext uri="{9D8B030D-6E8A-4147-A177-3AD203B41FA5}">
                      <a16:colId xmlns:a16="http://schemas.microsoft.com/office/drawing/2014/main" xmlns=""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xmlns=""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xmlns=""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xmlns=""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Torrey Hills B</a:t>
                      </a: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xmlns=""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Gaslamp C</a:t>
                      </a:r>
                    </a:p>
                    <a:p>
                      <a:pPr algn="ct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Gaslamp C</a:t>
                      </a:r>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Gaslamp B</a:t>
                      </a:r>
                    </a:p>
                  </a:txBody>
                  <a:tcPr anchor="ctr"/>
                </a:tc>
                <a:extLst>
                  <a:ext uri="{0D108BD9-81ED-4DB2-BD59-A6C34878D82A}">
                    <a16:rowId xmlns:a16="http://schemas.microsoft.com/office/drawing/2014/main" xmlns=""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r>
                        <a:rPr kumimoji="1" lang="en-US" altLang="ja-JP" dirty="0">
                          <a:solidFill>
                            <a:schemeClr val="tx1"/>
                          </a:solidFill>
                        </a:rPr>
                        <a:t>IEEE802.15Closing Plenary</a:t>
                      </a:r>
                      <a:endParaRPr kumimoji="1" lang="ja-JP" altLang="en-US" dirty="0">
                        <a:solidFill>
                          <a:schemeClr val="tx1"/>
                        </a:solidFill>
                      </a:endParaRPr>
                    </a:p>
                  </a:txBody>
                  <a:tcPr anchor="ctr"/>
                </a:tc>
                <a:extLst>
                  <a:ext uri="{0D108BD9-81ED-4DB2-BD59-A6C34878D82A}">
                    <a16:rowId xmlns:a16="http://schemas.microsoft.com/office/drawing/2014/main" xmlns="" val="10005"/>
                  </a:ext>
                </a:extLst>
              </a:tr>
            </a:tbl>
          </a:graphicData>
        </a:graphic>
      </p:graphicFrame>
      <p:sp>
        <p:nvSpPr>
          <p:cNvPr id="8" name="正方形/長方形 7"/>
          <p:cNvSpPr/>
          <p:nvPr/>
        </p:nvSpPr>
        <p:spPr>
          <a:xfrm>
            <a:off x="5950632" y="6453336"/>
            <a:ext cx="2392258" cy="276999"/>
          </a:xfrm>
          <a:prstGeom prst="rect">
            <a:avLst/>
          </a:prstGeom>
        </p:spPr>
        <p:txBody>
          <a:bodyPr wrap="none">
            <a:spAutoFit/>
          </a:bodyPr>
          <a:lstStyle/>
          <a:p>
            <a:r>
              <a:rPr lang="en-US" altLang="ja-JP" sz="1200" dirty="0"/>
              <a:t>Ryuji Kohno(YNU, CWC-Nippon)</a:t>
            </a:r>
          </a:p>
        </p:txBody>
      </p:sp>
      <p:sp>
        <p:nvSpPr>
          <p:cNvPr id="7" name="Rectangle 4">
            <a:extLst>
              <a:ext uri="{FF2B5EF4-FFF2-40B4-BE49-F238E27FC236}">
                <a16:creationId xmlns:a16="http://schemas.microsoft.com/office/drawing/2014/main" xmlns="" id="{241314BB-C225-4373-BE60-66ECA5333830}"/>
              </a:ext>
            </a:extLst>
          </p:cNvPr>
          <p:cNvSpPr>
            <a:spLocks noGrp="1" noChangeArrowheads="1"/>
          </p:cNvSpPr>
          <p:nvPr>
            <p:ph type="dt" sz="half" idx="4294967295"/>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2018</a:t>
            </a:r>
          </a:p>
        </p:txBody>
      </p:sp>
    </p:spTree>
    <p:extLst>
      <p:ext uri="{BB962C8B-B14F-4D97-AF65-F5344CB8AC3E}">
        <p14:creationId xmlns:p14="http://schemas.microsoft.com/office/powerpoint/2010/main" val="28605143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578768"/>
            <a:ext cx="7772400" cy="762000"/>
          </a:xfrm>
        </p:spPr>
        <p:txBody>
          <a:bodyPr/>
          <a:lstStyle/>
          <a:p>
            <a:r>
              <a:rPr lang="en-US" altLang="ja-JP" sz="3600" b="1" dirty="0">
                <a:ea typeface="ＭＳ Ｐゴシック" charset="-128"/>
              </a:rPr>
              <a:t>Meeting Accomplishments</a:t>
            </a:r>
            <a:endParaRPr lang="en-US" altLang="ja-JP" sz="3600" dirty="0">
              <a:ea typeface="ＭＳ Ｐゴシック" charset="-128"/>
            </a:endParaRPr>
          </a:p>
        </p:txBody>
      </p:sp>
      <p:sp>
        <p:nvSpPr>
          <p:cNvPr id="7171" name="TextBox 8"/>
          <p:cNvSpPr txBox="1">
            <a:spLocks noChangeArrowheads="1"/>
          </p:cNvSpPr>
          <p:nvPr/>
        </p:nvSpPr>
        <p:spPr bwMode="auto">
          <a:xfrm>
            <a:off x="217612" y="1250443"/>
            <a:ext cx="8784976" cy="5214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ts val="1100"/>
              </a:lnSpc>
              <a:spcBef>
                <a:spcPts val="600"/>
              </a:spcBef>
              <a:spcAft>
                <a:spcPts val="600"/>
              </a:spcAft>
              <a:buFont typeface="Wingdings" pitchFamily="2" charset="2"/>
              <a:buChar char="ü"/>
              <a:defRPr/>
            </a:pPr>
            <a:r>
              <a:rPr lang="en-US" altLang="ja-JP" sz="1800" dirty="0">
                <a:solidFill>
                  <a:schemeClr val="tx1"/>
                </a:solidFill>
                <a:latin typeface="Times New Roman" pitchFamily="18" charset="0"/>
                <a:cs typeface="Times New Roman" pitchFamily="18" charset="0"/>
              </a:rPr>
              <a:t>Review Discussion in Previous Meetings </a:t>
            </a:r>
          </a:p>
          <a:p>
            <a:pPr eaLnBrk="1" hangingPunct="1">
              <a:lnSpc>
                <a:spcPts val="1100"/>
              </a:lnSpc>
              <a:spcBef>
                <a:spcPts val="600"/>
              </a:spcBef>
              <a:spcAft>
                <a:spcPts val="600"/>
              </a:spcAft>
              <a:buFont typeface="Wingdings" pitchFamily="2" charset="2"/>
              <a:buChar char="ü"/>
              <a:defRPr/>
            </a:pPr>
            <a:r>
              <a:rPr lang="en-US" altLang="ja-JP" sz="1800" dirty="0">
                <a:solidFill>
                  <a:schemeClr val="tx1"/>
                </a:solidFill>
                <a:latin typeface="Times New Roman" pitchFamily="18" charset="0"/>
                <a:cs typeface="Times New Roman" pitchFamily="18" charset="0"/>
              </a:rPr>
              <a:t>Call for Agenda in this week                                                             </a:t>
            </a:r>
            <a:r>
              <a:rPr lang="en-US" altLang="ja-JP" sz="1600" dirty="0">
                <a:latin typeface="Times New Roman" pitchFamily="18" charset="0"/>
                <a:ea typeface="+mn-ea"/>
                <a:cs typeface="Times New Roman" pitchFamily="18" charset="0"/>
              </a:rPr>
              <a:t>doc.#15-18-0318-01-0dep</a:t>
            </a:r>
            <a:endParaRPr lang="en-US" altLang="ja-JP" sz="1800" dirty="0">
              <a:solidFill>
                <a:schemeClr val="tx1"/>
              </a:solidFill>
              <a:latin typeface="Times New Roman" pitchFamily="18" charset="0"/>
              <a:cs typeface="Times New Roman" pitchFamily="18" charset="0"/>
            </a:endParaRPr>
          </a:p>
          <a:p>
            <a:pPr eaLnBrk="1" hangingPunct="1">
              <a:lnSpc>
                <a:spcPts val="1100"/>
              </a:lnSpc>
              <a:spcBef>
                <a:spcPts val="600"/>
              </a:spcBef>
              <a:spcAft>
                <a:spcPts val="600"/>
              </a:spcAft>
              <a:buFont typeface="Wingdings" pitchFamily="2" charset="2"/>
              <a:buChar char="ü"/>
              <a:defRPr/>
            </a:pPr>
            <a:r>
              <a:rPr lang="en-US" altLang="ja-JP" sz="1800" dirty="0">
                <a:solidFill>
                  <a:schemeClr val="tx1"/>
                </a:solidFill>
                <a:latin typeface="Times New Roman" pitchFamily="18" charset="0"/>
                <a:cs typeface="Times New Roman" pitchFamily="18" charset="0"/>
              </a:rPr>
              <a:t>Review of IG-DEP and related groups </a:t>
            </a:r>
            <a:r>
              <a:rPr lang="en-US" altLang="ja-JP" sz="1800" dirty="0" err="1">
                <a:solidFill>
                  <a:schemeClr val="tx1"/>
                </a:solidFill>
                <a:latin typeface="Times New Roman" pitchFamily="18" charset="0"/>
                <a:cs typeface="Times New Roman" pitchFamily="18" charset="0"/>
              </a:rPr>
              <a:t>activites</a:t>
            </a:r>
            <a:endParaRPr lang="en-US" altLang="ja-JP" sz="1800" dirty="0">
              <a:solidFill>
                <a:schemeClr val="tx1"/>
              </a:solidFill>
              <a:latin typeface="Times New Roman" pitchFamily="18" charset="0"/>
              <a:cs typeface="Times New Roman" pitchFamily="18" charset="0"/>
            </a:endParaRPr>
          </a:p>
          <a:p>
            <a:pPr marL="800100" lvl="1" indent="-342900" eaLnBrk="1" hangingPunct="1">
              <a:lnSpc>
                <a:spcPts val="1100"/>
              </a:lnSpc>
              <a:spcBef>
                <a:spcPts val="600"/>
              </a:spcBef>
              <a:spcAft>
                <a:spcPts val="600"/>
              </a:spcAft>
              <a:buAutoNum type="arabicPeriod"/>
              <a:defRPr/>
            </a:pPr>
            <a:r>
              <a:rPr lang="en-US" altLang="ja-JP" sz="1600" dirty="0">
                <a:solidFill>
                  <a:schemeClr val="tx1"/>
                </a:solidFill>
                <a:latin typeface="Times New Roman" pitchFamily="18" charset="0"/>
                <a:cs typeface="Times New Roman" pitchFamily="18" charset="0"/>
              </a:rPr>
              <a:t>Review of IG Dependability Activities for Cars and other IoT &amp; M2M Use cases and Amendment of IEEE802.15.6 Wireless Medical BAN                                doc.#15-18-0347-00</a:t>
            </a:r>
            <a:endParaRPr lang="en-US" altLang="ja-JP" sz="2000" dirty="0">
              <a:solidFill>
                <a:schemeClr val="tx1"/>
              </a:solidFill>
              <a:latin typeface="Times New Roman" pitchFamily="18" charset="0"/>
              <a:cs typeface="Times New Roman" pitchFamily="18" charset="0"/>
            </a:endParaRPr>
          </a:p>
          <a:p>
            <a:pPr marL="800100" lvl="1" indent="-342900" eaLnBrk="1" hangingPunct="1">
              <a:lnSpc>
                <a:spcPts val="1100"/>
              </a:lnSpc>
              <a:spcBef>
                <a:spcPts val="600"/>
              </a:spcBef>
              <a:spcAft>
                <a:spcPts val="600"/>
              </a:spcAft>
              <a:buAutoNum type="arabicPeriod" startAt="2"/>
              <a:defRPr/>
            </a:pPr>
            <a:r>
              <a:rPr lang="en-US" altLang="ja-JP" sz="1600" dirty="0">
                <a:solidFill>
                  <a:schemeClr val="tx1"/>
                </a:solidFill>
                <a:latin typeface="Times New Roman" pitchFamily="18" charset="0"/>
                <a:cs typeface="Times New Roman" pitchFamily="18" charset="0"/>
              </a:rPr>
              <a:t>Reviewing IEICE TC on Reliable Communication and Control (RCC)      doc/#15-18-0304-01                                                               </a:t>
            </a:r>
          </a:p>
          <a:p>
            <a:pPr marL="800100" lvl="1" indent="-342900" eaLnBrk="1" hangingPunct="1">
              <a:lnSpc>
                <a:spcPts val="1100"/>
              </a:lnSpc>
              <a:spcBef>
                <a:spcPts val="600"/>
              </a:spcBef>
              <a:spcAft>
                <a:spcPts val="600"/>
              </a:spcAft>
              <a:buAutoNum type="arabicPeriod" startAt="2"/>
              <a:defRPr/>
            </a:pPr>
            <a:r>
              <a:rPr lang="en-US" altLang="ja-JP" sz="1600" dirty="0">
                <a:solidFill>
                  <a:schemeClr val="tx1"/>
                </a:solidFill>
                <a:latin typeface="Times New Roman" pitchFamily="18" charset="0"/>
                <a:cs typeface="Times New Roman" pitchFamily="18" charset="0"/>
              </a:rPr>
              <a:t>Reviewing IEICE TC on Healthcare and Medical Information Communication Technology (MICT)                                                                                                          doc.#15-18-0305-01</a:t>
            </a:r>
          </a:p>
          <a:p>
            <a:pPr marL="800100" lvl="1" indent="-342900" eaLnBrk="1" hangingPunct="1">
              <a:lnSpc>
                <a:spcPts val="1100"/>
              </a:lnSpc>
              <a:spcBef>
                <a:spcPts val="600"/>
              </a:spcBef>
              <a:spcAft>
                <a:spcPts val="600"/>
              </a:spcAft>
              <a:buAutoNum type="arabicPeriod" startAt="2"/>
              <a:defRPr/>
            </a:pPr>
            <a:r>
              <a:rPr lang="en-US" altLang="ja-JP" sz="1600" dirty="0">
                <a:solidFill>
                  <a:schemeClr val="tx1"/>
                </a:solidFill>
                <a:latin typeface="Times New Roman" pitchFamily="18" charset="0"/>
                <a:cs typeface="Times New Roman" pitchFamily="18" charset="0"/>
              </a:rPr>
              <a:t>Reviewing ETSI Smart BAN Project                                                           doc.#15-18-0306-01</a:t>
            </a:r>
          </a:p>
          <a:p>
            <a:pPr marL="355600" lvl="1" indent="-355600" eaLnBrk="1" hangingPunct="1">
              <a:lnSpc>
                <a:spcPts val="1100"/>
              </a:lnSpc>
              <a:spcBef>
                <a:spcPts val="600"/>
              </a:spcBef>
              <a:spcAft>
                <a:spcPts val="600"/>
              </a:spcAft>
              <a:buFont typeface="Wingdings" panose="05000000000000000000" pitchFamily="2" charset="2"/>
              <a:buChar char="ü"/>
              <a:defRPr/>
            </a:pPr>
            <a:r>
              <a:rPr lang="en-US" altLang="ja-JP" sz="1800" dirty="0">
                <a:latin typeface="Times New Roman" pitchFamily="18" charset="0"/>
                <a:ea typeface="+mn-ea"/>
                <a:cs typeface="Times New Roman" pitchFamily="18" charset="0"/>
              </a:rPr>
              <a:t>Presentation</a:t>
            </a:r>
          </a:p>
          <a:p>
            <a:pPr marL="812800" lvl="2" indent="-355600" eaLnBrk="1" hangingPunct="1">
              <a:lnSpc>
                <a:spcPts val="1100"/>
              </a:lnSpc>
              <a:spcAft>
                <a:spcPts val="600"/>
              </a:spcAft>
              <a:buFont typeface="+mj-lt"/>
              <a:buAutoNum type="arabicPeriod"/>
              <a:defRPr/>
            </a:pPr>
            <a:r>
              <a:rPr lang="en-US" altLang="ja-JP" sz="1600" dirty="0">
                <a:latin typeface="Times New Roman" pitchFamily="18" charset="0"/>
                <a:ea typeface="+mn-ea"/>
                <a:cs typeface="Times New Roman" pitchFamily="18" charset="0"/>
              </a:rPr>
              <a:t>Overview of IG-DEP Activities on Enhanced Dependability in Wireless Networks for Automotive and Medical </a:t>
            </a:r>
            <a:r>
              <a:rPr lang="en-US" altLang="ja-JP" sz="1600" dirty="0" err="1">
                <a:latin typeface="Times New Roman" pitchFamily="18" charset="0"/>
                <a:ea typeface="+mn-ea"/>
                <a:cs typeface="Times New Roman" pitchFamily="18" charset="0"/>
              </a:rPr>
              <a:t>Healthccare</a:t>
            </a:r>
            <a:r>
              <a:rPr lang="en-US" altLang="ja-JP" sz="1600" dirty="0">
                <a:latin typeface="Times New Roman" pitchFamily="18" charset="0"/>
                <a:ea typeface="+mn-ea"/>
                <a:cs typeface="Times New Roman" pitchFamily="18" charset="0"/>
              </a:rPr>
              <a:t>  Use Cases                                       doc.#15-18-0311-00</a:t>
            </a:r>
          </a:p>
          <a:p>
            <a:pPr marL="812800" lvl="2" indent="-355600" eaLnBrk="1" hangingPunct="1">
              <a:lnSpc>
                <a:spcPts val="1100"/>
              </a:lnSpc>
              <a:spcAft>
                <a:spcPts val="600"/>
              </a:spcAft>
              <a:buFont typeface="+mj-lt"/>
              <a:buAutoNum type="arabicPeriod"/>
              <a:defRPr/>
            </a:pPr>
            <a:r>
              <a:rPr lang="en-US" altLang="ja-JP" sz="1600" dirty="0">
                <a:latin typeface="Times New Roman" pitchFamily="18" charset="0"/>
                <a:ea typeface="+mn-ea"/>
                <a:cs typeface="Times New Roman" pitchFamily="18" charset="0"/>
              </a:rPr>
              <a:t>Space-time domain interference mitigation using based on OMF and TDL-AA for dependable UWB-BANs                                                                                                 doc.#15-18-0352-00</a:t>
            </a:r>
          </a:p>
          <a:p>
            <a:pPr marL="812800" lvl="2" indent="-355600" eaLnBrk="1" hangingPunct="1">
              <a:lnSpc>
                <a:spcPts val="1100"/>
              </a:lnSpc>
              <a:spcAft>
                <a:spcPts val="600"/>
              </a:spcAft>
              <a:buFont typeface="+mj-lt"/>
              <a:buAutoNum type="arabicPeriod"/>
              <a:defRPr/>
            </a:pPr>
            <a:r>
              <a:rPr lang="en-US" altLang="ja-JP" sz="1600" dirty="0">
                <a:latin typeface="Times New Roman" pitchFamily="18" charset="0"/>
                <a:ea typeface="+mn-ea"/>
                <a:cs typeface="Times New Roman" pitchFamily="18" charset="0"/>
              </a:rPr>
              <a:t>Improved error controlling scheme for WBAN                                           doc.#15-18-0353-00</a:t>
            </a:r>
          </a:p>
          <a:p>
            <a:pPr marL="812800" lvl="2" indent="-355600" eaLnBrk="1" hangingPunct="1">
              <a:lnSpc>
                <a:spcPts val="1100"/>
              </a:lnSpc>
              <a:spcAft>
                <a:spcPts val="600"/>
              </a:spcAft>
              <a:buFont typeface="+mj-lt"/>
              <a:buAutoNum type="arabicPeriod"/>
              <a:defRPr/>
            </a:pPr>
            <a:r>
              <a:rPr lang="en-US" altLang="ja-JP" sz="1600" dirty="0">
                <a:latin typeface="Times New Roman" pitchFamily="18" charset="0"/>
                <a:ea typeface="+mn-ea"/>
                <a:cs typeface="Times New Roman" pitchFamily="18" charset="0"/>
              </a:rPr>
              <a:t>A dependable MAC protocol matched to bi-directional transmission in WBAN    18-0115-01                                                   </a:t>
            </a:r>
          </a:p>
          <a:p>
            <a:pPr marL="812800" lvl="2" indent="-355600" eaLnBrk="1" hangingPunct="1">
              <a:lnSpc>
                <a:spcPts val="1100"/>
              </a:lnSpc>
              <a:spcAft>
                <a:spcPts val="600"/>
              </a:spcAft>
              <a:buFont typeface="+mj-lt"/>
              <a:buAutoNum type="arabicPeriod"/>
              <a:defRPr/>
            </a:pPr>
            <a:r>
              <a:rPr lang="en-US" altLang="ja-JP" sz="1600" dirty="0" err="1">
                <a:latin typeface="Times New Roman" pitchFamily="18" charset="0"/>
                <a:ea typeface="+mn-ea"/>
                <a:cs typeface="Times New Roman" pitchFamily="18" charset="0"/>
              </a:rPr>
              <a:t>Superframe</a:t>
            </a:r>
            <a:r>
              <a:rPr lang="en-US" altLang="ja-JP" sz="1600" dirty="0">
                <a:latin typeface="Times New Roman" pitchFamily="18" charset="0"/>
                <a:ea typeface="+mn-ea"/>
                <a:cs typeface="Times New Roman" pitchFamily="18" charset="0"/>
              </a:rPr>
              <a:t> controlling scheme based on IEEE802.15.6 for dependable WBAN   18-0138-01</a:t>
            </a:r>
          </a:p>
          <a:p>
            <a:pPr marL="812800" lvl="2" indent="-355600" eaLnBrk="1" hangingPunct="1">
              <a:lnSpc>
                <a:spcPts val="1100"/>
              </a:lnSpc>
              <a:spcAft>
                <a:spcPts val="600"/>
              </a:spcAft>
              <a:buFont typeface="+mj-lt"/>
              <a:buAutoNum type="arabicPeriod"/>
              <a:defRPr/>
            </a:pPr>
            <a:r>
              <a:rPr lang="en-US" altLang="ja-JP" sz="1600" dirty="0">
                <a:latin typeface="Times New Roman" pitchFamily="18" charset="0"/>
                <a:ea typeface="+mn-ea"/>
                <a:cs typeface="Times New Roman" pitchFamily="18" charset="0"/>
              </a:rPr>
              <a:t>Review of IEEE802.15.6 Wireless Medical BAN                                                    18-0384-00</a:t>
            </a:r>
          </a:p>
          <a:p>
            <a:pPr marL="355600" lvl="1" indent="-355600" eaLnBrk="1" hangingPunct="1">
              <a:lnSpc>
                <a:spcPts val="1100"/>
              </a:lnSpc>
              <a:spcBef>
                <a:spcPts val="600"/>
              </a:spcBef>
              <a:spcAft>
                <a:spcPts val="600"/>
              </a:spcAft>
              <a:buFont typeface="Wingdings" panose="05000000000000000000" pitchFamily="2" charset="2"/>
              <a:buChar char="ü"/>
              <a:defRPr/>
            </a:pPr>
            <a:r>
              <a:rPr lang="en-US" altLang="ja-JP" sz="1800" dirty="0">
                <a:latin typeface="Times New Roman" pitchFamily="18" charset="0"/>
                <a:ea typeface="+mn-ea"/>
                <a:cs typeface="Times New Roman" pitchFamily="18" charset="0"/>
              </a:rPr>
              <a:t>Discussion</a:t>
            </a:r>
            <a:r>
              <a:rPr lang="en-US" altLang="ja-JP" sz="2000" dirty="0">
                <a:latin typeface="Times New Roman" pitchFamily="18" charset="0"/>
                <a:ea typeface="+mn-ea"/>
                <a:cs typeface="Times New Roman" pitchFamily="18" charset="0"/>
              </a:rPr>
              <a:t>                                                                                                </a:t>
            </a:r>
            <a:r>
              <a:rPr lang="en-US" altLang="ja-JP" sz="1600" dirty="0">
                <a:latin typeface="Times New Roman" pitchFamily="18" charset="0"/>
                <a:ea typeface="+mn-ea"/>
                <a:cs typeface="Times New Roman" pitchFamily="18" charset="0"/>
              </a:rPr>
              <a:t>18-0380-00</a:t>
            </a:r>
            <a:endParaRPr lang="en-US" altLang="ja-JP" sz="2000" dirty="0">
              <a:latin typeface="Times New Roman" pitchFamily="18" charset="0"/>
              <a:ea typeface="+mn-ea"/>
              <a:cs typeface="Times New Roman" pitchFamily="18" charset="0"/>
            </a:endParaRPr>
          </a:p>
          <a:p>
            <a:pPr marL="285750" lvl="1" indent="-285750" eaLnBrk="1" hangingPunct="1">
              <a:lnSpc>
                <a:spcPts val="1100"/>
              </a:lnSpc>
              <a:spcBef>
                <a:spcPts val="600"/>
              </a:spcBef>
              <a:spcAft>
                <a:spcPts val="600"/>
              </a:spcAft>
              <a:buFont typeface="Wingdings" panose="05000000000000000000" pitchFamily="2" charset="2"/>
              <a:buChar char="ü"/>
              <a:defRPr/>
            </a:pPr>
            <a:r>
              <a:rPr lang="en-US" altLang="ja-JP" sz="1600" dirty="0">
                <a:solidFill>
                  <a:schemeClr val="tx1"/>
                </a:solidFill>
                <a:latin typeface="Times New Roman" pitchFamily="18" charset="0"/>
                <a:cs typeface="Times New Roman" pitchFamily="18" charset="0"/>
              </a:rPr>
              <a:t> Closing Report and minutes                                                                           </a:t>
            </a:r>
          </a:p>
          <a:p>
            <a:pPr marL="0" lvl="1" eaLnBrk="1" hangingPunct="1">
              <a:lnSpc>
                <a:spcPts val="1100"/>
              </a:lnSpc>
              <a:spcBef>
                <a:spcPts val="600"/>
              </a:spcBef>
              <a:spcAft>
                <a:spcPts val="600"/>
              </a:spcAft>
              <a:defRPr/>
            </a:pPr>
            <a:r>
              <a:rPr lang="en-US" altLang="ja-JP" sz="1600" dirty="0">
                <a:solidFill>
                  <a:schemeClr val="tx1"/>
                </a:solidFill>
                <a:latin typeface="Times New Roman" pitchFamily="18" charset="0"/>
                <a:cs typeface="Times New Roman" pitchFamily="18" charset="0"/>
              </a:rPr>
              <a:t>           </a:t>
            </a:r>
          </a:p>
        </p:txBody>
      </p:sp>
      <p:sp>
        <p:nvSpPr>
          <p:cNvPr id="8196" name="Slide Number Placeholder 8"/>
          <p:cNvSpPr>
            <a:spLocks noGrp="1"/>
          </p:cNvSpPr>
          <p:nvPr>
            <p:ph type="sldNum" sz="quarter" idx="4294967295"/>
          </p:nvPr>
        </p:nvSpPr>
        <p:spPr>
          <a:xfrm>
            <a:off x="4344988" y="6475413"/>
            <a:ext cx="530225" cy="182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88</a:t>
            </a:fld>
            <a:endParaRPr lang="en-US" altLang="ja-JP" sz="1200">
              <a:latin typeface="Times New Roman" pitchFamily="18" charset="0"/>
            </a:endParaRPr>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
        <p:nvSpPr>
          <p:cNvPr id="6" name="正方形/長方形 7"/>
          <p:cNvSpPr/>
          <p:nvPr/>
        </p:nvSpPr>
        <p:spPr>
          <a:xfrm>
            <a:off x="5950632" y="6453336"/>
            <a:ext cx="2392258" cy="276999"/>
          </a:xfrm>
          <a:prstGeom prst="rect">
            <a:avLst/>
          </a:prstGeom>
        </p:spPr>
        <p:txBody>
          <a:bodyPr wrap="none">
            <a:spAutoFit/>
          </a:bodyPr>
          <a:lstStyle/>
          <a:p>
            <a:r>
              <a:rPr lang="en-US" altLang="ja-JP" sz="1200" dirty="0"/>
              <a:t>Ryuji Kohno(YNU, CWC-Nippon)</a:t>
            </a:r>
          </a:p>
        </p:txBody>
      </p:sp>
    </p:spTree>
    <p:extLst>
      <p:ext uri="{BB962C8B-B14F-4D97-AF65-F5344CB8AC3E}">
        <p14:creationId xmlns:p14="http://schemas.microsoft.com/office/powerpoint/2010/main" val="86701503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078142"/>
            <a:ext cx="8676456" cy="5492968"/>
          </a:xfrm>
        </p:spPr>
        <p:txBody>
          <a:bodyPr/>
          <a:lstStyle/>
          <a:p>
            <a:pPr marL="0" indent="0">
              <a:lnSpc>
                <a:spcPts val="1800"/>
              </a:lnSpc>
              <a:buNone/>
            </a:pPr>
            <a:r>
              <a:rPr lang="is-IS" altLang="ja-JP" sz="1800" dirty="0"/>
              <a:t>15-18-0142-00-0dep-ig-dependability-march-2018-meeting-minitues</a:t>
            </a:r>
          </a:p>
          <a:p>
            <a:pPr marL="0" indent="0">
              <a:lnSpc>
                <a:spcPts val="1800"/>
              </a:lnSpc>
              <a:buNone/>
            </a:pPr>
            <a:r>
              <a:rPr lang="is-IS" altLang="ja-JP" sz="1800" dirty="0"/>
              <a:t>15-18-0318-02-0dep-ig-dependability-july-2018-meeting-agenda</a:t>
            </a:r>
          </a:p>
          <a:p>
            <a:pPr marL="0" indent="0">
              <a:lnSpc>
                <a:spcPts val="1800"/>
              </a:lnSpc>
              <a:buNone/>
            </a:pPr>
            <a:r>
              <a:rPr lang="is-IS" altLang="ja-JP" sz="1800" dirty="0"/>
              <a:t>15-18-0304-01-0dep-ig-dep-opening-information-for-july-2018</a:t>
            </a:r>
          </a:p>
          <a:p>
            <a:pPr marL="0" indent="0">
              <a:lnSpc>
                <a:spcPts val="1800"/>
              </a:lnSpc>
              <a:buNone/>
            </a:pPr>
            <a:r>
              <a:rPr lang="en-US" altLang="ja-JP" sz="1800" dirty="0"/>
              <a:t>15-18-0115-01-0dep-IG DEP A dependable MAC protocol matched to bi-directional transmission in WBAN</a:t>
            </a:r>
          </a:p>
          <a:p>
            <a:pPr marL="0" indent="0">
              <a:lnSpc>
                <a:spcPts val="1800"/>
              </a:lnSpc>
              <a:buNone/>
            </a:pPr>
            <a:r>
              <a:rPr lang="en-US" altLang="ja-JP" sz="1800" dirty="0"/>
              <a:t>15-18-15-18-0347-00-0dep-IG DEP Review of IG Dependability Activities for Cars and other IoT &amp; M2M Use cases and Amendment of IEEE802.15.6 Wireless Medical BAN </a:t>
            </a:r>
          </a:p>
          <a:p>
            <a:pPr marL="0" indent="0">
              <a:lnSpc>
                <a:spcPts val="1800"/>
              </a:lnSpc>
              <a:buNone/>
            </a:pPr>
            <a:r>
              <a:rPr lang="en-US" altLang="ja-JP" sz="1800" dirty="0"/>
              <a:t>15-18-0304-01-0dep-IEICE TC on Reliable Communication and Control (RCC) </a:t>
            </a:r>
          </a:p>
          <a:p>
            <a:pPr marL="0" indent="0">
              <a:lnSpc>
                <a:spcPts val="1800"/>
              </a:lnSpc>
              <a:buNone/>
            </a:pPr>
            <a:r>
              <a:rPr lang="en-US" altLang="ja-JP" sz="1800" dirty="0"/>
              <a:t>15-18-0305-01-0dep-IEICE TC on Healthcare and Medical Information Communication Technology (MICT) </a:t>
            </a:r>
          </a:p>
          <a:p>
            <a:pPr marL="0" indent="0">
              <a:lnSpc>
                <a:spcPts val="1800"/>
              </a:lnSpc>
              <a:buNone/>
            </a:pPr>
            <a:r>
              <a:rPr lang="en-US" altLang="ja-JP" sz="1800" dirty="0"/>
              <a:t>15-18-0306-01-0dep-ETSI Smart BAN Project </a:t>
            </a:r>
          </a:p>
          <a:p>
            <a:pPr marL="0" indent="0">
              <a:lnSpc>
                <a:spcPts val="1800"/>
              </a:lnSpc>
              <a:buNone/>
            </a:pPr>
            <a:r>
              <a:rPr lang="en-US" altLang="ja-JP" sz="1800" dirty="0"/>
              <a:t>15-18-0311-00-0dep-Overview of IG-DEP Activities on Enhanced Dependability in Wireless Networks for Automotive and Medical Healthcare  Use Cases </a:t>
            </a:r>
          </a:p>
          <a:p>
            <a:pPr marL="0" indent="0">
              <a:lnSpc>
                <a:spcPts val="1800"/>
              </a:lnSpc>
              <a:buNone/>
            </a:pPr>
            <a:r>
              <a:rPr lang="en-US" altLang="ja-JP" sz="1800" dirty="0"/>
              <a:t>15-18-0352-00-0dep-ig-dep-Space-time domain interference mitigation using based on OMF and TDL-AA for dependable UWB-BANs </a:t>
            </a:r>
          </a:p>
          <a:p>
            <a:pPr marL="0" indent="0">
              <a:lnSpc>
                <a:spcPts val="1800"/>
              </a:lnSpc>
              <a:buNone/>
            </a:pPr>
            <a:r>
              <a:rPr lang="en-US" altLang="ja-JP" sz="1800" dirty="0"/>
              <a:t>15-18-0353-00-0dep-ig-dep-Improved error controlling scheme for WBAN</a:t>
            </a:r>
          </a:p>
          <a:p>
            <a:pPr marL="0" indent="0">
              <a:lnSpc>
                <a:spcPts val="1800"/>
              </a:lnSpc>
              <a:buNone/>
            </a:pPr>
            <a:r>
              <a:rPr lang="en-US" altLang="ja-JP" sz="1800" dirty="0"/>
              <a:t>15-18-0384-00-0dep-ig-dep-Review of IEEE802.15.6 Wireless Medical BAN</a:t>
            </a:r>
          </a:p>
          <a:p>
            <a:pPr marL="0" indent="0">
              <a:lnSpc>
                <a:spcPts val="1800"/>
              </a:lnSpc>
              <a:buNone/>
            </a:pPr>
            <a:r>
              <a:rPr lang="fi-FI" altLang="ja-JP" sz="1800" dirty="0"/>
              <a:t>15-18-0380-00-0dep-ig-dep-july-2018-meeting-minutes</a:t>
            </a:r>
          </a:p>
          <a:p>
            <a:pPr marL="0" indent="0">
              <a:lnSpc>
                <a:spcPts val="1800"/>
              </a:lnSpc>
              <a:buNone/>
            </a:pPr>
            <a:r>
              <a:rPr lang="fi-FI" altLang="ja-JP" sz="1800" dirty="0"/>
              <a:t>15-18-0379-00-0dep-ig-dep-july-2018-closing-report</a:t>
            </a:r>
          </a:p>
          <a:p>
            <a:pPr marL="0" indent="0">
              <a:lnSpc>
                <a:spcPts val="1800"/>
              </a:lnSpc>
              <a:buNone/>
            </a:pPr>
            <a:r>
              <a:rPr lang="fi-FI" altLang="ja-JP" sz="1600" dirty="0"/>
              <a:t>			           </a:t>
            </a:r>
            <a:endParaRPr kumimoji="1" lang="ja-JP" altLang="en-US" sz="1600" dirty="0"/>
          </a:p>
        </p:txBody>
      </p:sp>
      <p:sp>
        <p:nvSpPr>
          <p:cNvPr id="3" name="タイトル 2"/>
          <p:cNvSpPr>
            <a:spLocks noGrp="1"/>
          </p:cNvSpPr>
          <p:nvPr>
            <p:ph type="title"/>
          </p:nvPr>
        </p:nvSpPr>
        <p:spPr>
          <a:xfrm>
            <a:off x="611560" y="412020"/>
            <a:ext cx="7772400" cy="798984"/>
          </a:xfrm>
        </p:spPr>
        <p:txBody>
          <a:bodyPr/>
          <a:lstStyle/>
          <a:p>
            <a:r>
              <a:rPr lang="en-US" altLang="ja-JP" b="1" dirty="0"/>
              <a:t>Contributions</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89</a:t>
            </a:fld>
            <a:endParaRPr lang="en-US" altLang="ja-JP" dirty="0"/>
          </a:p>
        </p:txBody>
      </p:sp>
      <p:sp>
        <p:nvSpPr>
          <p:cNvPr id="7" name="Rectangle 4"/>
          <p:cNvSpPr>
            <a:spLocks noGrp="1" noChangeArrowheads="1"/>
          </p:cNvSpPr>
          <p:nvPr>
            <p:ph type="dt" sz="half" idx="4294967295"/>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
        <p:nvSpPr>
          <p:cNvPr id="6" name="正方形/長方形 7"/>
          <p:cNvSpPr/>
          <p:nvPr/>
        </p:nvSpPr>
        <p:spPr>
          <a:xfrm>
            <a:off x="5950632" y="6453336"/>
            <a:ext cx="2392258" cy="276999"/>
          </a:xfrm>
          <a:prstGeom prst="rect">
            <a:avLst/>
          </a:prstGeom>
        </p:spPr>
        <p:txBody>
          <a:bodyPr wrap="none">
            <a:spAutoFit/>
          </a:bodyPr>
          <a:lstStyle/>
          <a:p>
            <a:r>
              <a:rPr lang="en-US" altLang="ja-JP" sz="1200" dirty="0"/>
              <a:t>Ryuji Kohno(YNU, CWC-Nippon)</a:t>
            </a:r>
          </a:p>
        </p:txBody>
      </p:sp>
    </p:spTree>
    <p:extLst>
      <p:ext uri="{BB962C8B-B14F-4D97-AF65-F5344CB8AC3E}">
        <p14:creationId xmlns:p14="http://schemas.microsoft.com/office/powerpoint/2010/main" val="112511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July 2018 Closing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July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9</a:t>
            </a:fld>
            <a:endParaRPr lang="en-US" altLang="en-US"/>
          </a:p>
        </p:txBody>
      </p:sp>
    </p:spTree>
    <p:extLst>
      <p:ext uri="{BB962C8B-B14F-4D97-AF65-F5344CB8AC3E}">
        <p14:creationId xmlns:p14="http://schemas.microsoft.com/office/powerpoint/2010/main" val="3148360863"/>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90</a:t>
            </a:fld>
            <a:endParaRPr lang="en-US" altLang="ja-JP" sz="1200">
              <a:latin typeface="Times New Roman" pitchFamily="18" charset="0"/>
            </a:endParaRPr>
          </a:p>
        </p:txBody>
      </p:sp>
      <p:sp>
        <p:nvSpPr>
          <p:cNvPr id="7" name="Rectangle 4"/>
          <p:cNvSpPr>
            <a:spLocks noGrp="1" noChangeArrowheads="1"/>
          </p:cNvSpPr>
          <p:nvPr>
            <p:ph type="dt" sz="half" idx="4294967295"/>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2018</a:t>
            </a:r>
            <a:endParaRPr lang="en-US" altLang="ja-JP" dirty="0"/>
          </a:p>
        </p:txBody>
      </p:sp>
      <p:sp>
        <p:nvSpPr>
          <p:cNvPr id="5" name="正方形/長方形 7"/>
          <p:cNvSpPr/>
          <p:nvPr/>
        </p:nvSpPr>
        <p:spPr>
          <a:xfrm>
            <a:off x="5950632" y="6453336"/>
            <a:ext cx="2392258" cy="276999"/>
          </a:xfrm>
          <a:prstGeom prst="rect">
            <a:avLst/>
          </a:prstGeom>
        </p:spPr>
        <p:txBody>
          <a:bodyPr wrap="none">
            <a:spAutoFit/>
          </a:bodyPr>
          <a:lstStyle/>
          <a:p>
            <a:r>
              <a:rPr lang="en-US" altLang="ja-JP" sz="1200" dirty="0"/>
              <a:t>Ryuji Kohno(YNU, CWC-Nippon)</a:t>
            </a:r>
          </a:p>
        </p:txBody>
      </p:sp>
    </p:spTree>
    <p:extLst>
      <p:ext uri="{BB962C8B-B14F-4D97-AF65-F5344CB8AC3E}">
        <p14:creationId xmlns:p14="http://schemas.microsoft.com/office/powerpoint/2010/main" val="321480124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91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San Diego 2018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9 July2018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July 2018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dirty="0"/>
          </a:p>
        </p:txBody>
      </p:sp>
    </p:spTree>
    <p:extLst>
      <p:ext uri="{BB962C8B-B14F-4D97-AF65-F5344CB8AC3E}">
        <p14:creationId xmlns:p14="http://schemas.microsoft.com/office/powerpoint/2010/main" val="13213921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92</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92</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3020873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93</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93</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extLst>
      <p:ext uri="{BB962C8B-B14F-4D97-AF65-F5344CB8AC3E}">
        <p14:creationId xmlns:p14="http://schemas.microsoft.com/office/powerpoint/2010/main" val="537857595"/>
      </p:ext>
    </p:extLst>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94</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smtClean="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066800"/>
            <a:ext cx="86868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3200" b="1" dirty="0" smtClean="0"/>
              <a:t>SC Maintenance   			</a:t>
            </a:r>
            <a:r>
              <a:rPr lang="en-US" sz="2400" b="1" dirty="0" smtClean="0"/>
              <a:t>Monday 9 July, PM1 </a:t>
            </a:r>
          </a:p>
          <a:p>
            <a:pPr marL="800100" lvl="1" indent="-342900">
              <a:buClr>
                <a:srgbClr val="FF0000"/>
              </a:buClr>
              <a:buFont typeface="Wingdings" charset="2"/>
              <a:buChar char="q"/>
            </a:pPr>
            <a:r>
              <a:rPr lang="en-US" sz="2400" b="1" dirty="0" smtClean="0"/>
              <a:t>Discuss requested changes with </a:t>
            </a:r>
            <a:r>
              <a:rPr lang="en-US" sz="2400" b="1" dirty="0"/>
              <a:t>Existing </a:t>
            </a:r>
            <a:r>
              <a:rPr lang="en-US" sz="2400" b="1" dirty="0" smtClean="0"/>
              <a:t>Standards</a:t>
            </a:r>
          </a:p>
          <a:p>
            <a:pPr marL="800100" lvl="1" indent="-342900">
              <a:buClr>
                <a:srgbClr val="FF0000"/>
              </a:buClr>
              <a:buFont typeface="Wingdings" charset="2"/>
              <a:buChar char="q"/>
            </a:pPr>
            <a:r>
              <a:rPr lang="en-US" sz="2400" b="1" dirty="0" smtClean="0"/>
              <a:t>Discuss requested changes </a:t>
            </a:r>
            <a:r>
              <a:rPr lang="en-US" sz="2400" b="1" dirty="0"/>
              <a:t>with Operations </a:t>
            </a:r>
            <a:r>
              <a:rPr lang="en-US" sz="2400" b="1" dirty="0" smtClean="0"/>
              <a:t>Manual</a:t>
            </a:r>
            <a:endParaRPr lang="en-US" sz="2400" b="1" dirty="0"/>
          </a:p>
          <a:p>
            <a:pPr marL="0" lvl="1">
              <a:buClr>
                <a:srgbClr val="FF0000"/>
              </a:buClr>
              <a:buFont typeface="Wingdings" charset="2"/>
              <a:buChar char="q"/>
            </a:pPr>
            <a:r>
              <a:rPr lang="en-US" sz="3200" b="1" dirty="0" smtClean="0"/>
              <a:t>802.15&amp;802.1 </a:t>
            </a:r>
            <a:r>
              <a:rPr lang="en-US" sz="3200" b="1" dirty="0"/>
              <a:t>joint </a:t>
            </a:r>
            <a:r>
              <a:rPr lang="en-US" sz="3200" b="1" dirty="0" smtClean="0"/>
              <a:t>mtg. 	</a:t>
            </a:r>
            <a:r>
              <a:rPr lang="en-US" sz="2400" b="1" dirty="0" smtClean="0"/>
              <a:t>Tuesday 10 </a:t>
            </a:r>
            <a:r>
              <a:rPr lang="en-US" sz="2400" b="1" dirty="0"/>
              <a:t>July, </a:t>
            </a:r>
            <a:r>
              <a:rPr lang="en-US" sz="2400" b="1" dirty="0" smtClean="0"/>
              <a:t>PM3</a:t>
            </a:r>
          </a:p>
          <a:p>
            <a:pPr marL="457200" lvl="2">
              <a:buClr>
                <a:srgbClr val="FF0000"/>
              </a:buClr>
              <a:buFont typeface="Wingdings" charset="2"/>
              <a:buChar char="q"/>
            </a:pPr>
            <a:r>
              <a:rPr lang="en-US" sz="2400" b="1" dirty="0" smtClean="0"/>
              <a:t> </a:t>
            </a:r>
            <a:r>
              <a:rPr lang="en-US" sz="2400" b="1" dirty="0">
                <a:solidFill>
                  <a:srgbClr val="000000"/>
                </a:solidFill>
                <a:latin typeface="+mj-lt"/>
                <a:ea typeface="Lucida Grande"/>
                <a:cs typeface="Lucida Grande"/>
              </a:rPr>
              <a:t>Discussion on 48-bit MAC addresses into EUI-64s</a:t>
            </a:r>
            <a:endParaRPr lang="en-US" sz="2400" b="1" dirty="0" smtClean="0">
              <a:latin typeface="+mj-lt"/>
            </a:endParaRPr>
          </a:p>
          <a:p>
            <a:pPr marL="0" lvl="1">
              <a:buClr>
                <a:srgbClr val="FF0000"/>
              </a:buClr>
              <a:buFont typeface="Wingdings" charset="2"/>
              <a:buChar char="q"/>
              <a:tabLst>
                <a:tab pos="5091113" algn="l"/>
              </a:tabLst>
            </a:pPr>
            <a:r>
              <a:rPr lang="en-US" sz="3200" b="1" dirty="0" smtClean="0"/>
              <a:t>SC </a:t>
            </a:r>
            <a:r>
              <a:rPr lang="en-US" sz="3200" b="1" dirty="0"/>
              <a:t>WNG  </a:t>
            </a:r>
            <a:r>
              <a:rPr lang="en-US" sz="3200" b="1" dirty="0" smtClean="0"/>
              <a:t>	</a:t>
            </a:r>
            <a:r>
              <a:rPr lang="en-US" sz="2400" b="1" dirty="0" smtClean="0"/>
              <a:t>Wednesday 11 July, </a:t>
            </a:r>
            <a:r>
              <a:rPr lang="en-US" sz="2400" b="1" dirty="0"/>
              <a:t>AM2</a:t>
            </a:r>
          </a:p>
          <a:p>
            <a:pPr marL="801688" lvl="1" indent="-342900" fontAlgn="b">
              <a:buClr>
                <a:srgbClr val="FF0000"/>
              </a:buClr>
              <a:buFont typeface="Wingdings" charset="2"/>
              <a:buChar char="q"/>
            </a:pPr>
            <a:r>
              <a:rPr lang="en-US" sz="2400" b="1" dirty="0" smtClean="0"/>
              <a:t>Presentation slots have been requested for IG Dependability, and changes to 802.15.9 needed to 802.15.4y</a:t>
            </a:r>
          </a:p>
          <a:p>
            <a:pPr marL="457200" indent="-457200" eaLnBrk="0" fontAlgn="b" hangingPunct="0">
              <a:buClr>
                <a:srgbClr val="FF0000"/>
              </a:buClr>
              <a:buFont typeface="Wingdings" charset="0"/>
              <a:buChar char="q"/>
              <a:tabLst>
                <a:tab pos="5197475" algn="l"/>
              </a:tabLst>
            </a:pPr>
            <a:r>
              <a:rPr lang="en-US" sz="3200" b="1" dirty="0"/>
              <a:t>SC IETF 	</a:t>
            </a:r>
            <a:r>
              <a:rPr lang="en-US" sz="2400" b="1" dirty="0" smtClean="0"/>
              <a:t>Thursday 12 July, PM1 </a:t>
            </a:r>
            <a:endParaRPr lang="en-US" sz="2400" b="1" dirty="0"/>
          </a:p>
          <a:p>
            <a:pPr marL="800100" lvl="1" indent="-342900">
              <a:buClr>
                <a:srgbClr val="FF0000"/>
              </a:buClr>
              <a:buFont typeface="Wingdings" charset="2"/>
              <a:buChar char="q"/>
            </a:pPr>
            <a:r>
              <a:rPr lang="en-US" sz="2400" b="1" dirty="0" smtClean="0"/>
              <a:t>IETF-102 Agenda: </a:t>
            </a:r>
            <a:r>
              <a:rPr lang="en-US" sz="2400" b="1" dirty="0"/>
              <a:t>6tisch, </a:t>
            </a:r>
            <a:r>
              <a:rPr lang="en-US" sz="2400" b="1" dirty="0" smtClean="0"/>
              <a:t>core</a:t>
            </a:r>
            <a:r>
              <a:rPr lang="en-US" sz="2400" b="1" dirty="0"/>
              <a:t>, 6lo, </a:t>
            </a:r>
            <a:r>
              <a:rPr lang="en-US" sz="2400" b="1" dirty="0" smtClean="0"/>
              <a:t>roll</a:t>
            </a:r>
            <a:r>
              <a:rPr lang="en-US" sz="2400" b="1" dirty="0"/>
              <a:t>, </a:t>
            </a:r>
            <a:r>
              <a:rPr lang="en-US" sz="2400" b="1" dirty="0" smtClean="0"/>
              <a:t>suit, </a:t>
            </a:r>
            <a:r>
              <a:rPr lang="en-US" sz="2400" b="1" dirty="0"/>
              <a:t>lp-</a:t>
            </a:r>
            <a:r>
              <a:rPr lang="en-US" sz="2400" b="1" dirty="0" smtClean="0"/>
              <a:t>wan</a:t>
            </a:r>
            <a:endParaRPr lang="en-US" sz="2400" b="1" dirty="0"/>
          </a:p>
        </p:txBody>
      </p:sp>
    </p:spTree>
    <p:extLst>
      <p:ext uri="{BB962C8B-B14F-4D97-AF65-F5344CB8AC3E}">
        <p14:creationId xmlns:p14="http://schemas.microsoft.com/office/powerpoint/2010/main" val="30802057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95</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4956" y="990600"/>
            <a:ext cx="9296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Discussion on </a:t>
            </a:r>
            <a:r>
              <a:rPr lang="en-US" sz="2400" b="1" dirty="0"/>
              <a:t>any </a:t>
            </a:r>
            <a:r>
              <a:rPr lang="en-US" sz="2400" b="1" dirty="0" smtClean="0"/>
              <a:t>other issues </a:t>
            </a:r>
            <a:r>
              <a:rPr lang="en-US" sz="2400" b="1" dirty="0"/>
              <a:t>with published </a:t>
            </a:r>
            <a:r>
              <a:rPr lang="en-US" sz="2400" b="1" dirty="0" smtClean="0"/>
              <a:t>standards?</a:t>
            </a:r>
          </a:p>
          <a:p>
            <a:pPr marL="914400" lvl="1" indent="-457200" eaLnBrk="0" fontAlgn="b" hangingPunct="0">
              <a:buClr>
                <a:srgbClr val="FF0000"/>
              </a:buClr>
              <a:buFont typeface="Wingdings" charset="0"/>
              <a:buChar char="q"/>
            </a:pPr>
            <a:r>
              <a:rPr lang="en-US" sz="2400" b="1" dirty="0"/>
              <a:t>ISO/IEC/IEEE FDIS 8802-15-6 </a:t>
            </a:r>
            <a:r>
              <a:rPr lang="en-US" sz="2400" b="1" dirty="0" smtClean="0"/>
              <a:t>ballot started 20 April 2017 and closed on 9 September 2017 with </a:t>
            </a:r>
            <a:r>
              <a:rPr lang="en-US" sz="2400" b="1" dirty="0"/>
              <a:t>the voting results of </a:t>
            </a:r>
            <a:r>
              <a:rPr lang="en-US" sz="2400" b="1" dirty="0" smtClean="0"/>
              <a:t>10 </a:t>
            </a:r>
            <a:r>
              <a:rPr lang="en-US" sz="2400" b="1" dirty="0"/>
              <a:t>in </a:t>
            </a:r>
            <a:r>
              <a:rPr lang="en-US" sz="2400" b="1" dirty="0" smtClean="0"/>
              <a:t>favor </a:t>
            </a:r>
            <a:r>
              <a:rPr lang="en-US" sz="2400" b="1" dirty="0"/>
              <a:t>out of 12 = 83 % (requirement &gt;= 66.66%) and 2 negative votes out of 14 = 14 % (requirement &lt;= 25%</a:t>
            </a:r>
            <a:r>
              <a:rPr lang="en-US" sz="2400" b="1" dirty="0" smtClean="0"/>
              <a:t>) </a:t>
            </a:r>
          </a:p>
          <a:p>
            <a:pPr marL="914400" lvl="1" indent="-457200" eaLnBrk="0" fontAlgn="b" hangingPunct="0">
              <a:buClr>
                <a:srgbClr val="FF0000"/>
              </a:buClr>
              <a:buFont typeface="Wingdings" charset="0"/>
              <a:buChar char="q"/>
            </a:pPr>
            <a:r>
              <a:rPr lang="en-US" sz="2400" b="1" dirty="0" smtClean="0"/>
              <a:t>Two comments from ISO</a:t>
            </a:r>
            <a:r>
              <a:rPr lang="en-US" sz="2400" b="1" dirty="0"/>
              <a:t>/IEC/IEEE FDIS 8802-15-</a:t>
            </a:r>
            <a:r>
              <a:rPr lang="en-US" sz="2400" b="1" dirty="0" smtClean="0"/>
              <a:t>6 to be resolved:</a:t>
            </a:r>
          </a:p>
        </p:txBody>
      </p:sp>
      <p:pic>
        <p:nvPicPr>
          <p:cNvPr id="2" name="Picture 1"/>
          <p:cNvPicPr>
            <a:picLocks noChangeAspect="1"/>
          </p:cNvPicPr>
          <p:nvPr/>
        </p:nvPicPr>
        <p:blipFill>
          <a:blip r:embed="rId3"/>
          <a:stretch>
            <a:fillRect/>
          </a:stretch>
        </p:blipFill>
        <p:spPr>
          <a:xfrm>
            <a:off x="0" y="3657600"/>
            <a:ext cx="9144000" cy="2842788"/>
          </a:xfrm>
          <a:prstGeom prst="rect">
            <a:avLst/>
          </a:prstGeom>
        </p:spPr>
      </p:pic>
    </p:spTree>
    <p:extLst>
      <p:ext uri="{BB962C8B-B14F-4D97-AF65-F5344CB8AC3E}">
        <p14:creationId xmlns:p14="http://schemas.microsoft.com/office/powerpoint/2010/main" val="2699351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96</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2286000"/>
            <a:ext cx="8839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ISO</a:t>
            </a:r>
            <a:r>
              <a:rPr lang="en-US" sz="2400" b="1" dirty="0"/>
              <a:t>/IEC/IEEE FDIS 8802-15-</a:t>
            </a:r>
            <a:r>
              <a:rPr lang="en-US" sz="2400" b="1" dirty="0" smtClean="0"/>
              <a:t>6 Chinese comment to be resolved</a:t>
            </a:r>
          </a:p>
          <a:p>
            <a:pPr marL="914400" lvl="1" indent="-457200" eaLnBrk="0" fontAlgn="b" hangingPunct="0">
              <a:buClr>
                <a:srgbClr val="FF0000"/>
              </a:buClr>
              <a:buFont typeface="Wingdings" charset="0"/>
              <a:buChar char="q"/>
            </a:pPr>
            <a:r>
              <a:rPr lang="en-US" sz="2400" b="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r>
              <a:rPr lang="en-US" sz="2400" b="1" dirty="0" smtClean="0"/>
              <a:t>.</a:t>
            </a:r>
          </a:p>
          <a:p>
            <a:pPr marL="914400" lvl="1" indent="-457200" eaLnBrk="0" fontAlgn="b" hangingPunct="0">
              <a:buClr>
                <a:srgbClr val="FF0000"/>
              </a:buClr>
              <a:buFont typeface="Wingdings" charset="0"/>
              <a:buChar char="q"/>
            </a:pPr>
            <a:r>
              <a:rPr lang="en-US" sz="2400" b="1" dirty="0" smtClean="0"/>
              <a:t>Resolution: Thank you for your comment, we find it to have merit.  Accordingly, it will be considered for inclusion in the next revision of IEEE </a:t>
            </a:r>
            <a:r>
              <a:rPr lang="en-US" sz="2400" b="1" dirty="0" err="1" smtClean="0"/>
              <a:t>Std</a:t>
            </a:r>
            <a:r>
              <a:rPr lang="en-US" sz="2400" b="1" dirty="0"/>
              <a:t> 802.15.6 </a:t>
            </a:r>
            <a:r>
              <a:rPr lang="en-US" sz="2400" b="1" dirty="0" smtClean="0"/>
              <a:t>as an addition </a:t>
            </a:r>
            <a:r>
              <a:rPr lang="en-US" sz="2400" b="1" dirty="0"/>
              <a:t>to </a:t>
            </a:r>
            <a:r>
              <a:rPr lang="en-US" sz="2400" b="1"/>
              <a:t>the </a:t>
            </a:r>
            <a:r>
              <a:rPr lang="en-US" sz="2400" b="1" smtClean="0"/>
              <a:t>current AES </a:t>
            </a:r>
            <a:r>
              <a:rPr lang="en-US" sz="2400" b="1" dirty="0"/>
              <a:t>cryptographic </a:t>
            </a:r>
            <a:r>
              <a:rPr lang="en-US" sz="2400" b="1" dirty="0" smtClean="0"/>
              <a:t>algorithm.</a:t>
            </a:r>
          </a:p>
        </p:txBody>
      </p:sp>
    </p:spTree>
    <p:extLst>
      <p:ext uri="{BB962C8B-B14F-4D97-AF65-F5344CB8AC3E}">
        <p14:creationId xmlns:p14="http://schemas.microsoft.com/office/powerpoint/2010/main" val="13858683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97</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9144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ISO</a:t>
            </a:r>
            <a:r>
              <a:rPr lang="en-US" sz="2400" b="1" dirty="0"/>
              <a:t>/IEC/IEEE FDIS 8802-15-</a:t>
            </a:r>
            <a:r>
              <a:rPr lang="en-US" sz="2400" b="1" dirty="0" smtClean="0"/>
              <a:t>6 Japan’s comment to be resolved</a:t>
            </a:r>
          </a:p>
          <a:p>
            <a:pPr marL="914400" lvl="1" indent="-457200" eaLnBrk="0" fontAlgn="b" hangingPunct="0">
              <a:buClr>
                <a:srgbClr val="FF0000"/>
              </a:buClr>
              <a:buFont typeface="Wingdings" charset="0"/>
              <a:buChar char="q"/>
            </a:pPr>
            <a:r>
              <a:rPr lang="en-US" sz="2400" b="1" dirty="0"/>
              <a:t>ISO/IEC 17982 and the Clause 10 of the ISO/IEC/IEEE FDIS 8802-15-6 may be interfered in some use-cases for the body area </a:t>
            </a:r>
            <a:r>
              <a:rPr lang="en-US" sz="2400" b="1" dirty="0" smtClean="0"/>
              <a:t>network.  Experts </a:t>
            </a:r>
            <a:r>
              <a:rPr lang="en-US" sz="2400" b="1" dirty="0"/>
              <a:t>foresee potential interference between an implemented entity by using the Clause 10 of ISO/IEC/IEEE FDIS 8802-15-6 and an implemented entity by using ISO/IEC 17982 under the same body area</a:t>
            </a:r>
            <a:r>
              <a:rPr lang="en-US" sz="2400" b="1" dirty="0" smtClean="0"/>
              <a:t>.</a:t>
            </a:r>
          </a:p>
          <a:p>
            <a:pPr marL="914400" lvl="1" indent="-457200" eaLnBrk="0" fontAlgn="b" hangingPunct="0">
              <a:buClr>
                <a:srgbClr val="FF0000"/>
              </a:buClr>
              <a:buFont typeface="Wingdings" charset="0"/>
              <a:buChar char="q"/>
            </a:pPr>
            <a:r>
              <a:rPr lang="en-US" sz="2400" b="1" smtClean="0"/>
              <a:t>Proposed Change: </a:t>
            </a:r>
            <a:r>
              <a:rPr lang="en-US" sz="2400" b="1" dirty="0" smtClean="0"/>
              <a:t>Add </a:t>
            </a:r>
            <a:r>
              <a:rPr lang="en-US" sz="2400" b="1" dirty="0"/>
              <a:t>the following text into 10.1</a:t>
            </a:r>
            <a:r>
              <a:rPr lang="en-US" sz="2400" b="1" dirty="0" smtClean="0"/>
              <a:t>.  "</a:t>
            </a:r>
            <a:r>
              <a:rPr lang="en-US" sz="2400" b="1" dirty="0"/>
              <a:t>When this specification and ISO/IEC 17982 are used in close area like same body area, it may be interfered each other</a:t>
            </a:r>
            <a:r>
              <a:rPr lang="en-US" sz="2400" b="1" dirty="0" smtClean="0"/>
              <a:t>.”</a:t>
            </a:r>
          </a:p>
          <a:p>
            <a:pPr marL="914400" lvl="1" indent="-457200" eaLnBrk="0" fontAlgn="b" hangingPunct="0">
              <a:buClr>
                <a:srgbClr val="FF0000"/>
              </a:buClr>
              <a:buFont typeface="Wingdings" charset="0"/>
              <a:buChar char="q"/>
            </a:pPr>
            <a:r>
              <a:rPr lang="en-US" sz="2400" b="1" dirty="0"/>
              <a:t>Resolution: Thank you for your comment, we find it to have merit.  Accordingly, it will be considered for inclusion as part of the next revision of IEEE </a:t>
            </a:r>
            <a:r>
              <a:rPr lang="en-US" sz="2400" b="1" dirty="0" err="1"/>
              <a:t>Std</a:t>
            </a:r>
            <a:r>
              <a:rPr lang="en-US" sz="2400" b="1" dirty="0"/>
              <a:t> 802.15.6.</a:t>
            </a:r>
          </a:p>
        </p:txBody>
      </p:sp>
    </p:spTree>
    <p:extLst>
      <p:ext uri="{BB962C8B-B14F-4D97-AF65-F5344CB8AC3E}">
        <p14:creationId xmlns:p14="http://schemas.microsoft.com/office/powerpoint/2010/main" val="2420391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98</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3339" y="12192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Motion to 802.15 WG:  </a:t>
            </a:r>
            <a:r>
              <a:rPr lang="en-US" sz="2400" i="1" dirty="0" smtClean="0"/>
              <a:t>that the </a:t>
            </a:r>
            <a:r>
              <a:rPr lang="en-US" sz="2400" i="1" dirty="0"/>
              <a:t>802.15 WG has reviewed and approves </a:t>
            </a:r>
            <a:r>
              <a:rPr lang="en-US" sz="2400" i="1" dirty="0" smtClean="0"/>
              <a:t>the resolutions to the comments from the </a:t>
            </a:r>
            <a:r>
              <a:rPr lang="en-US" sz="2400" i="1" dirty="0"/>
              <a:t>ISO/IEC/IEEE FDIS 8802-15-6 </a:t>
            </a:r>
            <a:r>
              <a:rPr lang="en-US" sz="2400" i="1" dirty="0" smtClean="0"/>
              <a:t>ballot (15-18-0343-00) and </a:t>
            </a:r>
            <a:r>
              <a:rPr lang="en-US" sz="2400" i="1" dirty="0"/>
              <a:t>requests IEEE 802 EC approval to forward the comment responses </a:t>
            </a:r>
            <a:r>
              <a:rPr lang="en-US" sz="2400" i="1" dirty="0" smtClean="0"/>
              <a:t>contained in document 15</a:t>
            </a:r>
            <a:r>
              <a:rPr lang="en-US" sz="2400" i="1" dirty="0"/>
              <a:t>-18-</a:t>
            </a:r>
            <a:r>
              <a:rPr lang="en-US" sz="2400" i="1" dirty="0" smtClean="0"/>
              <a:t>0343-00 </a:t>
            </a:r>
            <a:r>
              <a:rPr lang="en-US" sz="2400" i="1" dirty="0"/>
              <a:t>to ISO/IEC JTC1/SC6, as responses to the comments received on the </a:t>
            </a:r>
            <a:r>
              <a:rPr lang="en-US" sz="2400" i="1" dirty="0" smtClean="0"/>
              <a:t>60 day ballot/FDIS ballot closing 9 Sept 2018 </a:t>
            </a:r>
            <a:r>
              <a:rPr lang="en-US" sz="2400" i="1" dirty="0"/>
              <a:t>on </a:t>
            </a:r>
            <a:r>
              <a:rPr lang="en-US" sz="2400" i="1" dirty="0" smtClean="0"/>
              <a:t>ISO</a:t>
            </a:r>
            <a:r>
              <a:rPr lang="en-US" sz="2400" i="1" dirty="0"/>
              <a:t>/IEC/IEEE FDIS 8802-15-</a:t>
            </a:r>
            <a:r>
              <a:rPr lang="en-US" sz="2400" i="1" dirty="0" smtClean="0"/>
              <a:t>6.</a:t>
            </a:r>
          </a:p>
          <a:p>
            <a:pPr marL="914400" lvl="1" indent="-457200" eaLnBrk="0" fontAlgn="b" hangingPunct="0">
              <a:buClr>
                <a:srgbClr val="FF0000"/>
              </a:buClr>
              <a:buFont typeface="Wingdings" charset="0"/>
              <a:buChar char="q"/>
            </a:pPr>
            <a:r>
              <a:rPr lang="en-US" sz="2400" dirty="0" smtClean="0"/>
              <a:t>Moved by Pat Kinney, seconded by Ben Rolfe</a:t>
            </a:r>
            <a:endParaRPr lang="en-US" sz="2400" dirty="0"/>
          </a:p>
        </p:txBody>
      </p:sp>
    </p:spTree>
    <p:extLst>
      <p:ext uri="{BB962C8B-B14F-4D97-AF65-F5344CB8AC3E}">
        <p14:creationId xmlns:p14="http://schemas.microsoft.com/office/powerpoint/2010/main" val="4100368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99</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524000"/>
            <a:ext cx="83058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Discussion on any </a:t>
            </a:r>
            <a:r>
              <a:rPr lang="en-US" sz="2800" b="1" dirty="0"/>
              <a:t>issues with the Operations Manual (15-10-0235-</a:t>
            </a:r>
            <a:r>
              <a:rPr lang="en-US" sz="2800" b="1" dirty="0" smtClean="0"/>
              <a:t>19</a:t>
            </a:r>
            <a:r>
              <a:rPr lang="en-US" sz="2800" dirty="0" smtClean="0"/>
              <a:t>)</a:t>
            </a:r>
          </a:p>
          <a:p>
            <a:pPr marL="914400" lvl="1" indent="-457200" eaLnBrk="0" fontAlgn="b" hangingPunct="0">
              <a:buClr>
                <a:srgbClr val="FF0000"/>
              </a:buClr>
              <a:buFont typeface="Wingdings" charset="0"/>
              <a:buChar char="q"/>
            </a:pPr>
            <a:r>
              <a:rPr lang="en-US" sz="2800" b="1" dirty="0" smtClean="0"/>
              <a:t>Consensus of the group was that we will need discussion on the topic of 802.15 ANA registration of alternate cryptographic algorithms e.g. what kind of requirements for a specification, and what kind of test vectors are required.</a:t>
            </a:r>
          </a:p>
        </p:txBody>
      </p:sp>
    </p:spTree>
    <p:extLst>
      <p:ext uri="{BB962C8B-B14F-4D97-AF65-F5344CB8AC3E}">
        <p14:creationId xmlns:p14="http://schemas.microsoft.com/office/powerpoint/2010/main" val="9532547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99"/>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D:\MYDOCU~1\IEEEP8~1.15\TEMPLATE\IEEE-8~1.POT</Template>
  <TotalTime>39203</TotalTime>
  <Words>7941</Words>
  <Application>Microsoft Office PowerPoint</Application>
  <PresentationFormat>On-screen Show (4:3)</PresentationFormat>
  <Paragraphs>1712</Paragraphs>
  <Slides>110</Slides>
  <Notes>61</Notes>
  <HiddenSlides>15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110</vt:i4>
      </vt:variant>
    </vt:vector>
  </HeadingPairs>
  <TitlesOfParts>
    <vt:vector size="116" baseType="lpstr">
      <vt:lpstr>Times New Roman</vt:lpstr>
      <vt:lpstr>ＭＳ Ｐゴシック</vt:lpstr>
      <vt:lpstr>Arial</vt:lpstr>
      <vt:lpstr>Arial Rounded MT Bold</vt:lpstr>
      <vt:lpstr>IEEE-802_15</vt:lpstr>
      <vt:lpstr>Document</vt:lpstr>
      <vt:lpstr>115th Session of meetings of the IEEE 802.15 Working Group for Wireless Specialty Networks</vt:lpstr>
      <vt:lpstr>PowerPoint Presentation</vt:lpstr>
      <vt:lpstr>San Diego Session Objectives July 8-13, 2018</vt:lpstr>
      <vt:lpstr>San Diego Session Objectives July 8-13, 2018</vt:lpstr>
      <vt:lpstr>San Diego Session Objectives July 8-13, 2018</vt:lpstr>
      <vt:lpstr>San Diego Session Objectives July 8-13, 2018</vt:lpstr>
      <vt:lpstr>San Diego Session Objectives July 8-13, 2018</vt:lpstr>
      <vt:lpstr>PowerPoint Presentation</vt:lpstr>
      <vt:lpstr>TG 802.15.4w LPWA July 2018 Closing Report</vt:lpstr>
      <vt:lpstr>Main Agenda Items for the Week</vt:lpstr>
      <vt:lpstr>Meeting Achievements</vt:lpstr>
      <vt:lpstr>Meeting Achievements (cont’d)</vt:lpstr>
      <vt:lpstr>Updated TG4w Draft Schedule</vt:lpstr>
      <vt:lpstr>Telephone Conference</vt:lpstr>
      <vt:lpstr>Minutes</vt:lpstr>
      <vt:lpstr>Thank You for Your Interest!</vt:lpstr>
      <vt:lpstr>TG-FANE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IEEE 802.15.4y SECN Closing report</vt:lpstr>
      <vt:lpstr>PowerPoint Presentation</vt:lpstr>
      <vt:lpstr>PowerPoint Presentation</vt:lpstr>
      <vt:lpstr>PowerPoint Presentation</vt:lpstr>
      <vt:lpstr>PowerPoint Presentation</vt:lpstr>
      <vt:lpstr>IEEE 802.15.4z EIR Closing report</vt:lpstr>
      <vt:lpstr>PowerPoint Presentation</vt:lpstr>
      <vt:lpstr>Additional Contributions</vt:lpstr>
      <vt:lpstr>Merged Contributions - Progress</vt:lpstr>
      <vt:lpstr>PowerPoint Presentation</vt:lpstr>
      <vt:lpstr>PowerPoint Presentation</vt:lpstr>
      <vt:lpstr>802.15.4MD Closing Report March 2018 Interim Plenary</vt:lpstr>
      <vt:lpstr>15.4md Sessions this Week</vt:lpstr>
      <vt:lpstr>Accomplishments - 1</vt:lpstr>
      <vt:lpstr>Accomplishments - 2</vt:lpstr>
      <vt:lpstr>Proposed Timeline</vt:lpstr>
      <vt:lpstr>Proposed Timeline</vt:lpstr>
      <vt:lpstr>PowerPoint Presentation</vt:lpstr>
      <vt:lpstr>Achievements by TG15.7m  in San Diego and Future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TG10a (RMA) Officers</vt:lpstr>
      <vt:lpstr>Goal of TG10a</vt:lpstr>
      <vt:lpstr>TG10a Meeting Agenda/Goals</vt:lpstr>
      <vt:lpstr>Schedule</vt:lpstr>
      <vt:lpstr>TG Vote for LB for P802-15-10a_D01 </vt:lpstr>
      <vt:lpstr>BRC formation for a WG Letter Ballot </vt:lpstr>
      <vt:lpstr>Meeting Accomplishments</vt:lpstr>
      <vt:lpstr>WG Vote for LB for P802-15-10a_D01 </vt:lpstr>
      <vt:lpstr>WG Vote for BRC for P802-15-10a_D01 </vt:lpstr>
      <vt:lpstr>PowerPoint Presentation</vt:lpstr>
      <vt:lpstr>TG12 Officers</vt:lpstr>
      <vt:lpstr>TG12 Meeting Agenda/Goals</vt:lpstr>
      <vt:lpstr>TG 12 Status Update</vt:lpstr>
      <vt:lpstr>Hello World Exercise</vt:lpstr>
      <vt:lpstr>Meeting Accomplishments </vt:lpstr>
      <vt:lpstr>Future Efforts</vt:lpstr>
      <vt:lpstr>Schedule</vt:lpstr>
      <vt:lpstr>IEEE 802.15 TG13  Multi-Gbit/s Optical Wireless Communication  July 2018 Closing Pleanry 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TG 13 Conference calls</vt:lpstr>
      <vt:lpstr>PowerPoint Presentation</vt:lpstr>
      <vt:lpstr>PowerPoint Presentation</vt:lpstr>
      <vt:lpstr>PowerPoint Presentation</vt:lpstr>
      <vt:lpstr>PowerPoint Presentation</vt:lpstr>
      <vt:lpstr>Objective of Meeting</vt:lpstr>
      <vt:lpstr>PowerPoint Presentation</vt:lpstr>
      <vt:lpstr>Plans for Sept. Meeting</vt:lpstr>
      <vt:lpstr>IEEE 802.15 IG DEP   Closing Report  San Diego, CA, USA July 12th, 2018  Ryuji Kohno(YNU/CWC-Nippon)</vt:lpstr>
      <vt:lpstr>Meeting Objectives</vt:lpstr>
      <vt:lpstr>IG DEP schedule for the week</vt:lpstr>
      <vt:lpstr>Meeting Accomplishments</vt:lpstr>
      <vt:lpstr>Contributions</vt:lpstr>
      <vt:lpstr>PowerPoint Presentation</vt:lpstr>
      <vt:lpstr>PowerPoint Presentation</vt:lpstr>
      <vt:lpstr>SCmaintenance/SCwng Officer</vt:lpstr>
      <vt:lpstr>Chair’s Role</vt:lpstr>
      <vt:lpstr>SC Meeting Goals</vt:lpstr>
      <vt:lpstr>SC Maintenance</vt:lpstr>
      <vt:lpstr>SC Maintenance</vt:lpstr>
      <vt:lpstr>SC Maintenance</vt:lpstr>
      <vt:lpstr>SC Maintenance</vt:lpstr>
      <vt:lpstr>SC Maintenance</vt:lpstr>
      <vt:lpstr>SC IETF</vt:lpstr>
      <vt:lpstr>SC IETG 6tisch</vt:lpstr>
      <vt:lpstr>SC IETF Core (Monday, July 16, 2018)</vt:lpstr>
      <vt:lpstr>SC IETF Core (Thursday, July 19, 2018)</vt:lpstr>
      <vt:lpstr>SC IETF 6lo (Tuesday, July 17, 2018)</vt:lpstr>
      <vt:lpstr>SC IETF suit (Wed, 2018-07-18)</vt:lpstr>
      <vt:lpstr>SC IETF – Roll </vt:lpstr>
      <vt:lpstr>SC IETF: LP-WAN (Thursday July 19th, 2018)</vt:lpstr>
      <vt:lpstr>PowerPoint Presentation</vt:lpstr>
      <vt:lpstr>SC Accomplishments</vt:lpstr>
      <vt:lpstr>Upcoming Sessions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WG-Report-to-the-802-Plenary-Mar05</dc:title>
  <dc:subject>IEEE 802.15 &lt;subject&gt;</dc:subject>
  <dc:creator>Robert F. Heile</dc:creator>
  <cp:lastModifiedBy>bheile</cp:lastModifiedBy>
  <cp:revision>709</cp:revision>
  <cp:lastPrinted>2000-07-07T01:25:49Z</cp:lastPrinted>
  <dcterms:created xsi:type="dcterms:W3CDTF">1999-06-22T06:24:01Z</dcterms:created>
  <dcterms:modified xsi:type="dcterms:W3CDTF">2018-09-15T05:26:59Z</dcterms:modified>
</cp:coreProperties>
</file>