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424" r:id="rId3"/>
    <p:sldId id="608" r:id="rId4"/>
    <p:sldId id="386" r:id="rId5"/>
    <p:sldId id="754" r:id="rId6"/>
    <p:sldId id="805" r:id="rId7"/>
    <p:sldId id="793" r:id="rId8"/>
    <p:sldId id="809" r:id="rId9"/>
    <p:sldId id="810" r:id="rId10"/>
    <p:sldId id="811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74" autoAdjust="0"/>
    <p:restoredTop sz="95409" autoAdjust="0"/>
  </p:normalViewPr>
  <p:slideViewPr>
    <p:cSldViewPr>
      <p:cViewPr varScale="1">
        <p:scale>
          <a:sx n="62" d="100"/>
          <a:sy n="62" d="100"/>
        </p:scale>
        <p:origin x="994" y="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955" y="-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6236B3F-AAE8-4343-8D17-1CD4A2A314C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281DCD4-2343-4947-8B75-75553159331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5FB7E5E-1D6C-444E-B0CF-852BD311553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6846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2326AAA-479D-4C15-B355-9FA1B1CC0AD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4FE49D6-7A17-4D6C-ABAF-D284ACE8A56D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86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DFEC75B-208D-4717-A1AF-804B53ECFC72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E91D925-7433-475C-A61E-55A7B7F5E438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5547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3646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0955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933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72A242-A53C-48B8-8B0E-E0667002279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4177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614C591-0250-4FD0-86F5-39871E39B3E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37059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4DDFCC2-0985-4E8F-BA09-607C30FEBF5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246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341813" y="6475413"/>
            <a:ext cx="53657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4469FC-C9DB-4CF7-B72B-A1003E4A38C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6448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A98F26-E5B1-4163-85A5-8AEAB51889D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0F7A2E7-433A-43CF-A125-B9366AA0D2A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61938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25B325D-5BFA-4A21-B14F-52BA7B3163A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54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EBDB450-E4F5-4079-A7A5-BC8B3FCD71E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04968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B6B97E-A131-4E70-B751-6AA28B12AF0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43177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92F502-A117-425F-8C36-321CA96D7F4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7648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92CC3B-7091-4A21-AE18-AF061F98F99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249769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05136A3-916A-4787-9964-0B5266AD54D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49055" y="304026"/>
            <a:ext cx="30392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15-18</a:t>
            </a:r>
            <a:r>
              <a:rPr lang="en-US" sz="1800" b="1" dirty="0" smtClean="0"/>
              <a:t>-0483-01-0013</a:t>
            </a:r>
            <a:endParaRPr lang="en-US" altLang="en-US" sz="1800" b="1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0" y="6475413"/>
            <a:ext cx="2600325" cy="23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2"/>
          </p:nvPr>
        </p:nvSpPr>
        <p:spPr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>
              <a:spcBef>
                <a:spcPct val="0"/>
              </a:spcBef>
              <a:buFontTx/>
              <a:buNone/>
              <a:defRPr sz="16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July 2018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20" r:id="rId1"/>
    <p:sldLayoutId id="2147491221" r:id="rId2"/>
    <p:sldLayoutId id="2147491222" r:id="rId3"/>
    <p:sldLayoutId id="2147491223" r:id="rId4"/>
    <p:sldLayoutId id="2147491224" r:id="rId5"/>
    <p:sldLayoutId id="2147491225" r:id="rId6"/>
    <p:sldLayoutId id="2147491226" r:id="rId7"/>
    <p:sldLayoutId id="2147491227" r:id="rId8"/>
    <p:sldLayoutId id="2147491228" r:id="rId9"/>
    <p:sldLayoutId id="2147491229" r:id="rId10"/>
    <p:sldLayoutId id="214749123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4294967295"/>
          </p:nvPr>
        </p:nvSpPr>
        <p:spPr bwMode="auto">
          <a:noFill/>
        </p:spPr>
        <p:txBody>
          <a:bodyPr vert="horz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September 2018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04D58A0-EF71-4C14-B6CC-C21D1250F7F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35138"/>
            <a:ext cx="8077200" cy="1066800"/>
          </a:xfrm>
        </p:spPr>
        <p:txBody>
          <a:bodyPr/>
          <a:lstStyle/>
          <a:p>
            <a:r>
              <a:rPr lang="en-US" altLang="en-US" sz="3000" dirty="0" smtClean="0"/>
              <a:t>IEEE 802.15 TG13 </a:t>
            </a:r>
            <a:br>
              <a:rPr lang="en-US" altLang="en-US" sz="3000" dirty="0" smtClean="0"/>
            </a:br>
            <a:r>
              <a:rPr lang="en-US" altLang="en-US" sz="3000" dirty="0" smtClean="0"/>
              <a:t>Multi-</a:t>
            </a:r>
            <a:r>
              <a:rPr lang="en-US" altLang="en-US" sz="3000" dirty="0" err="1" smtClean="0"/>
              <a:t>Gbit</a:t>
            </a:r>
            <a:r>
              <a:rPr lang="en-US" altLang="en-US" sz="3000" dirty="0" smtClean="0"/>
              <a:t>/s Optical Wireless Communication </a:t>
            </a:r>
            <a:br>
              <a:rPr lang="en-US" altLang="en-US" sz="3000" dirty="0" smtClean="0"/>
            </a:br>
            <a:r>
              <a:rPr lang="en-US" altLang="en-US" sz="3000" dirty="0" smtClean="0"/>
              <a:t>September 2018 </a:t>
            </a:r>
            <a:r>
              <a:rPr lang="en-US" altLang="en-US" sz="3000" dirty="0" smtClean="0"/>
              <a:t>Closing Plenary</a:t>
            </a:r>
            <a:r>
              <a:rPr lang="en-US" altLang="en-US" sz="3000" dirty="0" smtClean="0"/>
              <a:t> Report</a:t>
            </a:r>
            <a:endParaRPr lang="en-US" altLang="en-US" sz="3000" dirty="0" smtClean="0"/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2591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2018-09-14</a:t>
            </a:r>
            <a:endParaRPr lang="en-US" altLang="en-US" sz="2000" b="0" dirty="0" smtClean="0"/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/>
        </p:nvGraphicFramePr>
        <p:xfrm>
          <a:off x="666750" y="4324350"/>
          <a:ext cx="90265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82" name="Document" r:id="rId4" imgW="8239301" imgH="1079612" progId="Word.Document.8">
                  <p:embed/>
                </p:oleObj>
              </mc:Choice>
              <mc:Fallback>
                <p:oleObj name="Document" r:id="rId4" imgW="8239301" imgH="107961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324350"/>
                        <a:ext cx="902652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37925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sp>
        <p:nvSpPr>
          <p:cNvPr id="1536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7620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Timeline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September 2018</a:t>
            </a:r>
            <a:endParaRPr lang="en-US" altLang="en-US" sz="1600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734607"/>
              </p:ext>
            </p:extLst>
          </p:nvPr>
        </p:nvGraphicFramePr>
        <p:xfrm>
          <a:off x="-1" y="1447800"/>
          <a:ext cx="9144000" cy="498653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33735"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March 2018 (Rosemont)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 of first comments against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PM PHY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Brainstorm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MAC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April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Submit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further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comments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against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Finalize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evaluation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of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PM PHY,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Submit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LB OFDM PHY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text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May 2018 (Warsaw)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Present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LB PHY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features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issue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CfP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June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Prepare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HB OFDM PHY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text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proposals</a:t>
                      </a:r>
                      <a:endParaRPr lang="de-DE" altLang="zh-CN" sz="1600" b="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D2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b="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735">
                <a:tc>
                  <a:txBody>
                    <a:bodyPr/>
                    <a:lstStyle/>
                    <a:p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July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2018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Present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HB OFDM PHY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de-DE" altLang="zh-CN" sz="1600" b="0" kern="120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all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D2 incl. MAC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b="0" kern="120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August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HB PHY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de-DE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September 2018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 MAC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dirty="0" err="1" smtClean="0"/>
                        <a:t>October</a:t>
                      </a:r>
                      <a:r>
                        <a:rPr lang="de-DE" altLang="zh-CN" sz="1600" dirty="0" smtClean="0"/>
                        <a:t> 2018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D4,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D4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Finalize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PHYs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de-DE" altLang="zh-CN" sz="16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de-DE" altLang="zh-CN" sz="16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1737">
                <a:tc>
                  <a:txBody>
                    <a:bodyPr/>
                    <a:lstStyle/>
                    <a:p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November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 comments against D4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Prepare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D5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WGLB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December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WGLB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January 2019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 WGLB comments and start recirculation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February</a:t>
                      </a:r>
                      <a:endParaRPr lang="de-DE" altLang="zh-CN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Submit for MEC review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Request SB from WG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zh-CN" alt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03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83107E0-218B-4453-B106-91E1881773E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/>
              <a:t>This presentation contains the IEEE 802.15 TG13 </a:t>
            </a:r>
            <a:r>
              <a:rPr lang="en-US" altLang="en-US" dirty="0" smtClean="0"/>
              <a:t>closing plenary report for </a:t>
            </a:r>
            <a:r>
              <a:rPr lang="en-US" altLang="en-US" dirty="0"/>
              <a:t>the </a:t>
            </a:r>
            <a:r>
              <a:rPr lang="en-US" altLang="en-US" dirty="0" smtClean="0"/>
              <a:t>September 2018 </a:t>
            </a:r>
            <a:r>
              <a:rPr lang="en-US" altLang="en-US" dirty="0"/>
              <a:t>session in </a:t>
            </a:r>
            <a:r>
              <a:rPr lang="en-US" altLang="en-US" dirty="0" smtClean="0"/>
              <a:t>Kona.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de-DE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September 2018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1788D9C-E751-4CA1-A737-0055BB1AED9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923388"/>
              </p:ext>
            </p:extLst>
          </p:nvPr>
        </p:nvGraphicFramePr>
        <p:xfrm>
          <a:off x="786714" y="1676400"/>
          <a:ext cx="7696200" cy="18893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427">
                <a:tc>
                  <a:txBody>
                    <a:bodyPr/>
                    <a:lstStyle/>
                    <a:p>
                      <a:r>
                        <a:rPr lang="en-US" sz="2000" dirty="0"/>
                        <a:t>Position(s)</a:t>
                      </a:r>
                    </a:p>
                  </a:txBody>
                  <a:tcPr marT="45671" marB="45671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Officer(s)</a:t>
                      </a:r>
                    </a:p>
                  </a:txBody>
                  <a:tcPr marT="45671" marB="4567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638">
                <a:tc>
                  <a:txBody>
                    <a:bodyPr/>
                    <a:lstStyle/>
                    <a:p>
                      <a:r>
                        <a:rPr lang="en-US" sz="2000" dirty="0"/>
                        <a:t>Chair</a:t>
                      </a:r>
                    </a:p>
                  </a:txBody>
                  <a:tcPr marT="45671" marB="45671"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Volker Jungnickel</a:t>
                      </a:r>
                      <a:endParaRPr lang="en-US" sz="2000" b="0" dirty="0"/>
                    </a:p>
                  </a:txBody>
                  <a:tcPr marT="45671" marB="4567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542">
                <a:tc>
                  <a:txBody>
                    <a:bodyPr/>
                    <a:lstStyle/>
                    <a:p>
                      <a:r>
                        <a:rPr lang="en-US" sz="2000" b="0" dirty="0"/>
                        <a:t>Vice </a:t>
                      </a:r>
                      <a:r>
                        <a:rPr lang="en-US" sz="2000" b="0" dirty="0" smtClean="0"/>
                        <a:t>Chairs</a:t>
                      </a:r>
                      <a:endParaRPr lang="en-US" sz="2000" b="0" dirty="0"/>
                    </a:p>
                  </a:txBody>
                  <a:tcPr marT="45671" marB="45671"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Nikola </a:t>
                      </a:r>
                      <a:r>
                        <a:rPr lang="en-US" sz="2000" b="0" dirty="0" err="1" smtClean="0"/>
                        <a:t>Serafimovski</a:t>
                      </a:r>
                      <a:r>
                        <a:rPr lang="en-US" sz="2000" b="0" dirty="0" smtClean="0"/>
                        <a:t>, Sang-</a:t>
                      </a:r>
                      <a:r>
                        <a:rPr lang="en-US" sz="2000" b="0" dirty="0" err="1" smtClean="0"/>
                        <a:t>Kyu</a:t>
                      </a:r>
                      <a:r>
                        <a:rPr lang="en-US" sz="2000" b="0" dirty="0" smtClean="0"/>
                        <a:t> Lim, Xu Wang</a:t>
                      </a:r>
                      <a:endParaRPr lang="en-US" sz="2000" b="0" dirty="0"/>
                    </a:p>
                  </a:txBody>
                  <a:tcPr marT="45671" marB="4567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25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TG</a:t>
                      </a:r>
                      <a:r>
                        <a:rPr lang="en-US" sz="2000" baseline="0" dirty="0" smtClean="0"/>
                        <a:t> Technical </a:t>
                      </a:r>
                      <a:r>
                        <a:rPr lang="en-US" sz="2000" dirty="0"/>
                        <a:t>Editor</a:t>
                      </a:r>
                    </a:p>
                  </a:txBody>
                  <a:tcPr marT="45671" marB="45671"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Chong</a:t>
                      </a:r>
                      <a:r>
                        <a:rPr lang="en-GB" sz="2000" baseline="0" dirty="0" smtClean="0">
                          <a:solidFill>
                            <a:srgbClr val="FF0000"/>
                          </a:solidFill>
                        </a:rPr>
                        <a:t> Han, </a:t>
                      </a:r>
                      <a:r>
                        <a:rPr lang="en-GB" sz="2000" dirty="0" smtClean="0"/>
                        <a:t>Li </a:t>
                      </a:r>
                      <a:r>
                        <a:rPr lang="en-GB" sz="2000" dirty="0"/>
                        <a:t>Qiang (John)</a:t>
                      </a:r>
                      <a:endParaRPr lang="en-US" sz="1800" dirty="0"/>
                    </a:p>
                  </a:txBody>
                  <a:tcPr marT="45671" marB="4567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57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smtClean="0">
                <a:solidFill>
                  <a:schemeClr val="tx2"/>
                </a:solidFill>
              </a:rPr>
              <a:t>TG Officers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2357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September 2018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6EC035D-6983-44A7-9182-D0B7115AE266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27651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TG13 schedule in </a:t>
            </a:r>
            <a:r>
              <a:rPr lang="en-US" altLang="en-US" sz="3200" dirty="0" smtClean="0">
                <a:solidFill>
                  <a:schemeClr val="tx2"/>
                </a:solidFill>
              </a:rPr>
              <a:t>San Diego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graphicFrame>
        <p:nvGraphicFramePr>
          <p:cNvPr id="7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665016"/>
              </p:ext>
            </p:extLst>
          </p:nvPr>
        </p:nvGraphicFramePr>
        <p:xfrm>
          <a:off x="990600" y="1816697"/>
          <a:ext cx="6781800" cy="420310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94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5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37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513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MON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TUE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WED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THU</a:t>
                      </a:r>
                    </a:p>
                  </a:txBody>
                  <a:tcPr marT="45744" marB="457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AM1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1" dirty="0">
                        <a:latin typeface="+mn-lt"/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#2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TGbb#3</a:t>
                      </a: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TG13#6</a:t>
                      </a:r>
                      <a:endParaRPr lang="de-DE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AM2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TGbb#1</a:t>
                      </a:r>
                      <a:endParaRPr lang="en-US" sz="1600" b="0" i="1" dirty="0" smtClean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#3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i="1" dirty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>
                          <a:solidFill>
                            <a:schemeClr val="tx1"/>
                          </a:solidFill>
                        </a:rPr>
                        <a:t>TG13#7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513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PM1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 smtClean="0">
                          <a:latin typeface="+mn-lt"/>
                        </a:rPr>
                        <a:t>TG13#1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TG13#4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TG13#5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TG13#8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395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PM2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TGbb#2</a:t>
                      </a: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5738" algn="l"/>
                        </a:tabLst>
                        <a:defRPr/>
                      </a:pP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TGbb#4</a:t>
                      </a:r>
                      <a:endParaRPr lang="de-DE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September 2018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dirty="0" err="1" smtClean="0"/>
              <a:t>Discuss</a:t>
            </a:r>
            <a:r>
              <a:rPr lang="de-DE" altLang="en-US" dirty="0" smtClean="0"/>
              <a:t> </a:t>
            </a:r>
            <a:r>
              <a:rPr lang="de-DE" altLang="en-US" dirty="0"/>
              <a:t>TG13 </a:t>
            </a:r>
            <a:r>
              <a:rPr lang="de-DE" altLang="en-US" dirty="0" smtClean="0"/>
              <a:t>MAC</a:t>
            </a:r>
            <a:endParaRPr lang="de-DE" altLang="en-US" dirty="0"/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2400" dirty="0" smtClean="0"/>
              <a:t>TG13 Motion </a:t>
            </a:r>
            <a:r>
              <a:rPr lang="de-DE" altLang="en-US" sz="2400" dirty="0" err="1" smtClean="0"/>
              <a:t>to</a:t>
            </a:r>
            <a:r>
              <a:rPr lang="de-DE" altLang="en-US" sz="2400" dirty="0" smtClean="0"/>
              <a:t> </a:t>
            </a:r>
            <a:r>
              <a:rPr lang="de-DE" altLang="en-US" sz="2400" dirty="0" err="1" smtClean="0"/>
              <a:t>support</a:t>
            </a:r>
            <a:r>
              <a:rPr lang="de-DE" altLang="en-US" sz="2400" dirty="0" smtClean="0"/>
              <a:t> </a:t>
            </a:r>
            <a:r>
              <a:rPr lang="de-DE" altLang="en-US" sz="2400" dirty="0" err="1" smtClean="0"/>
              <a:t>polling</a:t>
            </a:r>
            <a:r>
              <a:rPr lang="de-DE" altLang="en-US" sz="2400" dirty="0" smtClean="0"/>
              <a:t> in non-</a:t>
            </a:r>
            <a:r>
              <a:rPr lang="de-DE" altLang="en-US" sz="2400" dirty="0" err="1" smtClean="0"/>
              <a:t>beacon</a:t>
            </a:r>
            <a:r>
              <a:rPr lang="de-DE" altLang="en-US" sz="2400" dirty="0" smtClean="0"/>
              <a:t> </a:t>
            </a:r>
            <a:r>
              <a:rPr lang="de-DE" altLang="en-US" sz="2400" dirty="0" err="1" smtClean="0"/>
              <a:t>enabled</a:t>
            </a:r>
            <a:r>
              <a:rPr lang="de-DE" altLang="en-US" sz="2400" dirty="0" smtClean="0"/>
              <a:t> </a:t>
            </a:r>
            <a:r>
              <a:rPr lang="de-DE" altLang="en-US" sz="2400" dirty="0" err="1" smtClean="0"/>
              <a:t>mode</a:t>
            </a:r>
            <a:r>
              <a:rPr lang="de-DE" altLang="en-US" sz="2400" dirty="0" smtClean="0"/>
              <a:t> </a:t>
            </a:r>
            <a:r>
              <a:rPr lang="de-DE" altLang="en-US" sz="2400" dirty="0" err="1" smtClean="0"/>
              <a:t>and</a:t>
            </a:r>
            <a:r>
              <a:rPr lang="de-DE" altLang="en-US" sz="2400" dirty="0" smtClean="0"/>
              <a:t> CAP/CFP </a:t>
            </a:r>
            <a:r>
              <a:rPr lang="de-DE" altLang="en-US" sz="2400" dirty="0" err="1" smtClean="0"/>
              <a:t>with</a:t>
            </a:r>
            <a:r>
              <a:rPr lang="de-DE" altLang="en-US" sz="2400" dirty="0" smtClean="0"/>
              <a:t> </a:t>
            </a:r>
            <a:r>
              <a:rPr lang="de-DE" altLang="en-US" sz="2400" dirty="0" err="1" smtClean="0"/>
              <a:t>random</a:t>
            </a:r>
            <a:r>
              <a:rPr lang="de-DE" altLang="en-US" sz="2400" dirty="0" smtClean="0"/>
              <a:t> initial </a:t>
            </a:r>
            <a:r>
              <a:rPr lang="de-DE" altLang="en-US" sz="2400" dirty="0" err="1" smtClean="0"/>
              <a:t>access</a:t>
            </a:r>
            <a:r>
              <a:rPr lang="de-DE" altLang="en-US" sz="2400" dirty="0" smtClean="0"/>
              <a:t> </a:t>
            </a:r>
            <a:r>
              <a:rPr lang="de-DE" altLang="en-US" sz="2400" dirty="0" err="1" smtClean="0"/>
              <a:t>and</a:t>
            </a:r>
            <a:r>
              <a:rPr lang="de-DE" altLang="en-US" sz="2400" dirty="0" smtClean="0"/>
              <a:t> </a:t>
            </a:r>
            <a:r>
              <a:rPr lang="de-DE" altLang="en-US" sz="2400" dirty="0" err="1" smtClean="0"/>
              <a:t>deterministic</a:t>
            </a:r>
            <a:r>
              <a:rPr lang="de-DE" altLang="en-US" sz="2400" dirty="0" smtClean="0"/>
              <a:t> TDMA in </a:t>
            </a:r>
            <a:r>
              <a:rPr lang="de-DE" altLang="en-US" sz="2400" dirty="0" err="1" smtClean="0"/>
              <a:t>becaon-enabled</a:t>
            </a:r>
            <a:r>
              <a:rPr lang="de-DE" altLang="en-US" sz="2400" dirty="0" smtClean="0"/>
              <a:t> </a:t>
            </a:r>
            <a:r>
              <a:rPr lang="de-DE" altLang="en-US" sz="2400" dirty="0" err="1" smtClean="0"/>
              <a:t>mode</a:t>
            </a:r>
            <a:endParaRPr lang="de-DE" altLang="en-US" sz="2400" dirty="0" smtClean="0"/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2400" dirty="0"/>
              <a:t>4 </a:t>
            </a:r>
            <a:r>
              <a:rPr lang="de-DE" altLang="en-US" sz="2400" dirty="0" err="1"/>
              <a:t>proposals</a:t>
            </a:r>
            <a:r>
              <a:rPr lang="de-DE" altLang="en-US" sz="2400" dirty="0"/>
              <a:t> on </a:t>
            </a:r>
            <a:r>
              <a:rPr lang="de-DE" altLang="en-US" sz="2400" dirty="0" err="1" smtClean="0"/>
              <a:t>new</a:t>
            </a:r>
            <a:r>
              <a:rPr lang="de-DE" altLang="en-US" sz="2400" dirty="0" smtClean="0"/>
              <a:t> </a:t>
            </a:r>
            <a:r>
              <a:rPr lang="de-DE" altLang="en-US" sz="2400" dirty="0"/>
              <a:t>MAC </a:t>
            </a:r>
            <a:r>
              <a:rPr lang="de-DE" altLang="en-US" sz="2400" dirty="0" err="1" smtClean="0"/>
              <a:t>procedures</a:t>
            </a:r>
            <a:endParaRPr lang="de-DE" altLang="en-US" sz="2400" dirty="0" smtClean="0"/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dirty="0" smtClean="0"/>
              <a:t>New Technical Editor </a:t>
            </a:r>
            <a:r>
              <a:rPr lang="de-DE" altLang="en-US" dirty="0" err="1" smtClean="0"/>
              <a:t>Chon</a:t>
            </a:r>
            <a:r>
              <a:rPr lang="de-DE" altLang="en-US" dirty="0" smtClean="0"/>
              <a:t> Han, </a:t>
            </a:r>
            <a:r>
              <a:rPr lang="de-DE" altLang="en-US" dirty="0" err="1" smtClean="0"/>
              <a:t>supported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by</a:t>
            </a:r>
            <a:r>
              <a:rPr lang="de-DE" altLang="en-US" dirty="0" smtClean="0"/>
              <a:t> John Li </a:t>
            </a:r>
            <a:endParaRPr lang="de-DE" altLang="en-US" dirty="0"/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dirty="0" err="1" smtClean="0"/>
              <a:t>Resolve</a:t>
            </a:r>
            <a:r>
              <a:rPr lang="de-DE" altLang="en-US" dirty="0" smtClean="0"/>
              <a:t> </a:t>
            </a:r>
            <a:r>
              <a:rPr lang="de-DE" altLang="en-US" dirty="0" err="1"/>
              <a:t>comments</a:t>
            </a:r>
            <a:r>
              <a:rPr lang="de-DE" altLang="en-US" dirty="0"/>
              <a:t> </a:t>
            </a:r>
            <a:r>
              <a:rPr lang="de-DE" altLang="en-US" dirty="0" err="1"/>
              <a:t>against</a:t>
            </a:r>
            <a:r>
              <a:rPr lang="de-DE" altLang="en-US" dirty="0"/>
              <a:t> </a:t>
            </a:r>
            <a:r>
              <a:rPr lang="de-DE" altLang="en-US" dirty="0" smtClean="0"/>
              <a:t>D3</a:t>
            </a:r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dirty="0" smtClean="0"/>
              <a:t>D4 will </a:t>
            </a:r>
            <a:r>
              <a:rPr lang="de-DE" altLang="en-US" dirty="0" err="1" smtClean="0"/>
              <a:t>be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ready</a:t>
            </a:r>
            <a:r>
              <a:rPr lang="de-DE" altLang="en-US" dirty="0" smtClean="0"/>
              <a:t> 1st </a:t>
            </a:r>
            <a:r>
              <a:rPr lang="de-DE" altLang="en-US" dirty="0" err="1" smtClean="0"/>
              <a:t>of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October</a:t>
            </a:r>
            <a:endParaRPr lang="de-DE" altLang="en-US" dirty="0"/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dirty="0" smtClean="0"/>
              <a:t>New PHY </a:t>
            </a:r>
            <a:r>
              <a:rPr lang="de-DE" altLang="en-US" dirty="0" err="1" smtClean="0"/>
              <a:t>text</a:t>
            </a:r>
            <a:endParaRPr lang="de-DE" altLang="en-US" dirty="0"/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400" dirty="0" smtClean="0"/>
              <a:t>New text </a:t>
            </a:r>
            <a:r>
              <a:rPr lang="en-US" sz="2400" dirty="0"/>
              <a:t>proposal for LB </a:t>
            </a:r>
            <a:r>
              <a:rPr lang="en-US" sz="2400" dirty="0" smtClean="0"/>
              <a:t>PHY</a:t>
            </a:r>
            <a:endParaRPr lang="de-DE" altLang="en-US" sz="2400" dirty="0"/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dirty="0" smtClean="0"/>
              <a:t>D4 </a:t>
            </a:r>
            <a:r>
              <a:rPr lang="de-DE" altLang="en-US" dirty="0" err="1" smtClean="0"/>
              <a:t>has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been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prepared</a:t>
            </a:r>
            <a:endParaRPr lang="de-DE" altLang="en-US" dirty="0"/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endParaRPr lang="en-GB" altLang="en-US" dirty="0" smtClean="0"/>
          </a:p>
          <a:p>
            <a:pPr algn="just">
              <a:spcBef>
                <a:spcPts val="0"/>
              </a:spcBef>
              <a:spcAft>
                <a:spcPts val="300"/>
              </a:spcAft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E92B1CF-42C3-4957-B9D9-3C50DCFDE095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685800" y="3810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TG13 activities this week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September 2018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/>
              <a:t>TG13 Motion </a:t>
            </a:r>
            <a:r>
              <a:rPr lang="en-US" altLang="en-US" sz="3600" dirty="0" smtClean="0"/>
              <a:t>#20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802.15.13 MAC will support beacon-enabled and non-beacon enabled modes. In the beacon-enabled mode, there will be random access in the CAP and deterministic access in the CFP. In the non-beacon enabled mode a polling scheme will be used. There will be no polling in the beacon-enabled mode.</a:t>
            </a: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>
                <a:sym typeface="Wingdings" panose="05000000000000000000" pitchFamily="2" charset="2"/>
              </a:rPr>
              <a:t>Moved </a:t>
            </a:r>
            <a:r>
              <a:rPr lang="en-GB" altLang="en-US" dirty="0" smtClean="0">
                <a:sym typeface="Wingdings" panose="05000000000000000000" pitchFamily="2" charset="2"/>
              </a:rPr>
              <a:t>by Nikola</a:t>
            </a: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Seconded </a:t>
            </a:r>
            <a:r>
              <a:rPr lang="en-GB" altLang="en-US" dirty="0" smtClean="0">
                <a:sym typeface="Wingdings" panose="05000000000000000000" pitchFamily="2" charset="2"/>
              </a:rPr>
              <a:t>by John </a:t>
            </a:r>
            <a:r>
              <a:rPr lang="en-GB" altLang="en-US" dirty="0">
                <a:sym typeface="Wingdings" panose="05000000000000000000" pitchFamily="2" charset="2"/>
              </a:rPr>
              <a:t>			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Y/N/A = 4/0/0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September 2018</a:t>
            </a: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95414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Plans </a:t>
            </a:r>
            <a:r>
              <a:rPr lang="en-US" altLang="en-US" sz="3600" dirty="0" smtClean="0"/>
              <a:t>until </a:t>
            </a:r>
            <a:r>
              <a:rPr lang="en-US" altLang="en-US" sz="3600" dirty="0" smtClean="0"/>
              <a:t>November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2133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D4 is ready 1</a:t>
            </a:r>
            <a:r>
              <a:rPr lang="en-GB" altLang="en-US" baseline="30000" dirty="0" smtClean="0"/>
              <a:t>st</a:t>
            </a:r>
            <a:r>
              <a:rPr lang="en-GB" altLang="en-US" dirty="0" smtClean="0"/>
              <a:t> of October, Comments due Nov. 6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Finish LB PHY and HB PHY before Oct. 5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Create new MAC text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Include new input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September 2018</a:t>
            </a: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4266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</a:t>
            </a:r>
            <a:r>
              <a:rPr lang="en-US" altLang="en-US" sz="3600" dirty="0" err="1" smtClean="0"/>
              <a:t>Telcos</a:t>
            </a:r>
            <a:r>
              <a:rPr lang="en-US" altLang="en-US" sz="3600" dirty="0" smtClean="0"/>
              <a:t> until </a:t>
            </a:r>
            <a:r>
              <a:rPr lang="en-US" altLang="en-US" sz="3600" dirty="0" smtClean="0"/>
              <a:t>November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2057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TG13 </a:t>
            </a:r>
            <a:r>
              <a:rPr lang="en-GB" altLang="en-US" dirty="0" err="1"/>
              <a:t>Telcos</a:t>
            </a:r>
            <a:r>
              <a:rPr lang="en-GB" altLang="en-US" dirty="0"/>
              <a:t> are scheduled on  </a:t>
            </a: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Oct. 4 	9:30-10:30 EDT on PHYs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Oct. 16 	10:30-11:30 EDT on MAC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Oct. 23 	8:00-10:00 EDT on MAC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Nov. 6 	8:00-10:00 EDT on MAC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September 2018</a:t>
            </a: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6621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Plans </a:t>
            </a:r>
            <a:r>
              <a:rPr lang="en-US" altLang="en-US" sz="3600" dirty="0" smtClean="0"/>
              <a:t>for November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2057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Comment resolution against D4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Motions to include new text into D5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Prepare everything for D5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Motions to start </a:t>
            </a:r>
            <a:r>
              <a:rPr lang="en-GB" altLang="en-US" dirty="0" smtClean="0"/>
              <a:t>WGLB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September 2018</a:t>
            </a: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77204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687</Words>
  <Application>Microsoft Office PowerPoint</Application>
  <PresentationFormat>Bildschirmpräsentation (4:3)</PresentationFormat>
  <Paragraphs>188</Paragraphs>
  <Slides>10</Slides>
  <Notes>10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ＭＳ Ｐゴシック</vt:lpstr>
      <vt:lpstr>ＭＳ Ｐゴシック</vt:lpstr>
      <vt:lpstr>Arial</vt:lpstr>
      <vt:lpstr>Times New Roman</vt:lpstr>
      <vt:lpstr>Wingdings</vt:lpstr>
      <vt:lpstr>802-11-Submission</vt:lpstr>
      <vt:lpstr>Document</vt:lpstr>
      <vt:lpstr>IEEE 802.15 TG13  Multi-Gbit/s Optical Wireless Communication  September 2018 Closing Plenary Report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11-17/0203Xr0</dc:title>
  <dc:subject>Task Group AY November 2015 Meeting Agenda</dc:subject>
  <dc:creator>Nikola Serafimovski</dc:creator>
  <cp:keywords>March 2017</cp:keywords>
  <cp:lastModifiedBy>Jungnickel, Volker</cp:lastModifiedBy>
  <cp:revision>4600</cp:revision>
  <cp:lastPrinted>2014-11-04T15:04:57Z</cp:lastPrinted>
  <dcterms:created xsi:type="dcterms:W3CDTF">2007-04-17T18:10:23Z</dcterms:created>
  <dcterms:modified xsi:type="dcterms:W3CDTF">2018-09-14T02:24:04Z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