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89" r:id="rId3"/>
    <p:sldId id="256" r:id="rId4"/>
    <p:sldId id="275" r:id="rId5"/>
    <p:sldId id="291" r:id="rId6"/>
    <p:sldId id="288" r:id="rId7"/>
    <p:sldId id="271" r:id="rId8"/>
    <p:sldId id="292" r:id="rId9"/>
    <p:sldId id="269" r:id="rId10"/>
    <p:sldId id="266" r:id="rId11"/>
    <p:sldId id="290"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59" autoAdjust="0"/>
    <p:restoredTop sz="99591" autoAdjust="0"/>
  </p:normalViewPr>
  <p:slideViewPr>
    <p:cSldViewPr>
      <p:cViewPr varScale="1">
        <p:scale>
          <a:sx n="86" d="100"/>
          <a:sy n="86" d="100"/>
        </p:scale>
        <p:origin x="1493"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D22D449-5061-478F-BF6A-7EE02259533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68108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D792947-7E61-4BD5-A4E6-D98741BF0C02}"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81638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a:t>
            </a:fld>
            <a:endParaRPr lang="en-US" altLang="en-US"/>
          </a:p>
        </p:txBody>
      </p:sp>
    </p:spTree>
    <p:extLst>
      <p:ext uri="{BB962C8B-B14F-4D97-AF65-F5344CB8AC3E}">
        <p14:creationId xmlns:p14="http://schemas.microsoft.com/office/powerpoint/2010/main" val="1358190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346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867394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503215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250640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66778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Sept. 2018</a:t>
            </a:r>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dirty="0"/>
              <a:t>Yeong Min Jang, </a:t>
            </a:r>
            <a:r>
              <a:rPr lang="en-US" altLang="en-US" dirty="0" err="1"/>
              <a:t>Kookmin</a:t>
            </a:r>
            <a:r>
              <a:rPr lang="en-US" altLang="en-US" dirty="0"/>
              <a:t> University</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A9D35B3-20EF-4259-89EF-2F25F709106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Rectangle 9"/>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15-18-0481-00-007a</a:t>
            </a:r>
            <a:endParaRPr lang="en-US" altLang="ko-KR" sz="1400" dirty="0"/>
          </a:p>
        </p:txBody>
      </p:sp>
    </p:spTree>
    <p:extLst>
      <p:ext uri="{BB962C8B-B14F-4D97-AF65-F5344CB8AC3E}">
        <p14:creationId xmlns:p14="http://schemas.microsoft.com/office/powerpoint/2010/main" val="444520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4F18218-461F-4A48-9AB3-844DCBC8C14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Sept. 2018</a:t>
            </a:r>
          </a:p>
        </p:txBody>
      </p:sp>
      <p:sp>
        <p:nvSpPr>
          <p:cNvPr id="10" name="Rectangle 9"/>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15-18-0481-00-007a</a:t>
            </a:r>
            <a:endParaRPr lang="en-US" altLang="ko-KR" sz="1400" dirty="0"/>
          </a:p>
        </p:txBody>
      </p:sp>
    </p:spTree>
    <p:extLst>
      <p:ext uri="{BB962C8B-B14F-4D97-AF65-F5344CB8AC3E}">
        <p14:creationId xmlns:p14="http://schemas.microsoft.com/office/powerpoint/2010/main" val="315187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2C247BFC-E209-4505-A80F-85109443497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Sept. 2018</a:t>
            </a:r>
          </a:p>
        </p:txBody>
      </p:sp>
      <p:sp>
        <p:nvSpPr>
          <p:cNvPr id="10" name="Rectangle 9"/>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15-18-0481-00-007a</a:t>
            </a:r>
            <a:endParaRPr lang="en-US" altLang="ko-KR" sz="1400" dirty="0"/>
          </a:p>
        </p:txBody>
      </p:sp>
    </p:spTree>
    <p:extLst>
      <p:ext uri="{BB962C8B-B14F-4D97-AF65-F5344CB8AC3E}">
        <p14:creationId xmlns:p14="http://schemas.microsoft.com/office/powerpoint/2010/main" val="3149720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3FD19161-3479-48C9-8CC9-4C2EF1C11965}"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Rectangle 9"/>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15-18-0481-00-007a</a:t>
            </a:r>
            <a:endParaRPr lang="en-US" altLang="ko-KR" sz="1400" dirty="0"/>
          </a:p>
        </p:txBody>
      </p:sp>
      <p:sp>
        <p:nvSpPr>
          <p:cNvPr id="11"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Sept. 2018</a:t>
            </a:r>
          </a:p>
        </p:txBody>
      </p:sp>
    </p:spTree>
    <p:extLst>
      <p:ext uri="{BB962C8B-B14F-4D97-AF65-F5344CB8AC3E}">
        <p14:creationId xmlns:p14="http://schemas.microsoft.com/office/powerpoint/2010/main" val="3095382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a:t>Rick Roberts, Intel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B17727D6-6E72-47A3-8E10-E8D498F028F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8"/>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15-18-0481-00-007a</a:t>
            </a:r>
            <a:endParaRPr lang="en-US" altLang="ko-KR" sz="1400" dirty="0"/>
          </a:p>
        </p:txBody>
      </p:sp>
      <p:sp>
        <p:nvSpPr>
          <p:cNvPr id="10"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Sept. 2018</a:t>
            </a:r>
          </a:p>
        </p:txBody>
      </p:sp>
    </p:spTree>
    <p:extLst>
      <p:ext uri="{BB962C8B-B14F-4D97-AF65-F5344CB8AC3E}">
        <p14:creationId xmlns:p14="http://schemas.microsoft.com/office/powerpoint/2010/main" val="4144672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a:t>Rick Roberts, Intel</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C804C260-7537-4517-937B-DDEA49673A50}"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Sept. 2018</a:t>
            </a:r>
          </a:p>
        </p:txBody>
      </p:sp>
      <p:sp>
        <p:nvSpPr>
          <p:cNvPr id="11" name="Rectangle 10"/>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15-18-0481-00-007a</a:t>
            </a:r>
            <a:endParaRPr lang="en-US" altLang="ko-KR" sz="1400" dirty="0"/>
          </a:p>
        </p:txBody>
      </p:sp>
    </p:spTree>
    <p:extLst>
      <p:ext uri="{BB962C8B-B14F-4D97-AF65-F5344CB8AC3E}">
        <p14:creationId xmlns:p14="http://schemas.microsoft.com/office/powerpoint/2010/main" val="361459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dirty="0"/>
              <a:t>Yeong Min Jang, </a:t>
            </a:r>
            <a:r>
              <a:rPr lang="en-US" altLang="en-US" dirty="0" err="1"/>
              <a:t>Kookmin</a:t>
            </a:r>
            <a:r>
              <a:rPr lang="en-US" altLang="en-US" dirty="0"/>
              <a:t> University</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D72432CB-747A-49BC-AB0D-5987CEA8DFBC}" type="slidenum">
              <a:rPr lang="en-US" altLang="en-US"/>
              <a:pPr/>
              <a:t>‹#›</a:t>
            </a:fld>
            <a:endParaRPr lang="en-US" altLang="en-US"/>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Sept. 2018</a:t>
            </a:r>
          </a:p>
        </p:txBody>
      </p:sp>
      <p:sp>
        <p:nvSpPr>
          <p:cNvPr id="13" name="Rectangle 12"/>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15-18-0481-00-007a</a:t>
            </a:r>
            <a:endParaRPr lang="en-US" altLang="ko-KR" sz="1400" dirty="0"/>
          </a:p>
        </p:txBody>
      </p:sp>
    </p:spTree>
    <p:extLst>
      <p:ext uri="{BB962C8B-B14F-4D97-AF65-F5344CB8AC3E}">
        <p14:creationId xmlns:p14="http://schemas.microsoft.com/office/powerpoint/2010/main" val="361728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a:t>Rick Roberts, Intel</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312A3C2F-5D83-4002-ABE0-6B9CE5D623D3}" type="slidenum">
              <a:rPr lang="en-US" altLang="en-US"/>
              <a:pPr/>
              <a:t>‹#›</a:t>
            </a:fld>
            <a:endParaRPr lang="en-US" altLang="en-US"/>
          </a:p>
        </p:txBody>
      </p:sp>
      <p:sp>
        <p:nvSpPr>
          <p:cNvPr id="6"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Sept. 2018</a:t>
            </a:r>
          </a:p>
        </p:txBody>
      </p:sp>
      <p:sp>
        <p:nvSpPr>
          <p:cNvPr id="9" name="Rectangle 8"/>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15-18-0481-00-007a</a:t>
            </a:r>
            <a:endParaRPr lang="en-US" altLang="ko-KR" sz="1400" dirty="0"/>
          </a:p>
        </p:txBody>
      </p:sp>
    </p:spTree>
    <p:extLst>
      <p:ext uri="{BB962C8B-B14F-4D97-AF65-F5344CB8AC3E}">
        <p14:creationId xmlns:p14="http://schemas.microsoft.com/office/powerpoint/2010/main" val="323129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dirty="0"/>
              <a:t>Yeong Min Jang, </a:t>
            </a:r>
            <a:r>
              <a:rPr lang="en-US" altLang="en-US" dirty="0" err="1"/>
              <a:t>Kookmin</a:t>
            </a:r>
            <a:r>
              <a:rPr lang="en-US" altLang="en-US" dirty="0"/>
              <a:t> University</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63BEA69-124C-4983-86C3-8D9424597F70}"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8"/>
          <p:cNvSpPr>
            <a:spLocks noChangeShapeType="1"/>
          </p:cNvSpPr>
          <p:nvPr userDrawn="1"/>
        </p:nvSpPr>
        <p:spPr bwMode="auto">
          <a:xfrm>
            <a:off x="838200" y="64770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8"/>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15-18-0481-00-007a</a:t>
            </a:r>
            <a:endParaRPr lang="en-US" altLang="ko-KR" sz="1400" dirty="0"/>
          </a:p>
        </p:txBody>
      </p:sp>
      <p:sp>
        <p:nvSpPr>
          <p:cNvPr id="10"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Sept. 2018</a:t>
            </a:r>
          </a:p>
        </p:txBody>
      </p:sp>
    </p:spTree>
    <p:extLst>
      <p:ext uri="{BB962C8B-B14F-4D97-AF65-F5344CB8AC3E}">
        <p14:creationId xmlns:p14="http://schemas.microsoft.com/office/powerpoint/2010/main" val="389169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a:t>Rick Roberts, Intel</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D89CEED-D631-437F-8170-29E9BEAEAFEE}"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Sept. 2018</a:t>
            </a:r>
          </a:p>
        </p:txBody>
      </p:sp>
      <p:sp>
        <p:nvSpPr>
          <p:cNvPr id="11" name="Rectangle 10"/>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15-18-0481-00-007a</a:t>
            </a:r>
            <a:endParaRPr lang="en-US" altLang="ko-KR" sz="1400" dirty="0"/>
          </a:p>
        </p:txBody>
      </p:sp>
    </p:spTree>
    <p:extLst>
      <p:ext uri="{BB962C8B-B14F-4D97-AF65-F5344CB8AC3E}">
        <p14:creationId xmlns:p14="http://schemas.microsoft.com/office/powerpoint/2010/main" val="46345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a:xfrm>
            <a:off x="5486400" y="6475413"/>
            <a:ext cx="3124200" cy="184666"/>
          </a:xfrm>
          <a:prstGeom prst="rect">
            <a:avLst/>
          </a:prstGeom>
        </p:spPr>
        <p:txBody>
          <a:bodyPr/>
          <a:lstStyle>
            <a:lvl1pPr>
              <a:defRPr/>
            </a:lvl1pPr>
          </a:lstStyle>
          <a:p>
            <a:r>
              <a:rPr lang="en-US" altLang="en-US"/>
              <a:t>Rick Roberts, Intel</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5CB7B7E0-0F46-4441-9B04-17FE8EFC6EFA}" type="slidenum">
              <a:rPr lang="en-US" altLang="en-US"/>
              <a:pPr/>
              <a:t>‹#›</a:t>
            </a:fld>
            <a:endParaRPr lang="en-US" altLang="en-US" dirty="0"/>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Sept. 2018</a:t>
            </a:r>
          </a:p>
        </p:txBody>
      </p:sp>
      <p:sp>
        <p:nvSpPr>
          <p:cNvPr id="11" name="Rectangle 10"/>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15-18-0481-00-007a</a:t>
            </a:r>
            <a:endParaRPr lang="en-US" altLang="ko-KR" sz="1400" dirty="0"/>
          </a:p>
        </p:txBody>
      </p:sp>
    </p:spTree>
    <p:extLst>
      <p:ext uri="{BB962C8B-B14F-4D97-AF65-F5344CB8AC3E}">
        <p14:creationId xmlns:p14="http://schemas.microsoft.com/office/powerpoint/2010/main" val="237804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8F5E1E1-0707-4D2A-AECF-2FFA5E69237E}" type="slidenum">
              <a:rPr lang="en-US" altLang="en-US"/>
              <a:pPr/>
              <a:t>‹#›</a:t>
            </a:fld>
            <a:endParaRPr lang="en-US" alt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8"/>
          <p:cNvSpPr>
            <a:spLocks noChangeArrowheads="1"/>
          </p:cNvSpPr>
          <p:nvPr userDrawn="1"/>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15-18-0481-00-007a</a:t>
            </a:r>
            <a:endParaRPr lang="en-US" altLang="ko-KR" sz="1400" dirty="0"/>
          </a:p>
        </p:txBody>
      </p:sp>
      <p:sp>
        <p:nvSpPr>
          <p:cNvPr id="10" name="Date Placeholder 3"/>
          <p:cNvSpPr>
            <a:spLocks noGrp="1"/>
          </p:cNvSpPr>
          <p:nvPr>
            <p:ph type="dt" sz="half" idx="2"/>
          </p:nvPr>
        </p:nvSpPr>
        <p:spPr>
          <a:xfrm>
            <a:off x="685800" y="378281"/>
            <a:ext cx="1600200" cy="215444"/>
          </a:xfrm>
          <a:prstGeom prst="rect">
            <a:avLst/>
          </a:prstGeom>
        </p:spPr>
        <p:txBody>
          <a:bodyPr/>
          <a:lstStyle>
            <a:lvl1pPr>
              <a:defRPr/>
            </a:lvl1pPr>
          </a:lstStyle>
          <a:p>
            <a:r>
              <a:rPr lang="en-US" altLang="en-US" dirty="0"/>
              <a:t>Sept. 2018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Sept. 2018</a:t>
            </a:r>
          </a:p>
        </p:txBody>
      </p:sp>
      <p:sp>
        <p:nvSpPr>
          <p:cNvPr id="5" name="Footer Placeholder 2"/>
          <p:cNvSpPr>
            <a:spLocks noGrp="1"/>
          </p:cNvSpPr>
          <p:nvPr>
            <p:ph type="ftr" sz="quarter" idx="11"/>
          </p:nvPr>
        </p:nvSpPr>
        <p:spPr/>
        <p:txBody>
          <a:bodyPr/>
          <a:lstStyle/>
          <a:p>
            <a:r>
              <a:rPr lang="en-US" altLang="en-US" dirty="0"/>
              <a:t>Yeong Min Jang (</a:t>
            </a:r>
            <a:r>
              <a:rPr lang="en-US" altLang="en-US" dirty="0" err="1"/>
              <a:t>Kookmin</a:t>
            </a:r>
            <a:r>
              <a:rPr lang="en-US" altLang="en-US" dirty="0"/>
              <a:t> University)</a:t>
            </a:r>
          </a:p>
        </p:txBody>
      </p:sp>
      <p:sp>
        <p:nvSpPr>
          <p:cNvPr id="6" name="Slide Number Placeholder 3"/>
          <p:cNvSpPr>
            <a:spLocks noGrp="1"/>
          </p:cNvSpPr>
          <p:nvPr>
            <p:ph type="sldNum" sz="quarter" idx="12"/>
          </p:nvPr>
        </p:nvSpPr>
        <p:spPr/>
        <p:txBody>
          <a:bodyPr/>
          <a:lstStyle/>
          <a:p>
            <a:r>
              <a:rPr lang="en-US" altLang="en-US"/>
              <a:t>Slide </a:t>
            </a:r>
            <a:fld id="{CDB16155-7B20-439D-BDAA-2340252A41AF}" type="slidenum">
              <a:rPr lang="en-US" altLang="en-US"/>
              <a:pPr/>
              <a:t>1</a:t>
            </a:fld>
            <a:endParaRPr lang="en-US" altLang="en-US"/>
          </a:p>
        </p:txBody>
      </p:sp>
      <p:sp>
        <p:nvSpPr>
          <p:cNvPr id="27651" name="Rectangle 3"/>
          <p:cNvSpPr>
            <a:spLocks noChangeArrowheads="1"/>
          </p:cNvSpPr>
          <p:nvPr/>
        </p:nvSpPr>
        <p:spPr bwMode="auto">
          <a:xfrm>
            <a:off x="152400" y="8382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15.7m Closing Report Sept. 2018	</a:t>
            </a:r>
          </a:p>
          <a:p>
            <a:r>
              <a:rPr lang="en-US" altLang="en-US" sz="1600" b="1" dirty="0">
                <a:solidFill>
                  <a:schemeClr val="tx2"/>
                </a:solidFill>
              </a:rPr>
              <a:t>Date Submitted: </a:t>
            </a:r>
            <a:r>
              <a:rPr lang="en-US" altLang="en-US" sz="1600" dirty="0">
                <a:solidFill>
                  <a:schemeClr val="tx2"/>
                </a:solidFill>
              </a:rPr>
              <a:t>Sept. 2018</a:t>
            </a:r>
          </a:p>
          <a:p>
            <a:r>
              <a:rPr lang="en-US" altLang="en-US" sz="1600" b="1" dirty="0">
                <a:solidFill>
                  <a:schemeClr val="tx2"/>
                </a:solidFill>
              </a:rPr>
              <a:t>Source:</a:t>
            </a:r>
            <a:r>
              <a:rPr lang="en-US" altLang="en-US" sz="1600" dirty="0">
                <a:solidFill>
                  <a:schemeClr val="tx2"/>
                </a:solidFill>
              </a:rPr>
              <a:t> Yeong Min Jang [</a:t>
            </a:r>
            <a:r>
              <a:rPr lang="en-US" altLang="en-US" sz="1600" dirty="0" err="1">
                <a:solidFill>
                  <a:schemeClr val="tx2"/>
                </a:solidFill>
              </a:rPr>
              <a:t>Kookmin</a:t>
            </a:r>
            <a:r>
              <a:rPr lang="en-US" altLang="en-US" sz="1600" dirty="0">
                <a:solidFill>
                  <a:schemeClr val="tx2"/>
                </a:solidFill>
              </a:rPr>
              <a:t> University]</a:t>
            </a:r>
          </a:p>
          <a:p>
            <a:r>
              <a:rPr lang="en-US" altLang="en-US" sz="1600" dirty="0">
                <a:solidFill>
                  <a:schemeClr val="tx2"/>
                </a:solidFill>
              </a:rPr>
              <a:t>Address</a:t>
            </a:r>
          </a:p>
          <a:p>
            <a:r>
              <a:rPr lang="en-US" altLang="en-US" sz="1600" dirty="0">
                <a:solidFill>
                  <a:schemeClr val="tx2"/>
                </a:solidFill>
              </a:rPr>
              <a:t>Voice:, FAX:, E-Mail: yjang@kookmin.ac.kr	</a:t>
            </a:r>
          </a:p>
          <a:p>
            <a:pPr>
              <a:spcBef>
                <a:spcPts val="600"/>
              </a:spcBef>
              <a:spcAft>
                <a:spcPts val="600"/>
              </a:spcAft>
            </a:pPr>
            <a:r>
              <a:rPr lang="en-US" altLang="en-US" sz="1600" b="1" dirty="0">
                <a:solidFill>
                  <a:schemeClr val="tx2"/>
                </a:solidFill>
              </a:rPr>
              <a:t>Re:</a:t>
            </a:r>
            <a:endParaRPr lang="en-US" altLang="en-US" sz="16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ko-KR" sz="1600" dirty="0">
                <a:solidFill>
                  <a:schemeClr val="tx2"/>
                </a:solidFill>
                <a:ea typeface="굴림" pitchFamily="50" charset="-127"/>
              </a:rPr>
              <a:t>Status update of TG7m</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ko-KR" sz="1600" dirty="0">
                <a:ea typeface="굴림" pitchFamily="50" charset="-127"/>
              </a:rPr>
              <a:t>Report of TG7m activities during Sept. 2018 Waikoloa Meeting</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7"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10</a:t>
            </a:fld>
            <a:endParaRPr lang="en-US" altLang="en-US"/>
          </a:p>
        </p:txBody>
      </p:sp>
      <p:sp>
        <p:nvSpPr>
          <p:cNvPr id="3" name="Rectangle 2"/>
          <p:cNvSpPr/>
          <p:nvPr/>
        </p:nvSpPr>
        <p:spPr>
          <a:xfrm>
            <a:off x="1371600" y="786824"/>
            <a:ext cx="6400800" cy="584776"/>
          </a:xfrm>
          <a:prstGeom prst="rect">
            <a:avLst/>
          </a:prstGeom>
        </p:spPr>
        <p:txBody>
          <a:bodyPr wrap="square">
            <a:spAutoFit/>
          </a:bodyPr>
          <a:lstStyle/>
          <a:p>
            <a:pPr algn="ctr"/>
            <a:r>
              <a:rPr lang="en-US" sz="3200" u="sng" dirty="0"/>
              <a:t>Updated Milestone and Schedule (2)</a:t>
            </a:r>
          </a:p>
        </p:txBody>
      </p:sp>
      <p:cxnSp>
        <p:nvCxnSpPr>
          <p:cNvPr id="9" name="Straight Connector 9"/>
          <p:cNvCxnSpPr>
            <a:cxnSpLocks/>
          </p:cNvCxnSpPr>
          <p:nvPr/>
        </p:nvCxnSpPr>
        <p:spPr bwMode="auto">
          <a:xfrm>
            <a:off x="419100" y="609600"/>
            <a:ext cx="86360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3" name="Table 12"/>
          <p:cNvGraphicFramePr>
            <a:graphicFrameLocks noGrp="1"/>
          </p:cNvGraphicFramePr>
          <p:nvPr>
            <p:extLst>
              <p:ext uri="{D42A27DB-BD31-4B8C-83A1-F6EECF244321}">
                <p14:modId xmlns:p14="http://schemas.microsoft.com/office/powerpoint/2010/main" val="3706807588"/>
              </p:ext>
            </p:extLst>
          </p:nvPr>
        </p:nvGraphicFramePr>
        <p:xfrm>
          <a:off x="76199" y="1473200"/>
          <a:ext cx="9002484" cy="468376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70840">
                <a:tc gridSpan="4">
                  <a:txBody>
                    <a:bodyPr/>
                    <a:lstStyle/>
                    <a:p>
                      <a:pPr algn="ctr"/>
                      <a:r>
                        <a:rPr lang="en-US" sz="1600" b="1" dirty="0"/>
                        <a:t>2018</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strike="noStrike" baseline="0" dirty="0">
                          <a:solidFill>
                            <a:schemeClr val="accent1"/>
                          </a:solidFill>
                        </a:rPr>
                        <a:t>LB1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rgbClr val="008000"/>
                          </a:solidFill>
                        </a:rPr>
                        <a:t>Release LB D1</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strike="noStrike" baseline="0" dirty="0">
                          <a:solidFill>
                            <a:srgbClr val="008000"/>
                          </a:solidFill>
                        </a:rPr>
                        <a:t>Request for </a:t>
                      </a:r>
                      <a:r>
                        <a:rPr lang="en-US" altLang="ja-JP" sz="1600" strike="noStrike" baseline="0" dirty="0" err="1">
                          <a:solidFill>
                            <a:srgbClr val="008000"/>
                          </a:solidFill>
                        </a:rPr>
                        <a:t>Recirc</a:t>
                      </a:r>
                      <a:r>
                        <a:rPr lang="en-US" altLang="ja-JP" sz="1600" strike="noStrike" baseline="0" dirty="0">
                          <a:solidFill>
                            <a:srgbClr val="008000"/>
                          </a:solidFill>
                        </a:rPr>
                        <a:t> Ballot 1 for D1</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LB D1 comment resolution</a:t>
                      </a:r>
                      <a:endParaRPr lang="en-US" altLang="ja-JP" sz="1600" strike="noStrike" baseline="0" dirty="0">
                        <a:solidFill>
                          <a:srgbClr val="FF0000"/>
                        </a:solidFill>
                      </a:endParaRP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16:rowId xmlns:a16="http://schemas.microsoft.com/office/drawing/2014/main" val="10003"/>
                  </a:ext>
                </a:extLst>
              </a:tr>
              <a:tr h="60452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LB D2</a:t>
                      </a:r>
                      <a:endParaRPr lang="en-US" altLang="ko-KR" sz="1600" strike="sngStrike" dirty="0">
                        <a:solidFill>
                          <a:srgbClr val="FF0000"/>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LB D2 </a:t>
                      </a:r>
                      <a:r>
                        <a:rPr lang="en-US" altLang="ko-KR" sz="1600" baseline="0" dirty="0">
                          <a:solidFill>
                            <a:schemeClr val="accent1"/>
                          </a:solidFill>
                        </a:rPr>
                        <a:t>comment resolution</a:t>
                      </a:r>
                    </a:p>
                  </a:txBody>
                  <a:tcPr>
                    <a:solidFill>
                      <a:srgbClr val="FFFFCC"/>
                    </a:solidFill>
                  </a:tcPr>
                </a:tc>
                <a:tc>
                  <a:txBody>
                    <a:bodyPr/>
                    <a:lstStyle/>
                    <a:p>
                      <a:pPr marL="0" indent="0">
                        <a:buFont typeface="Arial" panose="020B0604020202020204" pitchFamily="34" charset="0"/>
                        <a:buNone/>
                      </a:pPr>
                      <a:endParaRPr lang="en-US" altLang="ja-JP" sz="1600" dirty="0">
                        <a:solidFill>
                          <a:schemeClr val="accent1"/>
                        </a:solidFill>
                      </a:endParaRPr>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ja-JP" sz="1600" dirty="0">
                          <a:solidFill>
                            <a:schemeClr val="accent1"/>
                          </a:solidFill>
                        </a:rPr>
                        <a:t>Release SB D2a</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dirty="0">
                        <a:solidFill>
                          <a:schemeClr val="accent1"/>
                        </a:solidFill>
                      </a:endParaRPr>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dirty="0">
                          <a:solidFill>
                            <a:schemeClr val="accent1"/>
                          </a:solidFill>
                        </a:rPr>
                        <a:t>SB</a:t>
                      </a:r>
                      <a:r>
                        <a:rPr lang="en-US" altLang="ko-KR" sz="1600" baseline="0" dirty="0">
                          <a:solidFill>
                            <a:schemeClr val="accent1"/>
                          </a:solidFill>
                        </a:rPr>
                        <a:t> D2a</a:t>
                      </a:r>
                      <a:r>
                        <a:rPr lang="en-US" altLang="ko-KR" sz="1600" dirty="0">
                          <a:solidFill>
                            <a:schemeClr val="accent1"/>
                          </a:solidFill>
                        </a:rPr>
                        <a:t>  comment resolution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accent1"/>
                        </a:solidFill>
                      </a:endParaRPr>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rgbClr val="FF0000"/>
                          </a:solidFill>
                        </a:rPr>
                        <a:t>SB</a:t>
                      </a:r>
                      <a:r>
                        <a:rPr lang="en-US" altLang="ko-KR" sz="1600" baseline="0" dirty="0">
                          <a:solidFill>
                            <a:srgbClr val="FF0000"/>
                          </a:solidFill>
                        </a:rPr>
                        <a:t> Recirculation</a:t>
                      </a:r>
                      <a:endParaRPr lang="en-US" altLang="ko-KR" sz="1600" dirty="0">
                        <a:solidFill>
                          <a:srgbClr val="FF0000"/>
                        </a:solidFill>
                      </a:endParaRP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dirty="0">
                          <a:solidFill>
                            <a:srgbClr val="FF0000"/>
                          </a:solidFill>
                        </a:rPr>
                        <a:t>SB</a:t>
                      </a:r>
                      <a:r>
                        <a:rPr lang="en-US" altLang="ko-KR" sz="1600" baseline="0" dirty="0">
                          <a:solidFill>
                            <a:srgbClr val="FF0000"/>
                          </a:solidFill>
                        </a:rPr>
                        <a:t> D3</a:t>
                      </a:r>
                      <a:r>
                        <a:rPr lang="en-US" altLang="ko-KR" sz="1600" dirty="0">
                          <a:solidFill>
                            <a:srgbClr val="FF0000"/>
                          </a:solidFill>
                        </a:rPr>
                        <a:t>  comment resolution</a:t>
                      </a: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ko-KR" sz="1600" dirty="0">
                          <a:solidFill>
                            <a:srgbClr val="FF0000"/>
                          </a:solidFill>
                        </a:rPr>
                        <a:t>SA review or SB</a:t>
                      </a:r>
                      <a:r>
                        <a:rPr lang="en-US" altLang="ko-KR" sz="1600" baseline="0" dirty="0">
                          <a:solidFill>
                            <a:srgbClr val="FF0000"/>
                          </a:solidFill>
                        </a:rPr>
                        <a:t> Recirculation</a:t>
                      </a:r>
                      <a:endParaRPr lang="en-US" altLang="ko-KR" sz="1600" dirty="0">
                        <a:solidFill>
                          <a:srgbClr val="FF0000"/>
                        </a:solidFill>
                      </a:endParaRP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rgbClr val="FFFFCC"/>
                    </a:solidFill>
                  </a:tcPr>
                </a:tc>
                <a:extLst>
                  <a:ext uri="{0D108BD9-81ED-4DB2-BD59-A6C34878D82A}">
                    <a16:rowId xmlns:a16="http://schemas.microsoft.com/office/drawing/2014/main" val="10008"/>
                  </a:ext>
                </a:extLst>
              </a:tr>
            </a:tbl>
          </a:graphicData>
        </a:graphic>
      </p:graphicFrame>
      <p:sp>
        <p:nvSpPr>
          <p:cNvPr id="11" name="Footer Placeholder 2">
            <a:extLst>
              <a:ext uri="{FF2B5EF4-FFF2-40B4-BE49-F238E27FC236}">
                <a16:creationId xmlns:a16="http://schemas.microsoft.com/office/drawing/2014/main" id="{D4BC95DB-52A9-4363-BD39-0728A541D4A4}"/>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Sept. 2018</a:t>
            </a:r>
          </a:p>
        </p:txBody>
      </p: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extLst>
      <p:ext uri="{BB962C8B-B14F-4D97-AF65-F5344CB8AC3E}">
        <p14:creationId xmlns:p14="http://schemas.microsoft.com/office/powerpoint/2010/main" val="239101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456690336"/>
              </p:ext>
            </p:extLst>
          </p:nvPr>
        </p:nvGraphicFramePr>
        <p:xfrm>
          <a:off x="76199" y="1564640"/>
          <a:ext cx="9002484" cy="387096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04800">
                <a:tc gridSpan="4">
                  <a:txBody>
                    <a:bodyPr/>
                    <a:lstStyle/>
                    <a:p>
                      <a:pPr algn="ctr"/>
                      <a:r>
                        <a:rPr lang="en-US" sz="1600" b="1" dirty="0"/>
                        <a:t>2019</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0" indent="0">
                        <a:buFont typeface="Arial" panose="020B0604020202020204" pitchFamily="34" charset="0"/>
                        <a:buNone/>
                      </a:pPr>
                      <a:endParaRPr lang="en-US" sz="1400" strike="noStrike" dirty="0">
                        <a:solidFill>
                          <a:schemeClr val="accent1"/>
                        </a:solidFill>
                      </a:endParaRP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400" dirty="0">
                          <a:solidFill>
                            <a:schemeClr val="accent1"/>
                          </a:solidFill>
                        </a:rPr>
                        <a:t>Publish the standard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ko-KR" sz="1400">
                          <a:solidFill>
                            <a:schemeClr val="accent1"/>
                          </a:solidFill>
                        </a:rPr>
                        <a:t>     IEEE 802.15.7-2019</a:t>
                      </a:r>
                      <a:endParaRPr lang="en-US" altLang="ko-KR" sz="1400" dirty="0">
                        <a:solidFill>
                          <a:schemeClr val="accent1"/>
                        </a:solidFill>
                      </a:endParaRPr>
                    </a:p>
                    <a:p>
                      <a:pPr marL="285750" indent="-285750">
                        <a:buFont typeface="Arial" panose="020B0604020202020204" pitchFamily="34" charset="0"/>
                        <a:buChar char="•"/>
                      </a:pPr>
                      <a:endParaRPr lang="en-US" sz="1400" strike="noStrike"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endParaRPr lang="en-US" altLang="ko-KR" sz="1400" dirty="0">
                        <a:solidFill>
                          <a:schemeClr val="accent1"/>
                        </a:solidFill>
                      </a:endParaRP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400" b="1" dirty="0"/>
                        <a:t>April</a:t>
                      </a:r>
                    </a:p>
                  </a:txBody>
                  <a:tcPr>
                    <a:solidFill>
                      <a:srgbClr val="FFFFCC"/>
                    </a:solidFill>
                  </a:tcPr>
                </a:tc>
                <a:tc>
                  <a:txBody>
                    <a:bodyPr/>
                    <a:lstStyle/>
                    <a:p>
                      <a:pPr algn="ctr"/>
                      <a:r>
                        <a:rPr lang="en-US" sz="1400" b="1" dirty="0"/>
                        <a:t>May</a:t>
                      </a:r>
                    </a:p>
                  </a:txBody>
                  <a:tcPr>
                    <a:solidFill>
                      <a:srgbClr val="FFFFCC"/>
                    </a:solidFill>
                  </a:tcPr>
                </a:tc>
                <a:tc>
                  <a:txBody>
                    <a:bodyPr/>
                    <a:lstStyle/>
                    <a:p>
                      <a:pPr algn="ctr"/>
                      <a:r>
                        <a:rPr lang="en-US" sz="14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pPr marL="0" indent="0">
                        <a:buFont typeface="Arial" panose="020B0604020202020204" pitchFamily="34" charset="0"/>
                        <a:buNone/>
                      </a:pPr>
                      <a:endParaRPr lang="en-US" altLang="ko-KR" sz="1400" strike="noStrike" baseline="0" dirty="0">
                        <a:solidFill>
                          <a:schemeClr val="accent1"/>
                        </a:solidFill>
                      </a:endParaRPr>
                    </a:p>
                  </a:txBody>
                  <a:tcPr>
                    <a:solidFill>
                      <a:srgbClr val="FFFFCC"/>
                    </a:solidFill>
                  </a:tcPr>
                </a:tc>
                <a:tc>
                  <a:txBody>
                    <a:bodyPr/>
                    <a:lstStyle/>
                    <a:p>
                      <a:pPr marL="0" indent="0">
                        <a:buFont typeface="Arial" panose="020B0604020202020204" pitchFamily="34" charset="0"/>
                        <a:buNone/>
                      </a:pPr>
                      <a:endParaRPr lang="en-US" altLang="ko-KR" sz="1400" strike="noStrike" baseline="0" dirty="0">
                        <a:solidFill>
                          <a:schemeClr val="accent1"/>
                        </a:solidFill>
                      </a:endParaRPr>
                    </a:p>
                  </a:txBody>
                  <a:tcPr>
                    <a:solidFill>
                      <a:srgbClr val="FFFFCC"/>
                    </a:solidFill>
                  </a:tcPr>
                </a:tc>
                <a:tc>
                  <a:txBody>
                    <a:bodyPr/>
                    <a:lstStyle/>
                    <a:p>
                      <a:pPr marL="0" indent="0">
                        <a:buFont typeface="Arial" panose="020B0604020202020204" pitchFamily="34" charset="0"/>
                        <a:buNone/>
                      </a:pPr>
                      <a:endParaRPr lang="en-US" sz="1400" dirty="0">
                        <a:solidFill>
                          <a:srgbClr val="FF0000"/>
                        </a:solidFill>
                      </a:endParaRPr>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0" indent="0">
                        <a:buFont typeface="Arial" panose="020B0604020202020204" pitchFamily="34" charset="0"/>
                        <a:buNone/>
                      </a:pPr>
                      <a:endParaRPr lang="en-US" altLang="ko-KR" sz="1600" baseline="0" dirty="0">
                        <a:solidFill>
                          <a:schemeClr val="accent1"/>
                        </a:solidFill>
                      </a:endParaRPr>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dirty="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strike="noStrike" baseline="0" dirty="0">
                        <a:solidFill>
                          <a:schemeClr val="accent1"/>
                        </a:solidFill>
                      </a:endParaRP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dirty="0">
                        <a:solidFill>
                          <a:schemeClr val="accent1"/>
                        </a:solidFill>
                      </a:endParaRPr>
                    </a:p>
                  </a:txBody>
                  <a:tcPr>
                    <a:solidFill>
                      <a:srgbClr val="FFFFCC"/>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baseline="0" dirty="0">
                        <a:solidFill>
                          <a:schemeClr val="tx1"/>
                        </a:solidFill>
                      </a:endParaRPr>
                    </a:p>
                  </a:txBody>
                  <a:tcPr>
                    <a:solidFill>
                      <a:srgbClr val="FFFFCC"/>
                    </a:solidFill>
                  </a:tcPr>
                </a:tc>
                <a:tc>
                  <a:txBody>
                    <a:bodyPr/>
                    <a:lstStyle/>
                    <a:p>
                      <a:pPr marL="0" indent="0">
                        <a:buFont typeface="Arial" panose="020B0604020202020204" pitchFamily="34" charset="0"/>
                        <a:buNone/>
                      </a:pPr>
                      <a:endParaRPr lang="en-US" sz="1600" dirty="0">
                        <a:solidFill>
                          <a:schemeClr val="accent1"/>
                        </a:solidFill>
                      </a:endParaRPr>
                    </a:p>
                  </a:txBody>
                  <a:tcPr>
                    <a:solidFill>
                      <a:srgbClr val="FFFFCC"/>
                    </a:solidFill>
                  </a:tcP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11</a:t>
            </a:fld>
            <a:endParaRPr lang="en-US" altLang="en-US"/>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
        <p:nvSpPr>
          <p:cNvPr id="14" name="Rectangle 13"/>
          <p:cNvSpPr/>
          <p:nvPr/>
        </p:nvSpPr>
        <p:spPr>
          <a:xfrm>
            <a:off x="1371600" y="762000"/>
            <a:ext cx="6172200" cy="584776"/>
          </a:xfrm>
          <a:prstGeom prst="rect">
            <a:avLst/>
          </a:prstGeom>
        </p:spPr>
        <p:txBody>
          <a:bodyPr wrap="square">
            <a:spAutoFit/>
          </a:bodyPr>
          <a:lstStyle/>
          <a:p>
            <a:r>
              <a:rPr lang="en-US" sz="3200" u="sng" dirty="0"/>
              <a:t>Updated Milestone and Schedule (1)</a:t>
            </a:r>
          </a:p>
        </p:txBody>
      </p:sp>
      <p:sp>
        <p:nvSpPr>
          <p:cNvPr id="15" name="Footer Placeholder 2">
            <a:extLst>
              <a:ext uri="{FF2B5EF4-FFF2-40B4-BE49-F238E27FC236}">
                <a16:creationId xmlns:a16="http://schemas.microsoft.com/office/drawing/2014/main" id="{F86B27F3-49A6-4AD2-9E96-4788430D7B39}"/>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13" name="Date Placeholder 1"/>
          <p:cNvSpPr>
            <a:spLocks noGrp="1"/>
          </p:cNvSpPr>
          <p:nvPr>
            <p:ph type="dt" sz="half" idx="10"/>
          </p:nvPr>
        </p:nvSpPr>
        <p:spPr>
          <a:xfrm>
            <a:off x="685800" y="378281"/>
            <a:ext cx="1600200" cy="215444"/>
          </a:xfrm>
        </p:spPr>
        <p:txBody>
          <a:bodyPr/>
          <a:lstStyle/>
          <a:p>
            <a:r>
              <a:rPr lang="en-US" altLang="en-US" dirty="0"/>
              <a:t>Sept. 2018</a:t>
            </a:r>
          </a:p>
        </p:txBody>
      </p:sp>
    </p:spTree>
    <p:extLst>
      <p:ext uri="{BB962C8B-B14F-4D97-AF65-F5344CB8AC3E}">
        <p14:creationId xmlns:p14="http://schemas.microsoft.com/office/powerpoint/2010/main" val="2416025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6"/>
          <p:cNvSpPr>
            <a:spLocks noGrp="1"/>
          </p:cNvSpPr>
          <p:nvPr>
            <p:ph type="title"/>
          </p:nvPr>
        </p:nvSpPr>
        <p:spPr>
          <a:xfrm>
            <a:off x="673100" y="2286000"/>
            <a:ext cx="7772400" cy="1905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r>
              <a:rPr lang="en-US" altLang="en-US" b="1" dirty="0"/>
              <a:t>Achievements by TG15.7m </a:t>
            </a:r>
            <a:br>
              <a:rPr lang="en-US" altLang="en-US" b="1" dirty="0"/>
            </a:br>
            <a:r>
              <a:rPr lang="en-US" altLang="en-US" b="1" dirty="0"/>
              <a:t>in Waikoloa and Future Plan</a:t>
            </a:r>
          </a:p>
        </p:txBody>
      </p:sp>
      <p:sp>
        <p:nvSpPr>
          <p:cNvPr id="3" name="Slide Number Placeholder 2"/>
          <p:cNvSpPr>
            <a:spLocks noGrp="1"/>
          </p:cNvSpPr>
          <p:nvPr>
            <p:ph type="sldNum" sz="quarter" idx="12"/>
          </p:nvPr>
        </p:nvSpPr>
        <p:spPr/>
        <p:txBody>
          <a:bodyPr/>
          <a:lstStyle/>
          <a:p>
            <a:r>
              <a:rPr lang="en-US" altLang="en-US">
                <a:solidFill>
                  <a:srgbClr val="000000"/>
                </a:solidFill>
              </a:rPr>
              <a:t>Slide </a:t>
            </a:r>
            <a:fld id="{E52F96BB-5AFC-414C-85F0-B04708DD4BA4}" type="slidenum">
              <a:rPr lang="en-US" altLang="en-US" smtClean="0">
                <a:solidFill>
                  <a:srgbClr val="000000"/>
                </a:solidFill>
              </a:rPr>
              <a:pPr/>
              <a:t>2</a:t>
            </a:fld>
            <a:endParaRPr lang="en-US" altLang="en-US">
              <a:solidFill>
                <a:srgbClr val="000000"/>
              </a:solidFill>
            </a:endParaRPr>
          </a:p>
        </p:txBody>
      </p:sp>
      <p:sp>
        <p:nvSpPr>
          <p:cNvPr id="8" name="Footer Placeholder 2">
            <a:extLst>
              <a:ext uri="{FF2B5EF4-FFF2-40B4-BE49-F238E27FC236}">
                <a16:creationId xmlns:a16="http://schemas.microsoft.com/office/drawing/2014/main" id="{73F8DC29-F1CF-48BC-8A3D-B8B91B90C3D0}"/>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7" name="Date Placeholder 1"/>
          <p:cNvSpPr>
            <a:spLocks noGrp="1"/>
          </p:cNvSpPr>
          <p:nvPr>
            <p:ph type="dt" sz="half" idx="10"/>
          </p:nvPr>
        </p:nvSpPr>
        <p:spPr>
          <a:xfrm>
            <a:off x="685800" y="378281"/>
            <a:ext cx="1600200" cy="215444"/>
          </a:xfrm>
        </p:spPr>
        <p:txBody>
          <a:bodyPr/>
          <a:lstStyle/>
          <a:p>
            <a:r>
              <a:rPr lang="en-US" altLang="en-US" dirty="0"/>
              <a:t>Sept. 2018</a:t>
            </a:r>
          </a:p>
        </p:txBody>
      </p:sp>
      <p:sp>
        <p:nvSpPr>
          <p:cNvPr id="9"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extLst>
      <p:ext uri="{BB962C8B-B14F-4D97-AF65-F5344CB8AC3E}">
        <p14:creationId xmlns:p14="http://schemas.microsoft.com/office/powerpoint/2010/main" val="976823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3</a:t>
            </a:fld>
            <a:endParaRPr lang="en-US" altLang="en-US"/>
          </a:p>
        </p:txBody>
      </p:sp>
      <p:sp>
        <p:nvSpPr>
          <p:cNvPr id="2" name="TextBox 1"/>
          <p:cNvSpPr txBox="1"/>
          <p:nvPr/>
        </p:nvSpPr>
        <p:spPr>
          <a:xfrm>
            <a:off x="609600" y="914400"/>
            <a:ext cx="6009979" cy="584775"/>
          </a:xfrm>
          <a:prstGeom prst="rect">
            <a:avLst/>
          </a:prstGeom>
          <a:noFill/>
        </p:spPr>
        <p:txBody>
          <a:bodyPr wrap="none" rtlCol="0">
            <a:spAutoFit/>
          </a:bodyPr>
          <a:lstStyle/>
          <a:p>
            <a:r>
              <a:rPr lang="en-US" sz="3200" u="sng" dirty="0"/>
              <a:t>Status  at the End of  Sept. Meeting</a:t>
            </a:r>
          </a:p>
        </p:txBody>
      </p:sp>
      <p:sp>
        <p:nvSpPr>
          <p:cNvPr id="3" name="TextBox 2"/>
          <p:cNvSpPr txBox="1"/>
          <p:nvPr/>
        </p:nvSpPr>
        <p:spPr>
          <a:xfrm>
            <a:off x="228600" y="1752600"/>
            <a:ext cx="8763000" cy="1569660"/>
          </a:xfrm>
          <a:prstGeom prst="rect">
            <a:avLst/>
          </a:prstGeom>
          <a:noFill/>
        </p:spPr>
        <p:txBody>
          <a:bodyPr wrap="square" rtlCol="0">
            <a:spAutoFit/>
          </a:bodyPr>
          <a:lstStyle/>
          <a:p>
            <a:pPr marL="457200" indent="-457200">
              <a:spcBef>
                <a:spcPts val="600"/>
              </a:spcBef>
              <a:buFont typeface="Arial" panose="020B0604020202020204" pitchFamily="34" charset="0"/>
              <a:buChar char="•"/>
            </a:pPr>
            <a:endParaRPr lang="en-US" sz="2400" dirty="0"/>
          </a:p>
          <a:p>
            <a:pPr marL="342900" indent="-342900">
              <a:buFont typeface="Arial"/>
              <a:buChar char="•"/>
            </a:pPr>
            <a:r>
              <a:rPr lang="en-US" sz="2400" dirty="0"/>
              <a:t>Sponsor Ballot Recirculation was started in 12 Sept., 2018</a:t>
            </a:r>
          </a:p>
          <a:p>
            <a:pPr marL="342900" indent="-342900">
              <a:buFont typeface="Arial"/>
              <a:buChar char="•"/>
            </a:pPr>
            <a:r>
              <a:rPr lang="en-US" sz="2400" dirty="0"/>
              <a:t>Will close in 22 Sept., 2018</a:t>
            </a:r>
          </a:p>
          <a:p>
            <a:endParaRPr lang="en-US" sz="2400" dirty="0"/>
          </a:p>
        </p:txBody>
      </p:sp>
      <p:sp>
        <p:nvSpPr>
          <p:cNvPr id="9" name="Footer Placeholder 2">
            <a:extLst>
              <a:ext uri="{FF2B5EF4-FFF2-40B4-BE49-F238E27FC236}">
                <a16:creationId xmlns:a16="http://schemas.microsoft.com/office/drawing/2014/main" id="{16E0D42A-77CA-48D5-8D8C-4B9435B9B50A}"/>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7" name="Date Placeholder 1"/>
          <p:cNvSpPr>
            <a:spLocks noGrp="1"/>
          </p:cNvSpPr>
          <p:nvPr>
            <p:ph type="dt" sz="half" idx="10"/>
          </p:nvPr>
        </p:nvSpPr>
        <p:spPr>
          <a:xfrm>
            <a:off x="685800" y="378281"/>
            <a:ext cx="1600200" cy="215444"/>
          </a:xfrm>
        </p:spPr>
        <p:txBody>
          <a:bodyPr/>
          <a:lstStyle/>
          <a:p>
            <a:r>
              <a:rPr lang="en-US" altLang="en-US" dirty="0"/>
              <a:t>Sept. 2018</a:t>
            </a:r>
          </a:p>
        </p:txBody>
      </p:sp>
      <p:sp>
        <p:nvSpPr>
          <p:cNvPr id="10"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4</a:t>
            </a:fld>
            <a:endParaRPr lang="en-US" altLang="en-US"/>
          </a:p>
        </p:txBody>
      </p:sp>
      <p:sp>
        <p:nvSpPr>
          <p:cNvPr id="2" name="TextBox 1"/>
          <p:cNvSpPr txBox="1"/>
          <p:nvPr/>
        </p:nvSpPr>
        <p:spPr>
          <a:xfrm>
            <a:off x="2506097" y="939224"/>
            <a:ext cx="3929474" cy="584775"/>
          </a:xfrm>
          <a:prstGeom prst="rect">
            <a:avLst/>
          </a:prstGeom>
          <a:noFill/>
        </p:spPr>
        <p:txBody>
          <a:bodyPr wrap="none" rtlCol="0">
            <a:spAutoFit/>
          </a:bodyPr>
          <a:lstStyle/>
          <a:p>
            <a:r>
              <a:rPr lang="en-US" sz="3200" u="sng" dirty="0"/>
              <a:t>Task Group Motion #1</a:t>
            </a:r>
          </a:p>
        </p:txBody>
      </p:sp>
      <p:sp>
        <p:nvSpPr>
          <p:cNvPr id="3" name="TextBox 2"/>
          <p:cNvSpPr txBox="1"/>
          <p:nvPr/>
        </p:nvSpPr>
        <p:spPr>
          <a:xfrm>
            <a:off x="533400" y="1595021"/>
            <a:ext cx="8229600" cy="5262979"/>
          </a:xfrm>
          <a:prstGeom prst="rect">
            <a:avLst/>
          </a:prstGeom>
          <a:noFill/>
        </p:spPr>
        <p:txBody>
          <a:bodyPr wrap="square" rtlCol="0">
            <a:spAutoFit/>
          </a:bodyPr>
          <a:lstStyle/>
          <a:p>
            <a:pPr marL="0" indent="0">
              <a:buNone/>
            </a:pPr>
            <a:r>
              <a:rPr lang="en-GB" altLang="ja-JP" sz="2400" b="1" dirty="0"/>
              <a:t>Motion for TG Approval to Form a TG7m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t>TG7m requests that 802.15 WG approve the formation of a Ballot Resolution Committee (BRC) for the Sponsor balloting of the </a:t>
            </a:r>
            <a:r>
              <a:rPr lang="en-US" altLang="ko-KR" sz="2400" i="1" dirty="0"/>
              <a:t>P802.15.7m-D3a</a:t>
            </a:r>
            <a:r>
              <a:rPr lang="en-US" altLang="ja-JP" sz="2400" i="1" dirty="0"/>
              <a:t> with the following membership: Yeong Min Jang</a:t>
            </a:r>
            <a:r>
              <a:rPr lang="en-US" altLang="en-US" sz="2400" i="1" dirty="0"/>
              <a:t>, Rick Roberts, Jaesang Cha, Soo-Young Chang, </a:t>
            </a:r>
            <a:r>
              <a:rPr lang="en-US" altLang="en-US" sz="2400" i="1" dirty="0" err="1"/>
              <a:t>Vinayagam</a:t>
            </a:r>
            <a:r>
              <a:rPr lang="en-US" altLang="en-US" sz="2400" i="1" dirty="0"/>
              <a:t> </a:t>
            </a:r>
            <a:r>
              <a:rPr lang="en-US" altLang="en-US" sz="2400" i="1" dirty="0" err="1"/>
              <a:t>Mariappan</a:t>
            </a:r>
            <a:r>
              <a:rPr lang="en-US" altLang="en-US" sz="2400" i="1" dirty="0"/>
              <a:t> and Van Trang Nguyen</a:t>
            </a:r>
            <a:r>
              <a:rPr lang="en-US" altLang="ja-JP" sz="2400" i="1" dirty="0"/>
              <a:t>. The 802.15 TG7m BRC is authorized to approve comment resolutions and to approve the start of sponsor recirculation ballots of  the revised draft on behalf of the 802.15 WG. </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ja-JP" sz="2400" dirty="0"/>
          </a:p>
          <a:p>
            <a:r>
              <a:rPr lang="en-US" sz="2000" dirty="0"/>
              <a:t>Moved by: Yeong Min Jang</a:t>
            </a:r>
          </a:p>
          <a:p>
            <a:r>
              <a:rPr lang="en-US" sz="2000" dirty="0"/>
              <a:t>Seconded by: Rick</a:t>
            </a:r>
          </a:p>
          <a:p>
            <a:r>
              <a:rPr lang="en-US" sz="2400" dirty="0"/>
              <a:t>Passed Unanimously</a:t>
            </a:r>
          </a:p>
          <a:p>
            <a:endParaRPr lang="en-US" sz="2400" dirty="0">
              <a:solidFill>
                <a:srgbClr val="FF0000"/>
              </a:solidFill>
            </a:endParaRPr>
          </a:p>
        </p:txBody>
      </p:sp>
      <p:sp>
        <p:nvSpPr>
          <p:cNvPr id="9" name="Footer Placeholder 2">
            <a:extLst>
              <a:ext uri="{FF2B5EF4-FFF2-40B4-BE49-F238E27FC236}">
                <a16:creationId xmlns:a16="http://schemas.microsoft.com/office/drawing/2014/main" id="{9F78D273-60D8-407A-80C1-622553B3D96B}"/>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7" name="Date Placeholder 1"/>
          <p:cNvSpPr>
            <a:spLocks noGrp="1"/>
          </p:cNvSpPr>
          <p:nvPr>
            <p:ph type="dt" sz="half" idx="10"/>
          </p:nvPr>
        </p:nvSpPr>
        <p:spPr>
          <a:xfrm>
            <a:off x="685800" y="378281"/>
            <a:ext cx="1600200" cy="215444"/>
          </a:xfrm>
        </p:spPr>
        <p:txBody>
          <a:bodyPr/>
          <a:lstStyle/>
          <a:p>
            <a:r>
              <a:rPr lang="en-US" altLang="en-US" dirty="0"/>
              <a:t>Sept. 2018</a:t>
            </a:r>
          </a:p>
        </p:txBody>
      </p:sp>
      <p:sp>
        <p:nvSpPr>
          <p:cNvPr id="10"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extLst>
      <p:ext uri="{BB962C8B-B14F-4D97-AF65-F5344CB8AC3E}">
        <p14:creationId xmlns:p14="http://schemas.microsoft.com/office/powerpoint/2010/main" val="1492403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5</a:t>
            </a:fld>
            <a:endParaRPr lang="en-US" altLang="en-US"/>
          </a:p>
        </p:txBody>
      </p:sp>
      <p:sp>
        <p:nvSpPr>
          <p:cNvPr id="2" name="TextBox 1"/>
          <p:cNvSpPr txBox="1"/>
          <p:nvPr/>
        </p:nvSpPr>
        <p:spPr>
          <a:xfrm>
            <a:off x="2506097" y="939224"/>
            <a:ext cx="3929474" cy="584775"/>
          </a:xfrm>
          <a:prstGeom prst="rect">
            <a:avLst/>
          </a:prstGeom>
          <a:noFill/>
        </p:spPr>
        <p:txBody>
          <a:bodyPr wrap="none" rtlCol="0">
            <a:spAutoFit/>
          </a:bodyPr>
          <a:lstStyle/>
          <a:p>
            <a:r>
              <a:rPr lang="en-US" sz="3200" u="sng" dirty="0"/>
              <a:t>Task Group Motion #2</a:t>
            </a:r>
          </a:p>
        </p:txBody>
      </p:sp>
      <p:sp>
        <p:nvSpPr>
          <p:cNvPr id="3" name="TextBox 2"/>
          <p:cNvSpPr txBox="1"/>
          <p:nvPr/>
        </p:nvSpPr>
        <p:spPr>
          <a:xfrm>
            <a:off x="533400" y="1595021"/>
            <a:ext cx="8229600" cy="3046988"/>
          </a:xfrm>
          <a:prstGeom prst="rect">
            <a:avLst/>
          </a:prstGeom>
          <a:noFill/>
        </p:spPr>
        <p:txBody>
          <a:bodyPr wrap="square" rtlCol="0">
            <a:spAutoFit/>
          </a:bodyPr>
          <a:lstStyle/>
          <a:p>
            <a:endParaRPr lang="en-US" altLang="ko-KR" sz="2400" i="1" dirty="0"/>
          </a:p>
          <a:p>
            <a:r>
              <a:rPr lang="en-US" altLang="ko-KR" sz="2400" i="1" dirty="0"/>
              <a:t>TG7r1 to incorporate editorial changes as shown in document number 15-18-0444-00 into draft D3a.</a:t>
            </a:r>
          </a:p>
          <a:p>
            <a:endParaRPr lang="en-US" altLang="ko-KR" sz="3200" dirty="0"/>
          </a:p>
          <a:p>
            <a:r>
              <a:rPr lang="en-US" altLang="ko-KR" sz="2000" dirty="0">
                <a:solidFill>
                  <a:srgbClr val="000000"/>
                </a:solidFill>
              </a:rPr>
              <a:t>Moved by: Rick</a:t>
            </a:r>
          </a:p>
          <a:p>
            <a:r>
              <a:rPr lang="en-US" altLang="ko-KR" sz="2000" dirty="0">
                <a:solidFill>
                  <a:srgbClr val="000000"/>
                </a:solidFill>
              </a:rPr>
              <a:t>Seconded by: Yeong Min Jang</a:t>
            </a:r>
          </a:p>
          <a:p>
            <a:r>
              <a:rPr lang="en-US" altLang="ko-KR" sz="2400" dirty="0">
                <a:solidFill>
                  <a:srgbClr val="000000"/>
                </a:solidFill>
              </a:rPr>
              <a:t>Passed Unanimously</a:t>
            </a:r>
          </a:p>
          <a:p>
            <a:endParaRPr lang="en-US" sz="2400" dirty="0">
              <a:solidFill>
                <a:srgbClr val="FF0000"/>
              </a:solidFill>
            </a:endParaRPr>
          </a:p>
        </p:txBody>
      </p:sp>
      <p:sp>
        <p:nvSpPr>
          <p:cNvPr id="9" name="Footer Placeholder 2">
            <a:extLst>
              <a:ext uri="{FF2B5EF4-FFF2-40B4-BE49-F238E27FC236}">
                <a16:creationId xmlns:a16="http://schemas.microsoft.com/office/drawing/2014/main" id="{9F78D273-60D8-407A-80C1-622553B3D96B}"/>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7" name="Date Placeholder 1"/>
          <p:cNvSpPr>
            <a:spLocks noGrp="1"/>
          </p:cNvSpPr>
          <p:nvPr>
            <p:ph type="dt" sz="half" idx="10"/>
          </p:nvPr>
        </p:nvSpPr>
        <p:spPr>
          <a:xfrm>
            <a:off x="685800" y="378281"/>
            <a:ext cx="1600200" cy="215444"/>
          </a:xfrm>
        </p:spPr>
        <p:txBody>
          <a:bodyPr/>
          <a:lstStyle/>
          <a:p>
            <a:r>
              <a:rPr lang="en-US" altLang="en-US" dirty="0"/>
              <a:t>Sept. 2018</a:t>
            </a:r>
          </a:p>
        </p:txBody>
      </p:sp>
      <p:sp>
        <p:nvSpPr>
          <p:cNvPr id="10"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extLst>
      <p:ext uri="{BB962C8B-B14F-4D97-AF65-F5344CB8AC3E}">
        <p14:creationId xmlns:p14="http://schemas.microsoft.com/office/powerpoint/2010/main" val="2174600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6</a:t>
            </a:fld>
            <a:endParaRPr lang="en-US" altLang="en-US"/>
          </a:p>
        </p:txBody>
      </p:sp>
      <p:sp>
        <p:nvSpPr>
          <p:cNvPr id="3" name="Rectangle 2"/>
          <p:cNvSpPr/>
          <p:nvPr/>
        </p:nvSpPr>
        <p:spPr>
          <a:xfrm>
            <a:off x="2362200" y="990600"/>
            <a:ext cx="5181600" cy="584775"/>
          </a:xfrm>
          <a:prstGeom prst="rect">
            <a:avLst/>
          </a:prstGeom>
        </p:spPr>
        <p:txBody>
          <a:bodyPr wrap="square">
            <a:spAutoFit/>
          </a:bodyPr>
          <a:lstStyle/>
          <a:p>
            <a:r>
              <a:rPr lang="en-US" sz="3200" u="sng" dirty="0"/>
              <a:t>Plans for Nov. Meeting</a:t>
            </a:r>
          </a:p>
        </p:txBody>
      </p:sp>
      <p:sp>
        <p:nvSpPr>
          <p:cNvPr id="7" name="TextBox 6"/>
          <p:cNvSpPr txBox="1"/>
          <p:nvPr/>
        </p:nvSpPr>
        <p:spPr>
          <a:xfrm>
            <a:off x="457200" y="2164140"/>
            <a:ext cx="8382000" cy="1569660"/>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defRPr/>
            </a:pPr>
            <a:r>
              <a:rPr lang="en-US" altLang="ko-KR" sz="2400" dirty="0"/>
              <a:t>Sponsor Ballot recirculation comment resolution</a:t>
            </a:r>
          </a:p>
          <a:p>
            <a:endParaRPr lang="en-US" sz="2400" dirty="0"/>
          </a:p>
          <a:p>
            <a:pPr marL="342900" indent="-342900">
              <a:buFont typeface="Arial" panose="020B0604020202020204" pitchFamily="34" charset="0"/>
              <a:buChar char="•"/>
            </a:pPr>
            <a:r>
              <a:rPr lang="en-US" sz="2400" dirty="0"/>
              <a:t>Requesting 2 sessions</a:t>
            </a:r>
          </a:p>
          <a:p>
            <a:pPr marL="342900" indent="-342900">
              <a:buFontTx/>
              <a:buChar char="-"/>
            </a:pPr>
            <a:endParaRPr lang="en-US" sz="2400" dirty="0"/>
          </a:p>
        </p:txBody>
      </p:sp>
      <p:sp>
        <p:nvSpPr>
          <p:cNvPr id="10" name="Footer Placeholder 2">
            <a:extLst>
              <a:ext uri="{FF2B5EF4-FFF2-40B4-BE49-F238E27FC236}">
                <a16:creationId xmlns:a16="http://schemas.microsoft.com/office/drawing/2014/main" id="{350C0743-6B10-44E0-B17C-31D21239920D}"/>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8" name="Date Placeholder 1"/>
          <p:cNvSpPr>
            <a:spLocks noGrp="1"/>
          </p:cNvSpPr>
          <p:nvPr>
            <p:ph type="dt" sz="half" idx="10"/>
          </p:nvPr>
        </p:nvSpPr>
        <p:spPr>
          <a:xfrm>
            <a:off x="685800" y="378281"/>
            <a:ext cx="1600200" cy="215444"/>
          </a:xfrm>
        </p:spPr>
        <p:txBody>
          <a:bodyPr/>
          <a:lstStyle/>
          <a:p>
            <a:r>
              <a:rPr lang="en-US" altLang="en-US" dirty="0"/>
              <a:t>Sept. 2018</a:t>
            </a:r>
          </a:p>
        </p:txBody>
      </p:sp>
      <p:sp>
        <p:nvSpPr>
          <p:cNvPr id="11"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extLst>
      <p:ext uri="{BB962C8B-B14F-4D97-AF65-F5344CB8AC3E}">
        <p14:creationId xmlns:p14="http://schemas.microsoft.com/office/powerpoint/2010/main" val="3547997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7</a:t>
            </a:fld>
            <a:endParaRPr lang="en-US" altLang="en-US"/>
          </a:p>
        </p:txBody>
      </p:sp>
      <p:sp>
        <p:nvSpPr>
          <p:cNvPr id="2" name="TextBox 1"/>
          <p:cNvSpPr txBox="1"/>
          <p:nvPr/>
        </p:nvSpPr>
        <p:spPr>
          <a:xfrm>
            <a:off x="1223011" y="710624"/>
            <a:ext cx="6549389" cy="584776"/>
          </a:xfrm>
          <a:prstGeom prst="rect">
            <a:avLst/>
          </a:prstGeom>
          <a:noFill/>
        </p:spPr>
        <p:txBody>
          <a:bodyPr wrap="none" rtlCol="0">
            <a:spAutoFit/>
          </a:bodyPr>
          <a:lstStyle/>
          <a:p>
            <a:r>
              <a:rPr lang="en-US" sz="3200" u="sng" dirty="0"/>
              <a:t>WG motion #1:</a:t>
            </a:r>
            <a:r>
              <a:rPr lang="en-GB" sz="3200" u="sng" dirty="0"/>
              <a:t> </a:t>
            </a:r>
            <a:r>
              <a:rPr lang="en-GB" altLang="ja-JP" sz="3200" u="sng" dirty="0"/>
              <a:t>to Form a TG7m BRC</a:t>
            </a:r>
            <a:endParaRPr lang="en-US" altLang="en-US" sz="3200" u="sng" dirty="0"/>
          </a:p>
        </p:txBody>
      </p:sp>
      <p:sp>
        <p:nvSpPr>
          <p:cNvPr id="3" name="TextBox 2"/>
          <p:cNvSpPr txBox="1"/>
          <p:nvPr/>
        </p:nvSpPr>
        <p:spPr>
          <a:xfrm>
            <a:off x="609600" y="1364932"/>
            <a:ext cx="8229600" cy="5416868"/>
          </a:xfrm>
          <a:prstGeom prst="rect">
            <a:avLst/>
          </a:prstGeom>
          <a:noFill/>
        </p:spPr>
        <p:txBody>
          <a:bodyPr wrap="square" rtlCol="0">
            <a:spAutoFit/>
          </a:bodyPr>
          <a:lstStyle/>
          <a:p>
            <a:pPr marL="0" indent="0">
              <a:buNone/>
            </a:pPr>
            <a:r>
              <a:rPr lang="en-GB" altLang="ja-JP" sz="2400" b="1" dirty="0"/>
              <a:t>Motion: </a:t>
            </a:r>
            <a:r>
              <a:rPr lang="en-US" altLang="en-US" sz="2400" i="1" dirty="0"/>
              <a:t>Move that </a:t>
            </a:r>
            <a:r>
              <a:rPr lang="en-US" altLang="ja-JP" sz="2400" i="1" dirty="0"/>
              <a:t>802.15 WG approve the formation of a Ballot Resolution Committee (BRC) for the Sponsor balloting of the </a:t>
            </a:r>
            <a:r>
              <a:rPr lang="en-US" altLang="ko-KR" sz="2400" i="1" dirty="0"/>
              <a:t>P802.15.7m- D3a</a:t>
            </a:r>
            <a:r>
              <a:rPr lang="en-US" altLang="ja-JP" sz="2400" i="1" dirty="0"/>
              <a:t> with the following membership: Yeong Min Jang</a:t>
            </a:r>
            <a:r>
              <a:rPr lang="en-US" altLang="en-US" sz="2400" i="1" dirty="0"/>
              <a:t>, Rick Roberts, Jaesang Cha, Soo-Young Chang, </a:t>
            </a:r>
            <a:r>
              <a:rPr lang="en-US" altLang="en-US" sz="2400" i="1" dirty="0" err="1"/>
              <a:t>Vinayagam</a:t>
            </a:r>
            <a:r>
              <a:rPr lang="en-US" altLang="en-US" sz="2400" i="1" dirty="0"/>
              <a:t> </a:t>
            </a:r>
            <a:r>
              <a:rPr lang="en-US" altLang="en-US" sz="2400" i="1" dirty="0" err="1"/>
              <a:t>Mariappan</a:t>
            </a:r>
            <a:r>
              <a:rPr lang="en-US" altLang="en-US" sz="2400" i="1" dirty="0"/>
              <a:t> and Van Trang Nguyen</a:t>
            </a:r>
            <a:r>
              <a:rPr lang="en-US" altLang="ja-JP" sz="2400" i="1" dirty="0"/>
              <a:t>. The 802.15 TG7m BRC is authorized to approve comment resolutions and to approve the start of sponsor recirculation ballots of  the revised draft on behalf of the 802.15 WG. </a:t>
            </a:r>
            <a:r>
              <a:rPr lang="en-US" sz="2400" i="1" dirty="0"/>
              <a:t>Comment resolution on recirculation ballots between sessions will be conducted via reflector email and via teleconferences announced to the reflector as per the LMSC 802 WG P&amp;P.</a:t>
            </a:r>
            <a:endParaRPr lang="en-US" sz="2400" dirty="0"/>
          </a:p>
          <a:p>
            <a:pPr marL="0" indent="0">
              <a:buNone/>
            </a:pPr>
            <a:endParaRPr lang="en-US" altLang="en-US" sz="2400" i="1" dirty="0"/>
          </a:p>
          <a:p>
            <a:r>
              <a:rPr lang="en-US" altLang="en-US" sz="2000" dirty="0"/>
              <a:t>Moved By: Yeong Min</a:t>
            </a:r>
          </a:p>
          <a:p>
            <a:r>
              <a:rPr lang="en-US" altLang="en-US" sz="2000" dirty="0"/>
              <a:t>Seconded By</a:t>
            </a:r>
            <a:r>
              <a:rPr lang="en-US" altLang="en-US" sz="2000" i="1" dirty="0"/>
              <a:t>:</a:t>
            </a:r>
            <a:r>
              <a:rPr lang="ja-JP" altLang="en-US" sz="2000" i="1" dirty="0"/>
              <a:t> </a:t>
            </a:r>
            <a:r>
              <a:rPr lang="en-US" altLang="ja-JP" sz="2000" i="1" dirty="0"/>
              <a:t>Rick</a:t>
            </a:r>
          </a:p>
          <a:p>
            <a:endParaRPr lang="en-US" altLang="ja-JP" sz="1800" i="1" dirty="0"/>
          </a:p>
        </p:txBody>
      </p:sp>
      <p:sp>
        <p:nvSpPr>
          <p:cNvPr id="9" name="Footer Placeholder 2">
            <a:extLst>
              <a:ext uri="{FF2B5EF4-FFF2-40B4-BE49-F238E27FC236}">
                <a16:creationId xmlns:a16="http://schemas.microsoft.com/office/drawing/2014/main" id="{86D5A241-3947-4C3B-91AC-733D03C731D6}"/>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7" name="Date Placeholder 1"/>
          <p:cNvSpPr>
            <a:spLocks noGrp="1"/>
          </p:cNvSpPr>
          <p:nvPr>
            <p:ph type="dt" sz="half" idx="10"/>
          </p:nvPr>
        </p:nvSpPr>
        <p:spPr>
          <a:xfrm>
            <a:off x="685800" y="378281"/>
            <a:ext cx="1600200" cy="215444"/>
          </a:xfrm>
        </p:spPr>
        <p:txBody>
          <a:bodyPr/>
          <a:lstStyle/>
          <a:p>
            <a:r>
              <a:rPr lang="en-US" altLang="en-US" dirty="0"/>
              <a:t>Sept. 2018</a:t>
            </a:r>
          </a:p>
        </p:txBody>
      </p:sp>
      <p:sp>
        <p:nvSpPr>
          <p:cNvPr id="10"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extLst>
      <p:ext uri="{BB962C8B-B14F-4D97-AF65-F5344CB8AC3E}">
        <p14:creationId xmlns:p14="http://schemas.microsoft.com/office/powerpoint/2010/main" val="1675580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8</a:t>
            </a:fld>
            <a:endParaRPr lang="en-US" altLang="en-US"/>
          </a:p>
        </p:txBody>
      </p:sp>
      <p:sp>
        <p:nvSpPr>
          <p:cNvPr id="2" name="TextBox 1"/>
          <p:cNvSpPr txBox="1"/>
          <p:nvPr/>
        </p:nvSpPr>
        <p:spPr>
          <a:xfrm>
            <a:off x="1223011" y="710624"/>
            <a:ext cx="2646878" cy="584775"/>
          </a:xfrm>
          <a:prstGeom prst="rect">
            <a:avLst/>
          </a:prstGeom>
          <a:noFill/>
        </p:spPr>
        <p:txBody>
          <a:bodyPr wrap="none" rtlCol="0">
            <a:spAutoFit/>
          </a:bodyPr>
          <a:lstStyle/>
          <a:p>
            <a:r>
              <a:rPr lang="en-US" sz="3200" u="sng" dirty="0"/>
              <a:t>WG motion #2</a:t>
            </a:r>
            <a:endParaRPr lang="en-US" altLang="en-US" sz="3200" u="sng" dirty="0"/>
          </a:p>
        </p:txBody>
      </p:sp>
      <p:sp>
        <p:nvSpPr>
          <p:cNvPr id="3" name="TextBox 2"/>
          <p:cNvSpPr txBox="1"/>
          <p:nvPr/>
        </p:nvSpPr>
        <p:spPr>
          <a:xfrm>
            <a:off x="609600" y="1364932"/>
            <a:ext cx="8229600" cy="3508653"/>
          </a:xfrm>
          <a:prstGeom prst="rect">
            <a:avLst/>
          </a:prstGeom>
          <a:noFill/>
        </p:spPr>
        <p:txBody>
          <a:bodyPr wrap="square" rtlCol="0">
            <a:spAutoFit/>
          </a:bodyPr>
          <a:lstStyle/>
          <a:p>
            <a:pPr marL="0" indent="0">
              <a:buNone/>
            </a:pPr>
            <a:r>
              <a:rPr lang="en-US" sz="2400" b="1" i="1" dirty="0"/>
              <a:t>Motion</a:t>
            </a:r>
            <a:r>
              <a:rPr lang="en-US" sz="2400" i="1" dirty="0"/>
              <a:t>: that 802.15 WG has reviewed and affirms the CSD [15-14-0216-05-007a-draft-csd-for-ieee-802-15-sg7a] and requests approval from the EC to submit P802-15-7r1-D2 (or current revision) to </a:t>
            </a:r>
            <a:r>
              <a:rPr lang="en-US" sz="2400" i="1" dirty="0" err="1"/>
              <a:t>RevCom</a:t>
            </a:r>
            <a:r>
              <a:rPr lang="en-US" sz="2400" i="1" dirty="0"/>
              <a:t> either conditionally or unconditionally.</a:t>
            </a:r>
          </a:p>
          <a:p>
            <a:pPr marL="0" indent="0">
              <a:buNone/>
            </a:pPr>
            <a:endParaRPr lang="en-US" altLang="en-US" sz="2400" i="1" dirty="0"/>
          </a:p>
          <a:p>
            <a:pPr marL="0" indent="0">
              <a:buNone/>
            </a:pPr>
            <a:endParaRPr lang="en-US" altLang="en-US" sz="2400" i="1" dirty="0"/>
          </a:p>
          <a:p>
            <a:r>
              <a:rPr lang="en-US" altLang="en-US" sz="2000" dirty="0"/>
              <a:t>Moved By: Yeong Min</a:t>
            </a:r>
          </a:p>
          <a:p>
            <a:r>
              <a:rPr lang="en-US" altLang="en-US" sz="2000" dirty="0"/>
              <a:t>Seconded By</a:t>
            </a:r>
            <a:r>
              <a:rPr lang="en-US" altLang="en-US" sz="2000" i="1" dirty="0"/>
              <a:t>:</a:t>
            </a:r>
            <a:r>
              <a:rPr lang="ja-JP" altLang="en-US" sz="2000" i="1" dirty="0"/>
              <a:t> </a:t>
            </a:r>
            <a:r>
              <a:rPr lang="en-US" altLang="ja-JP" sz="2000" i="1" dirty="0"/>
              <a:t>Rick</a:t>
            </a:r>
          </a:p>
          <a:p>
            <a:endParaRPr lang="en-US" altLang="ja-JP" sz="2000" i="1" dirty="0"/>
          </a:p>
          <a:p>
            <a:endParaRPr lang="en-US" altLang="ja-JP" sz="1800" i="1" dirty="0"/>
          </a:p>
        </p:txBody>
      </p:sp>
      <p:sp>
        <p:nvSpPr>
          <p:cNvPr id="9" name="Footer Placeholder 2">
            <a:extLst>
              <a:ext uri="{FF2B5EF4-FFF2-40B4-BE49-F238E27FC236}">
                <a16:creationId xmlns:a16="http://schemas.microsoft.com/office/drawing/2014/main" id="{86D5A241-3947-4C3B-91AC-733D03C731D6}"/>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7" name="Date Placeholder 1"/>
          <p:cNvSpPr>
            <a:spLocks noGrp="1"/>
          </p:cNvSpPr>
          <p:nvPr>
            <p:ph type="dt" sz="half" idx="10"/>
          </p:nvPr>
        </p:nvSpPr>
        <p:spPr>
          <a:xfrm>
            <a:off x="685800" y="378281"/>
            <a:ext cx="1600200" cy="215444"/>
          </a:xfrm>
        </p:spPr>
        <p:txBody>
          <a:bodyPr/>
          <a:lstStyle/>
          <a:p>
            <a:r>
              <a:rPr lang="en-US" altLang="en-US" dirty="0"/>
              <a:t>Sept. 2018</a:t>
            </a:r>
          </a:p>
        </p:txBody>
      </p:sp>
      <p:sp>
        <p:nvSpPr>
          <p:cNvPr id="10"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extLst>
      <p:ext uri="{BB962C8B-B14F-4D97-AF65-F5344CB8AC3E}">
        <p14:creationId xmlns:p14="http://schemas.microsoft.com/office/powerpoint/2010/main" val="2586183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828470602"/>
              </p:ext>
            </p:extLst>
          </p:nvPr>
        </p:nvGraphicFramePr>
        <p:xfrm>
          <a:off x="76199" y="1564640"/>
          <a:ext cx="9002484" cy="468376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04800">
                <a:tc gridSpan="4">
                  <a:txBody>
                    <a:bodyPr/>
                    <a:lstStyle/>
                    <a:p>
                      <a:pPr algn="ctr"/>
                      <a:r>
                        <a:rPr lang="en-US" sz="1600" b="1" dirty="0"/>
                        <a:t>2017</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dirty="0">
                          <a:solidFill>
                            <a:schemeClr val="accent1"/>
                          </a:solidFill>
                        </a:rPr>
                        <a:t>Continue comment resolution against D1</a:t>
                      </a:r>
                    </a:p>
                    <a:p>
                      <a:pPr marL="285750" indent="-285750">
                        <a:buFont typeface="Arial" panose="020B0604020202020204" pitchFamily="34" charset="0"/>
                        <a:buChar char="•"/>
                      </a:pPr>
                      <a:r>
                        <a:rPr lang="en-US" sz="1400" dirty="0">
                          <a:solidFill>
                            <a:schemeClr val="accent1"/>
                          </a:solidFill>
                        </a:rPr>
                        <a:t>Prepare draft D2</a:t>
                      </a:r>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baseline="0" dirty="0">
                          <a:solidFill>
                            <a:schemeClr val="accent1"/>
                          </a:solidFill>
                        </a:rPr>
                        <a:t>Comment resolution to delete against unnecessary parts of D1</a:t>
                      </a:r>
                      <a:endParaRPr lang="en-US" sz="1400" strike="noStrike"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400" dirty="0">
                          <a:solidFill>
                            <a:schemeClr val="accent1"/>
                          </a:solidFill>
                        </a:rPr>
                        <a:t>Finish comment resolution against D1</a:t>
                      </a:r>
                    </a:p>
                    <a:p>
                      <a:pPr marL="285750" indent="-285750">
                        <a:buFont typeface="Arial" panose="020B0604020202020204" pitchFamily="34" charset="0"/>
                        <a:buChar char="•"/>
                      </a:pPr>
                      <a:r>
                        <a:rPr lang="en-US" altLang="ko-KR" sz="1400" dirty="0">
                          <a:solidFill>
                            <a:schemeClr val="accent1"/>
                          </a:solidFill>
                        </a:rPr>
                        <a:t>Prepare draft D2</a:t>
                      </a: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400" b="1" dirty="0"/>
                        <a:t>April</a:t>
                      </a:r>
                    </a:p>
                  </a:txBody>
                  <a:tcPr>
                    <a:solidFill>
                      <a:srgbClr val="FFFFCC"/>
                    </a:solidFill>
                  </a:tcPr>
                </a:tc>
                <a:tc>
                  <a:txBody>
                    <a:bodyPr/>
                    <a:lstStyle/>
                    <a:p>
                      <a:pPr algn="ctr"/>
                      <a:r>
                        <a:rPr lang="en-US" sz="1400" b="1" dirty="0"/>
                        <a:t>May</a:t>
                      </a:r>
                    </a:p>
                  </a:txBody>
                  <a:tcPr>
                    <a:solidFill>
                      <a:srgbClr val="FFFFCC"/>
                    </a:solidFill>
                  </a:tcPr>
                </a:tc>
                <a:tc>
                  <a:txBody>
                    <a:bodyPr/>
                    <a:lstStyle/>
                    <a:p>
                      <a:pPr algn="ctr"/>
                      <a:r>
                        <a:rPr lang="en-US" sz="14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altLang="ko-KR" sz="1400" strike="noStrike" dirty="0">
                          <a:solidFill>
                            <a:schemeClr val="accent1"/>
                          </a:solidFill>
                        </a:rPr>
                        <a:t>Release Draft</a:t>
                      </a:r>
                      <a:r>
                        <a:rPr lang="en-US" altLang="ko-KR" sz="1400" strike="noStrike" baseline="0" dirty="0">
                          <a:solidFill>
                            <a:schemeClr val="accent1"/>
                          </a:solidFill>
                        </a:rPr>
                        <a:t> D2</a:t>
                      </a:r>
                    </a:p>
                  </a:txBody>
                  <a:tcPr>
                    <a:solidFill>
                      <a:srgbClr val="FFFFCC"/>
                    </a:solidFill>
                  </a:tcPr>
                </a:tc>
                <a:tc>
                  <a:txBody>
                    <a:bodyPr/>
                    <a:lstStyle/>
                    <a:p>
                      <a:pPr marL="285750" indent="-285750">
                        <a:buFont typeface="Arial" panose="020B0604020202020204" pitchFamily="34" charset="0"/>
                        <a:buChar char="•"/>
                      </a:pPr>
                      <a:r>
                        <a:rPr lang="en-US" altLang="ko-KR" sz="1400" strike="noStrike" baseline="0" dirty="0">
                          <a:solidFill>
                            <a:schemeClr val="accent1"/>
                          </a:solidFill>
                        </a:rPr>
                        <a:t>D2 comment resolution</a:t>
                      </a:r>
                    </a:p>
                    <a:p>
                      <a:pPr marL="285750" indent="-285750">
                        <a:buFont typeface="Arial" panose="020B0604020202020204" pitchFamily="34" charset="0"/>
                        <a:buChar char="•"/>
                      </a:pPr>
                      <a:r>
                        <a:rPr lang="en-US" altLang="ko-KR" sz="1400" strike="noStrike" baseline="0" dirty="0">
                          <a:solidFill>
                            <a:schemeClr val="accent1"/>
                          </a:solidFill>
                        </a:rPr>
                        <a:t>Prepare D3</a:t>
                      </a:r>
                    </a:p>
                  </a:txBody>
                  <a:tcPr>
                    <a:solidFill>
                      <a:srgbClr val="FFFFCC"/>
                    </a:solidFill>
                  </a:tcPr>
                </a:tc>
                <a:tc>
                  <a:txBody>
                    <a:bodyPr/>
                    <a:lstStyle/>
                    <a:p>
                      <a:pPr marL="285750" indent="-285750">
                        <a:buFont typeface="Arial" panose="020B0604020202020204" pitchFamily="34" charset="0"/>
                        <a:buChar char="•"/>
                      </a:pPr>
                      <a:r>
                        <a:rPr lang="en-US" altLang="ko-KR" sz="1400" dirty="0">
                          <a:solidFill>
                            <a:schemeClr val="accent1"/>
                          </a:solidFill>
                        </a:rPr>
                        <a:t>Release D3</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ko-KR" sz="1400" dirty="0">
                        <a:solidFill>
                          <a:schemeClr val="accent1"/>
                        </a:solidFill>
                      </a:endParaRPr>
                    </a:p>
                    <a:p>
                      <a:pPr marL="285750" indent="-285750">
                        <a:buFont typeface="Arial" panose="020B0604020202020204" pitchFamily="34" charset="0"/>
                        <a:buChar char="•"/>
                      </a:pPr>
                      <a:endParaRPr lang="en-US" sz="1400" dirty="0">
                        <a:solidFill>
                          <a:srgbClr val="FF0000"/>
                        </a:solidFill>
                      </a:endParaRPr>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baseline="0" dirty="0">
                          <a:solidFill>
                            <a:schemeClr val="accent1"/>
                          </a:solidFill>
                        </a:rPr>
                        <a:t>D3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dirty="0">
                          <a:solidFill>
                            <a:schemeClr val="accent1"/>
                          </a:solidFill>
                        </a:rPr>
                        <a:t>Release D4</a:t>
                      </a:r>
                      <a:endParaRPr lang="en-US" altLang="ko-KR" sz="1600" dirty="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D4 comment resolution</a:t>
                      </a: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Release D5</a:t>
                      </a:r>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D5 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baseline="0" dirty="0">
                          <a:solidFill>
                            <a:schemeClr val="tx1"/>
                          </a:solidFill>
                        </a:rPr>
                        <a:t>Request (conditional) approval for Letter Ballot</a:t>
                      </a:r>
                    </a:p>
                  </a:txBody>
                  <a:tcPr>
                    <a:solidFill>
                      <a:srgbClr val="FFFFCC"/>
                    </a:solidFill>
                  </a:tcPr>
                </a:tc>
                <a:tc>
                  <a:txBody>
                    <a:bodyPr/>
                    <a:lstStyle/>
                    <a:p>
                      <a:pPr marL="285750" indent="-285750">
                        <a:buFont typeface="Arial" panose="020B0604020202020204" pitchFamily="34" charset="0"/>
                        <a:buChar char="•"/>
                      </a:pPr>
                      <a:r>
                        <a:rPr lang="en-US" sz="1600" dirty="0">
                          <a:solidFill>
                            <a:schemeClr val="accent1"/>
                          </a:solidFill>
                        </a:rPr>
                        <a:t>Release LB D0</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chemeClr val="accent1"/>
                          </a:solidFill>
                        </a:rPr>
                        <a:t>Letter Ballot 1 for LB D0</a:t>
                      </a:r>
                      <a:endParaRPr lang="en-US" altLang="ko-KR" sz="1600" dirty="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9</a:t>
            </a:fld>
            <a:endParaRPr lang="en-US" altLang="en-US"/>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
        <p:nvSpPr>
          <p:cNvPr id="14" name="Rectangle 13"/>
          <p:cNvSpPr/>
          <p:nvPr/>
        </p:nvSpPr>
        <p:spPr>
          <a:xfrm>
            <a:off x="1371600" y="762000"/>
            <a:ext cx="6172200" cy="584776"/>
          </a:xfrm>
          <a:prstGeom prst="rect">
            <a:avLst/>
          </a:prstGeom>
        </p:spPr>
        <p:txBody>
          <a:bodyPr wrap="square">
            <a:spAutoFit/>
          </a:bodyPr>
          <a:lstStyle/>
          <a:p>
            <a:r>
              <a:rPr lang="en-US" sz="3200" u="sng" dirty="0"/>
              <a:t>Updated Milestone and Schedule (1)</a:t>
            </a:r>
          </a:p>
        </p:txBody>
      </p:sp>
      <p:sp>
        <p:nvSpPr>
          <p:cNvPr id="15" name="Footer Placeholder 2">
            <a:extLst>
              <a:ext uri="{FF2B5EF4-FFF2-40B4-BE49-F238E27FC236}">
                <a16:creationId xmlns:a16="http://schemas.microsoft.com/office/drawing/2014/main" id="{3408F4C6-A5CD-4BE9-9BF0-F3670D5F7AD4}"/>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13" name="Date Placeholder 1"/>
          <p:cNvSpPr>
            <a:spLocks noGrp="1"/>
          </p:cNvSpPr>
          <p:nvPr>
            <p:ph type="dt" sz="half" idx="10"/>
          </p:nvPr>
        </p:nvSpPr>
        <p:spPr>
          <a:xfrm>
            <a:off x="685800" y="378281"/>
            <a:ext cx="1600200" cy="215444"/>
          </a:xfrm>
        </p:spPr>
        <p:txBody>
          <a:bodyPr/>
          <a:lstStyle/>
          <a:p>
            <a:r>
              <a:rPr lang="en-US" altLang="en-US" dirty="0"/>
              <a:t>Sept. 2018</a:t>
            </a:r>
          </a:p>
        </p:txBody>
      </p:sp>
    </p:spTree>
    <p:extLst>
      <p:ext uri="{BB962C8B-B14F-4D97-AF65-F5344CB8AC3E}">
        <p14:creationId xmlns:p14="http://schemas.microsoft.com/office/powerpoint/2010/main" val="3690526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3882</TotalTime>
  <Words>819</Words>
  <Application>Microsoft Office PowerPoint</Application>
  <PresentationFormat>화면 슬라이드 쇼(4:3)</PresentationFormat>
  <Paragraphs>198</Paragraphs>
  <Slides>11</Slides>
  <Notes>6</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11</vt:i4>
      </vt:variant>
    </vt:vector>
  </HeadingPairs>
  <TitlesOfParts>
    <vt:vector size="15" baseType="lpstr">
      <vt:lpstr>굴림</vt:lpstr>
      <vt:lpstr>Arial</vt:lpstr>
      <vt:lpstr>Times New Roman</vt:lpstr>
      <vt:lpstr>Office Theme</vt:lpstr>
      <vt:lpstr>PowerPoint 프레젠테이션</vt:lpstr>
      <vt:lpstr>Achievements by TG15.7m  in Waikoloa and Future Plan</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cp:keywords>CTPClassification=CTP_NT</cp:keywords>
  <dc:description>&lt;doc#&gt;</dc:description>
  <cp:lastModifiedBy>장영민</cp:lastModifiedBy>
  <cp:revision>266</cp:revision>
  <cp:lastPrinted>1998-02-10T13:28:06Z</cp:lastPrinted>
  <dcterms:created xsi:type="dcterms:W3CDTF">2017-03-15T20:51:50Z</dcterms:created>
  <dcterms:modified xsi:type="dcterms:W3CDTF">2018-09-14T01:30:44Z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136fc771-d73d-40b9-938f-efd10dcb5a73</vt:lpwstr>
  </property>
  <property fmtid="{D5CDD505-2E9C-101B-9397-08002B2CF9AE}" pid="3" name="CTP_TimeStamp">
    <vt:lpwstr>2018-03-09 00:38:04Z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