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7"/>
  </p:notesMasterIdLst>
  <p:handoutMasterIdLst>
    <p:handoutMasterId r:id="rId18"/>
  </p:handoutMasterIdLst>
  <p:sldIdLst>
    <p:sldId id="259" r:id="rId5"/>
    <p:sldId id="258" r:id="rId6"/>
    <p:sldId id="305" r:id="rId7"/>
    <p:sldId id="264" r:id="rId8"/>
    <p:sldId id="307" r:id="rId9"/>
    <p:sldId id="294" r:id="rId10"/>
    <p:sldId id="283" r:id="rId11"/>
    <p:sldId id="301" r:id="rId12"/>
    <p:sldId id="308" r:id="rId13"/>
    <p:sldId id="287" r:id="rId14"/>
    <p:sldId id="282" r:id="rId15"/>
    <p:sldId id="26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62" d="100"/>
          <a:sy n="62" d="100"/>
        </p:scale>
        <p:origin x="1738" y="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1606"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802.15-18-0480-00-0000</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September 2018</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802.15-18-0480-00-0000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September 2018</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dirty="0"/>
              <a:t>doc.: IEEE 802.15-18-0480-00-0000</a:t>
            </a:r>
          </a:p>
        </p:txBody>
      </p:sp>
      <p:sp>
        <p:nvSpPr>
          <p:cNvPr id="5" name="Date Placeholder 4"/>
          <p:cNvSpPr>
            <a:spLocks noGrp="1"/>
          </p:cNvSpPr>
          <p:nvPr>
            <p:ph type="dt" idx="11"/>
          </p:nvPr>
        </p:nvSpPr>
        <p:spPr>
          <a:xfrm>
            <a:off x="654050" y="95706"/>
            <a:ext cx="2736850" cy="215444"/>
          </a:xfrm>
        </p:spPr>
        <p:txBody>
          <a:bodyPr/>
          <a:lstStyle/>
          <a:p>
            <a:r>
              <a:rPr lang="en-US" altLang="en-US" dirty="0" err="1"/>
              <a:t>Septe</a:t>
            </a:r>
            <a:r>
              <a:rPr lang="en-US" altLang="en-US" dirty="0"/>
              <a:t>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11</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a:t>doc.: IEEE 802.15-18-0480-00-0000</a:t>
            </a:r>
            <a:endParaRPr lang="en-US" altLang="en-US" dirty="0"/>
          </a:p>
        </p:txBody>
      </p:sp>
      <p:sp>
        <p:nvSpPr>
          <p:cNvPr id="5" name="Date Placeholder 4"/>
          <p:cNvSpPr>
            <a:spLocks noGrp="1"/>
          </p:cNvSpPr>
          <p:nvPr>
            <p:ph type="dt" idx="1"/>
          </p:nvPr>
        </p:nvSpPr>
        <p:spPr/>
        <p:txBody>
          <a:bodyPr/>
          <a:lstStyle/>
          <a:p>
            <a:r>
              <a:rPr lang="en-US" altLang="en-US"/>
              <a:t>Sept 2018</a:t>
            </a:r>
            <a:endParaRPr lang="en-US" altLang="en-US" dirty="0"/>
          </a:p>
        </p:txBody>
      </p:sp>
      <p:sp>
        <p:nvSpPr>
          <p:cNvPr id="6" name="Footer Placeholder 5"/>
          <p:cNvSpPr>
            <a:spLocks noGrp="1"/>
          </p:cNvSpPr>
          <p:nvPr>
            <p:ph type="ftr" sz="quarter" idx="4"/>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B4E629C1-5BD2-4262-B1A1-99CFE7716E79}" type="slidenum">
              <a:rPr lang="en-US" altLang="en-US" smtClean="0"/>
              <a:pPr/>
              <a:t>3</a:t>
            </a:fld>
            <a:endParaRPr lang="en-US" altLang="en-US"/>
          </a:p>
        </p:txBody>
      </p:sp>
    </p:spTree>
    <p:extLst>
      <p:ext uri="{BB962C8B-B14F-4D97-AF65-F5344CB8AC3E}">
        <p14:creationId xmlns:p14="http://schemas.microsoft.com/office/powerpoint/2010/main" val="1429659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a:t>doc.: IEEE 802.15-18-0480-00-0000</a:t>
            </a:r>
            <a:endParaRPr lang="en-US" altLang="en-US" dirty="0"/>
          </a:p>
        </p:txBody>
      </p:sp>
      <p:sp>
        <p:nvSpPr>
          <p:cNvPr id="5" name="Date Placeholder 4"/>
          <p:cNvSpPr>
            <a:spLocks noGrp="1"/>
          </p:cNvSpPr>
          <p:nvPr>
            <p:ph type="dt" idx="1"/>
          </p:nvPr>
        </p:nvSpPr>
        <p:spPr/>
        <p:txBody>
          <a:bodyPr/>
          <a:lstStyle/>
          <a:p>
            <a:r>
              <a:rPr lang="en-US" altLang="en-US"/>
              <a:t>Sept 2018</a:t>
            </a:r>
            <a:endParaRPr lang="en-US" altLang="en-US" dirty="0"/>
          </a:p>
        </p:txBody>
      </p:sp>
      <p:sp>
        <p:nvSpPr>
          <p:cNvPr id="6" name="Footer Placeholder 5"/>
          <p:cNvSpPr>
            <a:spLocks noGrp="1"/>
          </p:cNvSpPr>
          <p:nvPr>
            <p:ph type="ftr" sz="quarter" idx="4"/>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3509101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802.15-18-0242-00-0000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6</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7</a:t>
            </a:fld>
            <a:endParaRPr lang="en-US"/>
          </a:p>
        </p:txBody>
      </p:sp>
    </p:spTree>
    <p:extLst>
      <p:ext uri="{BB962C8B-B14F-4D97-AF65-F5344CB8AC3E}">
        <p14:creationId xmlns:p14="http://schemas.microsoft.com/office/powerpoint/2010/main" val="337474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720545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304619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9310FB07-EAD7-4E5A-9453-7BAD69C4FB06}"/>
              </a:ext>
            </a:extLst>
          </p:cNvPr>
          <p:cNvSpPr>
            <a:spLocks noGrp="1"/>
          </p:cNvSpPr>
          <p:nvPr>
            <p:ph type="dt" sz="half" idx="10"/>
          </p:nvPr>
        </p:nvSpPr>
        <p:spPr/>
        <p:txBody>
          <a:bodyPr/>
          <a:lstStyle/>
          <a:p>
            <a:r>
              <a:rPr lang="en-US" altLang="en-US" dirty="0"/>
              <a:t>September 2018</a:t>
            </a:r>
          </a:p>
        </p:txBody>
      </p:sp>
      <p:sp>
        <p:nvSpPr>
          <p:cNvPr id="5" name="Footer Placeholder 4">
            <a:extLst>
              <a:ext uri="{FF2B5EF4-FFF2-40B4-BE49-F238E27FC236}">
                <a16:creationId xmlns:a16="http://schemas.microsoft.com/office/drawing/2014/main" id="{441641AA-57FB-4C29-8B12-86B468EC627C}"/>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6" name="Slide Number Placeholder 5">
            <a:extLst>
              <a:ext uri="{FF2B5EF4-FFF2-40B4-BE49-F238E27FC236}">
                <a16:creationId xmlns:a16="http://schemas.microsoft.com/office/drawing/2014/main" id="{4CA52070-AD44-4250-B16A-6CF305B190DD}"/>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Sept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Sept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Sept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Sept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Sept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Sept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Sept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dirty="0"/>
              <a:t>September 2018</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2018</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15-18-0480-01-0000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dirty="0"/>
              <a:t>September 2018</a:t>
            </a:r>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Sept 2018</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13 Sept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Sept,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Sept,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802.11bb</a:t>
            </a:r>
            <a:br>
              <a:rPr lang="en-US" b="1" dirty="0"/>
            </a:br>
            <a:r>
              <a:rPr lang="en-US" b="1" dirty="0"/>
              <a:t>Light Communications</a:t>
            </a:r>
          </a:p>
        </p:txBody>
      </p:sp>
      <p:sp>
        <p:nvSpPr>
          <p:cNvPr id="3" name="Content Placeholder 2"/>
          <p:cNvSpPr>
            <a:spLocks noGrp="1"/>
          </p:cNvSpPr>
          <p:nvPr>
            <p:ph idx="1"/>
          </p:nvPr>
        </p:nvSpPr>
        <p:spPr>
          <a:xfrm>
            <a:off x="990600" y="2362200"/>
            <a:ext cx="6315705" cy="2286000"/>
          </a:xfrm>
        </p:spPr>
        <p:txBody>
          <a:bodyPr/>
          <a:lstStyle/>
          <a:p>
            <a:pPr>
              <a:defRPr/>
            </a:pPr>
            <a:r>
              <a:rPr lang="en-GB" altLang="en-US" sz="2400" dirty="0"/>
              <a:t>Worked on the following documents</a:t>
            </a:r>
          </a:p>
          <a:p>
            <a:pPr lvl="1">
              <a:defRPr/>
            </a:pPr>
            <a:r>
              <a:rPr lang="en-GB" altLang="en-US" sz="2000" dirty="0"/>
              <a:t>Channel model (</a:t>
            </a:r>
            <a:r>
              <a:rPr lang="en-GB" altLang="en-US" sz="2000" b="1" dirty="0"/>
              <a:t>doc. 11-18/1582r2</a:t>
            </a:r>
            <a:r>
              <a:rPr lang="en-GB" altLang="en-US" sz="2000" dirty="0"/>
              <a:t>) </a:t>
            </a:r>
            <a:endParaRPr lang="en-GB" altLang="en-US" sz="1800" dirty="0"/>
          </a:p>
          <a:p>
            <a:pPr lvl="1">
              <a:defRPr/>
            </a:pPr>
            <a:r>
              <a:rPr lang="en-GB" altLang="en-US" sz="2000" dirty="0"/>
              <a:t>Simulation Scenarios (</a:t>
            </a:r>
            <a:r>
              <a:rPr lang="en-GB" altLang="en-US" sz="2000" b="1" dirty="0"/>
              <a:t>doc. 11-18/1423r3</a:t>
            </a:r>
            <a:r>
              <a:rPr lang="en-GB" altLang="en-US" sz="2000" dirty="0"/>
              <a:t>)</a:t>
            </a:r>
            <a:endParaRPr lang="en-GB" altLang="en-US" sz="1800" b="1" dirty="0"/>
          </a:p>
          <a:p>
            <a:pPr lvl="1">
              <a:defRPr/>
            </a:pPr>
            <a:r>
              <a:rPr lang="en-GB" altLang="en-US" sz="2000" dirty="0"/>
              <a:t>Evaluation Methodology (</a:t>
            </a:r>
            <a:r>
              <a:rPr lang="en-GB" altLang="en-US" sz="2000" b="1" dirty="0"/>
              <a:t>doc. 11-18/1429r1</a:t>
            </a:r>
            <a:r>
              <a:rPr lang="en-GB" altLang="en-US" sz="2000" dirty="0"/>
              <a:t>)</a:t>
            </a:r>
          </a:p>
          <a:p>
            <a:r>
              <a:rPr lang="en-GB" altLang="en-US" sz="2400" dirty="0"/>
              <a:t>Closing report: 18/1664r0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dirty="0"/>
              <a:t>September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359431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11</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dirty="0"/>
              <a:t>September 2018</a:t>
            </a:r>
          </a:p>
        </p:txBody>
      </p:sp>
      <p:sp>
        <p:nvSpPr>
          <p:cNvPr id="2" name="Rectangle 1">
            <a:extLst>
              <a:ext uri="{FF2B5EF4-FFF2-40B4-BE49-F238E27FC236}">
                <a16:creationId xmlns:a16="http://schemas.microsoft.com/office/drawing/2014/main" id="{DBCE2A97-AE70-415C-BC2E-5838A4FBEC76}"/>
              </a:ext>
            </a:extLst>
          </p:cNvPr>
          <p:cNvSpPr/>
          <p:nvPr/>
        </p:nvSpPr>
        <p:spPr bwMode="auto">
          <a:xfrm>
            <a:off x="6096000" y="5898581"/>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146468" cy="276999"/>
          </a:xfrm>
          <a:prstGeom prst="rect">
            <a:avLst/>
          </a:prstGeom>
          <a:noFill/>
        </p:spPr>
        <p:txBody>
          <a:bodyPr wrap="none" rtlCol="0">
            <a:spAutoFit/>
          </a:bodyPr>
          <a:lstStyle/>
          <a:p>
            <a:r>
              <a:rPr lang="en-US" b="1"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3810000" y="59055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103187" cy="276999"/>
          </a:xfrm>
          <a:prstGeom prst="rect">
            <a:avLst/>
          </a:prstGeom>
          <a:noFill/>
        </p:spPr>
        <p:txBody>
          <a:bodyPr wrap="none" rtlCol="0">
            <a:spAutoFit/>
          </a:bodyPr>
          <a:lstStyle/>
          <a:p>
            <a:r>
              <a:rPr lang="en-US" b="1" dirty="0"/>
              <a:t>Revised Dates</a:t>
            </a:r>
          </a:p>
        </p:txBody>
      </p:sp>
      <p:graphicFrame>
        <p:nvGraphicFramePr>
          <p:cNvPr id="13" name="Table 12">
            <a:extLst>
              <a:ext uri="{FF2B5EF4-FFF2-40B4-BE49-F238E27FC236}">
                <a16:creationId xmlns:a16="http://schemas.microsoft.com/office/drawing/2014/main" id="{0A6A0791-9766-4718-9F1E-77DB123CEAA1}"/>
              </a:ext>
            </a:extLst>
          </p:cNvPr>
          <p:cNvGraphicFramePr>
            <a:graphicFrameLocks noGrp="1"/>
          </p:cNvGraphicFramePr>
          <p:nvPr>
            <p:extLst>
              <p:ext uri="{D42A27DB-BD31-4B8C-83A1-F6EECF244321}">
                <p14:modId xmlns:p14="http://schemas.microsoft.com/office/powerpoint/2010/main" val="4208518204"/>
              </p:ext>
            </p:extLst>
          </p:nvPr>
        </p:nvGraphicFramePr>
        <p:xfrm>
          <a:off x="1371600" y="2133600"/>
          <a:ext cx="6972300" cy="3200400"/>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3336049185"/>
                    </a:ext>
                  </a:extLst>
                </a:gridCol>
                <a:gridCol w="2400300">
                  <a:extLst>
                    <a:ext uri="{9D8B030D-6E8A-4147-A177-3AD203B41FA5}">
                      <a16:colId xmlns:a16="http://schemas.microsoft.com/office/drawing/2014/main" val="1921072032"/>
                    </a:ext>
                  </a:extLst>
                </a:gridCol>
                <a:gridCol w="2247900">
                  <a:extLst>
                    <a:ext uri="{9D8B030D-6E8A-4147-A177-3AD203B41FA5}">
                      <a16:colId xmlns:a16="http://schemas.microsoft.com/office/drawing/2014/main" val="3834352144"/>
                    </a:ext>
                  </a:extLst>
                </a:gridCol>
              </a:tblGrid>
              <a:tr h="41955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Amendment Number</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Task Group</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Projected REVCOM Date</a:t>
                      </a:r>
                    </a:p>
                  </a:txBody>
                  <a:tcPr marL="68580" marR="68580" marT="34290" marB="34290" horzOverflow="overflow">
                    <a:noFill/>
                  </a:tcPr>
                </a:tc>
                <a:extLst>
                  <a:ext uri="{0D108BD9-81ED-4DB2-BD59-A6C34878D82A}">
                    <a16:rowId xmlns:a16="http://schemas.microsoft.com/office/drawing/2014/main" val="3578554141"/>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accent2"/>
                          </a:solidFill>
                          <a:effectLst/>
                          <a:latin typeface="Times New Roman" pitchFamily="18" charset="0"/>
                        </a:rPr>
                        <a:t>TGai</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16556490"/>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TGah</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414023622"/>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3</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TGaj</a:t>
                      </a:r>
                      <a:endParaRPr kumimoji="0" lang="en-US" sz="1500" b="0" i="0" u="none" strike="noStrike" cap="none" normalizeH="0" baseline="0" dirty="0">
                        <a:ln>
                          <a:noFill/>
                        </a:ln>
                        <a:solidFill>
                          <a:srgbClr val="0070C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3227809256"/>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802.11-2016 Amendment 4</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TGak</a:t>
                      </a:r>
                      <a:endParaRPr kumimoji="0" lang="en-US" sz="1500" b="0" i="0" u="none" strike="noStrike" cap="none" normalizeH="0" baseline="0" dirty="0">
                        <a:ln>
                          <a:noFill/>
                        </a:ln>
                        <a:solidFill>
                          <a:srgbClr val="00206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1982380037"/>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5</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kern="1200" cap="none" normalizeH="0" baseline="0" dirty="0" err="1">
                          <a:ln>
                            <a:noFill/>
                          </a:ln>
                          <a:solidFill>
                            <a:schemeClr val="accent2"/>
                          </a:solidFill>
                          <a:effectLst/>
                          <a:latin typeface="Times New Roman" pitchFamily="18" charset="0"/>
                          <a:ea typeface="+mn-ea"/>
                          <a:cs typeface="+mn-cs"/>
                        </a:rPr>
                        <a:t>TGaq</a:t>
                      </a:r>
                      <a:endParaRPr kumimoji="0" lang="en-US" sz="1500" b="0" i="0" u="none" strike="noStrike" kern="1200" cap="none" normalizeH="0" baseline="0" dirty="0">
                        <a:ln>
                          <a:noFill/>
                        </a:ln>
                        <a:solidFill>
                          <a:schemeClr val="accent2"/>
                        </a:solidFill>
                        <a:effectLst/>
                        <a:latin typeface="Times New Roman" pitchFamily="18" charset="0"/>
                        <a:ea typeface="+mn-ea"/>
                        <a:cs typeface="+mn-cs"/>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kern="1200" cap="none" normalizeH="0" baseline="0" dirty="0">
                          <a:ln>
                            <a:noFill/>
                          </a:ln>
                          <a:solidFill>
                            <a:schemeClr val="accent2"/>
                          </a:solidFill>
                          <a:effectLst/>
                          <a:latin typeface="Times New Roman" pitchFamily="18" charset="0"/>
                          <a:ea typeface="+mn-ea"/>
                          <a:cs typeface="+mn-cs"/>
                        </a:rPr>
                        <a:t>June 2018</a:t>
                      </a:r>
                    </a:p>
                  </a:txBody>
                  <a:tcPr marL="68580" marR="68580" marT="34290" marB="34290" horzOverflow="overflow">
                    <a:noFill/>
                  </a:tcPr>
                </a:tc>
                <a:extLst>
                  <a:ext uri="{0D108BD9-81ED-4DB2-BD59-A6C34878D82A}">
                    <a16:rowId xmlns:a16="http://schemas.microsoft.com/office/drawing/2014/main" val="4167905179"/>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6</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TGax – </a:t>
                      </a:r>
                      <a:r>
                        <a:rPr kumimoji="0" lang="en-US" sz="1500" b="0" i="0" u="none" strike="noStrike" cap="none" normalizeH="0" baseline="0" dirty="0">
                          <a:ln>
                            <a:noFill/>
                          </a:ln>
                          <a:solidFill>
                            <a:srgbClr val="FF0000"/>
                          </a:solidFill>
                          <a:effectLst/>
                          <a:latin typeface="Times New Roman" pitchFamily="18" charset="0"/>
                        </a:rPr>
                        <a:t>682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rgbClr val="FF0000"/>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1182416159"/>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7</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TGay</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581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rgbClr val="FF0000"/>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502494330"/>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8</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TGaz</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46</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Mar 2021</a:t>
                      </a:r>
                    </a:p>
                  </a:txBody>
                  <a:tcPr marL="68580" marR="68580" marT="34290" marB="34290" horzOverflow="overflow">
                    <a:noFill/>
                  </a:tcPr>
                </a:tc>
                <a:extLst>
                  <a:ext uri="{0D108BD9-81ED-4DB2-BD59-A6C34878D82A}">
                    <a16:rowId xmlns:a16="http://schemas.microsoft.com/office/drawing/2014/main" val="3939065581"/>
                  </a:ext>
                </a:extLst>
              </a:tr>
              <a:tr h="2700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9</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TGba</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77</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Jul 2020</a:t>
                      </a:r>
                    </a:p>
                  </a:txBody>
                  <a:tcPr marL="68580" marR="68580" marT="34290" marB="34290"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15245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dirty="0"/>
              <a:t>September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September 2018</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US" altLang="en-US" sz="2800" b="1" dirty="0"/>
              <a:t>Doc:</a:t>
            </a:r>
            <a:r>
              <a:rPr lang="en-US" sz="2800" b="1" dirty="0"/>
              <a:t>15-18-</a:t>
            </a:r>
            <a:r>
              <a:rPr lang="en-US" sz="2800" b="1" dirty="0">
                <a:solidFill>
                  <a:srgbClr val="FF0000"/>
                </a:solidFill>
              </a:rPr>
              <a:t>0480</a:t>
            </a:r>
            <a:r>
              <a:rPr lang="en-US" sz="2800" b="1" dirty="0"/>
              <a:t>-0</a:t>
            </a:r>
            <a:r>
              <a:rPr lang="en-US" sz="2800" b="1" dirty="0">
                <a:solidFill>
                  <a:srgbClr val="FF0000"/>
                </a:solidFill>
              </a:rPr>
              <a:t>1</a:t>
            </a:r>
            <a:r>
              <a:rPr lang="en-US" sz="2800" b="1" dirty="0"/>
              <a:t>-0000</a:t>
            </a:r>
            <a:br>
              <a:rPr lang="en-US" altLang="en-US" sz="3600" b="1" dirty="0"/>
            </a:br>
            <a:endParaRPr lang="en-US" altLang="en-US" sz="3600" b="1" dirty="0"/>
          </a:p>
          <a:p>
            <a:r>
              <a:rPr lang="en-US" sz="3600" b="1" i="1" dirty="0"/>
              <a:t>Hilton Waikoloa Village</a:t>
            </a:r>
            <a:endParaRPr lang="en-GB" sz="2800" i="1" dirty="0"/>
          </a:p>
          <a:p>
            <a:r>
              <a:rPr lang="en-GB" sz="2800" dirty="0"/>
              <a:t>Kona, HI</a:t>
            </a:r>
            <a:br>
              <a:rPr lang="en-GB" sz="2800" dirty="0"/>
            </a:br>
            <a:r>
              <a:rPr lang="en-US" sz="2800" dirty="0"/>
              <a:t>September 9-14,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24BD2-0CDE-43BA-ABE3-1E95D253B6AC}"/>
              </a:ext>
            </a:extLst>
          </p:cNvPr>
          <p:cNvSpPr>
            <a:spLocks noGrp="1"/>
          </p:cNvSpPr>
          <p:nvPr>
            <p:ph type="title"/>
          </p:nvPr>
        </p:nvSpPr>
        <p:spPr>
          <a:xfrm>
            <a:off x="682627" y="494171"/>
            <a:ext cx="7772400" cy="852581"/>
          </a:xfrm>
        </p:spPr>
        <p:txBody>
          <a:bodyPr/>
          <a:lstStyle/>
          <a:p>
            <a:r>
              <a:rPr lang="en-US" dirty="0">
                <a:latin typeface="Calibri" panose="020F0502020204030204" pitchFamily="34" charset="0"/>
                <a:cs typeface="Calibri" panose="020F0502020204030204" pitchFamily="34" charset="0"/>
              </a:rPr>
              <a:t>IEEE 802.11 Standards Pipeline</a:t>
            </a:r>
          </a:p>
        </p:txBody>
      </p:sp>
      <p:sp>
        <p:nvSpPr>
          <p:cNvPr id="3" name="Date Placeholder 2">
            <a:extLst>
              <a:ext uri="{FF2B5EF4-FFF2-40B4-BE49-F238E27FC236}">
                <a16:creationId xmlns:a16="http://schemas.microsoft.com/office/drawing/2014/main" id="{21FFEFCC-20B3-4C11-8EAA-EDCCA64DCAE2}"/>
              </a:ext>
            </a:extLst>
          </p:cNvPr>
          <p:cNvSpPr>
            <a:spLocks noGrp="1"/>
          </p:cNvSpPr>
          <p:nvPr>
            <p:ph type="dt" sz="half" idx="10"/>
          </p:nvPr>
        </p:nvSpPr>
        <p:spPr/>
        <p:txBody>
          <a:bodyPr/>
          <a:lstStyle/>
          <a:p>
            <a:r>
              <a:rPr lang="en-US" altLang="en-US" dirty="0"/>
              <a:t>September 2018</a:t>
            </a:r>
          </a:p>
        </p:txBody>
      </p:sp>
      <p:sp>
        <p:nvSpPr>
          <p:cNvPr id="4" name="Footer Placeholder 3">
            <a:extLst>
              <a:ext uri="{FF2B5EF4-FFF2-40B4-BE49-F238E27FC236}">
                <a16:creationId xmlns:a16="http://schemas.microsoft.com/office/drawing/2014/main" id="{175E1F43-4FF6-4F94-A682-2CAF08F21B96}"/>
              </a:ext>
            </a:extLst>
          </p:cNvPr>
          <p:cNvSpPr>
            <a:spLocks noGrp="1"/>
          </p:cNvSpPr>
          <p:nvPr>
            <p:ph type="ftr" sz="quarter" idx="11"/>
          </p:nvPr>
        </p:nvSpPr>
        <p:spPr/>
        <p:txBody>
          <a:bodyPr/>
          <a:lstStyle/>
          <a:p>
            <a:r>
              <a:rPr lang="en-US" altLang="en-US"/>
              <a:t>Al Petrick, Jones-Petrick and Associates</a:t>
            </a:r>
          </a:p>
        </p:txBody>
      </p:sp>
      <p:sp>
        <p:nvSpPr>
          <p:cNvPr id="5" name="Slide Number Placeholder 4">
            <a:extLst>
              <a:ext uri="{FF2B5EF4-FFF2-40B4-BE49-F238E27FC236}">
                <a16:creationId xmlns:a16="http://schemas.microsoft.com/office/drawing/2014/main" id="{3E34B909-F106-48EF-BA05-F0EF53AA2467}"/>
              </a:ext>
            </a:extLst>
          </p:cNvPr>
          <p:cNvSpPr>
            <a:spLocks noGrp="1"/>
          </p:cNvSpPr>
          <p:nvPr>
            <p:ph type="sldNum" sz="quarter" idx="12"/>
          </p:nvPr>
        </p:nvSpPr>
        <p:spPr/>
        <p:txBody>
          <a:bodyPr/>
          <a:lstStyle/>
          <a:p>
            <a:r>
              <a:rPr lang="en-US" altLang="en-US"/>
              <a:t>Slide </a:t>
            </a:r>
            <a:fld id="{2E82B872-AF6F-42CC-99E2-D138C3E89944}" type="slidenum">
              <a:rPr lang="en-US" altLang="en-US" smtClean="0"/>
              <a:pPr/>
              <a:t>3</a:t>
            </a:fld>
            <a:endParaRPr lang="en-US" altLang="en-US"/>
          </a:p>
        </p:txBody>
      </p:sp>
      <p:sp>
        <p:nvSpPr>
          <p:cNvPr id="6" name="Text Box 3">
            <a:extLst>
              <a:ext uri="{FF2B5EF4-FFF2-40B4-BE49-F238E27FC236}">
                <a16:creationId xmlns:a16="http://schemas.microsoft.com/office/drawing/2014/main" id="{710E1CDA-386F-4AC1-B113-4B7E31F619DC}"/>
              </a:ext>
            </a:extLst>
          </p:cNvPr>
          <p:cNvSpPr txBox="1">
            <a:spLocks noChangeArrowheads="1"/>
          </p:cNvSpPr>
          <p:nvPr/>
        </p:nvSpPr>
        <p:spPr bwMode="auto">
          <a:xfrm>
            <a:off x="317163" y="496503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7" name="Text Box 4">
            <a:extLst>
              <a:ext uri="{FF2B5EF4-FFF2-40B4-BE49-F238E27FC236}">
                <a16:creationId xmlns:a16="http://schemas.microsoft.com/office/drawing/2014/main" id="{812B6121-139D-40F9-BF9C-BB2270682929}"/>
              </a:ext>
            </a:extLst>
          </p:cNvPr>
          <p:cNvSpPr txBox="1">
            <a:spLocks noChangeArrowheads="1"/>
          </p:cNvSpPr>
          <p:nvPr/>
        </p:nvSpPr>
        <p:spPr bwMode="auto">
          <a:xfrm>
            <a:off x="5361391" y="5747867"/>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Sponsor</a:t>
            </a:r>
          </a:p>
          <a:p>
            <a:pPr algn="ctr"/>
            <a:r>
              <a:rPr lang="en-US" sz="1200" b="1" dirty="0">
                <a:latin typeface="Tahoma" pitchFamily="34" charset="0"/>
                <a:ea typeface="ＭＳ Ｐゴシック" charset="-128"/>
                <a:cs typeface="Arial" pitchFamily="34" charset="0"/>
              </a:rPr>
              <a:t>Ballot</a:t>
            </a:r>
          </a:p>
        </p:txBody>
      </p:sp>
      <p:sp>
        <p:nvSpPr>
          <p:cNvPr id="8" name="AutoShape 5">
            <a:extLst>
              <a:ext uri="{FF2B5EF4-FFF2-40B4-BE49-F238E27FC236}">
                <a16:creationId xmlns:a16="http://schemas.microsoft.com/office/drawing/2014/main" id="{518521FE-9463-4BE5-A877-E99B9A3F62FB}"/>
              </a:ext>
            </a:extLst>
          </p:cNvPr>
          <p:cNvSpPr>
            <a:spLocks/>
          </p:cNvSpPr>
          <p:nvPr/>
        </p:nvSpPr>
        <p:spPr bwMode="auto">
          <a:xfrm rot="-5400000">
            <a:off x="4413250" y="517502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9" name="Text Box 6">
            <a:extLst>
              <a:ext uri="{FF2B5EF4-FFF2-40B4-BE49-F238E27FC236}">
                <a16:creationId xmlns:a16="http://schemas.microsoft.com/office/drawing/2014/main" id="{B71D7010-AF8B-4A51-A1FA-A92C96051837}"/>
              </a:ext>
            </a:extLst>
          </p:cNvPr>
          <p:cNvSpPr txBox="1">
            <a:spLocks noChangeArrowheads="1"/>
          </p:cNvSpPr>
          <p:nvPr/>
        </p:nvSpPr>
        <p:spPr bwMode="auto">
          <a:xfrm>
            <a:off x="682627" y="130831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10" name="Text Box 7">
            <a:extLst>
              <a:ext uri="{FF2B5EF4-FFF2-40B4-BE49-F238E27FC236}">
                <a16:creationId xmlns:a16="http://schemas.microsoft.com/office/drawing/2014/main" id="{ED88EC0A-BCC2-42D3-B0AC-E73F02588BAD}"/>
              </a:ext>
            </a:extLst>
          </p:cNvPr>
          <p:cNvSpPr txBox="1">
            <a:spLocks noChangeArrowheads="1"/>
          </p:cNvSpPr>
          <p:nvPr/>
        </p:nvSpPr>
        <p:spPr bwMode="auto">
          <a:xfrm>
            <a:off x="1562900" y="578664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378F7E22-5E9A-4805-B4BD-9154D5856273}"/>
              </a:ext>
            </a:extLst>
          </p:cNvPr>
          <p:cNvSpPr>
            <a:spLocks/>
          </p:cNvSpPr>
          <p:nvPr/>
        </p:nvSpPr>
        <p:spPr bwMode="auto">
          <a:xfrm rot="-5400000">
            <a:off x="2103440" y="514644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12" name="Text Box 13">
            <a:extLst>
              <a:ext uri="{FF2B5EF4-FFF2-40B4-BE49-F238E27FC236}">
                <a16:creationId xmlns:a16="http://schemas.microsoft.com/office/drawing/2014/main" id="{D7D8B1B8-547A-4DE1-9E6C-E9685515AC4B}"/>
              </a:ext>
            </a:extLst>
          </p:cNvPr>
          <p:cNvSpPr txBox="1">
            <a:spLocks noChangeArrowheads="1"/>
          </p:cNvSpPr>
          <p:nvPr/>
        </p:nvSpPr>
        <p:spPr bwMode="auto">
          <a:xfrm>
            <a:off x="7986519" y="5721421"/>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13" name="Text Box 26">
            <a:extLst>
              <a:ext uri="{FF2B5EF4-FFF2-40B4-BE49-F238E27FC236}">
                <a16:creationId xmlns:a16="http://schemas.microsoft.com/office/drawing/2014/main" id="{C93C5223-B168-477D-9431-B697F872AAEE}"/>
              </a:ext>
            </a:extLst>
          </p:cNvPr>
          <p:cNvSpPr txBox="1">
            <a:spLocks noChangeArrowheads="1"/>
          </p:cNvSpPr>
          <p:nvPr/>
        </p:nvSpPr>
        <p:spPr bwMode="auto">
          <a:xfrm>
            <a:off x="4024038" y="581060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14" name="AutoShape 27">
            <a:extLst>
              <a:ext uri="{FF2B5EF4-FFF2-40B4-BE49-F238E27FC236}">
                <a16:creationId xmlns:a16="http://schemas.microsoft.com/office/drawing/2014/main" id="{58AC87AE-1BC8-4096-94B7-00EA53989110}"/>
              </a:ext>
            </a:extLst>
          </p:cNvPr>
          <p:cNvSpPr>
            <a:spLocks/>
          </p:cNvSpPr>
          <p:nvPr/>
        </p:nvSpPr>
        <p:spPr bwMode="auto">
          <a:xfrm rot="-5400000">
            <a:off x="5618976" y="511152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p>
        </p:txBody>
      </p:sp>
      <p:sp>
        <p:nvSpPr>
          <p:cNvPr id="15" name="Line 29">
            <a:extLst>
              <a:ext uri="{FF2B5EF4-FFF2-40B4-BE49-F238E27FC236}">
                <a16:creationId xmlns:a16="http://schemas.microsoft.com/office/drawing/2014/main" id="{32CF616A-2902-4E38-8C0A-1AC498981641}"/>
              </a:ext>
            </a:extLst>
          </p:cNvPr>
          <p:cNvSpPr>
            <a:spLocks noChangeShapeType="1"/>
          </p:cNvSpPr>
          <p:nvPr/>
        </p:nvSpPr>
        <p:spPr bwMode="auto">
          <a:xfrm>
            <a:off x="990600" y="3363683"/>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p>
        </p:txBody>
      </p:sp>
      <p:sp>
        <p:nvSpPr>
          <p:cNvPr id="16" name="AutoShape 34">
            <a:extLst>
              <a:ext uri="{FF2B5EF4-FFF2-40B4-BE49-F238E27FC236}">
                <a16:creationId xmlns:a16="http://schemas.microsoft.com/office/drawing/2014/main" id="{1858B5AB-5361-4F89-88C0-E0018681CD8D}"/>
              </a:ext>
            </a:extLst>
          </p:cNvPr>
          <p:cNvSpPr>
            <a:spLocks/>
          </p:cNvSpPr>
          <p:nvPr/>
        </p:nvSpPr>
        <p:spPr bwMode="auto">
          <a:xfrm rot="-5400000">
            <a:off x="3233741" y="514803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17" name="Text Box 35">
            <a:extLst>
              <a:ext uri="{FF2B5EF4-FFF2-40B4-BE49-F238E27FC236}">
                <a16:creationId xmlns:a16="http://schemas.microsoft.com/office/drawing/2014/main" id="{06DFFF65-0939-480A-A9F2-DF8E182602BE}"/>
              </a:ext>
            </a:extLst>
          </p:cNvPr>
          <p:cNvSpPr txBox="1">
            <a:spLocks noChangeArrowheads="1"/>
          </p:cNvSpPr>
          <p:nvPr/>
        </p:nvSpPr>
        <p:spPr bwMode="auto">
          <a:xfrm>
            <a:off x="2700817" y="580208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18" name="Text Box 36">
            <a:extLst>
              <a:ext uri="{FF2B5EF4-FFF2-40B4-BE49-F238E27FC236}">
                <a16:creationId xmlns:a16="http://schemas.microsoft.com/office/drawing/2014/main" id="{BD6B3638-6B2F-4943-99E3-EE24F2D33A98}"/>
              </a:ext>
            </a:extLst>
          </p:cNvPr>
          <p:cNvSpPr txBox="1">
            <a:spLocks noChangeArrowheads="1"/>
          </p:cNvSpPr>
          <p:nvPr/>
        </p:nvSpPr>
        <p:spPr bwMode="auto">
          <a:xfrm>
            <a:off x="400070" y="577543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19" name="AutoShape 37">
            <a:extLst>
              <a:ext uri="{FF2B5EF4-FFF2-40B4-BE49-F238E27FC236}">
                <a16:creationId xmlns:a16="http://schemas.microsoft.com/office/drawing/2014/main" id="{A743FC3D-76B2-4364-8BFA-FBAC58B7188E}"/>
              </a:ext>
            </a:extLst>
          </p:cNvPr>
          <p:cNvSpPr>
            <a:spLocks/>
          </p:cNvSpPr>
          <p:nvPr/>
        </p:nvSpPr>
        <p:spPr bwMode="auto">
          <a:xfrm rot="-5400000">
            <a:off x="861219" y="516011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20" name="Text Box 38">
            <a:extLst>
              <a:ext uri="{FF2B5EF4-FFF2-40B4-BE49-F238E27FC236}">
                <a16:creationId xmlns:a16="http://schemas.microsoft.com/office/drawing/2014/main" id="{41128BFA-693E-46A9-95DC-75E1EB2734BE}"/>
              </a:ext>
            </a:extLst>
          </p:cNvPr>
          <p:cNvSpPr txBox="1">
            <a:spLocks noChangeArrowheads="1"/>
          </p:cNvSpPr>
          <p:nvPr/>
        </p:nvSpPr>
        <p:spPr bwMode="auto">
          <a:xfrm>
            <a:off x="6451203" y="573980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21" name="AutoShape 47">
            <a:extLst>
              <a:ext uri="{FF2B5EF4-FFF2-40B4-BE49-F238E27FC236}">
                <a16:creationId xmlns:a16="http://schemas.microsoft.com/office/drawing/2014/main" id="{97CE3BB5-91ED-4952-BF6F-088EBE0CB83C}"/>
              </a:ext>
            </a:extLst>
          </p:cNvPr>
          <p:cNvSpPr>
            <a:spLocks noChangeArrowheads="1"/>
          </p:cNvSpPr>
          <p:nvPr/>
        </p:nvSpPr>
        <p:spPr bwMode="auto">
          <a:xfrm>
            <a:off x="6517916" y="2675791"/>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22" name="Cloud">
            <a:extLst>
              <a:ext uri="{FF2B5EF4-FFF2-40B4-BE49-F238E27FC236}">
                <a16:creationId xmlns:a16="http://schemas.microsoft.com/office/drawing/2014/main" id="{13C5C2D1-2402-46BD-A078-01FAD767D830}"/>
              </a:ext>
            </a:extLst>
          </p:cNvPr>
          <p:cNvSpPr>
            <a:spLocks noChangeAspect="1" noEditPoints="1" noChangeArrowheads="1"/>
          </p:cNvSpPr>
          <p:nvPr/>
        </p:nvSpPr>
        <p:spPr bwMode="auto">
          <a:xfrm>
            <a:off x="228600" y="1966686"/>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b="1"/>
          </a:p>
        </p:txBody>
      </p:sp>
      <p:sp>
        <p:nvSpPr>
          <p:cNvPr id="23" name="AutoShape 46">
            <a:extLst>
              <a:ext uri="{FF2B5EF4-FFF2-40B4-BE49-F238E27FC236}">
                <a16:creationId xmlns:a16="http://schemas.microsoft.com/office/drawing/2014/main" id="{5647D434-D851-4E15-BAC2-573CDB810521}"/>
              </a:ext>
            </a:extLst>
          </p:cNvPr>
          <p:cNvSpPr>
            <a:spLocks noChangeArrowheads="1"/>
          </p:cNvSpPr>
          <p:nvPr/>
        </p:nvSpPr>
        <p:spPr bwMode="auto">
          <a:xfrm>
            <a:off x="494506" y="311444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24" name="AutoShape 46">
            <a:extLst>
              <a:ext uri="{FF2B5EF4-FFF2-40B4-BE49-F238E27FC236}">
                <a16:creationId xmlns:a16="http://schemas.microsoft.com/office/drawing/2014/main" id="{654323AD-C3E5-4C73-9A02-286E9EA8F2D3}"/>
              </a:ext>
            </a:extLst>
          </p:cNvPr>
          <p:cNvSpPr>
            <a:spLocks noChangeArrowheads="1"/>
          </p:cNvSpPr>
          <p:nvPr/>
        </p:nvSpPr>
        <p:spPr bwMode="auto">
          <a:xfrm>
            <a:off x="6529261" y="1328022"/>
            <a:ext cx="98114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802.11aq</a:t>
            </a:r>
          </a:p>
          <a:p>
            <a:pPr algn="ctr"/>
            <a:r>
              <a:rPr lang="en-US" sz="1200" b="1" dirty="0">
                <a:latin typeface="Tahoma" pitchFamily="34" charset="0"/>
                <a:ea typeface="ＭＳ Ｐゴシック" charset="-128"/>
                <a:cs typeface="Arial" pitchFamily="34" charset="0"/>
              </a:rPr>
              <a:t>PAD</a:t>
            </a:r>
          </a:p>
        </p:txBody>
      </p:sp>
      <p:sp>
        <p:nvSpPr>
          <p:cNvPr id="25" name="AutoShape 46">
            <a:extLst>
              <a:ext uri="{FF2B5EF4-FFF2-40B4-BE49-F238E27FC236}">
                <a16:creationId xmlns:a16="http://schemas.microsoft.com/office/drawing/2014/main" id="{00587BC1-0C91-4574-966B-291C546DBC03}"/>
              </a:ext>
            </a:extLst>
          </p:cNvPr>
          <p:cNvSpPr>
            <a:spLocks noChangeArrowheads="1"/>
          </p:cNvSpPr>
          <p:nvPr/>
        </p:nvSpPr>
        <p:spPr bwMode="auto">
          <a:xfrm>
            <a:off x="6553253" y="470572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a:latin typeface="Tahoma" pitchFamily="34" charset="0"/>
              <a:ea typeface="ＭＳ Ｐゴシック" charset="-128"/>
              <a:cs typeface="Arial" pitchFamily="34" charset="0"/>
            </a:endParaRPr>
          </a:p>
          <a:p>
            <a:pPr algn="ctr"/>
            <a:r>
              <a:rPr lang="en-US" sz="1200" b="1" dirty="0">
                <a:latin typeface="Tahoma" pitchFamily="34" charset="0"/>
                <a:ea typeface="ＭＳ Ｐゴシック" charset="-128"/>
                <a:cs typeface="Arial" pitchFamily="34" charset="0"/>
              </a:rPr>
              <a:t>802.11aj</a:t>
            </a:r>
          </a:p>
          <a:p>
            <a:pPr algn="ctr"/>
            <a:r>
              <a:rPr lang="en-US" sz="1200" b="1" dirty="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26" name="AutoShape 46">
            <a:extLst>
              <a:ext uri="{FF2B5EF4-FFF2-40B4-BE49-F238E27FC236}">
                <a16:creationId xmlns:a16="http://schemas.microsoft.com/office/drawing/2014/main" id="{15D0F124-6934-4F8E-A82A-BC08FC2A0913}"/>
              </a:ext>
            </a:extLst>
          </p:cNvPr>
          <p:cNvSpPr>
            <a:spLocks noChangeArrowheads="1"/>
          </p:cNvSpPr>
          <p:nvPr/>
        </p:nvSpPr>
        <p:spPr bwMode="auto">
          <a:xfrm>
            <a:off x="6504381" y="1992854"/>
            <a:ext cx="992464"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802.11ak</a:t>
            </a:r>
          </a:p>
          <a:p>
            <a:pPr algn="ctr"/>
            <a:r>
              <a:rPr lang="en-US" sz="1200" b="1" dirty="0">
                <a:latin typeface="Tahoma" pitchFamily="34" charset="0"/>
                <a:ea typeface="ＭＳ Ｐゴシック" charset="-128"/>
                <a:cs typeface="Arial" pitchFamily="34" charset="0"/>
              </a:rPr>
              <a:t>GLK</a:t>
            </a:r>
          </a:p>
        </p:txBody>
      </p:sp>
      <p:sp>
        <p:nvSpPr>
          <p:cNvPr id="27" name="AutoShape 46">
            <a:extLst>
              <a:ext uri="{FF2B5EF4-FFF2-40B4-BE49-F238E27FC236}">
                <a16:creationId xmlns:a16="http://schemas.microsoft.com/office/drawing/2014/main" id="{582B8B85-86FD-49A1-87C2-5FDDB183DA0B}"/>
              </a:ext>
            </a:extLst>
          </p:cNvPr>
          <p:cNvSpPr>
            <a:spLocks noChangeArrowheads="1"/>
          </p:cNvSpPr>
          <p:nvPr/>
        </p:nvSpPr>
        <p:spPr bwMode="auto">
          <a:xfrm>
            <a:off x="4124439" y="3442094"/>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802.11ax</a:t>
            </a:r>
          </a:p>
          <a:p>
            <a:pPr algn="ctr"/>
            <a:r>
              <a:rPr lang="en-US" sz="1200" b="1" dirty="0">
                <a:latin typeface="Tahoma" pitchFamily="34" charset="0"/>
                <a:ea typeface="ＭＳ Ｐゴシック" charset="-128"/>
                <a:cs typeface="Arial" pitchFamily="34" charset="0"/>
              </a:rPr>
              <a:t>HEW</a:t>
            </a:r>
          </a:p>
        </p:txBody>
      </p:sp>
      <p:sp>
        <p:nvSpPr>
          <p:cNvPr id="28" name="AutoShape 46">
            <a:extLst>
              <a:ext uri="{FF2B5EF4-FFF2-40B4-BE49-F238E27FC236}">
                <a16:creationId xmlns:a16="http://schemas.microsoft.com/office/drawing/2014/main" id="{707A92DF-73B2-4564-A022-64896689A919}"/>
              </a:ext>
            </a:extLst>
          </p:cNvPr>
          <p:cNvSpPr>
            <a:spLocks noChangeArrowheads="1"/>
          </p:cNvSpPr>
          <p:nvPr/>
        </p:nvSpPr>
        <p:spPr bwMode="auto">
          <a:xfrm>
            <a:off x="4133583" y="405374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802.11ay</a:t>
            </a:r>
          </a:p>
          <a:p>
            <a:pPr algn="ctr"/>
            <a:r>
              <a:rPr lang="en-US" sz="1200" b="1" dirty="0">
                <a:latin typeface="Tahoma" pitchFamily="34" charset="0"/>
                <a:ea typeface="ＭＳ Ｐゴシック" charset="-128"/>
                <a:cs typeface="Arial" pitchFamily="34" charset="0"/>
              </a:rPr>
              <a:t>NG60</a:t>
            </a:r>
          </a:p>
        </p:txBody>
      </p:sp>
      <p:sp>
        <p:nvSpPr>
          <p:cNvPr id="29" name="AutoShape 11">
            <a:extLst>
              <a:ext uri="{FF2B5EF4-FFF2-40B4-BE49-F238E27FC236}">
                <a16:creationId xmlns:a16="http://schemas.microsoft.com/office/drawing/2014/main" id="{B6681D66-FC54-4E3E-81EB-1C2180023869}"/>
              </a:ext>
            </a:extLst>
          </p:cNvPr>
          <p:cNvSpPr>
            <a:spLocks noChangeArrowheads="1"/>
          </p:cNvSpPr>
          <p:nvPr/>
        </p:nvSpPr>
        <p:spPr bwMode="auto">
          <a:xfrm>
            <a:off x="7986516" y="1219200"/>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-2016</a:t>
            </a:r>
          </a:p>
        </p:txBody>
      </p:sp>
      <p:sp>
        <p:nvSpPr>
          <p:cNvPr id="30" name="AutoShape 46">
            <a:extLst>
              <a:ext uri="{FF2B5EF4-FFF2-40B4-BE49-F238E27FC236}">
                <a16:creationId xmlns:a16="http://schemas.microsoft.com/office/drawing/2014/main" id="{6946CC5C-0DF4-4996-BFDC-0FA6C02E96E3}"/>
              </a:ext>
            </a:extLst>
          </p:cNvPr>
          <p:cNvSpPr>
            <a:spLocks noChangeArrowheads="1"/>
          </p:cNvSpPr>
          <p:nvPr/>
        </p:nvSpPr>
        <p:spPr bwMode="auto">
          <a:xfrm>
            <a:off x="2896812" y="214240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802.11az</a:t>
            </a:r>
          </a:p>
          <a:p>
            <a:pPr algn="ctr"/>
            <a:r>
              <a:rPr lang="en-US" sz="1200" b="1" dirty="0">
                <a:latin typeface="Tahoma" pitchFamily="34" charset="0"/>
                <a:ea typeface="ＭＳ Ｐゴシック" charset="-128"/>
                <a:cs typeface="Arial" pitchFamily="34" charset="0"/>
              </a:rPr>
              <a:t>NGP</a:t>
            </a:r>
          </a:p>
        </p:txBody>
      </p:sp>
      <p:sp>
        <p:nvSpPr>
          <p:cNvPr id="31" name="AutoShape 46">
            <a:extLst>
              <a:ext uri="{FF2B5EF4-FFF2-40B4-BE49-F238E27FC236}">
                <a16:creationId xmlns:a16="http://schemas.microsoft.com/office/drawing/2014/main" id="{3548E337-FADF-4CD2-BD47-AB75318E109A}"/>
              </a:ext>
            </a:extLst>
          </p:cNvPr>
          <p:cNvSpPr>
            <a:spLocks noChangeArrowheads="1"/>
          </p:cNvSpPr>
          <p:nvPr/>
        </p:nvSpPr>
        <p:spPr bwMode="auto">
          <a:xfrm>
            <a:off x="2913744" y="2743767"/>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802.11ba</a:t>
            </a:r>
          </a:p>
          <a:p>
            <a:pPr algn="ctr"/>
            <a:r>
              <a:rPr lang="en-US" sz="1100" b="1" dirty="0">
                <a:latin typeface="Tahoma" pitchFamily="34" charset="0"/>
                <a:ea typeface="ＭＳ Ｐゴシック" charset="-128"/>
                <a:cs typeface="Arial" pitchFamily="34" charset="0"/>
              </a:rPr>
              <a:t>WUR</a:t>
            </a:r>
          </a:p>
        </p:txBody>
      </p:sp>
      <p:sp>
        <p:nvSpPr>
          <p:cNvPr id="32" name="AutoShape 49">
            <a:extLst>
              <a:ext uri="{FF2B5EF4-FFF2-40B4-BE49-F238E27FC236}">
                <a16:creationId xmlns:a16="http://schemas.microsoft.com/office/drawing/2014/main" id="{4DE5957B-BA85-4CFB-96EB-AC98201CD5AE}"/>
              </a:ext>
            </a:extLst>
          </p:cNvPr>
          <p:cNvSpPr>
            <a:spLocks noChangeArrowheads="1"/>
          </p:cNvSpPr>
          <p:nvPr/>
        </p:nvSpPr>
        <p:spPr bwMode="auto">
          <a:xfrm>
            <a:off x="6515461" y="3531947"/>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802.11ah</a:t>
            </a:r>
          </a:p>
          <a:p>
            <a:pPr algn="ctr">
              <a:defRPr/>
            </a:pPr>
            <a:r>
              <a:rPr lang="en-US" sz="1200" b="1" dirty="0">
                <a:latin typeface="Tahoma" pitchFamily="34" charset="0"/>
                <a:ea typeface="ＭＳ Ｐゴシック" charset="-128"/>
                <a:cs typeface="Arial" charset="0"/>
              </a:rPr>
              <a:t>&lt; 1Ghz</a:t>
            </a:r>
          </a:p>
        </p:txBody>
      </p:sp>
      <p:sp>
        <p:nvSpPr>
          <p:cNvPr id="33" name="AutoShape 46">
            <a:extLst>
              <a:ext uri="{FF2B5EF4-FFF2-40B4-BE49-F238E27FC236}">
                <a16:creationId xmlns:a16="http://schemas.microsoft.com/office/drawing/2014/main" id="{EB28BE19-6356-49A0-90BA-B273760DD1EA}"/>
              </a:ext>
            </a:extLst>
          </p:cNvPr>
          <p:cNvSpPr>
            <a:spLocks noChangeArrowheads="1"/>
          </p:cNvSpPr>
          <p:nvPr/>
        </p:nvSpPr>
        <p:spPr bwMode="auto">
          <a:xfrm>
            <a:off x="1679624" y="407635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Ex. High </a:t>
            </a:r>
            <a:br>
              <a:rPr lang="en-US" sz="1100" b="1" dirty="0">
                <a:latin typeface="Tahoma" pitchFamily="34" charset="0"/>
                <a:ea typeface="ＭＳ Ｐゴシック" charset="-128"/>
                <a:cs typeface="Arial" pitchFamily="34" charset="0"/>
              </a:rPr>
            </a:br>
            <a:r>
              <a:rPr lang="en-US" sz="1100" b="1" dirty="0">
                <a:latin typeface="Tahoma" pitchFamily="34" charset="0"/>
                <a:ea typeface="ＭＳ Ｐゴシック" charset="-128"/>
                <a:cs typeface="Arial" pitchFamily="34" charset="0"/>
              </a:rPr>
              <a:t>Throughput </a:t>
            </a:r>
            <a:br>
              <a:rPr lang="en-US" sz="1100" b="1" dirty="0">
                <a:latin typeface="Tahoma" pitchFamily="34" charset="0"/>
                <a:ea typeface="ＭＳ Ｐゴシック" charset="-128"/>
                <a:cs typeface="Arial" pitchFamily="34" charset="0"/>
              </a:rPr>
            </a:br>
            <a:r>
              <a:rPr lang="en-US" sz="1100" b="1" dirty="0">
                <a:latin typeface="Tahoma" pitchFamily="34" charset="0"/>
                <a:ea typeface="ＭＳ Ｐゴシック" charset="-128"/>
                <a:cs typeface="Arial" pitchFamily="34" charset="0"/>
              </a:rPr>
              <a:t>SG</a:t>
            </a:r>
          </a:p>
        </p:txBody>
      </p:sp>
      <p:sp>
        <p:nvSpPr>
          <p:cNvPr id="34" name="AutoShape 27">
            <a:extLst>
              <a:ext uri="{FF2B5EF4-FFF2-40B4-BE49-F238E27FC236}">
                <a16:creationId xmlns:a16="http://schemas.microsoft.com/office/drawing/2014/main" id="{9447F317-A410-4A43-9F12-E3F2E04EB090}"/>
              </a:ext>
            </a:extLst>
          </p:cNvPr>
          <p:cNvSpPr>
            <a:spLocks/>
          </p:cNvSpPr>
          <p:nvPr/>
        </p:nvSpPr>
        <p:spPr bwMode="auto">
          <a:xfrm rot="-5400000">
            <a:off x="6922201" y="511152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p>
        </p:txBody>
      </p:sp>
      <p:sp>
        <p:nvSpPr>
          <p:cNvPr id="35" name="AutoShape 46">
            <a:extLst>
              <a:ext uri="{FF2B5EF4-FFF2-40B4-BE49-F238E27FC236}">
                <a16:creationId xmlns:a16="http://schemas.microsoft.com/office/drawing/2014/main" id="{B9AF5191-FC59-4BA4-81EE-EA556F481F33}"/>
              </a:ext>
            </a:extLst>
          </p:cNvPr>
          <p:cNvSpPr>
            <a:spLocks noChangeArrowheads="1"/>
          </p:cNvSpPr>
          <p:nvPr/>
        </p:nvSpPr>
        <p:spPr bwMode="auto">
          <a:xfrm>
            <a:off x="4025900" y="1479169"/>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b="1" dirty="0">
                <a:latin typeface="Arial" panose="020B0604020202020204" pitchFamily="34" charset="0"/>
                <a:cs typeface="Arial" panose="020B0604020202020204" pitchFamily="34" charset="0"/>
              </a:rPr>
              <a:t>802.11</a:t>
            </a:r>
          </a:p>
          <a:p>
            <a:pPr algn="ctr"/>
            <a:r>
              <a:rPr lang="en-US" sz="1400" b="1" dirty="0" err="1">
                <a:latin typeface="Arial" panose="020B0604020202020204" pitchFamily="34" charset="0"/>
                <a:cs typeface="Arial" panose="020B0604020202020204" pitchFamily="34" charset="0"/>
              </a:rPr>
              <a:t>REVmd</a:t>
            </a:r>
            <a:endParaRPr lang="en-US" sz="1400" b="1" dirty="0">
              <a:latin typeface="Arial" panose="020B0604020202020204" pitchFamily="34" charset="0"/>
              <a:cs typeface="Arial" panose="020B0604020202020204" pitchFamily="34" charset="0"/>
            </a:endParaRPr>
          </a:p>
        </p:txBody>
      </p:sp>
      <p:sp>
        <p:nvSpPr>
          <p:cNvPr id="36" name="AutoShape 46">
            <a:extLst>
              <a:ext uri="{FF2B5EF4-FFF2-40B4-BE49-F238E27FC236}">
                <a16:creationId xmlns:a16="http://schemas.microsoft.com/office/drawing/2014/main" id="{B2816EB1-6F55-439C-8CA2-4EC76205797E}"/>
              </a:ext>
            </a:extLst>
          </p:cNvPr>
          <p:cNvSpPr>
            <a:spLocks noChangeArrowheads="1"/>
          </p:cNvSpPr>
          <p:nvPr/>
        </p:nvSpPr>
        <p:spPr bwMode="auto">
          <a:xfrm>
            <a:off x="1733127" y="215962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Broadcast</a:t>
            </a:r>
          </a:p>
          <a:p>
            <a:pPr algn="ctr"/>
            <a:r>
              <a:rPr lang="en-US" sz="1100" b="1" dirty="0">
                <a:latin typeface="Tahoma" pitchFamily="34" charset="0"/>
                <a:ea typeface="ＭＳ Ｐゴシック" charset="-128"/>
                <a:cs typeface="Arial" pitchFamily="34" charset="0"/>
              </a:rPr>
              <a:t>Services </a:t>
            </a:r>
          </a:p>
          <a:p>
            <a:pPr algn="ctr"/>
            <a:r>
              <a:rPr lang="en-US" sz="1100" b="1" dirty="0">
                <a:latin typeface="Tahoma" pitchFamily="34" charset="0"/>
                <a:ea typeface="ＭＳ Ｐゴシック" charset="-128"/>
                <a:cs typeface="Arial" pitchFamily="34" charset="0"/>
              </a:rPr>
              <a:t>(BCS) SG</a:t>
            </a:r>
          </a:p>
        </p:txBody>
      </p:sp>
      <p:sp>
        <p:nvSpPr>
          <p:cNvPr id="37" name="AutoShape 46">
            <a:extLst>
              <a:ext uri="{FF2B5EF4-FFF2-40B4-BE49-F238E27FC236}">
                <a16:creationId xmlns:a16="http://schemas.microsoft.com/office/drawing/2014/main" id="{7C0FFF74-9FC0-4B54-AB7B-EFC147BA22FD}"/>
              </a:ext>
            </a:extLst>
          </p:cNvPr>
          <p:cNvSpPr>
            <a:spLocks noChangeArrowheads="1"/>
          </p:cNvSpPr>
          <p:nvPr/>
        </p:nvSpPr>
        <p:spPr bwMode="auto">
          <a:xfrm>
            <a:off x="1684768" y="475662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Full Duplex</a:t>
            </a:r>
          </a:p>
          <a:p>
            <a:pPr algn="ctr"/>
            <a:r>
              <a:rPr lang="en-US" sz="1100" b="1" dirty="0">
                <a:latin typeface="Tahoma" pitchFamily="34" charset="0"/>
                <a:ea typeface="ＭＳ Ｐゴシック" charset="-128"/>
                <a:cs typeface="Arial" pitchFamily="34" charset="0"/>
              </a:rPr>
              <a:t>(FD) TIG</a:t>
            </a:r>
          </a:p>
        </p:txBody>
      </p:sp>
      <p:sp>
        <p:nvSpPr>
          <p:cNvPr id="38" name="AutoShape 46">
            <a:extLst>
              <a:ext uri="{FF2B5EF4-FFF2-40B4-BE49-F238E27FC236}">
                <a16:creationId xmlns:a16="http://schemas.microsoft.com/office/drawing/2014/main" id="{F5AE3D87-C3B5-4DA0-8F0B-DF27437E0E47}"/>
              </a:ext>
            </a:extLst>
          </p:cNvPr>
          <p:cNvSpPr>
            <a:spLocks noChangeArrowheads="1"/>
          </p:cNvSpPr>
          <p:nvPr/>
        </p:nvSpPr>
        <p:spPr bwMode="auto">
          <a:xfrm>
            <a:off x="1695450" y="343170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Next Gen</a:t>
            </a:r>
            <a:br>
              <a:rPr lang="en-US" sz="1100" b="1" dirty="0">
                <a:latin typeface="Tahoma" pitchFamily="34" charset="0"/>
                <a:ea typeface="ＭＳ Ｐゴシック" charset="-128"/>
                <a:cs typeface="Arial" pitchFamily="34" charset="0"/>
              </a:rPr>
            </a:br>
            <a:r>
              <a:rPr lang="en-US" sz="1100" b="1" dirty="0">
                <a:latin typeface="Tahoma" pitchFamily="34" charset="0"/>
                <a:ea typeface="ＭＳ Ｐゴシック" charset="-128"/>
                <a:cs typeface="Arial" pitchFamily="34" charset="0"/>
              </a:rPr>
              <a:t> V2X SG</a:t>
            </a:r>
          </a:p>
        </p:txBody>
      </p:sp>
      <p:sp>
        <p:nvSpPr>
          <p:cNvPr id="39" name="AutoShape 46">
            <a:extLst>
              <a:ext uri="{FF2B5EF4-FFF2-40B4-BE49-F238E27FC236}">
                <a16:creationId xmlns:a16="http://schemas.microsoft.com/office/drawing/2014/main" id="{6F798720-16FB-4DDC-A666-07EB1D292437}"/>
              </a:ext>
            </a:extLst>
          </p:cNvPr>
          <p:cNvSpPr>
            <a:spLocks noChangeArrowheads="1"/>
          </p:cNvSpPr>
          <p:nvPr/>
        </p:nvSpPr>
        <p:spPr bwMode="auto">
          <a:xfrm>
            <a:off x="2905605" y="4650375"/>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802.11bb</a:t>
            </a:r>
          </a:p>
          <a:p>
            <a:pPr algn="ctr"/>
            <a:r>
              <a:rPr lang="en-US" sz="1200" b="1" dirty="0">
                <a:latin typeface="Tahoma" pitchFamily="34" charset="0"/>
                <a:ea typeface="ＭＳ Ｐゴシック" charset="-128"/>
                <a:cs typeface="Arial" pitchFamily="34" charset="0"/>
              </a:rPr>
              <a:t>LC</a:t>
            </a:r>
          </a:p>
        </p:txBody>
      </p:sp>
      <p:sp>
        <p:nvSpPr>
          <p:cNvPr id="40" name="AutoShape 46">
            <a:extLst>
              <a:ext uri="{FF2B5EF4-FFF2-40B4-BE49-F238E27FC236}">
                <a16:creationId xmlns:a16="http://schemas.microsoft.com/office/drawing/2014/main" id="{ABF41F97-7128-4B4C-91F3-EF3289C7E7A3}"/>
              </a:ext>
            </a:extLst>
          </p:cNvPr>
          <p:cNvSpPr>
            <a:spLocks noChangeArrowheads="1"/>
          </p:cNvSpPr>
          <p:nvPr/>
        </p:nvSpPr>
        <p:spPr bwMode="auto">
          <a:xfrm>
            <a:off x="1733127" y="276654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rgbClr val="FF0000"/>
                </a:solidFill>
                <a:latin typeface="Tahoma" pitchFamily="34" charset="0"/>
                <a:ea typeface="ＭＳ Ｐゴシック" charset="-128"/>
                <a:cs typeface="Arial" pitchFamily="34" charset="0"/>
              </a:rPr>
              <a:t>Real Time</a:t>
            </a:r>
          </a:p>
          <a:p>
            <a:pPr algn="ctr"/>
            <a:r>
              <a:rPr lang="en-US" sz="1100" b="1" dirty="0">
                <a:solidFill>
                  <a:srgbClr val="FF0000"/>
                </a:solidFill>
                <a:latin typeface="Tahoma" pitchFamily="34" charset="0"/>
                <a:ea typeface="ＭＳ Ｐゴシック" charset="-128"/>
                <a:cs typeface="Arial" pitchFamily="34" charset="0"/>
              </a:rPr>
              <a:t>Applications </a:t>
            </a:r>
          </a:p>
          <a:p>
            <a:pPr algn="ctr"/>
            <a:r>
              <a:rPr lang="en-US" sz="1100" b="1" dirty="0">
                <a:solidFill>
                  <a:srgbClr val="FF0000"/>
                </a:solidFill>
                <a:latin typeface="Tahoma" pitchFamily="34" charset="0"/>
                <a:ea typeface="ＭＳ Ｐゴシック" charset="-128"/>
                <a:cs typeface="Arial" pitchFamily="34" charset="0"/>
              </a:rPr>
              <a:t>(RTA) TIG</a:t>
            </a:r>
          </a:p>
        </p:txBody>
      </p:sp>
    </p:spTree>
    <p:extLst>
      <p:ext uri="{BB962C8B-B14F-4D97-AF65-F5344CB8AC3E}">
        <p14:creationId xmlns:p14="http://schemas.microsoft.com/office/powerpoint/2010/main" val="292559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601234"/>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dirty="0"/>
              <a:t>September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06581441"/>
              </p:ext>
            </p:extLst>
          </p:nvPr>
        </p:nvGraphicFramePr>
        <p:xfrm>
          <a:off x="609600" y="1589635"/>
          <a:ext cx="8266113" cy="3797972"/>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br>
                        <a:rPr lang="en-US" sz="1400" dirty="0"/>
                      </a:br>
                      <a:r>
                        <a:rPr lang="en-US" sz="1400" dirty="0"/>
                        <a:t>Technical</a:t>
                      </a:r>
                    </a:p>
                  </a:txBody>
                  <a:tcPr/>
                </a:tc>
                <a:tc>
                  <a:txBody>
                    <a:bodyPr/>
                    <a:lstStyle/>
                    <a:p>
                      <a:pPr algn="ctr"/>
                      <a:r>
                        <a:rPr lang="en-US" sz="1400" dirty="0"/>
                        <a:t>Plans</a:t>
                      </a:r>
                    </a:p>
                    <a:p>
                      <a:pPr algn="ctr"/>
                      <a:r>
                        <a:rPr lang="en-US" sz="1400" baseline="0" dirty="0"/>
                        <a:t>November 2018</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tc>
                <a:tc>
                  <a:txBody>
                    <a:bodyPr/>
                    <a:lstStyle/>
                    <a:p>
                      <a:r>
                        <a:rPr lang="en-US" sz="1400" dirty="0"/>
                        <a:t>LB233</a:t>
                      </a:r>
                    </a:p>
                  </a:txBody>
                  <a:tcPr/>
                </a:tc>
                <a:tc>
                  <a:txBody>
                    <a:bodyPr/>
                    <a:lstStyle/>
                    <a:p>
                      <a:r>
                        <a:rPr lang="en-US" sz="1400" dirty="0"/>
                        <a:t>D3.0</a:t>
                      </a:r>
                    </a:p>
                  </a:txBody>
                  <a:tcPr/>
                </a:tc>
                <a:tc>
                  <a:txBody>
                    <a:bodyPr/>
                    <a:lstStyle/>
                    <a:p>
                      <a:pPr algn="ctr"/>
                      <a:r>
                        <a:rPr lang="en-US" sz="1400" dirty="0"/>
                        <a:t>~2100 total</a:t>
                      </a:r>
                    </a:p>
                    <a:p>
                      <a:pPr algn="ctr"/>
                      <a:endParaRPr lang="en-US" sz="1400" dirty="0"/>
                    </a:p>
                  </a:txBody>
                  <a:tcPr/>
                </a:tc>
                <a:tc>
                  <a:txBody>
                    <a:bodyPr/>
                    <a:lstStyle/>
                    <a:p>
                      <a:pPr algn="ctr"/>
                      <a:r>
                        <a:rPr lang="en-US" sz="1400" baseline="0" dirty="0"/>
                        <a:t>~400</a:t>
                      </a:r>
                      <a:br>
                        <a:rPr lang="en-US" sz="1400" baseline="0" dirty="0"/>
                      </a:br>
                      <a:endParaRPr lang="en-US" sz="1400" baseline="0" dirty="0"/>
                    </a:p>
                    <a:p>
                      <a:pPr algn="ctr"/>
                      <a:r>
                        <a:rPr lang="en-US" sz="1400" baseline="0" dirty="0"/>
                        <a:t>~900 (remaining)</a:t>
                      </a:r>
                      <a:endParaRPr lang="en-US" sz="1400" dirty="0"/>
                    </a:p>
                  </a:txBody>
                  <a:tcPr/>
                </a:tc>
                <a:tc>
                  <a:txBody>
                    <a:bodyPr/>
                    <a:lstStyle/>
                    <a:p>
                      <a:pPr marL="285750" indent="-285750">
                        <a:buFontTx/>
                        <a:buChar char="-"/>
                      </a:pPr>
                      <a:r>
                        <a:rPr lang="en-US" sz="1400" baseline="0" dirty="0"/>
                        <a:t>Continue with comment resolution</a:t>
                      </a:r>
                    </a:p>
                    <a:p>
                      <a:pPr marL="285750" indent="-285750">
                        <a:buFontTx/>
                        <a:buChar char="-"/>
                      </a:pPr>
                      <a:r>
                        <a:rPr lang="en-US" sz="1400" baseline="0" dirty="0"/>
                        <a:t>Recirc  D4.0 out of </a:t>
                      </a:r>
                      <a:br>
                        <a:rPr lang="en-US" sz="1400" baseline="0" dirty="0"/>
                      </a:br>
                      <a:r>
                        <a:rPr lang="en-US" sz="1400" baseline="0" dirty="0"/>
                        <a:t>Nov session</a:t>
                      </a:r>
                      <a:endParaRPr lang="en-US" sz="1400" dirty="0"/>
                    </a:p>
                  </a:txBody>
                  <a:tcPr/>
                </a:tc>
                <a:tc>
                  <a:txBody>
                    <a:bodyPr/>
                    <a:lstStyle/>
                    <a:p>
                      <a:pPr algn="ctr"/>
                      <a:r>
                        <a:rPr lang="en-US" sz="1400" dirty="0"/>
                        <a:t>18/1397r0</a:t>
                      </a:r>
                    </a:p>
                    <a:p>
                      <a:pPr algn="ctr"/>
                      <a:endParaRPr lang="en-US" sz="1400" dirty="0"/>
                    </a:p>
                  </a:txBody>
                  <a:tcPr/>
                </a:tc>
                <a:extLst>
                  <a:ext uri="{0D108BD9-81ED-4DB2-BD59-A6C34878D82A}">
                    <a16:rowId xmlns:a16="http://schemas.microsoft.com/office/drawing/2014/main" val="10001"/>
                  </a:ext>
                </a:extLst>
              </a:tr>
              <a:tr h="801706">
                <a:tc>
                  <a:txBody>
                    <a:bodyPr/>
                    <a:lstStyle/>
                    <a:p>
                      <a:r>
                        <a:rPr lang="en-US" sz="1400" dirty="0" err="1"/>
                        <a:t>REVmd</a:t>
                      </a:r>
                      <a:endParaRPr lang="en-US" sz="1400" dirty="0"/>
                    </a:p>
                  </a:txBody>
                  <a:tcPr/>
                </a:tc>
                <a:tc>
                  <a:txBody>
                    <a:bodyPr/>
                    <a:lstStyle/>
                    <a:p>
                      <a:r>
                        <a:rPr lang="en-US" sz="1400" dirty="0"/>
                        <a:t>LB 232</a:t>
                      </a:r>
                    </a:p>
                  </a:txBody>
                  <a:tcPr/>
                </a:tc>
                <a:tc>
                  <a:txBody>
                    <a:bodyPr/>
                    <a:lstStyle/>
                    <a:p>
                      <a:r>
                        <a:rPr lang="en-US" sz="1400" dirty="0"/>
                        <a:t>D1.0</a:t>
                      </a:r>
                    </a:p>
                  </a:txBody>
                  <a:tcPr/>
                </a:tc>
                <a:tc>
                  <a:txBody>
                    <a:bodyPr/>
                    <a:lstStyle/>
                    <a:p>
                      <a:pPr algn="ctr"/>
                      <a:r>
                        <a:rPr lang="en-US" sz="1400" dirty="0"/>
                        <a:t>~623 total</a:t>
                      </a:r>
                    </a:p>
                  </a:txBody>
                  <a:tcPr/>
                </a:tc>
                <a:tc>
                  <a:txBody>
                    <a:bodyPr/>
                    <a:lstStyle/>
                    <a:p>
                      <a:pPr algn="ctr"/>
                      <a:r>
                        <a:rPr lang="en-US" sz="1400" dirty="0"/>
                        <a:t>TBD</a:t>
                      </a:r>
                    </a:p>
                  </a:txBody>
                  <a:tcPr/>
                </a:tc>
                <a:tc>
                  <a:txBody>
                    <a:bodyPr/>
                    <a:lstStyle/>
                    <a:p>
                      <a:pPr marL="285750" indent="-285750">
                        <a:buFontTx/>
                        <a:buChar char="-"/>
                      </a:pPr>
                      <a:r>
                        <a:rPr lang="en-US" sz="1400" dirty="0"/>
                        <a:t>~Continue with comment resolution, ~80 comments </a:t>
                      </a:r>
                      <a:br>
                        <a:rPr lang="en-US" sz="1400" dirty="0"/>
                      </a:br>
                      <a:r>
                        <a:rPr lang="en-US" sz="1400" dirty="0"/>
                        <a:t>WG Re-circ D2.0 planned</a:t>
                      </a:r>
                    </a:p>
                  </a:txBody>
                  <a:tcPr/>
                </a:tc>
                <a:tc>
                  <a:txBody>
                    <a:bodyPr/>
                    <a:lstStyle/>
                    <a:p>
                      <a:pPr algn="ctr"/>
                      <a:r>
                        <a:rPr lang="en-US" sz="1400" dirty="0"/>
                        <a:t>18/1397r0</a:t>
                      </a:r>
                    </a:p>
                  </a:txBody>
                  <a:tcP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tc>
                <a:tc>
                  <a:txBody>
                    <a:bodyPr/>
                    <a:lstStyle/>
                    <a:p>
                      <a:r>
                        <a:rPr lang="en-US" sz="1400" dirty="0"/>
                        <a:t>LB 234</a:t>
                      </a:r>
                    </a:p>
                  </a:txBody>
                  <a:tcPr/>
                </a:tc>
                <a:tc>
                  <a:txBody>
                    <a:bodyPr/>
                    <a:lstStyle/>
                    <a:p>
                      <a:r>
                        <a:rPr lang="en-US" sz="1400" dirty="0"/>
                        <a:t>D2.0</a:t>
                      </a:r>
                    </a:p>
                  </a:txBody>
                  <a:tcPr/>
                </a:tc>
                <a:tc>
                  <a:txBody>
                    <a:bodyPr/>
                    <a:lstStyle/>
                    <a:p>
                      <a:pPr algn="ctr"/>
                      <a:r>
                        <a:rPr lang="en-US" sz="1400" dirty="0"/>
                        <a:t>~700 total</a:t>
                      </a:r>
                    </a:p>
                  </a:txBody>
                  <a:tcPr/>
                </a:tc>
                <a:tc>
                  <a:txBody>
                    <a:bodyPr/>
                    <a:lstStyle/>
                    <a:p>
                      <a:pPr algn="ctr"/>
                      <a:r>
                        <a:rPr lang="en-US" sz="1400" dirty="0"/>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comment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resolution</a:t>
                      </a:r>
                    </a:p>
                  </a:txBody>
                  <a:tcPr/>
                </a:tc>
                <a:tc>
                  <a:txBody>
                    <a:bodyPr/>
                    <a:lstStyle/>
                    <a:p>
                      <a:pPr algn="ctr"/>
                      <a:r>
                        <a:rPr lang="en-US" sz="1400" dirty="0"/>
                        <a:t>18/1397r0</a:t>
                      </a:r>
                    </a:p>
                  </a:txBody>
                  <a:tcP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tc>
                <a:tc>
                  <a:txBody>
                    <a:bodyPr/>
                    <a:lstStyle/>
                    <a:p>
                      <a:r>
                        <a:rPr lang="en-US" sz="1400" dirty="0"/>
                        <a:t>Internal</a:t>
                      </a:r>
                      <a:br>
                        <a:rPr lang="en-US" sz="1400" dirty="0"/>
                      </a:br>
                      <a:r>
                        <a:rPr lang="en-US" sz="1400" dirty="0"/>
                        <a:t>review</a:t>
                      </a:r>
                    </a:p>
                  </a:txBody>
                  <a:tcPr/>
                </a:tc>
                <a:tc>
                  <a:txBody>
                    <a:bodyPr/>
                    <a:lstStyle/>
                    <a:p>
                      <a:r>
                        <a:rPr lang="en-US" sz="1400" dirty="0"/>
                        <a:t>D0.4.1</a:t>
                      </a:r>
                    </a:p>
                  </a:txBody>
                  <a:tcPr/>
                </a:tc>
                <a:tc>
                  <a:txBody>
                    <a:bodyPr/>
                    <a:lstStyle/>
                    <a:p>
                      <a:pPr algn="ctr"/>
                      <a:r>
                        <a:rPr lang="en-US" sz="1400" dirty="0"/>
                        <a:t>546 Total</a:t>
                      </a:r>
                    </a:p>
                  </a:txBody>
                  <a:tcPr/>
                </a:tc>
                <a:tc>
                  <a:txBody>
                    <a:bodyPr/>
                    <a:lstStyle/>
                    <a:p>
                      <a:pPr algn="ctr"/>
                      <a:r>
                        <a:rPr lang="en-US" sz="1400" dirty="0"/>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comment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resolution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18/1397r0</a:t>
                      </a:r>
                    </a:p>
                    <a:p>
                      <a:pPr algn="ctr"/>
                      <a:endParaRPr lang="en-US" sz="1400" dirty="0"/>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228600" y="2362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104900" y="5448300"/>
            <a:ext cx="69342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18/</a:t>
            </a:r>
            <a:r>
              <a:rPr lang="en-US" sz="1800" b="1" i="1" dirty="0">
                <a:solidFill>
                  <a:srgbClr val="FF0000"/>
                </a:solidFill>
                <a:latin typeface="Verdana" panose="020B0604030504040204" pitchFamily="34" charset="0"/>
              </a:rPr>
              <a:t>1397r0</a:t>
            </a:r>
            <a:r>
              <a:rPr lang="en-US" sz="1800" b="1" i="1" dirty="0">
                <a:solidFill>
                  <a:schemeClr val="accent2"/>
                </a:solidFill>
                <a:latin typeface="Verdana" panose="020B0604030504040204" pitchFamily="34" charset="0"/>
              </a:rPr>
              <a:t> WG Closing Reports 2018.xppt</a:t>
            </a:r>
            <a:endParaRPr lang="en-US" sz="1800" b="1" i="1" dirty="0">
              <a:solidFill>
                <a:schemeClr val="accent2"/>
              </a:solidFill>
            </a:endParaRPr>
          </a:p>
        </p:txBody>
      </p:sp>
      <p:sp>
        <p:nvSpPr>
          <p:cNvPr id="9" name="Right Arrow 7">
            <a:extLst>
              <a:ext uri="{FF2B5EF4-FFF2-40B4-BE49-F238E27FC236}">
                <a16:creationId xmlns:a16="http://schemas.microsoft.com/office/drawing/2014/main" id="{A6204C0A-60FA-4190-83F8-3A2D65786EC9}"/>
              </a:ext>
            </a:extLst>
          </p:cNvPr>
          <p:cNvSpPr/>
          <p:nvPr/>
        </p:nvSpPr>
        <p:spPr bwMode="auto">
          <a:xfrm>
            <a:off x="499533" y="5596354"/>
            <a:ext cx="3048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6C152-AD0D-45AD-99C1-9B46FB53CF3F}"/>
              </a:ext>
            </a:extLst>
          </p:cNvPr>
          <p:cNvSpPr>
            <a:spLocks noGrp="1"/>
          </p:cNvSpPr>
          <p:nvPr>
            <p:ph type="title"/>
          </p:nvPr>
        </p:nvSpPr>
        <p:spPr/>
        <p:txBody>
          <a:bodyPr/>
          <a:lstStyle/>
          <a:p>
            <a:r>
              <a:rPr lang="en-US" sz="3200" b="1" dirty="0"/>
              <a:t>New IEEE 802.11 Draft PARs and CSDs</a:t>
            </a:r>
          </a:p>
        </p:txBody>
      </p:sp>
      <p:sp>
        <p:nvSpPr>
          <p:cNvPr id="3" name="Date Placeholder 2">
            <a:extLst>
              <a:ext uri="{FF2B5EF4-FFF2-40B4-BE49-F238E27FC236}">
                <a16:creationId xmlns:a16="http://schemas.microsoft.com/office/drawing/2014/main" id="{4E47362A-68EF-45CE-8C9D-F26B67F33F8F}"/>
              </a:ext>
            </a:extLst>
          </p:cNvPr>
          <p:cNvSpPr>
            <a:spLocks noGrp="1"/>
          </p:cNvSpPr>
          <p:nvPr>
            <p:ph type="dt" sz="half" idx="10"/>
          </p:nvPr>
        </p:nvSpPr>
        <p:spPr/>
        <p:txBody>
          <a:bodyPr/>
          <a:lstStyle/>
          <a:p>
            <a:r>
              <a:rPr lang="en-US" altLang="en-US" dirty="0"/>
              <a:t>September 2018</a:t>
            </a:r>
          </a:p>
        </p:txBody>
      </p:sp>
      <p:sp>
        <p:nvSpPr>
          <p:cNvPr id="4" name="Footer Placeholder 3">
            <a:extLst>
              <a:ext uri="{FF2B5EF4-FFF2-40B4-BE49-F238E27FC236}">
                <a16:creationId xmlns:a16="http://schemas.microsoft.com/office/drawing/2014/main" id="{3B0F0787-4195-44C1-968C-C0F9EB94E371}"/>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5" name="Slide Number Placeholder 4">
            <a:extLst>
              <a:ext uri="{FF2B5EF4-FFF2-40B4-BE49-F238E27FC236}">
                <a16:creationId xmlns:a16="http://schemas.microsoft.com/office/drawing/2014/main" id="{8B2CB23B-FA28-468F-A40B-A4E8801A7F4B}"/>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5</a:t>
            </a:fld>
            <a:endParaRPr lang="en-US" altLang="en-US"/>
          </a:p>
        </p:txBody>
      </p:sp>
      <p:pic>
        <p:nvPicPr>
          <p:cNvPr id="9" name="Picture 8">
            <a:extLst>
              <a:ext uri="{FF2B5EF4-FFF2-40B4-BE49-F238E27FC236}">
                <a16:creationId xmlns:a16="http://schemas.microsoft.com/office/drawing/2014/main" id="{27CF1F6A-40CE-40E5-BA07-F62DA7BAAE30}"/>
              </a:ext>
            </a:extLst>
          </p:cNvPr>
          <p:cNvPicPr>
            <a:picLocks noChangeAspect="1"/>
          </p:cNvPicPr>
          <p:nvPr/>
        </p:nvPicPr>
        <p:blipFill>
          <a:blip r:embed="rId3"/>
          <a:stretch>
            <a:fillRect/>
          </a:stretch>
        </p:blipFill>
        <p:spPr>
          <a:xfrm>
            <a:off x="106501" y="2209800"/>
            <a:ext cx="8930997" cy="2749221"/>
          </a:xfrm>
          <a:prstGeom prst="rect">
            <a:avLst/>
          </a:prstGeom>
        </p:spPr>
      </p:pic>
    </p:spTree>
    <p:extLst>
      <p:ext uri="{BB962C8B-B14F-4D97-AF65-F5344CB8AC3E}">
        <p14:creationId xmlns:p14="http://schemas.microsoft.com/office/powerpoint/2010/main" val="88604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178713"/>
            <a:ext cx="1512887" cy="430887"/>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dirty="0"/>
              <a:t>September 2018</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6</a:t>
            </a:fld>
            <a:endParaRPr lang="en-GB" altLang="en-US" sz="1200" b="0"/>
          </a:p>
        </p:txBody>
      </p:sp>
      <p:sp>
        <p:nvSpPr>
          <p:cNvPr id="15365" name="Rectangle 2"/>
          <p:cNvSpPr>
            <a:spLocks noGrp="1" noChangeArrowheads="1"/>
          </p:cNvSpPr>
          <p:nvPr>
            <p:ph type="body" idx="1"/>
          </p:nvPr>
        </p:nvSpPr>
        <p:spPr>
          <a:xfrm>
            <a:off x="301241" y="2296977"/>
            <a:ext cx="8712968" cy="1132023"/>
          </a:xfrm>
        </p:spPr>
        <p:txBody>
          <a:bodyPr/>
          <a:lstStyle/>
          <a:p>
            <a:pPr lvl="2">
              <a:spcBef>
                <a:spcPct val="0"/>
              </a:spcBef>
            </a:pPr>
            <a:r>
              <a:rPr lang="en-US" sz="2000" i="1" dirty="0"/>
              <a:t> No submissions – did not meet in September 2018</a:t>
            </a:r>
            <a:br>
              <a:rPr lang="en-US" sz="2000" dirty="0"/>
            </a:br>
            <a:endParaRPr lang="en-US" sz="2000" dirty="0"/>
          </a:p>
          <a:p>
            <a:pPr lvl="2">
              <a:spcBef>
                <a:spcPct val="0"/>
              </a:spcBef>
            </a:pPr>
            <a:r>
              <a:rPr lang="en-US" sz="2000" dirty="0"/>
              <a:t> Plans to meet during November 2018 plenary</a:t>
            </a:r>
          </a:p>
          <a:p>
            <a:pPr marL="857250" lvl="2" indent="0">
              <a:spcBef>
                <a:spcPct val="0"/>
              </a:spcBef>
              <a:buNone/>
            </a:pPr>
            <a:endParaRPr lang="en-US" sz="2000"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71960" y="914400"/>
            <a:ext cx="7772400" cy="762000"/>
          </a:xfrm>
        </p:spPr>
        <p:txBody>
          <a:bodyPr/>
          <a:lstStyle/>
          <a:p>
            <a:r>
              <a:rPr lang="en-US" sz="2400" b="1" dirty="0"/>
              <a:t>802.11 WNG  (Wireless Next Generation)</a:t>
            </a:r>
          </a:p>
        </p:txBody>
      </p:sp>
    </p:spTree>
    <p:extLst>
      <p:ext uri="{BB962C8B-B14F-4D97-AF65-F5344CB8AC3E}">
        <p14:creationId xmlns:p14="http://schemas.microsoft.com/office/powerpoint/2010/main" val="4183848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87392"/>
            <a:ext cx="7772400" cy="561473"/>
          </a:xfrm>
        </p:spPr>
        <p:txBody>
          <a:bodyPr/>
          <a:lstStyle/>
          <a:p>
            <a:r>
              <a:rPr lang="en-CA" b="1" dirty="0"/>
              <a:t>802.11ax</a:t>
            </a:r>
          </a:p>
        </p:txBody>
      </p:sp>
      <p:sp>
        <p:nvSpPr>
          <p:cNvPr id="3" name="Content Placeholder 2"/>
          <p:cNvSpPr>
            <a:spLocks noGrp="1"/>
          </p:cNvSpPr>
          <p:nvPr>
            <p:ph idx="1"/>
          </p:nvPr>
        </p:nvSpPr>
        <p:spPr>
          <a:xfrm>
            <a:off x="836613" y="1131613"/>
            <a:ext cx="8077200" cy="4572000"/>
          </a:xfrm>
        </p:spPr>
        <p:txBody>
          <a:bodyPr/>
          <a:lstStyle/>
          <a:p>
            <a:r>
              <a:rPr lang="en-CA" sz="2400" dirty="0"/>
              <a:t>Focused on D3.0 comment resolution</a:t>
            </a:r>
          </a:p>
          <a:p>
            <a:r>
              <a:rPr lang="en-CA" sz="2400" dirty="0"/>
              <a:t>Started reviewing text for 6 GHz operation including 6GHz Discovery in D3.2</a:t>
            </a:r>
          </a:p>
          <a:p>
            <a:r>
              <a:rPr lang="en-CA" sz="2400" dirty="0"/>
              <a:t>Held follow-up meeting with 802.19 members on UWB coexistence with 11ax 6 GHz. </a:t>
            </a:r>
          </a:p>
          <a:p>
            <a:pPr lvl="1"/>
            <a:r>
              <a:rPr lang="en-CA" sz="2000" i="1" dirty="0"/>
              <a:t>Doc: 18/1559r0-RLANs and UWB Regulatory Status - Cisco</a:t>
            </a:r>
          </a:p>
          <a:p>
            <a:pPr lvl="1"/>
            <a:r>
              <a:rPr lang="en-CA" sz="2000" dirty="0"/>
              <a:t>Members of 802.15/19 are planning to begin testing 802.11ax and UWB coexistence. </a:t>
            </a:r>
          </a:p>
          <a:p>
            <a:pPr lvl="1"/>
            <a:r>
              <a:rPr lang="en-CA" sz="2000" dirty="0"/>
              <a:t>FCC planning to release 6 GHz NPRM mid-October</a:t>
            </a:r>
          </a:p>
          <a:p>
            <a:pPr lvl="2"/>
            <a:r>
              <a:rPr lang="en-CA" sz="1600" dirty="0"/>
              <a:t>In Nov 2018, 802.18 Chair work with wireless chairs and 802 Chair to reach  common IEEE 802 position </a:t>
            </a:r>
          </a:p>
          <a:p>
            <a:pPr lvl="1"/>
            <a:r>
              <a:rPr lang="en-CA" sz="2400" dirty="0"/>
              <a:t>Closing Report: 18/1397r0</a:t>
            </a:r>
          </a:p>
        </p:txBody>
      </p:sp>
      <p:sp>
        <p:nvSpPr>
          <p:cNvPr id="4" name="Date Placeholder 3"/>
          <p:cNvSpPr>
            <a:spLocks noGrp="1"/>
          </p:cNvSpPr>
          <p:nvPr>
            <p:ph type="dt" sz="half" idx="10"/>
          </p:nvPr>
        </p:nvSpPr>
        <p:spPr/>
        <p:txBody>
          <a:bodyPr/>
          <a:lstStyle/>
          <a:p>
            <a:pPr>
              <a:defRPr/>
            </a:pPr>
            <a:r>
              <a:rPr lang="en-US" altLang="zh-CN" dirty="0"/>
              <a:t>September 2018</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7</a:t>
            </a:fld>
            <a:endParaRPr lang="en-US"/>
          </a:p>
        </p:txBody>
      </p:sp>
      <p:sp>
        <p:nvSpPr>
          <p:cNvPr id="7" name="Right Arrow 7">
            <a:extLst>
              <a:ext uri="{FF2B5EF4-FFF2-40B4-BE49-F238E27FC236}">
                <a16:creationId xmlns:a16="http://schemas.microsoft.com/office/drawing/2014/main" id="{AD36A87D-7C09-4181-9A81-F3A06FD452F5}"/>
              </a:ext>
            </a:extLst>
          </p:cNvPr>
          <p:cNvSpPr/>
          <p:nvPr/>
        </p:nvSpPr>
        <p:spPr bwMode="auto">
          <a:xfrm>
            <a:off x="340760"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Extreme High Throughput </a:t>
            </a:r>
            <a:br>
              <a:rPr lang="en-US" sz="3200" b="1" dirty="0"/>
            </a:br>
            <a:r>
              <a:rPr lang="en-US" sz="3200" b="1" dirty="0"/>
              <a:t>EHT-SG</a:t>
            </a:r>
          </a:p>
        </p:txBody>
      </p:sp>
      <p:sp>
        <p:nvSpPr>
          <p:cNvPr id="3" name="Content Placeholder 2"/>
          <p:cNvSpPr>
            <a:spLocks noGrp="1"/>
          </p:cNvSpPr>
          <p:nvPr>
            <p:ph idx="1"/>
          </p:nvPr>
        </p:nvSpPr>
        <p:spPr>
          <a:xfrm>
            <a:off x="914400" y="1768595"/>
            <a:ext cx="7620000" cy="2477292"/>
          </a:xfrm>
        </p:spPr>
        <p:txBody>
          <a:bodyPr/>
          <a:lstStyle/>
          <a:p>
            <a:r>
              <a:rPr lang="en-US" altLang="en-US" sz="2400" dirty="0"/>
              <a:t>First meeting as SG</a:t>
            </a:r>
          </a:p>
          <a:p>
            <a:r>
              <a:rPr lang="en-US" altLang="en-US" sz="2400" dirty="0"/>
              <a:t>Reviewed 19 technical presentations </a:t>
            </a:r>
          </a:p>
          <a:p>
            <a:pPr lvl="1"/>
            <a:r>
              <a:rPr lang="en-US" altLang="en-US" sz="2000" dirty="0"/>
              <a:t>Topics: PAR/CSD, EHT features, Multi-band, </a:t>
            </a:r>
            <a:br>
              <a:rPr lang="en-US" altLang="en-US" sz="2000" dirty="0"/>
            </a:br>
            <a:r>
              <a:rPr lang="en-US" altLang="en-US" sz="2000" dirty="0"/>
              <a:t>Multi-channel, use-case requirements for 6 GHz</a:t>
            </a:r>
          </a:p>
          <a:p>
            <a:r>
              <a:rPr lang="en-US" sz="2600" dirty="0">
                <a:cs typeface="Times New Roman" panose="02020603050405020304" pitchFamily="18" charset="0"/>
              </a:rPr>
              <a:t>Closing Report: </a:t>
            </a:r>
            <a:r>
              <a:rPr lang="en-US" sz="2400" dirty="0"/>
              <a:t>18/1397r0</a:t>
            </a:r>
          </a:p>
          <a:p>
            <a:endParaRPr lang="en-US" sz="2400" dirty="0"/>
          </a:p>
        </p:txBody>
      </p:sp>
      <p:sp>
        <p:nvSpPr>
          <p:cNvPr id="4" name="Date Placeholder 3"/>
          <p:cNvSpPr>
            <a:spLocks noGrp="1"/>
          </p:cNvSpPr>
          <p:nvPr>
            <p:ph type="dt" sz="half" idx="10"/>
          </p:nvPr>
        </p:nvSpPr>
        <p:spPr/>
        <p:txBody>
          <a:bodyPr/>
          <a:lstStyle/>
          <a:p>
            <a:r>
              <a:rPr lang="en-US" altLang="en-US" dirty="0"/>
              <a:t>September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19100" y="2362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95394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57200"/>
            <a:ext cx="8077200" cy="1066800"/>
          </a:xfrm>
        </p:spPr>
        <p:txBody>
          <a:bodyPr/>
          <a:lstStyle/>
          <a:p>
            <a:r>
              <a:rPr lang="en-US" sz="3200" b="1" dirty="0">
                <a:latin typeface="+mn-lt"/>
                <a:cs typeface="Calibri" panose="020F0502020204030204" pitchFamily="34" charset="0"/>
              </a:rPr>
              <a:t>FD-TIG</a:t>
            </a:r>
            <a:br>
              <a:rPr lang="en-US" sz="3200" dirty="0">
                <a:latin typeface="+mn-lt"/>
                <a:cs typeface="Calibri" panose="020F0502020204030204" pitchFamily="34" charset="0"/>
              </a:rPr>
            </a:br>
            <a:r>
              <a:rPr lang="en-US" sz="2400" dirty="0">
                <a:latin typeface="+mn-lt"/>
                <a:cs typeface="Calibri" panose="020F0502020204030204" pitchFamily="34" charset="0"/>
              </a:rPr>
              <a:t>(</a:t>
            </a:r>
            <a:r>
              <a:rPr lang="en-US" sz="2400" b="1" dirty="0">
                <a:latin typeface="+mn-lt"/>
                <a:cs typeface="Calibri" panose="020F0502020204030204" pitchFamily="34" charset="0"/>
              </a:rPr>
              <a:t>Full-Duplex Topic Interest Group</a:t>
            </a:r>
            <a:r>
              <a:rPr lang="en-US" sz="2400" dirty="0">
                <a:latin typeface="+mn-lt"/>
                <a:cs typeface="Calibri" panose="020F0502020204030204" pitchFamily="34" charset="0"/>
              </a:rPr>
              <a:t>)</a:t>
            </a:r>
            <a:endParaRPr lang="en-US" sz="3200" dirty="0">
              <a:latin typeface="+mn-lt"/>
              <a:cs typeface="Calibri" panose="020F0502020204030204" pitchFamily="34" charset="0"/>
            </a:endParaRPr>
          </a:p>
        </p:txBody>
      </p:sp>
      <p:sp>
        <p:nvSpPr>
          <p:cNvPr id="3" name="Content Placeholder 2"/>
          <p:cNvSpPr>
            <a:spLocks noGrp="1"/>
          </p:cNvSpPr>
          <p:nvPr>
            <p:ph idx="1"/>
          </p:nvPr>
        </p:nvSpPr>
        <p:spPr>
          <a:xfrm>
            <a:off x="1066800" y="1447800"/>
            <a:ext cx="6934200" cy="3686631"/>
          </a:xfrm>
        </p:spPr>
        <p:txBody>
          <a:bodyPr/>
          <a:lstStyle/>
          <a:p>
            <a:r>
              <a:rPr lang="en-US" altLang="en-US" sz="2400" dirty="0"/>
              <a:t>FD-TIG completed and approved final report</a:t>
            </a:r>
          </a:p>
          <a:p>
            <a:pPr lvl="1"/>
            <a:r>
              <a:rPr lang="en-US" altLang="en-US" sz="2000" dirty="0"/>
              <a:t>Doc: </a:t>
            </a:r>
            <a:r>
              <a:rPr lang="en-US" altLang="en-US" sz="2000" dirty="0">
                <a:solidFill>
                  <a:srgbClr val="000000"/>
                </a:solidFill>
              </a:rPr>
              <a:t>11-18-0498-06-00fd-fd-tig-report</a:t>
            </a:r>
          </a:p>
          <a:p>
            <a:pPr lvl="1"/>
            <a:r>
              <a:rPr lang="en-US" altLang="en-US" sz="2000" dirty="0"/>
              <a:t>Key performance parameter </a:t>
            </a:r>
          </a:p>
          <a:p>
            <a:pPr lvl="2"/>
            <a:r>
              <a:rPr lang="en-US" altLang="en-US" sz="1600" dirty="0">
                <a:solidFill>
                  <a:srgbClr val="000000"/>
                </a:solidFill>
              </a:rPr>
              <a:t>Self Interference Cancellation</a:t>
            </a:r>
          </a:p>
          <a:p>
            <a:r>
              <a:rPr lang="en-US" altLang="en-US" sz="2400" dirty="0">
                <a:solidFill>
                  <a:srgbClr val="000000"/>
                </a:solidFill>
              </a:rPr>
              <a:t>Presented a FD demo of live stream video of 2.4 GHz AP / STA in a lab, demonstrating the benefit of </a:t>
            </a:r>
            <a:r>
              <a:rPr lang="en-US" altLang="en-US" sz="2400" i="1" u="sng" dirty="0">
                <a:solidFill>
                  <a:srgbClr val="000000"/>
                </a:solidFill>
              </a:rPr>
              <a:t>Self Interference Cancellation</a:t>
            </a:r>
          </a:p>
          <a:p>
            <a:pPr lvl="1"/>
            <a:r>
              <a:rPr lang="en-US" altLang="en-US" sz="2000" dirty="0">
                <a:solidFill>
                  <a:srgbClr val="000000"/>
                </a:solidFill>
              </a:rPr>
              <a:t>Doc: 18-1588r2-prototype-of-full-duplex-for-802-11</a:t>
            </a:r>
          </a:p>
          <a:p>
            <a:pPr lvl="1"/>
            <a:r>
              <a:rPr lang="en-US" sz="2000" dirty="0">
                <a:solidFill>
                  <a:srgbClr val="0000FF"/>
                </a:solidFill>
              </a:rPr>
              <a:t>https://drive.google.com/file/d/1LyqrXOCHe2bXAxPmEhCeki_WkvMDcS1e/view?ts=5b9875bf</a:t>
            </a:r>
          </a:p>
          <a:p>
            <a:r>
              <a:rPr lang="en-US" altLang="en-US" sz="2400" dirty="0"/>
              <a:t>Seeking the formation of a Study Group in November 2018</a:t>
            </a:r>
          </a:p>
          <a:p>
            <a:r>
              <a:rPr lang="en-US" sz="2400" dirty="0"/>
              <a:t>Mid-Week Report: 18/1645r1</a:t>
            </a:r>
            <a:endParaRPr lang="en-US" sz="2000" dirty="0"/>
          </a:p>
        </p:txBody>
      </p:sp>
      <p:sp>
        <p:nvSpPr>
          <p:cNvPr id="4" name="Date Placeholder 3"/>
          <p:cNvSpPr>
            <a:spLocks noGrp="1"/>
          </p:cNvSpPr>
          <p:nvPr>
            <p:ph type="dt" sz="half" idx="10"/>
          </p:nvPr>
        </p:nvSpPr>
        <p:spPr>
          <a:xfrm>
            <a:off x="657760" y="378901"/>
            <a:ext cx="1600200" cy="215444"/>
          </a:xfrm>
        </p:spPr>
        <p:txBody>
          <a:bodyPr/>
          <a:lstStyle/>
          <a:p>
            <a:r>
              <a:rPr lang="en-US" altLang="en-US" dirty="0"/>
              <a:t>September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38150" y="3048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884371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3206</TotalTime>
  <Words>832</Words>
  <Application>Microsoft Office PowerPoint</Application>
  <PresentationFormat>On-screen Show (4:3)</PresentationFormat>
  <Paragraphs>262</Paragraphs>
  <Slides>12</Slides>
  <Notes>11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12</vt:i4>
      </vt:variant>
    </vt:vector>
  </HeadingPairs>
  <TitlesOfParts>
    <vt:vector size="23" baseType="lpstr">
      <vt:lpstr>ＭＳ Ｐゴシック</vt: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Task Groups in Comment Resolution</vt:lpstr>
      <vt:lpstr>New IEEE 802.11 Draft PARs and CSDs</vt:lpstr>
      <vt:lpstr>802.11 WNG  (Wireless Next Generation)</vt:lpstr>
      <vt:lpstr>802.11ax</vt:lpstr>
      <vt:lpstr>Extreme High Throughput  EHT-SG</vt:lpstr>
      <vt:lpstr>FD-TIG (Full-Duplex Topic Interest Group)</vt:lpstr>
      <vt:lpstr>802.11bb Light Communications</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449</cp:revision>
  <cp:lastPrinted>1998-02-10T13:28:06Z</cp:lastPrinted>
  <dcterms:created xsi:type="dcterms:W3CDTF">2016-01-21T14:33:00Z</dcterms:created>
  <dcterms:modified xsi:type="dcterms:W3CDTF">2018-09-14T01:35:02Z</dcterms:modified>
</cp:coreProperties>
</file>