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85" r:id="rId2"/>
    <p:sldMasterId id="2147483673" r:id="rId3"/>
    <p:sldMasterId id="2147483660" r:id="rId4"/>
  </p:sldMasterIdLst>
  <p:notesMasterIdLst>
    <p:notesMasterId r:id="rId17"/>
  </p:notesMasterIdLst>
  <p:handoutMasterIdLst>
    <p:handoutMasterId r:id="rId18"/>
  </p:handoutMasterIdLst>
  <p:sldIdLst>
    <p:sldId id="259" r:id="rId5"/>
    <p:sldId id="258" r:id="rId6"/>
    <p:sldId id="305" r:id="rId7"/>
    <p:sldId id="264" r:id="rId8"/>
    <p:sldId id="307" r:id="rId9"/>
    <p:sldId id="294" r:id="rId10"/>
    <p:sldId id="283" r:id="rId11"/>
    <p:sldId id="301" r:id="rId12"/>
    <p:sldId id="308" r:id="rId13"/>
    <p:sldId id="287" r:id="rId14"/>
    <p:sldId id="282" r:id="rId15"/>
    <p:sldId id="26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FF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49" autoAdjust="0"/>
    <p:restoredTop sz="93608" autoAdjust="0"/>
  </p:normalViewPr>
  <p:slideViewPr>
    <p:cSldViewPr>
      <p:cViewPr varScale="1">
        <p:scale>
          <a:sx n="62" d="100"/>
          <a:sy n="62" d="100"/>
        </p:scale>
        <p:origin x="1738" y="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1404"/>
    </p:cViewPr>
  </p:sorterViewPr>
  <p:notesViewPr>
    <p:cSldViewPr>
      <p:cViewPr>
        <p:scale>
          <a:sx n="100" d="100"/>
          <a:sy n="100" d="100"/>
        </p:scale>
        <p:origin x="1606" y="2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5081"/>
            <a:ext cx="2693987"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802.15-18-0480-00-0000</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September 2018</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Al Petrick, Jones-Petrick and Associates</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95D62A0E-13D5-4779-B34A-C38F68364AE4}" type="slidenum">
              <a:rPr lang="en-US" altLang="en-US"/>
              <a:pPr/>
              <a:t>‹#›</a:t>
            </a:fld>
            <a:endParaRPr lang="en-US" altLang="en-US"/>
          </a:p>
        </p:txBody>
      </p:sp>
      <p:sp>
        <p:nvSpPr>
          <p:cNvPr id="3078" name="Line 6"/>
          <p:cNvSpPr>
            <a:spLocks noChangeShapeType="1"/>
          </p:cNvSpPr>
          <p:nvPr/>
        </p:nvSpPr>
        <p:spPr bwMode="auto">
          <a:xfrm>
            <a:off x="647700" y="401636"/>
            <a:ext cx="55911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90854823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78212" y="154057"/>
            <a:ext cx="281463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dirty="0"/>
              <a:t>doc.: IEEE 802.15-18-0480-00-0000</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September 2018</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z="900" baseline="0"/>
            </a:lvl5pPr>
          </a:lstStyle>
          <a:p>
            <a:pPr lvl="4"/>
            <a:r>
              <a:rPr lang="en-US" altLang="en-US" dirty="0"/>
              <a:t>Al Petrick, Jones-Petrick and Associates</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4E629C1-5BD2-4262-B1A1-99CFE7716E79}"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54050" y="311147"/>
            <a:ext cx="5645150" cy="72638"/>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01308575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3467100" y="95706"/>
            <a:ext cx="2814638" cy="215444"/>
          </a:xfrm>
        </p:spPr>
        <p:txBody>
          <a:bodyPr/>
          <a:lstStyle/>
          <a:p>
            <a:r>
              <a:rPr lang="en-US" altLang="en-US" dirty="0"/>
              <a:t>doc.: IEEE 802.15-18-0480-00-0000</a:t>
            </a:r>
          </a:p>
        </p:txBody>
      </p:sp>
      <p:sp>
        <p:nvSpPr>
          <p:cNvPr id="5" name="Date Placeholder 4"/>
          <p:cNvSpPr>
            <a:spLocks noGrp="1"/>
          </p:cNvSpPr>
          <p:nvPr>
            <p:ph type="dt" idx="11"/>
          </p:nvPr>
        </p:nvSpPr>
        <p:spPr>
          <a:xfrm>
            <a:off x="654050" y="95706"/>
            <a:ext cx="2736850" cy="215444"/>
          </a:xfrm>
        </p:spPr>
        <p:txBody>
          <a:bodyPr/>
          <a:lstStyle/>
          <a:p>
            <a:r>
              <a:rPr lang="en-US" altLang="en-US" dirty="0" err="1"/>
              <a:t>Septe</a:t>
            </a:r>
            <a:r>
              <a:rPr lang="en-US" altLang="en-US" dirty="0"/>
              <a:t>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a:t>
            </a:fld>
            <a:endParaRPr lang="en-US" altLang="en-US"/>
          </a:p>
        </p:txBody>
      </p:sp>
    </p:spTree>
    <p:extLst>
      <p:ext uri="{BB962C8B-B14F-4D97-AF65-F5344CB8AC3E}">
        <p14:creationId xmlns:p14="http://schemas.microsoft.com/office/powerpoint/2010/main" val="131567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802.15-18-0242-00-0000</a:t>
            </a:r>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10</a:t>
            </a:fld>
            <a:endParaRPr lang="en-US" altLang="en-US"/>
          </a:p>
        </p:txBody>
      </p:sp>
    </p:spTree>
    <p:extLst>
      <p:ext uri="{BB962C8B-B14F-4D97-AF65-F5344CB8AC3E}">
        <p14:creationId xmlns:p14="http://schemas.microsoft.com/office/powerpoint/2010/main" val="19524254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3"/>
          <p:cNvSpPr>
            <a:spLocks noGrp="1" noChangeArrowheads="1"/>
          </p:cNvSpPr>
          <p:nvPr>
            <p:ph type="dt" sz="quarter" idx="1"/>
          </p:nvPr>
        </p:nvSpPr>
        <p:spPr>
          <a:noFill/>
        </p:spPr>
        <p:txBody>
          <a:bodyPr/>
          <a:lstStyle/>
          <a:p>
            <a:r>
              <a:rPr lang="en-US"/>
              <a:t>January 2018</a:t>
            </a:r>
          </a:p>
        </p:txBody>
      </p:sp>
      <p:sp>
        <p:nvSpPr>
          <p:cNvPr id="59395" name="Slide Image Placeholder 1"/>
          <p:cNvSpPr>
            <a:spLocks noGrp="1" noRot="1" noChangeAspect="1" noTextEdit="1"/>
          </p:cNvSpPr>
          <p:nvPr>
            <p:ph type="sldImg"/>
          </p:nvPr>
        </p:nvSpPr>
        <p:spPr>
          <a:xfrm>
            <a:off x="1154113" y="701675"/>
            <a:ext cx="4625975" cy="3468688"/>
          </a:xfrm>
          <a:ln/>
        </p:spPr>
      </p:sp>
      <p:sp>
        <p:nvSpPr>
          <p:cNvPr id="59396" name="Notes Placeholder 2"/>
          <p:cNvSpPr>
            <a:spLocks noGrp="1"/>
          </p:cNvSpPr>
          <p:nvPr>
            <p:ph type="body" idx="1"/>
          </p:nvPr>
        </p:nvSpPr>
        <p:spPr>
          <a:noFill/>
          <a:ln/>
        </p:spPr>
        <p:txBody>
          <a:bodyPr/>
          <a:lstStyle/>
          <a:p>
            <a:endParaRPr lang="en-GB" dirty="0"/>
          </a:p>
        </p:txBody>
      </p:sp>
      <p:sp>
        <p:nvSpPr>
          <p:cNvPr id="59397" name="Date Placeholder 3"/>
          <p:cNvSpPr txBox="1">
            <a:spLocks noGrp="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9399" name="Slide Number Placeholder 5"/>
          <p:cNvSpPr>
            <a:spLocks noGrp="1"/>
          </p:cNvSpPr>
          <p:nvPr>
            <p:ph type="sldNum" sz="quarter" idx="5"/>
          </p:nvPr>
        </p:nvSpPr>
        <p:spPr>
          <a:noFill/>
        </p:spPr>
        <p:txBody>
          <a:bodyPr/>
          <a:lstStyle/>
          <a:p>
            <a:r>
              <a:rPr lang="en-US"/>
              <a:t>Page </a:t>
            </a:r>
            <a:fld id="{617E4734-E93D-4119-AD53-64F2B1E3BFF1}" type="slidenum">
              <a:rPr lang="en-US" smtClean="0"/>
              <a:pPr/>
              <a:t>11</a:t>
            </a:fld>
            <a:endParaRPr lang="en-US"/>
          </a:p>
        </p:txBody>
      </p:sp>
    </p:spTree>
    <p:extLst>
      <p:ext uri="{BB962C8B-B14F-4D97-AF65-F5344CB8AC3E}">
        <p14:creationId xmlns:p14="http://schemas.microsoft.com/office/powerpoint/2010/main" val="957959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2</a:t>
            </a:fld>
            <a:endParaRPr lang="en-US" altLang="en-US"/>
          </a:p>
        </p:txBody>
      </p:sp>
    </p:spTree>
    <p:extLst>
      <p:ext uri="{BB962C8B-B14F-4D97-AF65-F5344CB8AC3E}">
        <p14:creationId xmlns:p14="http://schemas.microsoft.com/office/powerpoint/2010/main" val="38211042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3</a:t>
            </a:fld>
            <a:endParaRPr lang="en-US" altLang="en-US"/>
          </a:p>
        </p:txBody>
      </p:sp>
    </p:spTree>
    <p:extLst>
      <p:ext uri="{BB962C8B-B14F-4D97-AF65-F5344CB8AC3E}">
        <p14:creationId xmlns:p14="http://schemas.microsoft.com/office/powerpoint/2010/main" val="14296594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4</a:t>
            </a:fld>
            <a:endParaRPr lang="en-US" altLang="en-US"/>
          </a:p>
        </p:txBody>
      </p:sp>
    </p:spTree>
    <p:extLst>
      <p:ext uri="{BB962C8B-B14F-4D97-AF65-F5344CB8AC3E}">
        <p14:creationId xmlns:p14="http://schemas.microsoft.com/office/powerpoint/2010/main" val="3960434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ltLang="en-US"/>
              <a:t>doc.: IEEE 802.15-18-0480-00-0000</a:t>
            </a:r>
            <a:endParaRPr lang="en-US" altLang="en-US" dirty="0"/>
          </a:p>
        </p:txBody>
      </p:sp>
      <p:sp>
        <p:nvSpPr>
          <p:cNvPr id="5" name="Date Placeholder 4"/>
          <p:cNvSpPr>
            <a:spLocks noGrp="1"/>
          </p:cNvSpPr>
          <p:nvPr>
            <p:ph type="dt" idx="1"/>
          </p:nvPr>
        </p:nvSpPr>
        <p:spPr/>
        <p:txBody>
          <a:bodyPr/>
          <a:lstStyle/>
          <a:p>
            <a:r>
              <a:rPr lang="en-US" altLang="en-US"/>
              <a:t>Sept 2018</a:t>
            </a:r>
            <a:endParaRPr lang="en-US" altLang="en-US" dirty="0"/>
          </a:p>
        </p:txBody>
      </p:sp>
      <p:sp>
        <p:nvSpPr>
          <p:cNvPr id="6" name="Footer Placeholder 5"/>
          <p:cNvSpPr>
            <a:spLocks noGrp="1"/>
          </p:cNvSpPr>
          <p:nvPr>
            <p:ph type="ftr" sz="quarter" idx="4"/>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5"/>
          </p:nvPr>
        </p:nvSpPr>
        <p:spPr/>
        <p:txBody>
          <a:bodyPr/>
          <a:lstStyle/>
          <a:p>
            <a:r>
              <a:rPr lang="en-US" altLang="en-US"/>
              <a:t>Page </a:t>
            </a:r>
            <a:fld id="{B4E629C1-5BD2-4262-B1A1-99CFE7716E79}" type="slidenum">
              <a:rPr lang="en-US" altLang="en-US" smtClean="0"/>
              <a:pPr/>
              <a:t>5</a:t>
            </a:fld>
            <a:endParaRPr lang="en-US" altLang="en-US"/>
          </a:p>
        </p:txBody>
      </p:sp>
    </p:spTree>
    <p:extLst>
      <p:ext uri="{BB962C8B-B14F-4D97-AF65-F5344CB8AC3E}">
        <p14:creationId xmlns:p14="http://schemas.microsoft.com/office/powerpoint/2010/main" val="3509101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a:t>doc.: IEEE 802.15-18-0242-00-0000</a:t>
            </a:r>
          </a:p>
        </p:txBody>
      </p:sp>
      <p:sp>
        <p:nvSpPr>
          <p:cNvPr id="19459" name="Rectangle 3"/>
          <p:cNvSpPr>
            <a:spLocks noGrp="1" noChangeArrowheads="1"/>
          </p:cNvSpPr>
          <p:nvPr>
            <p:ph type="dt" sz="quarter" idx="1"/>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a:t>July 2013</a:t>
            </a:r>
            <a:endParaRPr lang="en-GB" altLang="en-US" sz="1400"/>
          </a:p>
        </p:txBody>
      </p:sp>
      <p:sp>
        <p:nvSpPr>
          <p:cNvPr id="19460" name="Rectangle 6"/>
          <p:cNvSpPr>
            <a:spLocks noGrp="1" noChangeArrowheads="1"/>
          </p:cNvSpPr>
          <p:nvPr>
            <p:ph type="ftr" sz="quarter" idx="4"/>
          </p:nvPr>
        </p:nvSpPr>
        <p:spPr>
          <a:noFill/>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8788" defTabSz="93345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a:t>Clint Chaplin, Chair (Samsung)</a:t>
            </a:r>
          </a:p>
        </p:txBody>
      </p:sp>
      <p:sp>
        <p:nvSpPr>
          <p:cNvPr id="19461" name="Rectangle 7"/>
          <p:cNvSpPr>
            <a:spLocks noGrp="1" noChangeArrowheads="1"/>
          </p:cNvSpPr>
          <p:nvPr>
            <p:ph type="sldNum" sz="quarter" idx="5"/>
          </p:nvPr>
        </p:nvSpPr>
        <p:spPr>
          <a:noFill/>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CE31C515-4596-4B3E-8972-F5FD6C34C3AA}" type="slidenum">
              <a:rPr lang="en-GB" altLang="en-US"/>
              <a:pPr>
                <a:spcBef>
                  <a:spcPct val="0"/>
                </a:spcBef>
              </a:pPr>
              <a:t>6</a:t>
            </a:fld>
            <a:endParaRPr lang="en-GB" altLang="en-US"/>
          </a:p>
        </p:txBody>
      </p:sp>
      <p:sp>
        <p:nvSpPr>
          <p:cNvPr id="19462" name="Rectangle 2"/>
          <p:cNvSpPr>
            <a:spLocks noGrp="1" noRot="1" noChangeAspect="1" noChangeArrowheads="1" noTextEdit="1"/>
          </p:cNvSpPr>
          <p:nvPr>
            <p:ph type="sldImg"/>
          </p:nvPr>
        </p:nvSpPr>
        <p:spPr>
          <a:xfrm>
            <a:off x="1154113" y="701675"/>
            <a:ext cx="4625975" cy="3468688"/>
          </a:xfrm>
          <a:ln cap="flat"/>
        </p:spPr>
      </p:sp>
      <p:sp>
        <p:nvSpPr>
          <p:cNvPr id="19463" name="Rectangle 3"/>
          <p:cNvSpPr>
            <a:spLocks noGrp="1" noChangeArrowheads="1"/>
          </p:cNvSpPr>
          <p:nvPr>
            <p:ph type="body" idx="1"/>
          </p:nvPr>
        </p:nvSpPr>
        <p:spPr>
          <a:xfrm>
            <a:off x="904875" y="4718050"/>
            <a:ext cx="4984750" cy="4468813"/>
          </a:xfrm>
          <a:noFill/>
        </p:spPr>
        <p:txBody>
          <a:bodyPr lIns="95230" tIns="46028" rIns="95230" bIns="46028"/>
          <a:lstStyle/>
          <a:p>
            <a:endParaRPr lang="en-US" altLang="en-US"/>
          </a:p>
        </p:txBody>
      </p:sp>
    </p:spTree>
    <p:extLst>
      <p:ext uri="{BB962C8B-B14F-4D97-AF65-F5344CB8AC3E}">
        <p14:creationId xmlns:p14="http://schemas.microsoft.com/office/powerpoint/2010/main" val="33207187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802.11-11/0xxxr0</a:t>
            </a:r>
          </a:p>
        </p:txBody>
      </p:sp>
      <p:sp>
        <p:nvSpPr>
          <p:cNvPr id="5" name="Date Placeholder 4"/>
          <p:cNvSpPr>
            <a:spLocks noGrp="1"/>
          </p:cNvSpPr>
          <p:nvPr>
            <p:ph type="dt" idx="11"/>
          </p:nvPr>
        </p:nvSpPr>
        <p:spPr/>
        <p:txBody>
          <a:bodyPr/>
          <a:lstStyle/>
          <a:p>
            <a:pPr>
              <a:defRPr/>
            </a:pPr>
            <a:r>
              <a:rPr lang="en-US"/>
              <a:t>November 2011</a:t>
            </a:r>
          </a:p>
        </p:txBody>
      </p:sp>
      <p:sp>
        <p:nvSpPr>
          <p:cNvPr id="6" name="Footer Placeholder 5"/>
          <p:cNvSpPr>
            <a:spLocks noGrp="1"/>
          </p:cNvSpPr>
          <p:nvPr>
            <p:ph type="ftr" sz="quarter" idx="12"/>
          </p:nvPr>
        </p:nvSpPr>
        <p:spPr/>
        <p:txBody>
          <a:bodyPr/>
          <a:lstStyle/>
          <a:p>
            <a:pPr lvl="4">
              <a:defRPr/>
            </a:pPr>
            <a:r>
              <a:rPr lang="en-US"/>
              <a:t>Osama Aboul-Magd (Samsung)</a:t>
            </a:r>
          </a:p>
        </p:txBody>
      </p:sp>
      <p:sp>
        <p:nvSpPr>
          <p:cNvPr id="7" name="Slide Number Placeholder 6"/>
          <p:cNvSpPr>
            <a:spLocks noGrp="1"/>
          </p:cNvSpPr>
          <p:nvPr>
            <p:ph type="sldNum" sz="quarter" idx="13"/>
          </p:nvPr>
        </p:nvSpPr>
        <p:spPr/>
        <p:txBody>
          <a:bodyPr/>
          <a:lstStyle/>
          <a:p>
            <a:pPr>
              <a:defRPr/>
            </a:pPr>
            <a:r>
              <a:rPr lang="en-US"/>
              <a:t>Page </a:t>
            </a:r>
            <a:fld id="{8494B09C-02D3-414B-B0EE-19148CC64A93}" type="slidenum">
              <a:rPr lang="en-US" smtClean="0"/>
              <a:pPr>
                <a:defRPr/>
              </a:pPr>
              <a:t>7</a:t>
            </a:fld>
            <a:endParaRPr lang="en-US"/>
          </a:p>
        </p:txBody>
      </p:sp>
    </p:spTree>
    <p:extLst>
      <p:ext uri="{BB962C8B-B14F-4D97-AF65-F5344CB8AC3E}">
        <p14:creationId xmlns:p14="http://schemas.microsoft.com/office/powerpoint/2010/main" val="33747406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8</a:t>
            </a:fld>
            <a:endParaRPr lang="en-US" altLang="en-US"/>
          </a:p>
        </p:txBody>
      </p:sp>
    </p:spTree>
    <p:extLst>
      <p:ext uri="{BB962C8B-B14F-4D97-AF65-F5344CB8AC3E}">
        <p14:creationId xmlns:p14="http://schemas.microsoft.com/office/powerpoint/2010/main" val="37205453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802.15-18-0242-00-0000</a:t>
            </a:r>
            <a:endParaRPr lang="en-US" altLang="en-US" dirty="0"/>
          </a:p>
        </p:txBody>
      </p:sp>
      <p:sp>
        <p:nvSpPr>
          <p:cNvPr id="5" name="Date Placeholder 4"/>
          <p:cNvSpPr>
            <a:spLocks noGrp="1"/>
          </p:cNvSpPr>
          <p:nvPr>
            <p:ph type="dt" idx="11"/>
          </p:nvPr>
        </p:nvSpPr>
        <p:spPr/>
        <p:txBody>
          <a:bodyPr/>
          <a:lstStyle/>
          <a:p>
            <a:r>
              <a:rPr lang="en-US" altLang="en-US"/>
              <a:t>January 2018</a:t>
            </a:r>
          </a:p>
        </p:txBody>
      </p:sp>
      <p:sp>
        <p:nvSpPr>
          <p:cNvPr id="6" name="Footer Placeholder 5"/>
          <p:cNvSpPr>
            <a:spLocks noGrp="1"/>
          </p:cNvSpPr>
          <p:nvPr>
            <p:ph type="ftr" sz="quarter" idx="12"/>
          </p:nvPr>
        </p:nvSpPr>
        <p:spPr/>
        <p:txBody>
          <a:bodyPr/>
          <a:lstStyle/>
          <a:p>
            <a:pPr lvl="4"/>
            <a:r>
              <a:rPr lang="en-US" altLang="en-US"/>
              <a:t>Al Petrick, Jones-Petrick and Associates</a:t>
            </a:r>
            <a:endParaRPr lang="en-US" altLang="en-US" dirty="0"/>
          </a:p>
        </p:txBody>
      </p:sp>
      <p:sp>
        <p:nvSpPr>
          <p:cNvPr id="7" name="Slide Number Placeholder 6"/>
          <p:cNvSpPr>
            <a:spLocks noGrp="1"/>
          </p:cNvSpPr>
          <p:nvPr>
            <p:ph type="sldNum" sz="quarter" idx="13"/>
          </p:nvPr>
        </p:nvSpPr>
        <p:spPr/>
        <p:txBody>
          <a:bodyPr/>
          <a:lstStyle/>
          <a:p>
            <a:r>
              <a:rPr lang="en-US" altLang="en-US"/>
              <a:t>Page </a:t>
            </a:r>
            <a:fld id="{B4E629C1-5BD2-4262-B1A1-99CFE7716E79}" type="slidenum">
              <a:rPr lang="en-US" altLang="en-US" smtClean="0"/>
              <a:pPr/>
              <a:t>9</a:t>
            </a:fld>
            <a:endParaRPr lang="en-US" altLang="en-US"/>
          </a:p>
        </p:txBody>
      </p:sp>
    </p:spTree>
    <p:extLst>
      <p:ext uri="{BB962C8B-B14F-4D97-AF65-F5344CB8AC3E}">
        <p14:creationId xmlns:p14="http://schemas.microsoft.com/office/powerpoint/2010/main" val="3046197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a:extLst>
              <a:ext uri="{FF2B5EF4-FFF2-40B4-BE49-F238E27FC236}">
                <a16:creationId xmlns:a16="http://schemas.microsoft.com/office/drawing/2014/main" id="{9310FB07-EAD7-4E5A-9453-7BAD69C4FB06}"/>
              </a:ext>
            </a:extLst>
          </p:cNvPr>
          <p:cNvSpPr>
            <a:spLocks noGrp="1"/>
          </p:cNvSpPr>
          <p:nvPr>
            <p:ph type="dt" sz="half" idx="10"/>
          </p:nvPr>
        </p:nvSpPr>
        <p:spPr/>
        <p:txBody>
          <a:bodyPr/>
          <a:lstStyle/>
          <a:p>
            <a:r>
              <a:rPr lang="en-US" altLang="en-US" dirty="0"/>
              <a:t>September 2018</a:t>
            </a:r>
          </a:p>
        </p:txBody>
      </p:sp>
      <p:sp>
        <p:nvSpPr>
          <p:cNvPr id="5" name="Footer Placeholder 4">
            <a:extLst>
              <a:ext uri="{FF2B5EF4-FFF2-40B4-BE49-F238E27FC236}">
                <a16:creationId xmlns:a16="http://schemas.microsoft.com/office/drawing/2014/main" id="{441641AA-57FB-4C29-8B12-86B468EC627C}"/>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6" name="Slide Number Placeholder 5">
            <a:extLst>
              <a:ext uri="{FF2B5EF4-FFF2-40B4-BE49-F238E27FC236}">
                <a16:creationId xmlns:a16="http://schemas.microsoft.com/office/drawing/2014/main" id="{4CA52070-AD44-4250-B16A-6CF305B190DD}"/>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959396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CAC5739-B300-4063-A42F-3412D7498337}" type="slidenum">
              <a:rPr lang="en-US" altLang="en-US"/>
              <a:pPr/>
              <a:t>‹#›</a:t>
            </a:fld>
            <a:endParaRPr lang="en-US" altLang="en-US"/>
          </a:p>
        </p:txBody>
      </p:sp>
    </p:spTree>
    <p:extLst>
      <p:ext uri="{BB962C8B-B14F-4D97-AF65-F5344CB8AC3E}">
        <p14:creationId xmlns:p14="http://schemas.microsoft.com/office/powerpoint/2010/main" val="1593762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3E000CFE-AB2F-4D96-AC7B-59A8F108EB49}" type="slidenum">
              <a:rPr lang="en-US" altLang="en-US"/>
              <a:pPr/>
              <a:t>‹#›</a:t>
            </a:fld>
            <a:endParaRPr lang="en-US" altLang="en-US"/>
          </a:p>
        </p:txBody>
      </p:sp>
    </p:spTree>
    <p:extLst>
      <p:ext uri="{BB962C8B-B14F-4D97-AF65-F5344CB8AC3E}">
        <p14:creationId xmlns:p14="http://schemas.microsoft.com/office/powerpoint/2010/main" val="318835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p:txBody>
          <a:bodyPr/>
          <a:lstStyle>
            <a:lvl1pPr>
              <a:defRPr/>
            </a:lvl1pPr>
          </a:lstStyle>
          <a:p>
            <a:pPr>
              <a:defRPr/>
            </a:pPr>
            <a:r>
              <a:rPr lang="en-US"/>
              <a:t>Sept 2018</a:t>
            </a:r>
          </a:p>
        </p:txBody>
      </p:sp>
      <p:sp>
        <p:nvSpPr>
          <p:cNvPr id="5" name="Rectangle 5"/>
          <p:cNvSpPr>
            <a:spLocks noGrp="1" noChangeArrowheads="1"/>
          </p:cNvSpPr>
          <p:nvPr>
            <p:ph type="ftr" sz="quarter" idx="11"/>
          </p:nvPr>
        </p:nvSpPr>
        <p:spPr/>
        <p:txBody>
          <a:bodyPr/>
          <a:lstStyle>
            <a:lvl1pPr>
              <a:defRPr/>
            </a:lvl1pPr>
          </a:lstStyle>
          <a:p>
            <a:pPr>
              <a:defRPr/>
            </a:pPr>
            <a:r>
              <a:rPr lang="en-US"/>
              <a:t>Al Petrick, Jones-Petrick and Associates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2BD51C0-984A-42EB-B1D1-D00F04D39060}" type="slidenum">
              <a:rPr lang="en-US"/>
              <a:pPr>
                <a:defRPr/>
              </a:pPr>
              <a:t>‹#›</a:t>
            </a:fld>
            <a:endParaRPr lang="en-US"/>
          </a:p>
        </p:txBody>
      </p:sp>
    </p:spTree>
    <p:extLst>
      <p:ext uri="{BB962C8B-B14F-4D97-AF65-F5344CB8AC3E}">
        <p14:creationId xmlns:p14="http://schemas.microsoft.com/office/powerpoint/2010/main" val="38180173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A671E-3398-4F8F-82D9-99DA719FC528}"/>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F3A63-26B4-46D7-8998-99ED9267CA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D9FCFD-A921-492D-9A67-5C3A35F530A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29CE7FA-0A05-4185-88BC-67CD5C7F171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156A08B-8A22-431B-A9AA-6206D2CC5EB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1051540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8C7F0-0CB1-4264-8107-DC99571D2D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4ACB8A-02B0-4A3B-AE6C-B44D5171183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F2BD91-FC1A-4730-A6CD-F1A9AB54EC3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01308A3-9A7F-4553-A8F0-48D1EC66B785}"/>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AD0F0B92-97D0-409D-9AF4-8B1E08F7C5F4}"/>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098432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2723E-6AA6-4BE7-B4F3-32C518576274}"/>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B2F787F-64E6-44A1-94D5-1D1F911386C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D924099-C8FE-4338-A2C2-E5B6C2967E5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5C026B63-5A82-4F5A-8EB7-AE2A8CF2F944}"/>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FBF43343-9399-4675-B915-E8E4BDA476D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7602793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F6E86-6982-4A09-A6A4-B3361502F1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F99948-7657-4324-9BDB-1DCF603FD7B2}"/>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56201EB-EC6A-401F-9D39-4C0C611AFEEB}"/>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5C1DA9-246C-4D3B-821E-676E86E89716}"/>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FDB1131E-7C5D-4AA9-A78E-41DCA11C7B9A}"/>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B97DD6C-99D4-4722-9346-833EA6350F1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392204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CA1A6-5A76-4DB2-AD85-7D1CD9A9234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56D37F-1873-45B0-AE97-045721FDD17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195869A-EC83-449C-A183-88541D7A35E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5E05F00-2381-405D-A945-68D702136F5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1C6E6F-78EF-456A-89AE-C5C4F596EE3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C591C46-869D-40E2-99F0-BCDFD1BCABB0}"/>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89803E42-A039-4B91-98F1-E7E95D11332A}"/>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E2A6C20D-51E6-4A35-A922-0F0B4B57F5F3}"/>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981687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C364A-E543-4148-9932-AED2C71FF07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80AC89F-BB43-40E4-9753-C58DBA479A05}"/>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0A803940-A6F0-4B3B-A4F5-078433E2CC5A}"/>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BAD1E045-C913-466F-926A-458FE099534D}"/>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817043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E934005-56E3-4723-96E2-6B20CDE917E1}"/>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7B1C8C7E-FFED-47CF-A96A-F4F12B166C64}"/>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3365085-8C7A-4FA6-902D-A524DCC5C796}"/>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2028792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a:t>Sept 2018</a:t>
            </a:r>
            <a:endParaRPr lang="en-US" altLang="en-US" dirty="0"/>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B5DF06B1-16D6-4ED2-BBDA-2A3165347220}" type="slidenum">
              <a:rPr lang="en-US" altLang="en-US"/>
              <a:pPr/>
              <a:t>‹#›</a:t>
            </a:fld>
            <a:endParaRPr lang="en-US" altLang="en-US"/>
          </a:p>
        </p:txBody>
      </p:sp>
    </p:spTree>
    <p:extLst>
      <p:ext uri="{BB962C8B-B14F-4D97-AF65-F5344CB8AC3E}">
        <p14:creationId xmlns:p14="http://schemas.microsoft.com/office/powerpoint/2010/main" val="29030443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CE8C7-650C-4C67-AA0F-C60C1AF8B4D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3108DAA-A4E7-4D21-8F7C-271E963E09F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668F88-5283-4698-AC66-0258230B980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DACB2C1-7427-4346-A0F4-6EF6E6BF66E4}"/>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071034AA-B1FD-4535-8467-908BC5253979}"/>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46C876CA-7DB5-4EC6-8FE3-8704A92D3D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1572232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BDE5-E691-45EA-8C7A-F0C3A06D197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DC2F2D4-426C-404F-9879-2E6C99E3BD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116EAB-D8EC-4C63-BECF-2C012B7BB44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BA7D6F-1BD5-425E-AF56-DCF723EEE828}"/>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267E4A48-0F16-4DED-9633-10BB5C4B95A4}"/>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02578466-E5A1-4004-8E6D-C973363E9E20}"/>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404421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290A-4F24-47D0-9968-48E54A87CC1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5636C89-0182-48DE-923C-D8830564F85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778C1D-EE64-4E5D-90B2-FE8E3F280BF3}"/>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35F3D10B-5DE7-4111-9B52-8063E3756E99}"/>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D9D8C91C-C36B-4001-9EFE-6D270B2D7011}"/>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10355243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05EF9E-33D0-47F9-9A5D-E8BBF1D7697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171908-8598-4463-8406-40E99EE6E759}"/>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102C44A-670B-4F9C-B638-46883C8EAEE2}"/>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F8C0F5B-B1DD-4794-9780-825791217642}"/>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2E9DCD98-131D-4D13-9CDA-053740AE5CE9}"/>
              </a:ext>
            </a:extLst>
          </p:cNvPr>
          <p:cNvSpPr>
            <a:spLocks noGrp="1"/>
          </p:cNvSpPr>
          <p:nvPr>
            <p:ph type="sldNum" sz="quarter" idx="12"/>
          </p:nvPr>
        </p:nvSpPr>
        <p:spPr/>
        <p:txBody>
          <a:bodyPr/>
          <a:lstStyle/>
          <a:p>
            <a:fld id="{6D6A97E3-25E2-495A-8123-ECBFEF79EB85}" type="slidenum">
              <a:rPr lang="en-US" smtClean="0"/>
              <a:t>‹#›</a:t>
            </a:fld>
            <a:endParaRPr lang="en-US"/>
          </a:p>
        </p:txBody>
      </p:sp>
    </p:spTree>
    <p:extLst>
      <p:ext uri="{BB962C8B-B14F-4D97-AF65-F5344CB8AC3E}">
        <p14:creationId xmlns:p14="http://schemas.microsoft.com/office/powerpoint/2010/main" val="32434063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6AA81-86F8-43A7-AD31-479C06BCB9D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9F2FE3-8260-438C-9171-14225988440C}"/>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5B52A39-8F34-4A6C-AF54-26E45E8BC414}"/>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C4EAE6FC-0CEF-4367-AFD7-25D482226ECC}"/>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4BC06DB7-4FE2-424E-BCF0-39A10DDACDC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2679578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076D7-5D39-455D-978B-776D447D3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F4D236C-470F-4826-8301-AC1C43AC648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8384C8-7642-47F5-95C3-26338A9C686F}"/>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F0647A1A-6E86-4AB8-9FEA-EB33FC92F4D0}"/>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116C2397-F97A-4B9E-8CB5-5BE793B44AEE}"/>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3077279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3A36E-96DF-42F8-9B44-E97C68AF0031}"/>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3609CA3-6B9B-43A3-80FE-852139E259E4}"/>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970A74A-BDE7-411C-B582-195CA9AB0C5E}"/>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09A1D3F2-1A58-43BA-92AE-6EF1206D559E}"/>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8896C7EB-304D-4B08-9E1D-0AD470A9F314}"/>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7736162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3CD5-3FEE-4C7D-90CC-3EFC25837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8C7DF8-008A-4D5A-AC89-47E0C21F05D5}"/>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CDC0D3A-68CB-4379-B7C9-298A6DF483A1}"/>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E520CE4-FE74-47D9-9BD0-6609B7BEE3C1}"/>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6E179122-96B4-456E-93EC-CB7CB5A571DB}"/>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386BDFF4-E1E1-45AB-80B1-DF3D408E98A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8196242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0AD27-3897-4154-81CD-890AADF04C30}"/>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704C683-497F-4358-AC4E-39F4690B8D6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0A2CC95-94C7-4375-ADA9-ED6FF6659417}"/>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4873D7C-3172-418C-A23C-2067D7B974F0}"/>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E807F3A-C012-4585-9E2C-F183BB1197AB}"/>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9F3F37E-DF03-49D2-83E4-5BC63DA836A6}"/>
              </a:ext>
            </a:extLst>
          </p:cNvPr>
          <p:cNvSpPr>
            <a:spLocks noGrp="1"/>
          </p:cNvSpPr>
          <p:nvPr>
            <p:ph type="dt" sz="half" idx="10"/>
          </p:nvPr>
        </p:nvSpPr>
        <p:spPr/>
        <p:txBody>
          <a:bodyPr/>
          <a:lstStyle/>
          <a:p>
            <a:r>
              <a:rPr lang="en-US"/>
              <a:t>Sept 2018</a:t>
            </a:r>
          </a:p>
        </p:txBody>
      </p:sp>
      <p:sp>
        <p:nvSpPr>
          <p:cNvPr id="8" name="Footer Placeholder 7">
            <a:extLst>
              <a:ext uri="{FF2B5EF4-FFF2-40B4-BE49-F238E27FC236}">
                <a16:creationId xmlns:a16="http://schemas.microsoft.com/office/drawing/2014/main" id="{63DE7C5F-AA9C-425D-9C7E-5236C016C968}"/>
              </a:ext>
            </a:extLst>
          </p:cNvPr>
          <p:cNvSpPr>
            <a:spLocks noGrp="1"/>
          </p:cNvSpPr>
          <p:nvPr>
            <p:ph type="ftr" sz="quarter" idx="11"/>
          </p:nvPr>
        </p:nvSpPr>
        <p:spPr/>
        <p:txBody>
          <a:bodyPr/>
          <a:lstStyle/>
          <a:p>
            <a:r>
              <a:rPr lang="en-US"/>
              <a:t>Al Petrick, Jones-Petrick and Associates</a:t>
            </a:r>
          </a:p>
        </p:txBody>
      </p:sp>
      <p:sp>
        <p:nvSpPr>
          <p:cNvPr id="9" name="Slide Number Placeholder 8">
            <a:extLst>
              <a:ext uri="{FF2B5EF4-FFF2-40B4-BE49-F238E27FC236}">
                <a16:creationId xmlns:a16="http://schemas.microsoft.com/office/drawing/2014/main" id="{B55FB564-3693-4C44-BE33-E5A779C1ED9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0669825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6DC16-100A-4EB5-B29B-7907C1ECC53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EC1F4A8-5EFB-4513-B945-6F72C026B938}"/>
              </a:ext>
            </a:extLst>
          </p:cNvPr>
          <p:cNvSpPr>
            <a:spLocks noGrp="1"/>
          </p:cNvSpPr>
          <p:nvPr>
            <p:ph type="dt" sz="half" idx="10"/>
          </p:nvPr>
        </p:nvSpPr>
        <p:spPr/>
        <p:txBody>
          <a:bodyPr/>
          <a:lstStyle/>
          <a:p>
            <a:r>
              <a:rPr lang="en-US"/>
              <a:t>Sept 2018</a:t>
            </a:r>
          </a:p>
        </p:txBody>
      </p:sp>
      <p:sp>
        <p:nvSpPr>
          <p:cNvPr id="4" name="Footer Placeholder 3">
            <a:extLst>
              <a:ext uri="{FF2B5EF4-FFF2-40B4-BE49-F238E27FC236}">
                <a16:creationId xmlns:a16="http://schemas.microsoft.com/office/drawing/2014/main" id="{5D757A90-9599-409E-B5E9-A15AC2C165B6}"/>
              </a:ext>
            </a:extLst>
          </p:cNvPr>
          <p:cNvSpPr>
            <a:spLocks noGrp="1"/>
          </p:cNvSpPr>
          <p:nvPr>
            <p:ph type="ftr" sz="quarter" idx="11"/>
          </p:nvPr>
        </p:nvSpPr>
        <p:spPr/>
        <p:txBody>
          <a:bodyPr/>
          <a:lstStyle/>
          <a:p>
            <a:r>
              <a:rPr lang="en-US"/>
              <a:t>Al Petrick, Jones-Petrick and Associates</a:t>
            </a:r>
          </a:p>
        </p:txBody>
      </p:sp>
      <p:sp>
        <p:nvSpPr>
          <p:cNvPr id="5" name="Slide Number Placeholder 4">
            <a:extLst>
              <a:ext uri="{FF2B5EF4-FFF2-40B4-BE49-F238E27FC236}">
                <a16:creationId xmlns:a16="http://schemas.microsoft.com/office/drawing/2014/main" id="{E4FBBAAD-CC78-4F3F-9EB3-6B516A4E848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3506692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Sept 2018</a:t>
            </a:r>
          </a:p>
        </p:txBody>
      </p:sp>
      <p:sp>
        <p:nvSpPr>
          <p:cNvPr id="5" name="Footer Placeholder 4"/>
          <p:cNvSpPr>
            <a:spLocks noGrp="1"/>
          </p:cNvSpPr>
          <p:nvPr>
            <p:ph type="ftr" sz="quarter" idx="11"/>
          </p:nvPr>
        </p:nvSpPr>
        <p:spPr/>
        <p:txBody>
          <a:bodyPr/>
          <a:lstStyle>
            <a:lvl1pPr>
              <a:defRPr/>
            </a:lvl1pPr>
          </a:lstStyle>
          <a:p>
            <a:r>
              <a:rPr lang="en-US" altLang="en-US"/>
              <a:t>Al Petrick, Jones-Petrick and Associates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92D51DB7-B29D-4ACF-A02C-CE3050D49F56}" type="slidenum">
              <a:rPr lang="en-US" altLang="en-US"/>
              <a:pPr/>
              <a:t>‹#›</a:t>
            </a:fld>
            <a:endParaRPr lang="en-US" altLang="en-US"/>
          </a:p>
        </p:txBody>
      </p:sp>
    </p:spTree>
    <p:extLst>
      <p:ext uri="{BB962C8B-B14F-4D97-AF65-F5344CB8AC3E}">
        <p14:creationId xmlns:p14="http://schemas.microsoft.com/office/powerpoint/2010/main" val="206212050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644E2DC-5BDF-4BAF-A548-672786CB5078}"/>
              </a:ext>
            </a:extLst>
          </p:cNvPr>
          <p:cNvSpPr>
            <a:spLocks noGrp="1"/>
          </p:cNvSpPr>
          <p:nvPr>
            <p:ph type="dt" sz="half" idx="10"/>
          </p:nvPr>
        </p:nvSpPr>
        <p:spPr/>
        <p:txBody>
          <a:bodyPr/>
          <a:lstStyle/>
          <a:p>
            <a:r>
              <a:rPr lang="en-US"/>
              <a:t>Sept 2018</a:t>
            </a:r>
          </a:p>
        </p:txBody>
      </p:sp>
      <p:sp>
        <p:nvSpPr>
          <p:cNvPr id="3" name="Footer Placeholder 2">
            <a:extLst>
              <a:ext uri="{FF2B5EF4-FFF2-40B4-BE49-F238E27FC236}">
                <a16:creationId xmlns:a16="http://schemas.microsoft.com/office/drawing/2014/main" id="{4700EB60-2FAE-4CB0-B5EF-A91A1BF76907}"/>
              </a:ext>
            </a:extLst>
          </p:cNvPr>
          <p:cNvSpPr>
            <a:spLocks noGrp="1"/>
          </p:cNvSpPr>
          <p:nvPr>
            <p:ph type="ftr" sz="quarter" idx="11"/>
          </p:nvPr>
        </p:nvSpPr>
        <p:spPr/>
        <p:txBody>
          <a:bodyPr/>
          <a:lstStyle/>
          <a:p>
            <a:r>
              <a:rPr lang="en-US"/>
              <a:t>Al Petrick, Jones-Petrick and Associates</a:t>
            </a:r>
          </a:p>
        </p:txBody>
      </p:sp>
      <p:sp>
        <p:nvSpPr>
          <p:cNvPr id="4" name="Slide Number Placeholder 3">
            <a:extLst>
              <a:ext uri="{FF2B5EF4-FFF2-40B4-BE49-F238E27FC236}">
                <a16:creationId xmlns:a16="http://schemas.microsoft.com/office/drawing/2014/main" id="{EB879519-FC45-47C5-B0A3-DC460D2A57DD}"/>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1126214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2DF807-FE46-471B-9F88-DB455DE8F029}"/>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254CC36-6C57-4AEE-B8CF-948EDAF733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C66D27F-5A42-4482-9BB2-B8F58905730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402D44-1DF7-4516-8EE8-546EDE1BDF3D}"/>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DD8719B2-5A57-4192-8424-AA51BE9FD57D}"/>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5CAE0C32-6259-45F0-BD59-9E8377867822}"/>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283837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5D33D-9956-4CF7-B35B-FF949CC850E2}"/>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13939F-1A20-4DB2-BA8B-62F9129CA339}"/>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C2C5A9C-2DED-4DC3-80CC-D5E1AE04A618}"/>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637EBE-EB59-4C13-A2AD-F981CD2FCF12}"/>
              </a:ext>
            </a:extLst>
          </p:cNvPr>
          <p:cNvSpPr>
            <a:spLocks noGrp="1"/>
          </p:cNvSpPr>
          <p:nvPr>
            <p:ph type="dt" sz="half" idx="10"/>
          </p:nvPr>
        </p:nvSpPr>
        <p:spPr/>
        <p:txBody>
          <a:bodyPr/>
          <a:lstStyle/>
          <a:p>
            <a:r>
              <a:rPr lang="en-US"/>
              <a:t>Sept 2018</a:t>
            </a:r>
          </a:p>
        </p:txBody>
      </p:sp>
      <p:sp>
        <p:nvSpPr>
          <p:cNvPr id="6" name="Footer Placeholder 5">
            <a:extLst>
              <a:ext uri="{FF2B5EF4-FFF2-40B4-BE49-F238E27FC236}">
                <a16:creationId xmlns:a16="http://schemas.microsoft.com/office/drawing/2014/main" id="{1A2E3AB3-395F-4E5E-8B6A-D8BED1E29120}"/>
              </a:ext>
            </a:extLst>
          </p:cNvPr>
          <p:cNvSpPr>
            <a:spLocks noGrp="1"/>
          </p:cNvSpPr>
          <p:nvPr>
            <p:ph type="ftr" sz="quarter" idx="11"/>
          </p:nvPr>
        </p:nvSpPr>
        <p:spPr/>
        <p:txBody>
          <a:bodyPr/>
          <a:lstStyle/>
          <a:p>
            <a:r>
              <a:rPr lang="en-US"/>
              <a:t>Al Petrick, Jones-Petrick and Associates</a:t>
            </a:r>
          </a:p>
        </p:txBody>
      </p:sp>
      <p:sp>
        <p:nvSpPr>
          <p:cNvPr id="7" name="Slide Number Placeholder 6">
            <a:extLst>
              <a:ext uri="{FF2B5EF4-FFF2-40B4-BE49-F238E27FC236}">
                <a16:creationId xmlns:a16="http://schemas.microsoft.com/office/drawing/2014/main" id="{60866318-0F4B-4C66-BB0C-F9A2B338DCF1}"/>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17987371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1843C-6555-46D9-B23D-A6C4865C02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C1CC79C-5C56-4479-8A29-52D9DBB274B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803CC6-7599-4332-A319-3A31F723FBC0}"/>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807A0C9C-FDCC-4F1D-AB83-1CA11DEBBE7F}"/>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B564C67D-30FD-4B27-B330-31219ED56096}"/>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95845790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1624-E2CF-4579-9DB2-CDC9E91E999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8152E7B-61E4-4509-83FE-F6632C609464}"/>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8EE106-40E6-42FD-957F-EE5395B1D0D1}"/>
              </a:ext>
            </a:extLst>
          </p:cNvPr>
          <p:cNvSpPr>
            <a:spLocks noGrp="1"/>
          </p:cNvSpPr>
          <p:nvPr>
            <p:ph type="dt" sz="half" idx="10"/>
          </p:nvPr>
        </p:nvSpPr>
        <p:spPr/>
        <p:txBody>
          <a:bodyPr/>
          <a:lstStyle/>
          <a:p>
            <a:r>
              <a:rPr lang="en-US"/>
              <a:t>Sept 2018</a:t>
            </a:r>
          </a:p>
        </p:txBody>
      </p:sp>
      <p:sp>
        <p:nvSpPr>
          <p:cNvPr id="5" name="Footer Placeholder 4">
            <a:extLst>
              <a:ext uri="{FF2B5EF4-FFF2-40B4-BE49-F238E27FC236}">
                <a16:creationId xmlns:a16="http://schemas.microsoft.com/office/drawing/2014/main" id="{ADE71F1F-72E6-4D92-AD0E-BA3745F79971}"/>
              </a:ext>
            </a:extLst>
          </p:cNvPr>
          <p:cNvSpPr>
            <a:spLocks noGrp="1"/>
          </p:cNvSpPr>
          <p:nvPr>
            <p:ph type="ftr" sz="quarter" idx="11"/>
          </p:nvPr>
        </p:nvSpPr>
        <p:spPr/>
        <p:txBody>
          <a:bodyPr/>
          <a:lstStyle/>
          <a:p>
            <a:r>
              <a:rPr lang="en-US"/>
              <a:t>Al Petrick, Jones-Petrick and Associates</a:t>
            </a:r>
          </a:p>
        </p:txBody>
      </p:sp>
      <p:sp>
        <p:nvSpPr>
          <p:cNvPr id="6" name="Slide Number Placeholder 5">
            <a:extLst>
              <a:ext uri="{FF2B5EF4-FFF2-40B4-BE49-F238E27FC236}">
                <a16:creationId xmlns:a16="http://schemas.microsoft.com/office/drawing/2014/main" id="{6DEE0E7B-36D7-4976-AA50-A2D3F44C60B9}"/>
              </a:ext>
            </a:extLst>
          </p:cNvPr>
          <p:cNvSpPr>
            <a:spLocks noGrp="1"/>
          </p:cNvSpPr>
          <p:nvPr>
            <p:ph type="sldNum" sz="quarter" idx="12"/>
          </p:nvPr>
        </p:nvSpPr>
        <p:spPr/>
        <p:txBody>
          <a:bodyPr/>
          <a:lstStyle/>
          <a:p>
            <a:fld id="{295A755F-2224-44E0-9713-8F729EBE90F5}" type="slidenum">
              <a:rPr lang="en-US" smtClean="0"/>
              <a:t>‹#›</a:t>
            </a:fld>
            <a:endParaRPr lang="en-US"/>
          </a:p>
        </p:txBody>
      </p:sp>
    </p:spTree>
    <p:extLst>
      <p:ext uri="{BB962C8B-B14F-4D97-AF65-F5344CB8AC3E}">
        <p14:creationId xmlns:p14="http://schemas.microsoft.com/office/powerpoint/2010/main" val="249030315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42175565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5442753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7626460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9272400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Sept 2018</a:t>
            </a:r>
          </a:p>
        </p:txBody>
      </p:sp>
      <p:sp>
        <p:nvSpPr>
          <p:cNvPr id="8" name="Footer Placeholder 7"/>
          <p:cNvSpPr>
            <a:spLocks noGrp="1"/>
          </p:cNvSpPr>
          <p:nvPr>
            <p:ph type="ftr" sz="quarter" idx="11"/>
          </p:nvPr>
        </p:nvSpPr>
        <p:spPr/>
        <p:txBody>
          <a:bodyPr/>
          <a:lstStyle/>
          <a:p>
            <a:r>
              <a:rPr lang="en-US"/>
              <a:t>Al Petrick, Jones-Petrick and Associates</a:t>
            </a:r>
          </a:p>
        </p:txBody>
      </p:sp>
      <p:sp>
        <p:nvSpPr>
          <p:cNvPr id="9" name="Slide Number Placeholder 8"/>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244300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Sept 2018</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7520C07B-C2B7-470C-8C72-1373EC9C1C59}" type="slidenum">
              <a:rPr lang="en-US" altLang="en-US"/>
              <a:pPr/>
              <a:t>‹#›</a:t>
            </a:fld>
            <a:endParaRPr lang="en-US" altLang="en-US"/>
          </a:p>
        </p:txBody>
      </p:sp>
    </p:spTree>
    <p:extLst>
      <p:ext uri="{BB962C8B-B14F-4D97-AF65-F5344CB8AC3E}">
        <p14:creationId xmlns:p14="http://schemas.microsoft.com/office/powerpoint/2010/main" val="295589229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Sept 2018</a:t>
            </a:r>
          </a:p>
        </p:txBody>
      </p:sp>
      <p:sp>
        <p:nvSpPr>
          <p:cNvPr id="4" name="Footer Placeholder 3"/>
          <p:cNvSpPr>
            <a:spLocks noGrp="1"/>
          </p:cNvSpPr>
          <p:nvPr>
            <p:ph type="ftr" sz="quarter" idx="11"/>
          </p:nvPr>
        </p:nvSpPr>
        <p:spPr/>
        <p:txBody>
          <a:bodyPr/>
          <a:lstStyle/>
          <a:p>
            <a:r>
              <a:rPr lang="en-US"/>
              <a:t>Al Petrick, Jones-Petrick and Associates</a:t>
            </a:r>
          </a:p>
        </p:txBody>
      </p:sp>
      <p:sp>
        <p:nvSpPr>
          <p:cNvPr id="5" name="Slide Number Placeholder 4"/>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1679255431"/>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Sept 2018</a:t>
            </a:r>
          </a:p>
        </p:txBody>
      </p:sp>
      <p:sp>
        <p:nvSpPr>
          <p:cNvPr id="3" name="Footer Placeholder 2"/>
          <p:cNvSpPr>
            <a:spLocks noGrp="1"/>
          </p:cNvSpPr>
          <p:nvPr>
            <p:ph type="ftr" sz="quarter" idx="11"/>
          </p:nvPr>
        </p:nvSpPr>
        <p:spPr/>
        <p:txBody>
          <a:bodyPr/>
          <a:lstStyle/>
          <a:p>
            <a:r>
              <a:rPr lang="en-US"/>
              <a:t>Al Petrick, Jones-Petrick and Associates</a:t>
            </a:r>
          </a:p>
        </p:txBody>
      </p:sp>
      <p:sp>
        <p:nvSpPr>
          <p:cNvPr id="4" name="Slide Number Placeholder 3"/>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54001162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07705199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Sept 2018</a:t>
            </a:r>
          </a:p>
        </p:txBody>
      </p:sp>
      <p:sp>
        <p:nvSpPr>
          <p:cNvPr id="6" name="Footer Placeholder 5"/>
          <p:cNvSpPr>
            <a:spLocks noGrp="1"/>
          </p:cNvSpPr>
          <p:nvPr>
            <p:ph type="ftr" sz="quarter" idx="11"/>
          </p:nvPr>
        </p:nvSpPr>
        <p:spPr/>
        <p:txBody>
          <a:bodyPr/>
          <a:lstStyle/>
          <a:p>
            <a:r>
              <a:rPr lang="en-US"/>
              <a:t>Al Petrick, Jones-Petrick and Associates</a:t>
            </a:r>
          </a:p>
        </p:txBody>
      </p:sp>
      <p:sp>
        <p:nvSpPr>
          <p:cNvPr id="7" name="Slide Number Placeholder 6"/>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3319662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29467684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Sept 2018</a:t>
            </a:r>
          </a:p>
        </p:txBody>
      </p:sp>
      <p:sp>
        <p:nvSpPr>
          <p:cNvPr id="5" name="Footer Placeholder 4"/>
          <p:cNvSpPr>
            <a:spLocks noGrp="1"/>
          </p:cNvSpPr>
          <p:nvPr>
            <p:ph type="ftr" sz="quarter" idx="11"/>
          </p:nvPr>
        </p:nvSpPr>
        <p:spPr/>
        <p:txBody>
          <a:bodyPr/>
          <a:lstStyle/>
          <a:p>
            <a:r>
              <a:rPr lang="en-US"/>
              <a:t>Al Petrick, Jones-Petrick and Associates</a:t>
            </a:r>
          </a:p>
        </p:txBody>
      </p:sp>
      <p:sp>
        <p:nvSpPr>
          <p:cNvPr id="6" name="Slide Number Placeholder 5"/>
          <p:cNvSpPr>
            <a:spLocks noGrp="1"/>
          </p:cNvSpPr>
          <p:nvPr>
            <p:ph type="sldNum" sz="quarter" idx="12"/>
          </p:nvPr>
        </p:nvSpPr>
        <p:spPr/>
        <p:txBody>
          <a:bodyPr/>
          <a:lstStyle/>
          <a:p>
            <a:fld id="{5D54BBBB-A197-4086-9666-D85E45E80926}" type="slidenum">
              <a:rPr lang="en-US" smtClean="0"/>
              <a:t>‹#›</a:t>
            </a:fld>
            <a:endParaRPr lang="en-US"/>
          </a:p>
        </p:txBody>
      </p:sp>
    </p:spTree>
    <p:extLst>
      <p:ext uri="{BB962C8B-B14F-4D97-AF65-F5344CB8AC3E}">
        <p14:creationId xmlns:p14="http://schemas.microsoft.com/office/powerpoint/2010/main" val="3096010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Sept 2018</a:t>
            </a:r>
          </a:p>
        </p:txBody>
      </p:sp>
      <p:sp>
        <p:nvSpPr>
          <p:cNvPr id="8" name="Footer Placeholder 7"/>
          <p:cNvSpPr>
            <a:spLocks noGrp="1"/>
          </p:cNvSpPr>
          <p:nvPr>
            <p:ph type="ftr" sz="quarter" idx="11"/>
          </p:nvPr>
        </p:nvSpPr>
        <p:spPr/>
        <p:txBody>
          <a:bodyPr/>
          <a:lstStyle>
            <a:lvl1pPr>
              <a:defRPr/>
            </a:lvl1pPr>
          </a:lstStyle>
          <a:p>
            <a:r>
              <a:rPr lang="en-US" altLang="en-US"/>
              <a:t>Al Petrick, Jones-Petrick and Associates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A45B3F6E-5A46-46EA-864E-FF9CF60F362F}" type="slidenum">
              <a:rPr lang="en-US" altLang="en-US"/>
              <a:pPr/>
              <a:t>‹#›</a:t>
            </a:fld>
            <a:endParaRPr lang="en-US" altLang="en-US"/>
          </a:p>
        </p:txBody>
      </p:sp>
    </p:spTree>
    <p:extLst>
      <p:ext uri="{BB962C8B-B14F-4D97-AF65-F5344CB8AC3E}">
        <p14:creationId xmlns:p14="http://schemas.microsoft.com/office/powerpoint/2010/main" val="530415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Sept 2018</a:t>
            </a:r>
          </a:p>
        </p:txBody>
      </p:sp>
      <p:sp>
        <p:nvSpPr>
          <p:cNvPr id="4" name="Footer Placeholder 3"/>
          <p:cNvSpPr>
            <a:spLocks noGrp="1"/>
          </p:cNvSpPr>
          <p:nvPr>
            <p:ph type="ftr" sz="quarter" idx="11"/>
          </p:nvPr>
        </p:nvSpPr>
        <p:spPr/>
        <p:txBody>
          <a:bodyPr/>
          <a:lstStyle>
            <a:lvl1pPr>
              <a:defRPr/>
            </a:lvl1pPr>
          </a:lstStyle>
          <a:p>
            <a:r>
              <a:rPr lang="en-US" altLang="en-US"/>
              <a:t>Al Petrick, Jones-Petrick and Associates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2E82B872-AF6F-42CC-99E2-D138C3E89944}" type="slidenum">
              <a:rPr lang="en-US" altLang="en-US"/>
              <a:pPr/>
              <a:t>‹#›</a:t>
            </a:fld>
            <a:endParaRPr lang="en-US" altLang="en-US"/>
          </a:p>
        </p:txBody>
      </p:sp>
    </p:spTree>
    <p:extLst>
      <p:ext uri="{BB962C8B-B14F-4D97-AF65-F5344CB8AC3E}">
        <p14:creationId xmlns:p14="http://schemas.microsoft.com/office/powerpoint/2010/main" val="2603060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p>
        </p:txBody>
      </p:sp>
      <p:sp>
        <p:nvSpPr>
          <p:cNvPr id="12" name="Date Placeholder 11"/>
          <p:cNvSpPr>
            <a:spLocks noGrp="1"/>
          </p:cNvSpPr>
          <p:nvPr>
            <p:ph type="dt" sz="half" idx="10"/>
          </p:nvPr>
        </p:nvSpPr>
        <p:spPr/>
        <p:txBody>
          <a:bodyPr/>
          <a:lstStyle/>
          <a:p>
            <a:r>
              <a:rPr lang="en-US" altLang="en-US" dirty="0"/>
              <a:t>September 2018</a:t>
            </a:r>
          </a:p>
        </p:txBody>
      </p:sp>
      <p:sp>
        <p:nvSpPr>
          <p:cNvPr id="13" name="Footer Placeholder 12"/>
          <p:cNvSpPr>
            <a:spLocks noGrp="1"/>
          </p:cNvSpPr>
          <p:nvPr>
            <p:ph type="ftr" sz="quarter" idx="11"/>
          </p:nvPr>
        </p:nvSpPr>
        <p:spPr/>
        <p:txBody>
          <a:bodyPr/>
          <a:lstStyle/>
          <a:p>
            <a:r>
              <a:rPr lang="en-US" altLang="en-US" dirty="0"/>
              <a:t>Al Petrick, Jones-Petrick and Associates</a:t>
            </a:r>
          </a:p>
        </p:txBody>
      </p:sp>
      <p:sp>
        <p:nvSpPr>
          <p:cNvPr id="14" name="Slide Number Placeholder 13"/>
          <p:cNvSpPr>
            <a:spLocks noGrp="1"/>
          </p:cNvSpPr>
          <p:nvPr>
            <p:ph type="sldNum" sz="quarter" idx="12"/>
          </p:nvPr>
        </p:nvSpPr>
        <p:spPr/>
        <p:txBody>
          <a:bodyPr/>
          <a:lstStyle/>
          <a:p>
            <a:r>
              <a:rPr lang="en-US" altLang="en-US"/>
              <a:t>Slide </a:t>
            </a:r>
            <a:fld id="{9CEEC833-868B-48A1-88C7-0D2BC9B04936}" type="slidenum">
              <a:rPr lang="en-US" altLang="en-US" smtClean="0"/>
              <a:pPr/>
              <a:t>‹#›</a:t>
            </a:fld>
            <a:endParaRPr lang="en-US" altLang="en-US"/>
          </a:p>
        </p:txBody>
      </p:sp>
    </p:spTree>
    <p:extLst>
      <p:ext uri="{BB962C8B-B14F-4D97-AF65-F5344CB8AC3E}">
        <p14:creationId xmlns:p14="http://schemas.microsoft.com/office/powerpoint/2010/main" val="667395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25B9A97E-7636-4BAF-8FAF-25979A93FBE1}" type="slidenum">
              <a:rPr lang="en-US" altLang="en-US"/>
              <a:pPr/>
              <a:t>‹#›</a:t>
            </a:fld>
            <a:endParaRPr lang="en-US" altLang="en-US"/>
          </a:p>
        </p:txBody>
      </p:sp>
    </p:spTree>
    <p:extLst>
      <p:ext uri="{BB962C8B-B14F-4D97-AF65-F5344CB8AC3E}">
        <p14:creationId xmlns:p14="http://schemas.microsoft.com/office/powerpoint/2010/main" val="793362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Sept 2018</a:t>
            </a:r>
          </a:p>
        </p:txBody>
      </p:sp>
      <p:sp>
        <p:nvSpPr>
          <p:cNvPr id="6" name="Footer Placeholder 5"/>
          <p:cNvSpPr>
            <a:spLocks noGrp="1"/>
          </p:cNvSpPr>
          <p:nvPr>
            <p:ph type="ftr" sz="quarter" idx="11"/>
          </p:nvPr>
        </p:nvSpPr>
        <p:spPr/>
        <p:txBody>
          <a:bodyPr/>
          <a:lstStyle>
            <a:lvl1pPr>
              <a:defRPr/>
            </a:lvl1pPr>
          </a:lstStyle>
          <a:p>
            <a:r>
              <a:rPr lang="en-US" altLang="en-US"/>
              <a:t>Al Petrick, Jones-Petrick and Associates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32C549ED-DC71-48E3-93A2-3FB9CBDE2440}" type="slidenum">
              <a:rPr lang="en-US" altLang="en-US"/>
              <a:pPr/>
              <a:t>‹#›</a:t>
            </a:fld>
            <a:endParaRPr lang="en-US" altLang="en-US"/>
          </a:p>
        </p:txBody>
      </p:sp>
    </p:spTree>
    <p:extLst>
      <p:ext uri="{BB962C8B-B14F-4D97-AF65-F5344CB8AC3E}">
        <p14:creationId xmlns:p14="http://schemas.microsoft.com/office/powerpoint/2010/main" val="15122234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733927"/>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2018</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Al Petrick, Jones-Petrick and Associates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9CEEC833-868B-48A1-88C7-0D2BC9B04936}" type="slidenum">
              <a:rPr lang="en-US" altLang="en-US"/>
              <a:pPr/>
              <a:t>‹#›</a:t>
            </a:fld>
            <a:endParaRPr lang="en-US" altLang="en-US"/>
          </a:p>
        </p:txBody>
      </p:sp>
      <p:sp>
        <p:nvSpPr>
          <p:cNvPr id="1031" name="Rectangle 7"/>
          <p:cNvSpPr>
            <a:spLocks noChangeArrowheads="1"/>
          </p:cNvSpPr>
          <p:nvPr/>
        </p:nvSpPr>
        <p:spPr bwMode="auto">
          <a:xfrm>
            <a:off x="3505200" y="394156"/>
            <a:ext cx="5105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sz="1400" b="1" dirty="0">
                <a:effectLst/>
              </a:rPr>
              <a:t>15-18-0480-00-0000</a:t>
            </a:r>
            <a:endParaRPr lang="en-US" altLang="en-US" sz="1400" b="1" dirty="0"/>
          </a:p>
        </p:txBody>
      </p:sp>
      <p:sp>
        <p:nvSpPr>
          <p:cNvPr id="1032" name="Line 8"/>
          <p:cNvSpPr>
            <a:spLocks noChangeShapeType="1"/>
          </p:cNvSpPr>
          <p:nvPr/>
        </p:nvSpPr>
        <p:spPr bwMode="auto">
          <a:xfrm>
            <a:off x="7620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9E0701-428C-44A3-9C68-A8DD733E80A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2FFD6B-3DB9-4A5E-AF62-25D870B1609C}"/>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E4EC4-BB8B-48D3-B5A2-FDE82778CD61}"/>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1C1D1EC6-3E0C-4655-8529-8F76B49979CD}"/>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9AF1AE53-815B-4FC8-9F20-1AB005658A44}"/>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6A97E3-25E2-495A-8123-ECBFEF79EB85}" type="slidenum">
              <a:rPr lang="en-US" smtClean="0"/>
              <a:t>‹#›</a:t>
            </a:fld>
            <a:endParaRPr lang="en-US"/>
          </a:p>
        </p:txBody>
      </p:sp>
    </p:spTree>
    <p:extLst>
      <p:ext uri="{BB962C8B-B14F-4D97-AF65-F5344CB8AC3E}">
        <p14:creationId xmlns:p14="http://schemas.microsoft.com/office/powerpoint/2010/main" val="219337040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4AB5BDA-E265-4DBF-B4FB-CE0E01ADF0A3}"/>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545DC70-9675-4398-8117-C7C84813A76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75154B-51E2-42F9-99AC-2A008E6A9FF8}"/>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a:extLst>
              <a:ext uri="{FF2B5EF4-FFF2-40B4-BE49-F238E27FC236}">
                <a16:creationId xmlns:a16="http://schemas.microsoft.com/office/drawing/2014/main" id="{7AE20549-9449-4C39-9B8E-55AC1D7CC297}"/>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a:extLst>
              <a:ext uri="{FF2B5EF4-FFF2-40B4-BE49-F238E27FC236}">
                <a16:creationId xmlns:a16="http://schemas.microsoft.com/office/drawing/2014/main" id="{2F4E307F-6A94-4B6A-BFB3-124B5640D9FE}"/>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5A755F-2224-44E0-9713-8F729EBE90F5}" type="slidenum">
              <a:rPr lang="en-US" smtClean="0"/>
              <a:t>‹#›</a:t>
            </a:fld>
            <a:endParaRPr lang="en-US"/>
          </a:p>
        </p:txBody>
      </p:sp>
    </p:spTree>
    <p:extLst>
      <p:ext uri="{BB962C8B-B14F-4D97-AF65-F5344CB8AC3E}">
        <p14:creationId xmlns:p14="http://schemas.microsoft.com/office/powerpoint/2010/main" val="29713798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Sept 2018</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 Petrick, Jones-Petrick and Associates</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54BBBB-A197-4086-9666-D85E45E80926}" type="slidenum">
              <a:rPr lang="en-US" smtClean="0"/>
              <a:t>‹#›</a:t>
            </a:fld>
            <a:endParaRPr lang="en-US"/>
          </a:p>
        </p:txBody>
      </p:sp>
    </p:spTree>
    <p:extLst>
      <p:ext uri="{BB962C8B-B14F-4D97-AF65-F5344CB8AC3E}">
        <p14:creationId xmlns:p14="http://schemas.microsoft.com/office/powerpoint/2010/main" val="3515227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09600" y="388600"/>
            <a:ext cx="1600200" cy="215444"/>
          </a:xfrm>
        </p:spPr>
        <p:txBody>
          <a:bodyPr/>
          <a:lstStyle/>
          <a:p>
            <a:r>
              <a:rPr lang="en-US" altLang="en-US" dirty="0"/>
              <a:t>September 2018</a:t>
            </a:r>
          </a:p>
        </p:txBody>
      </p:sp>
      <p:sp>
        <p:nvSpPr>
          <p:cNvPr id="5" name="Footer Placeholder 2"/>
          <p:cNvSpPr>
            <a:spLocks noGrp="1"/>
          </p:cNvSpPr>
          <p:nvPr>
            <p:ph type="ftr" sz="quarter" idx="11"/>
          </p:nvPr>
        </p:nvSpPr>
        <p:spPr>
          <a:xfrm>
            <a:off x="5486400" y="6475413"/>
            <a:ext cx="3124200" cy="182562"/>
          </a:xfrm>
        </p:spPr>
        <p:txBody>
          <a:bodyPr/>
          <a:lstStyle/>
          <a:p>
            <a:r>
              <a:rPr lang="en-US" altLang="en-US"/>
              <a:t>Al Petrick, Jones-Petrick and Associates</a:t>
            </a:r>
          </a:p>
        </p:txBody>
      </p:sp>
      <p:sp>
        <p:nvSpPr>
          <p:cNvPr id="6" name="Slide Number Placeholder 3"/>
          <p:cNvSpPr>
            <a:spLocks noGrp="1"/>
          </p:cNvSpPr>
          <p:nvPr>
            <p:ph type="sldNum" sz="quarter" idx="12"/>
          </p:nvPr>
        </p:nvSpPr>
        <p:spPr>
          <a:xfrm>
            <a:off x="4344988" y="6475413"/>
            <a:ext cx="530225" cy="182562"/>
          </a:xfrm>
        </p:spPr>
        <p:txBody>
          <a:bodyPr/>
          <a:lstStyle/>
          <a:p>
            <a:r>
              <a:rPr lang="en-US" altLang="en-US"/>
              <a:t>Slide </a:t>
            </a:r>
            <a:fld id="{8EF7BD13-37A8-4D0B-9D71-F0FA090EEEB5}" type="slidenum">
              <a:rPr lang="en-US" altLang="en-US"/>
              <a:pPr/>
              <a:t>1</a:t>
            </a:fld>
            <a:endParaRPr lang="en-US" altLang="en-US"/>
          </a:p>
        </p:txBody>
      </p:sp>
      <p:sp>
        <p:nvSpPr>
          <p:cNvPr id="27650" name="Rectangle 2"/>
          <p:cNvSpPr>
            <a:spLocks noChangeArrowheads="1"/>
          </p:cNvSpPr>
          <p:nvPr/>
        </p:nvSpPr>
        <p:spPr bwMode="auto">
          <a:xfrm>
            <a:off x="228600" y="5867400"/>
            <a:ext cx="8582025" cy="533400"/>
          </a:xfrm>
          <a:prstGeom prst="rect">
            <a:avLst/>
          </a:prstGeom>
          <a:solidFill>
            <a:schemeClr val="bg1"/>
          </a:solidFill>
          <a:ln w="12700">
            <a:solidFill>
              <a:schemeClr val="accent2"/>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accent2"/>
                </a:solidFill>
              </a:rPr>
              <a:t>NOTE: Update all </a:t>
            </a:r>
            <a:r>
              <a:rPr lang="en-US" altLang="en-US" sz="1400">
                <a:solidFill>
                  <a:srgbClr val="FF0000"/>
                </a:solidFill>
              </a:rPr>
              <a:t>red</a:t>
            </a:r>
            <a:r>
              <a:rPr lang="en-US" altLang="en-US" sz="1400">
                <a:solidFill>
                  <a:schemeClr val="accent2"/>
                </a:solidFill>
              </a:rPr>
              <a:t> fields replacing with your information; they are required. This is a manual update in appropriate</a:t>
            </a:r>
          </a:p>
          <a:p>
            <a:pPr algn="ctr"/>
            <a:r>
              <a:rPr lang="en-US" altLang="en-US" sz="1400">
                <a:solidFill>
                  <a:schemeClr val="accent2"/>
                </a:solidFill>
              </a:rPr>
              <a:t>fields.  All Blue fields are informational and are to be deleted. </a:t>
            </a:r>
            <a:r>
              <a:rPr lang="en-US" altLang="en-US" sz="1400">
                <a:solidFill>
                  <a:schemeClr val="tx2"/>
                </a:solidFill>
              </a:rPr>
              <a:t>Black</a:t>
            </a:r>
            <a:r>
              <a:rPr lang="en-US" altLang="en-US" sz="1400">
                <a:solidFill>
                  <a:schemeClr val="accent2"/>
                </a:solidFill>
              </a:rPr>
              <a:t> stays. After updating delete this box/paragraph.</a:t>
            </a:r>
          </a:p>
        </p:txBody>
      </p:sp>
      <p:sp>
        <p:nvSpPr>
          <p:cNvPr id="27651" name="Rectangle 3"/>
          <p:cNvSpPr>
            <a:spLocks noChangeArrowheads="1"/>
          </p:cNvSpPr>
          <p:nvPr/>
        </p:nvSpPr>
        <p:spPr bwMode="auto">
          <a:xfrm>
            <a:off x="152400" y="609600"/>
            <a:ext cx="8991600" cy="5246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13 Sept 2018 </a:t>
            </a:r>
            <a:r>
              <a:rPr lang="en-US" altLang="en-US" sz="1600" dirty="0"/>
              <a:t>]</a:t>
            </a:r>
            <a:r>
              <a:rPr lang="en-US" altLang="en-US" sz="1600" dirty="0">
                <a:solidFill>
                  <a:srgbClr val="FF0000"/>
                </a:solidFill>
              </a:rPr>
              <a:t> </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Al Petrick 802.11</a:t>
            </a:r>
            <a:r>
              <a:rPr lang="en-US" altLang="en-US" sz="1600" dirty="0">
                <a:solidFill>
                  <a:schemeClr val="tx2"/>
                </a:solidFill>
              </a:rPr>
              <a:t>] Company [</a:t>
            </a:r>
            <a:r>
              <a:rPr lang="en-US" altLang="en-US" sz="1600" dirty="0">
                <a:solidFill>
                  <a:srgbClr val="FF0000"/>
                </a:solidFill>
              </a:rPr>
              <a:t>Jones-Petrick and Associates</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Orlando, Florida, 32832</a:t>
            </a:r>
            <a:r>
              <a:rPr lang="en-US" altLang="en-US" sz="1600" dirty="0">
                <a:solidFill>
                  <a:schemeClr val="tx2"/>
                </a:solidFill>
              </a:rPr>
              <a:t>]</a:t>
            </a:r>
          </a:p>
          <a:p>
            <a:r>
              <a:rPr lang="en-US" altLang="en-US" sz="1600" dirty="0">
                <a:solidFill>
                  <a:schemeClr val="tx2"/>
                </a:solidFill>
              </a:rPr>
              <a:t>Voice:[</a:t>
            </a:r>
            <a:r>
              <a:rPr lang="en-US" altLang="en-US" sz="1600" dirty="0">
                <a:solidFill>
                  <a:srgbClr val="FF0000"/>
                </a:solidFill>
              </a:rPr>
              <a:t>321-235-3269</a:t>
            </a:r>
            <a:r>
              <a:rPr lang="en-US" altLang="en-US" sz="1600" dirty="0">
                <a:solidFill>
                  <a:schemeClr val="tx2"/>
                </a:solidFill>
              </a:rPr>
              <a:t>], FAX: [], E-Mail:[</a:t>
            </a:r>
            <a:r>
              <a:rPr lang="en-US" altLang="en-US" sz="1600" dirty="0">
                <a:solidFill>
                  <a:srgbClr val="FF0000"/>
                </a:solidFill>
              </a:rPr>
              <a:t>al@jpasoc.com </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a:t>
            </a:r>
          </a:p>
          <a:p>
            <a:pPr>
              <a:spcBef>
                <a:spcPts val="100"/>
              </a:spcBef>
              <a:spcAft>
                <a:spcPts val="100"/>
              </a:spcAft>
            </a:pPr>
            <a:r>
              <a:rPr lang="en-US" alt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r>
              <a:rPr lang="en-US" altLang="en-US" dirty="0">
                <a:solidFill>
                  <a:schemeClr val="accent2"/>
                </a:solidFill>
              </a:rPr>
              <a:t>[Note: Contributions that are not responsive to this section of the template, and contributions which do</a:t>
            </a:r>
          </a:p>
          <a:p>
            <a:r>
              <a:rPr lang="en-US" altLang="en-US" dirty="0">
                <a:solidFill>
                  <a:schemeClr val="accent2"/>
                </a:solidFill>
              </a:rPr>
              <a:t>not address the topic under which they are submitted, may be refused or consigned to the “General Contributions” area.]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Liaison Report on 802.11 for Sept, 2018</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Informative</a:t>
            </a:r>
            <a:r>
              <a:rPr lang="en-US" altLang="en-US" sz="1600" dirty="0">
                <a:solidFill>
                  <a:schemeClr val="tx2"/>
                </a:solidFill>
              </a:rPr>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b="1" dirty="0"/>
              <a:t>802.11bb</a:t>
            </a:r>
            <a:br>
              <a:rPr lang="en-US" b="1" dirty="0"/>
            </a:br>
            <a:r>
              <a:rPr lang="en-US" b="1" dirty="0"/>
              <a:t>Light Communications</a:t>
            </a:r>
          </a:p>
        </p:txBody>
      </p:sp>
      <p:sp>
        <p:nvSpPr>
          <p:cNvPr id="3" name="Content Placeholder 2"/>
          <p:cNvSpPr>
            <a:spLocks noGrp="1"/>
          </p:cNvSpPr>
          <p:nvPr>
            <p:ph idx="1"/>
          </p:nvPr>
        </p:nvSpPr>
        <p:spPr>
          <a:xfrm>
            <a:off x="990600" y="2362200"/>
            <a:ext cx="6315705" cy="2286000"/>
          </a:xfrm>
        </p:spPr>
        <p:txBody>
          <a:bodyPr/>
          <a:lstStyle/>
          <a:p>
            <a:pPr>
              <a:defRPr/>
            </a:pPr>
            <a:r>
              <a:rPr lang="en-GB" altLang="en-US" sz="2400" dirty="0"/>
              <a:t>Worked on the following documents</a:t>
            </a:r>
          </a:p>
          <a:p>
            <a:pPr lvl="1">
              <a:defRPr/>
            </a:pPr>
            <a:r>
              <a:rPr lang="en-GB" altLang="en-US" sz="2000" dirty="0"/>
              <a:t>Channel model (</a:t>
            </a:r>
            <a:r>
              <a:rPr lang="en-GB" altLang="en-US" sz="2000" b="1" dirty="0"/>
              <a:t>doc. 11-18/1582r2</a:t>
            </a:r>
            <a:r>
              <a:rPr lang="en-GB" altLang="en-US" sz="2000" dirty="0"/>
              <a:t>) </a:t>
            </a:r>
            <a:endParaRPr lang="en-GB" altLang="en-US" sz="1800" dirty="0"/>
          </a:p>
          <a:p>
            <a:pPr lvl="1">
              <a:defRPr/>
            </a:pPr>
            <a:r>
              <a:rPr lang="en-GB" altLang="en-US" sz="2000" dirty="0"/>
              <a:t>Simulation Scenarios (</a:t>
            </a:r>
            <a:r>
              <a:rPr lang="en-GB" altLang="en-US" sz="2000" b="1" dirty="0"/>
              <a:t>doc. 11-18/1423r3</a:t>
            </a:r>
            <a:r>
              <a:rPr lang="en-GB" altLang="en-US" sz="2000" dirty="0"/>
              <a:t>)</a:t>
            </a:r>
            <a:endParaRPr lang="en-GB" altLang="en-US" sz="1800" b="1" dirty="0"/>
          </a:p>
          <a:p>
            <a:pPr lvl="1">
              <a:defRPr/>
            </a:pPr>
            <a:r>
              <a:rPr lang="en-GB" altLang="en-US" sz="2000" dirty="0"/>
              <a:t>Evaluation Methodology (</a:t>
            </a:r>
            <a:r>
              <a:rPr lang="en-GB" altLang="en-US" sz="2000" b="1" dirty="0"/>
              <a:t>doc. 11-18/1429r1</a:t>
            </a:r>
            <a:r>
              <a:rPr lang="en-GB" altLang="en-US" sz="2000" dirty="0"/>
              <a:t>)</a:t>
            </a:r>
          </a:p>
          <a:p>
            <a:r>
              <a:rPr lang="en-GB" altLang="en-US" sz="2400" dirty="0"/>
              <a:t>Closing report: 18/1664r0</a:t>
            </a:r>
          </a:p>
          <a:p>
            <a:pPr marL="0" indent="0">
              <a:buNone/>
            </a:pPr>
            <a:endParaRPr lang="en-CA" sz="2400" dirty="0"/>
          </a:p>
          <a:p>
            <a:endParaRPr lang="en-US" sz="2400" dirty="0"/>
          </a:p>
        </p:txBody>
      </p:sp>
      <p:sp>
        <p:nvSpPr>
          <p:cNvPr id="4" name="Date Placeholder 3"/>
          <p:cNvSpPr>
            <a:spLocks noGrp="1"/>
          </p:cNvSpPr>
          <p:nvPr>
            <p:ph type="dt" sz="half" idx="10"/>
          </p:nvPr>
        </p:nvSpPr>
        <p:spPr/>
        <p:txBody>
          <a:bodyPr/>
          <a:lstStyle/>
          <a:p>
            <a:r>
              <a:rPr lang="en-US" altLang="en-US"/>
              <a:t>Sept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10</a:t>
            </a:fld>
            <a:endParaRPr lang="en-US" altLang="en-US"/>
          </a:p>
        </p:txBody>
      </p:sp>
    </p:spTree>
    <p:extLst>
      <p:ext uri="{BB962C8B-B14F-4D97-AF65-F5344CB8AC3E}">
        <p14:creationId xmlns:p14="http://schemas.microsoft.com/office/powerpoint/2010/main" val="3594311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xfrm>
            <a:off x="4357688" y="6475413"/>
            <a:ext cx="504825" cy="182562"/>
          </a:xfrm>
          <a:noFill/>
        </p:spPr>
        <p:txBody>
          <a:bodyPr/>
          <a:lstStyle/>
          <a:p>
            <a:r>
              <a:rPr lang="en-US"/>
              <a:t>Slide </a:t>
            </a:r>
            <a:fld id="{267CEDAE-0893-43B3-92C5-6D110BF9235A}" type="slidenum">
              <a:rPr lang="en-US" smtClean="0"/>
              <a:pPr/>
              <a:t>11</a:t>
            </a:fld>
            <a:endParaRPr lang="en-US"/>
          </a:p>
        </p:txBody>
      </p:sp>
      <p:sp>
        <p:nvSpPr>
          <p:cNvPr id="29699" name="Rectangle 4"/>
          <p:cNvSpPr>
            <a:spLocks noGrp="1" noChangeArrowheads="1"/>
          </p:cNvSpPr>
          <p:nvPr>
            <p:ph type="title"/>
          </p:nvPr>
        </p:nvSpPr>
        <p:spPr>
          <a:xfrm>
            <a:off x="685800" y="914400"/>
            <a:ext cx="7772400" cy="685800"/>
          </a:xfrm>
        </p:spPr>
        <p:txBody>
          <a:bodyPr/>
          <a:lstStyle/>
          <a:p>
            <a:r>
              <a:rPr lang="en-US" altLang="en-US" b="1" dirty="0"/>
              <a:t>Editor’s Projected Completion of 802.11 Amendments</a:t>
            </a:r>
            <a:endParaRPr lang="en-US" b="1" dirty="0"/>
          </a:p>
        </p:txBody>
      </p:sp>
      <p:sp>
        <p:nvSpPr>
          <p:cNvPr id="29756" name="Footer Placeholder 7"/>
          <p:cNvSpPr>
            <a:spLocks noGrp="1"/>
          </p:cNvSpPr>
          <p:nvPr>
            <p:ph type="ftr" sz="quarter" idx="11"/>
          </p:nvPr>
        </p:nvSpPr>
        <p:spPr>
          <a:noFill/>
        </p:spPr>
        <p:txBody>
          <a:bodyPr/>
          <a:lstStyle/>
          <a:p>
            <a:r>
              <a:rPr lang="en-US"/>
              <a:t>Al Petrick, Jones-Petrick and Associates</a:t>
            </a:r>
          </a:p>
        </p:txBody>
      </p:sp>
      <p:sp>
        <p:nvSpPr>
          <p:cNvPr id="29757" name="Date Placeholder 7"/>
          <p:cNvSpPr>
            <a:spLocks noGrp="1"/>
          </p:cNvSpPr>
          <p:nvPr>
            <p:ph type="dt" sz="quarter" idx="10"/>
          </p:nvPr>
        </p:nvSpPr>
        <p:spPr>
          <a:noFill/>
        </p:spPr>
        <p:txBody>
          <a:bodyPr/>
          <a:lstStyle/>
          <a:p>
            <a:r>
              <a:rPr lang="en-US"/>
              <a:t>Sept 2018</a:t>
            </a:r>
          </a:p>
        </p:txBody>
      </p:sp>
      <p:sp>
        <p:nvSpPr>
          <p:cNvPr id="2" name="Rectangle 1">
            <a:extLst>
              <a:ext uri="{FF2B5EF4-FFF2-40B4-BE49-F238E27FC236}">
                <a16:creationId xmlns:a16="http://schemas.microsoft.com/office/drawing/2014/main" id="{DBCE2A97-AE70-415C-BC2E-5838A4FBEC76}"/>
              </a:ext>
            </a:extLst>
          </p:cNvPr>
          <p:cNvSpPr/>
          <p:nvPr/>
        </p:nvSpPr>
        <p:spPr bwMode="auto">
          <a:xfrm>
            <a:off x="6096000" y="5898581"/>
            <a:ext cx="242888" cy="190500"/>
          </a:xfrm>
          <a:prstGeom prst="rect">
            <a:avLst/>
          </a:prstGeom>
          <a:solidFill>
            <a:srgbClr val="FF000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4" name="TextBox 3">
            <a:extLst>
              <a:ext uri="{FF2B5EF4-FFF2-40B4-BE49-F238E27FC236}">
                <a16:creationId xmlns:a16="http://schemas.microsoft.com/office/drawing/2014/main" id="{42694D20-2C98-41D2-8830-4F2F2860D998}"/>
              </a:ext>
            </a:extLst>
          </p:cNvPr>
          <p:cNvSpPr txBox="1"/>
          <p:nvPr/>
        </p:nvSpPr>
        <p:spPr>
          <a:xfrm>
            <a:off x="3976034" y="5866323"/>
            <a:ext cx="1146468" cy="276999"/>
          </a:xfrm>
          <a:prstGeom prst="rect">
            <a:avLst/>
          </a:prstGeom>
          <a:noFill/>
        </p:spPr>
        <p:txBody>
          <a:bodyPr wrap="none" rtlCol="0">
            <a:spAutoFit/>
          </a:bodyPr>
          <a:lstStyle/>
          <a:p>
            <a:r>
              <a:rPr lang="en-US" b="1" dirty="0"/>
              <a:t>Page Numbers</a:t>
            </a:r>
          </a:p>
        </p:txBody>
      </p:sp>
      <p:sp>
        <p:nvSpPr>
          <p:cNvPr id="10" name="Rectangle 9">
            <a:extLst>
              <a:ext uri="{FF2B5EF4-FFF2-40B4-BE49-F238E27FC236}">
                <a16:creationId xmlns:a16="http://schemas.microsoft.com/office/drawing/2014/main" id="{1EEF62D9-055F-440D-AA69-8AA3978E9828}"/>
              </a:ext>
            </a:extLst>
          </p:cNvPr>
          <p:cNvSpPr/>
          <p:nvPr/>
        </p:nvSpPr>
        <p:spPr bwMode="auto">
          <a:xfrm>
            <a:off x="3810000" y="5905500"/>
            <a:ext cx="228600" cy="228600"/>
          </a:xfrm>
          <a:prstGeom prst="rect">
            <a:avLst/>
          </a:prstGeom>
          <a:solidFill>
            <a:srgbClr val="7030A0"/>
          </a:solidFill>
          <a:ln w="12700" cap="flat"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TextBox 10">
            <a:extLst>
              <a:ext uri="{FF2B5EF4-FFF2-40B4-BE49-F238E27FC236}">
                <a16:creationId xmlns:a16="http://schemas.microsoft.com/office/drawing/2014/main" id="{10E539E6-0F2A-47B6-9282-CF5CE211997B}"/>
              </a:ext>
            </a:extLst>
          </p:cNvPr>
          <p:cNvSpPr txBox="1"/>
          <p:nvPr/>
        </p:nvSpPr>
        <p:spPr>
          <a:xfrm>
            <a:off x="6311917" y="5856307"/>
            <a:ext cx="1103187" cy="276999"/>
          </a:xfrm>
          <a:prstGeom prst="rect">
            <a:avLst/>
          </a:prstGeom>
          <a:noFill/>
        </p:spPr>
        <p:txBody>
          <a:bodyPr wrap="none" rtlCol="0">
            <a:spAutoFit/>
          </a:bodyPr>
          <a:lstStyle/>
          <a:p>
            <a:r>
              <a:rPr lang="en-US" b="1" dirty="0"/>
              <a:t>Revised Dates</a:t>
            </a:r>
          </a:p>
        </p:txBody>
      </p:sp>
      <p:graphicFrame>
        <p:nvGraphicFramePr>
          <p:cNvPr id="13" name="Table 12">
            <a:extLst>
              <a:ext uri="{FF2B5EF4-FFF2-40B4-BE49-F238E27FC236}">
                <a16:creationId xmlns:a16="http://schemas.microsoft.com/office/drawing/2014/main" id="{0A6A0791-9766-4718-9F1E-77DB123CEAA1}"/>
              </a:ext>
            </a:extLst>
          </p:cNvPr>
          <p:cNvGraphicFramePr>
            <a:graphicFrameLocks noGrp="1"/>
          </p:cNvGraphicFramePr>
          <p:nvPr>
            <p:extLst>
              <p:ext uri="{D42A27DB-BD31-4B8C-83A1-F6EECF244321}">
                <p14:modId xmlns:p14="http://schemas.microsoft.com/office/powerpoint/2010/main" val="4208518204"/>
              </p:ext>
            </p:extLst>
          </p:nvPr>
        </p:nvGraphicFramePr>
        <p:xfrm>
          <a:off x="1371600" y="2133600"/>
          <a:ext cx="6972300" cy="3200400"/>
        </p:xfrm>
        <a:graphic>
          <a:graphicData uri="http://schemas.openxmlformats.org/drawingml/2006/table">
            <a:tbl>
              <a:tblPr firstRow="1" bandRow="1">
                <a:tableStyleId>{5C22544A-7EE6-4342-B048-85BDC9FD1C3A}</a:tableStyleId>
              </a:tblPr>
              <a:tblGrid>
                <a:gridCol w="2324100">
                  <a:extLst>
                    <a:ext uri="{9D8B030D-6E8A-4147-A177-3AD203B41FA5}">
                      <a16:colId xmlns:a16="http://schemas.microsoft.com/office/drawing/2014/main" val="3336049185"/>
                    </a:ext>
                  </a:extLst>
                </a:gridCol>
                <a:gridCol w="2400300">
                  <a:extLst>
                    <a:ext uri="{9D8B030D-6E8A-4147-A177-3AD203B41FA5}">
                      <a16:colId xmlns:a16="http://schemas.microsoft.com/office/drawing/2014/main" val="1921072032"/>
                    </a:ext>
                  </a:extLst>
                </a:gridCol>
                <a:gridCol w="2247900">
                  <a:extLst>
                    <a:ext uri="{9D8B030D-6E8A-4147-A177-3AD203B41FA5}">
                      <a16:colId xmlns:a16="http://schemas.microsoft.com/office/drawing/2014/main" val="3834352144"/>
                    </a:ext>
                  </a:extLst>
                </a:gridCol>
              </a:tblGrid>
              <a:tr h="419552">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Amendment Number</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Task Group</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chemeClr val="tx1"/>
                          </a:solidFill>
                          <a:effectLst/>
                          <a:latin typeface="Times New Roman" pitchFamily="18" charset="0"/>
                        </a:rPr>
                        <a:t>Projected REVCOM Date</a:t>
                      </a:r>
                    </a:p>
                  </a:txBody>
                  <a:tcPr marL="68580" marR="68580" marT="34290" marB="34290" horzOverflow="overflow">
                    <a:noFill/>
                  </a:tcPr>
                </a:tc>
                <a:extLst>
                  <a:ext uri="{0D108BD9-81ED-4DB2-BD59-A6C34878D82A}">
                    <a16:rowId xmlns:a16="http://schemas.microsoft.com/office/drawing/2014/main" val="3578554141"/>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accent2"/>
                          </a:solidFill>
                          <a:effectLst/>
                          <a:latin typeface="Times New Roman" pitchFamily="18" charset="0"/>
                        </a:rPr>
                        <a:t>TGai</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1655649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TGah</a:t>
                      </a:r>
                      <a:endParaRPr kumimoji="0" lang="en-US" sz="1500" b="0" i="0" u="none" strike="noStrike" cap="none" normalizeH="0" baseline="0" dirty="0">
                        <a:ln>
                          <a:noFill/>
                        </a:ln>
                        <a:solidFill>
                          <a:schemeClr val="accent2"/>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Dec 2016</a:t>
                      </a:r>
                    </a:p>
                  </a:txBody>
                  <a:tcPr marL="68580" marR="68580" marT="34290" marB="34290" horzOverflow="overflow">
                    <a:noFill/>
                  </a:tcPr>
                </a:tc>
                <a:extLst>
                  <a:ext uri="{0D108BD9-81ED-4DB2-BD59-A6C34878D82A}">
                    <a16:rowId xmlns:a16="http://schemas.microsoft.com/office/drawing/2014/main" val="2414023622"/>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3</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TGaj</a:t>
                      </a:r>
                      <a:endParaRPr kumimoji="0" lang="en-US" sz="1500" b="0" i="0" u="none" strike="noStrike" cap="none" normalizeH="0" baseline="0" dirty="0">
                        <a:ln>
                          <a:noFill/>
                        </a:ln>
                        <a:solidFill>
                          <a:srgbClr val="0070C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3227809256"/>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802.11-2016 Amendment 4</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err="1">
                          <a:ln>
                            <a:noFill/>
                          </a:ln>
                          <a:solidFill>
                            <a:schemeClr val="accent2"/>
                          </a:solidFill>
                          <a:effectLst/>
                          <a:latin typeface="Times New Roman" pitchFamily="18" charset="0"/>
                        </a:rPr>
                        <a:t>TGak</a:t>
                      </a:r>
                      <a:endParaRPr kumimoji="0" lang="en-US" sz="1500" b="0" i="0" u="none" strike="noStrike" cap="none" normalizeH="0" baseline="0" dirty="0">
                        <a:ln>
                          <a:noFill/>
                        </a:ln>
                        <a:solidFill>
                          <a:srgbClr val="002060"/>
                        </a:solidFill>
                        <a:effectLst/>
                        <a:latin typeface="Times New Roman" pitchFamily="18" charset="0"/>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accent2"/>
                          </a:solidFill>
                          <a:effectLst/>
                          <a:latin typeface="Times New Roman" pitchFamily="18" charset="0"/>
                        </a:rPr>
                        <a:t>March 2018</a:t>
                      </a:r>
                    </a:p>
                  </a:txBody>
                  <a:tcPr marL="68580" marR="68580" marT="34290" marB="34290" horzOverflow="overflow">
                    <a:noFill/>
                  </a:tcPr>
                </a:tc>
                <a:extLst>
                  <a:ext uri="{0D108BD9-81ED-4DB2-BD59-A6C34878D82A}">
                    <a16:rowId xmlns:a16="http://schemas.microsoft.com/office/drawing/2014/main" val="1982380037"/>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cap="none" normalizeH="0" baseline="0" dirty="0">
                          <a:ln>
                            <a:noFill/>
                          </a:ln>
                          <a:solidFill>
                            <a:schemeClr val="accent2"/>
                          </a:solidFill>
                          <a:effectLst/>
                          <a:latin typeface="Times New Roman" pitchFamily="18" charset="0"/>
                        </a:rPr>
                        <a:t>802.11-2016 Amendment 5</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500" b="0" i="0" u="none" strike="noStrike" kern="1200" cap="none" normalizeH="0" baseline="0" dirty="0" err="1">
                          <a:ln>
                            <a:noFill/>
                          </a:ln>
                          <a:solidFill>
                            <a:schemeClr val="accent2"/>
                          </a:solidFill>
                          <a:effectLst/>
                          <a:latin typeface="Times New Roman" pitchFamily="18" charset="0"/>
                          <a:ea typeface="+mn-ea"/>
                          <a:cs typeface="+mn-cs"/>
                        </a:rPr>
                        <a:t>TGaq</a:t>
                      </a:r>
                      <a:endParaRPr kumimoji="0" lang="en-US" sz="1500" b="0" i="0" u="none" strike="noStrike" kern="1200" cap="none" normalizeH="0" baseline="0" dirty="0">
                        <a:ln>
                          <a:noFill/>
                        </a:ln>
                        <a:solidFill>
                          <a:schemeClr val="accent2"/>
                        </a:solidFill>
                        <a:effectLst/>
                        <a:latin typeface="Times New Roman" pitchFamily="18" charset="0"/>
                        <a:ea typeface="+mn-ea"/>
                        <a:cs typeface="+mn-cs"/>
                      </a:endParaRP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kern="1200" cap="none" normalizeH="0" baseline="0" dirty="0">
                          <a:ln>
                            <a:noFill/>
                          </a:ln>
                          <a:solidFill>
                            <a:schemeClr val="accent2"/>
                          </a:solidFill>
                          <a:effectLst/>
                          <a:latin typeface="Times New Roman" pitchFamily="18" charset="0"/>
                          <a:ea typeface="+mn-ea"/>
                          <a:cs typeface="+mn-cs"/>
                        </a:rPr>
                        <a:t>June 2018</a:t>
                      </a:r>
                    </a:p>
                  </a:txBody>
                  <a:tcPr marL="68580" marR="68580" marT="34290" marB="34290" horzOverflow="overflow">
                    <a:noFill/>
                  </a:tcPr>
                </a:tc>
                <a:extLst>
                  <a:ext uri="{0D108BD9-81ED-4DB2-BD59-A6C34878D82A}">
                    <a16:rowId xmlns:a16="http://schemas.microsoft.com/office/drawing/2014/main" val="416790517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TGax – </a:t>
                      </a:r>
                      <a:r>
                        <a:rPr kumimoji="0" lang="en-US" sz="1500" b="0" i="0" u="none" strike="noStrike" cap="none" normalizeH="0" baseline="0" dirty="0">
                          <a:ln>
                            <a:noFill/>
                          </a:ln>
                          <a:solidFill>
                            <a:srgbClr val="FF0000"/>
                          </a:solidFill>
                          <a:effectLst/>
                          <a:latin typeface="Times New Roman" pitchFamily="18" charset="0"/>
                        </a:rPr>
                        <a:t>682</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0000"/>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1182416159"/>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TGay</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581</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1" i="0" u="none" strike="noStrike" cap="none" normalizeH="0" baseline="0" dirty="0">
                          <a:ln>
                            <a:noFill/>
                          </a:ln>
                          <a:solidFill>
                            <a:srgbClr val="FF0000"/>
                          </a:solidFill>
                          <a:effectLst/>
                          <a:latin typeface="Times New Roman" pitchFamily="18" charset="0"/>
                        </a:rPr>
                        <a:t>Dec 2019</a:t>
                      </a:r>
                    </a:p>
                  </a:txBody>
                  <a:tcPr marL="68580" marR="68580" marT="34290" marB="34290" horzOverflow="overflow">
                    <a:noFill/>
                  </a:tcPr>
                </a:tc>
                <a:extLst>
                  <a:ext uri="{0D108BD9-81ED-4DB2-BD59-A6C34878D82A}">
                    <a16:rowId xmlns:a16="http://schemas.microsoft.com/office/drawing/2014/main" val="502494330"/>
                  </a:ext>
                </a:extLst>
              </a:tr>
              <a:tr h="29718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8</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TGaz</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46</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Mar 2021</a:t>
                      </a:r>
                    </a:p>
                  </a:txBody>
                  <a:tcPr marL="68580" marR="68580" marT="34290" marB="34290" horzOverflow="overflow">
                    <a:noFill/>
                  </a:tcPr>
                </a:tc>
                <a:extLst>
                  <a:ext uri="{0D108BD9-81ED-4DB2-BD59-A6C34878D82A}">
                    <a16:rowId xmlns:a16="http://schemas.microsoft.com/office/drawing/2014/main" val="3939065581"/>
                  </a:ext>
                </a:extLst>
              </a:tr>
              <a:tr h="27006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802.11-2016 Amendment 9</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err="1">
                          <a:ln>
                            <a:noFill/>
                          </a:ln>
                          <a:solidFill>
                            <a:schemeClr val="tx1"/>
                          </a:solidFill>
                          <a:effectLst/>
                          <a:latin typeface="Times New Roman" pitchFamily="18" charset="0"/>
                        </a:rPr>
                        <a:t>TGba</a:t>
                      </a:r>
                      <a:r>
                        <a:rPr kumimoji="0" lang="en-US" sz="1500" b="0" i="0" u="none" strike="noStrike" cap="none" normalizeH="0" baseline="0" dirty="0">
                          <a:ln>
                            <a:noFill/>
                          </a:ln>
                          <a:solidFill>
                            <a:schemeClr val="tx1"/>
                          </a:solidFill>
                          <a:effectLst/>
                          <a:latin typeface="Times New Roman" pitchFamily="18" charset="0"/>
                        </a:rPr>
                        <a:t> - </a:t>
                      </a:r>
                      <a:r>
                        <a:rPr kumimoji="0" lang="en-US" sz="1500" b="0" i="0" u="none" strike="noStrike" cap="none" normalizeH="0" baseline="0" dirty="0">
                          <a:ln>
                            <a:noFill/>
                          </a:ln>
                          <a:solidFill>
                            <a:srgbClr val="FF0000"/>
                          </a:solidFill>
                          <a:effectLst/>
                          <a:latin typeface="Times New Roman" pitchFamily="18" charset="0"/>
                        </a:rPr>
                        <a:t>77</a:t>
                      </a:r>
                    </a:p>
                  </a:txBody>
                  <a:tcPr marL="68580" marR="68580" marT="34290" marB="34290" horzOverflow="overflow">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500" b="0" i="0" u="none" strike="noStrike" cap="none" normalizeH="0" baseline="0" dirty="0">
                          <a:ln>
                            <a:noFill/>
                          </a:ln>
                          <a:solidFill>
                            <a:schemeClr val="tx1"/>
                          </a:solidFill>
                          <a:effectLst/>
                          <a:latin typeface="Times New Roman" pitchFamily="18" charset="0"/>
                        </a:rPr>
                        <a:t>Jul 2020</a:t>
                      </a:r>
                    </a:p>
                  </a:txBody>
                  <a:tcPr marL="68580" marR="68580" marT="34290" marB="34290" horzOverflow="overflow">
                    <a:noFill/>
                  </a:tcPr>
                </a:tc>
                <a:extLst>
                  <a:ext uri="{0D108BD9-81ED-4DB2-BD59-A6C34878D82A}">
                    <a16:rowId xmlns:a16="http://schemas.microsoft.com/office/drawing/2014/main" val="1287635205"/>
                  </a:ext>
                </a:extLst>
              </a:tr>
            </a:tbl>
          </a:graphicData>
        </a:graphic>
      </p:graphicFrame>
    </p:spTree>
    <p:extLst>
      <p:ext uri="{BB962C8B-B14F-4D97-AF65-F5344CB8AC3E}">
        <p14:creationId xmlns:p14="http://schemas.microsoft.com/office/powerpoint/2010/main" val="1524552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438400"/>
            <a:ext cx="7772400" cy="1066800"/>
          </a:xfrm>
        </p:spPr>
        <p:txBody>
          <a:bodyPr/>
          <a:lstStyle/>
          <a:p>
            <a:r>
              <a:rPr lang="en-US" sz="6600" b="1" i="1" dirty="0"/>
              <a:t>Thank you !!</a:t>
            </a:r>
          </a:p>
        </p:txBody>
      </p:sp>
      <p:sp>
        <p:nvSpPr>
          <p:cNvPr id="4" name="Date Placeholder 3"/>
          <p:cNvSpPr>
            <a:spLocks noGrp="1"/>
          </p:cNvSpPr>
          <p:nvPr>
            <p:ph type="dt" sz="half" idx="10"/>
          </p:nvPr>
        </p:nvSpPr>
        <p:spPr/>
        <p:txBody>
          <a:bodyPr/>
          <a:lstStyle/>
          <a:p>
            <a:r>
              <a:rPr lang="en-US" altLang="en-US"/>
              <a:t>Sept 2018</a:t>
            </a:r>
            <a:endParaRPr lang="en-US" altLang="en-US" dirty="0"/>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12</a:t>
            </a:fld>
            <a:endParaRPr lang="en-US" altLang="en-US"/>
          </a:p>
        </p:txBody>
      </p:sp>
    </p:spTree>
    <p:extLst>
      <p:ext uri="{BB962C8B-B14F-4D97-AF65-F5344CB8AC3E}">
        <p14:creationId xmlns:p14="http://schemas.microsoft.com/office/powerpoint/2010/main" val="9457099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81000"/>
            <a:ext cx="1600200" cy="212725"/>
          </a:xfrm>
        </p:spPr>
        <p:txBody>
          <a:bodyPr/>
          <a:lstStyle/>
          <a:p>
            <a:r>
              <a:rPr lang="en-US" altLang="en-US"/>
              <a:t>September 2018</a:t>
            </a:r>
            <a:endParaRPr lang="en-US" altLang="en-US" dirty="0"/>
          </a:p>
        </p:txBody>
      </p:sp>
      <p:sp>
        <p:nvSpPr>
          <p:cNvPr id="5" name="Footer Placeholder 4"/>
          <p:cNvSpPr>
            <a:spLocks noGrp="1"/>
          </p:cNvSpPr>
          <p:nvPr>
            <p:ph type="ftr" sz="quarter" idx="11"/>
          </p:nvPr>
        </p:nvSpPr>
        <p:spPr>
          <a:xfrm>
            <a:off x="5486400" y="6475413"/>
            <a:ext cx="3124200" cy="182562"/>
          </a:xfrm>
        </p:spPr>
        <p:txBody>
          <a:bodyPr/>
          <a:lstStyle/>
          <a:p>
            <a:r>
              <a:rPr lang="en-US" altLang="en-US" dirty="0"/>
              <a:t>Al Petrick, Jones-Petrick and Associates</a:t>
            </a:r>
          </a:p>
        </p:txBody>
      </p:sp>
      <p:sp>
        <p:nvSpPr>
          <p:cNvPr id="6" name="Slide Number Placeholder 5"/>
          <p:cNvSpPr>
            <a:spLocks noGrp="1"/>
          </p:cNvSpPr>
          <p:nvPr>
            <p:ph type="sldNum" sz="quarter" idx="12"/>
          </p:nvPr>
        </p:nvSpPr>
        <p:spPr>
          <a:xfrm>
            <a:off x="4344988" y="6475413"/>
            <a:ext cx="530225" cy="182562"/>
          </a:xfrm>
        </p:spPr>
        <p:txBody>
          <a:bodyPr/>
          <a:lstStyle/>
          <a:p>
            <a:r>
              <a:rPr lang="en-US" altLang="en-US"/>
              <a:t>Slide </a:t>
            </a:r>
            <a:fld id="{FE07D50A-DA53-4702-9BB4-908F3F57E57B}" type="slidenum">
              <a:rPr lang="en-US" altLang="en-US"/>
              <a:pPr/>
              <a:t>2</a:t>
            </a:fld>
            <a:endParaRPr lang="en-US" altLang="en-US"/>
          </a:p>
        </p:txBody>
      </p:sp>
      <p:sp>
        <p:nvSpPr>
          <p:cNvPr id="26627" name="Rectangle 3"/>
          <p:cNvSpPr>
            <a:spLocks noGrp="1" noChangeArrowheads="1"/>
          </p:cNvSpPr>
          <p:nvPr>
            <p:ph type="subTitle" idx="1"/>
          </p:nvPr>
        </p:nvSpPr>
        <p:spPr>
          <a:xfrm>
            <a:off x="1219200" y="2133600"/>
            <a:ext cx="6400800" cy="1752600"/>
          </a:xfrm>
        </p:spPr>
        <p:txBody>
          <a:bodyPr/>
          <a:lstStyle/>
          <a:p>
            <a:r>
              <a:rPr lang="en-US" altLang="en-US" sz="3600" b="1" dirty="0"/>
              <a:t>802.11 Liaison Report</a:t>
            </a:r>
          </a:p>
          <a:p>
            <a:r>
              <a:rPr lang="en-US" altLang="en-US" sz="2800" b="1" dirty="0"/>
              <a:t>Doc:</a:t>
            </a:r>
            <a:r>
              <a:rPr lang="en-US" sz="2800" b="1" dirty="0"/>
              <a:t>15-18-</a:t>
            </a:r>
            <a:r>
              <a:rPr lang="en-US" sz="2800" b="1" dirty="0">
                <a:solidFill>
                  <a:srgbClr val="FF0000"/>
                </a:solidFill>
              </a:rPr>
              <a:t>0480</a:t>
            </a:r>
            <a:r>
              <a:rPr lang="en-US" sz="2800" b="1" dirty="0"/>
              <a:t>-00-0000</a:t>
            </a:r>
            <a:br>
              <a:rPr lang="en-US" altLang="en-US" sz="3600" b="1" dirty="0"/>
            </a:br>
            <a:endParaRPr lang="en-US" altLang="en-US" sz="3600" b="1" dirty="0"/>
          </a:p>
          <a:p>
            <a:r>
              <a:rPr lang="en-US" sz="3600" b="1" i="1" dirty="0"/>
              <a:t>Hilton Waikoloa Village</a:t>
            </a:r>
            <a:endParaRPr lang="en-GB" sz="2800" i="1" dirty="0"/>
          </a:p>
          <a:p>
            <a:r>
              <a:rPr lang="en-GB" sz="2800" dirty="0"/>
              <a:t>Kona, HI</a:t>
            </a:r>
            <a:br>
              <a:rPr lang="en-GB" sz="2800" dirty="0"/>
            </a:br>
            <a:r>
              <a:rPr lang="en-US" sz="2800" dirty="0"/>
              <a:t>September 9-14, </a:t>
            </a:r>
            <a:r>
              <a:rPr lang="en-US" altLang="en-US" sz="2800" dirty="0"/>
              <a:t>2018</a:t>
            </a:r>
          </a:p>
          <a:p>
            <a:r>
              <a:rPr lang="en-US" altLang="en-US" sz="28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24BD2-0CDE-43BA-ABE3-1E95D253B6AC}"/>
              </a:ext>
            </a:extLst>
          </p:cNvPr>
          <p:cNvSpPr>
            <a:spLocks noGrp="1"/>
          </p:cNvSpPr>
          <p:nvPr>
            <p:ph type="title"/>
          </p:nvPr>
        </p:nvSpPr>
        <p:spPr>
          <a:xfrm>
            <a:off x="682627" y="494171"/>
            <a:ext cx="7772400" cy="852581"/>
          </a:xfrm>
        </p:spPr>
        <p:txBody>
          <a:bodyPr/>
          <a:lstStyle/>
          <a:p>
            <a:r>
              <a:rPr lang="en-US" dirty="0">
                <a:latin typeface="Calibri" panose="020F0502020204030204" pitchFamily="34" charset="0"/>
                <a:cs typeface="Calibri" panose="020F0502020204030204" pitchFamily="34" charset="0"/>
              </a:rPr>
              <a:t>IEEE 802.11 Standards Pipeline</a:t>
            </a:r>
          </a:p>
        </p:txBody>
      </p:sp>
      <p:sp>
        <p:nvSpPr>
          <p:cNvPr id="3" name="Date Placeholder 2">
            <a:extLst>
              <a:ext uri="{FF2B5EF4-FFF2-40B4-BE49-F238E27FC236}">
                <a16:creationId xmlns:a16="http://schemas.microsoft.com/office/drawing/2014/main" id="{21FFEFCC-20B3-4C11-8EAA-EDCCA64DCAE2}"/>
              </a:ext>
            </a:extLst>
          </p:cNvPr>
          <p:cNvSpPr>
            <a:spLocks noGrp="1"/>
          </p:cNvSpPr>
          <p:nvPr>
            <p:ph type="dt" sz="half" idx="10"/>
          </p:nvPr>
        </p:nvSpPr>
        <p:spPr/>
        <p:txBody>
          <a:bodyPr/>
          <a:lstStyle/>
          <a:p>
            <a:r>
              <a:rPr lang="en-US" altLang="en-US" dirty="0"/>
              <a:t>September 2018</a:t>
            </a:r>
          </a:p>
        </p:txBody>
      </p:sp>
      <p:sp>
        <p:nvSpPr>
          <p:cNvPr id="4" name="Footer Placeholder 3">
            <a:extLst>
              <a:ext uri="{FF2B5EF4-FFF2-40B4-BE49-F238E27FC236}">
                <a16:creationId xmlns:a16="http://schemas.microsoft.com/office/drawing/2014/main" id="{175E1F43-4FF6-4F94-A682-2CAF08F21B96}"/>
              </a:ext>
            </a:extLst>
          </p:cNvPr>
          <p:cNvSpPr>
            <a:spLocks noGrp="1"/>
          </p:cNvSpPr>
          <p:nvPr>
            <p:ph type="ftr" sz="quarter" idx="11"/>
          </p:nvPr>
        </p:nvSpPr>
        <p:spPr/>
        <p:txBody>
          <a:bodyPr/>
          <a:lstStyle/>
          <a:p>
            <a:r>
              <a:rPr lang="en-US" altLang="en-US"/>
              <a:t>Al Petrick, Jones-Petrick and Associates</a:t>
            </a:r>
          </a:p>
        </p:txBody>
      </p:sp>
      <p:sp>
        <p:nvSpPr>
          <p:cNvPr id="5" name="Slide Number Placeholder 4">
            <a:extLst>
              <a:ext uri="{FF2B5EF4-FFF2-40B4-BE49-F238E27FC236}">
                <a16:creationId xmlns:a16="http://schemas.microsoft.com/office/drawing/2014/main" id="{3E34B909-F106-48EF-BA05-F0EF53AA2467}"/>
              </a:ext>
            </a:extLst>
          </p:cNvPr>
          <p:cNvSpPr>
            <a:spLocks noGrp="1"/>
          </p:cNvSpPr>
          <p:nvPr>
            <p:ph type="sldNum" sz="quarter" idx="12"/>
          </p:nvPr>
        </p:nvSpPr>
        <p:spPr/>
        <p:txBody>
          <a:bodyPr/>
          <a:lstStyle/>
          <a:p>
            <a:r>
              <a:rPr lang="en-US" altLang="en-US"/>
              <a:t>Slide </a:t>
            </a:r>
            <a:fld id="{2E82B872-AF6F-42CC-99E2-D138C3E89944}" type="slidenum">
              <a:rPr lang="en-US" altLang="en-US" smtClean="0"/>
              <a:pPr/>
              <a:t>3</a:t>
            </a:fld>
            <a:endParaRPr lang="en-US" altLang="en-US"/>
          </a:p>
        </p:txBody>
      </p:sp>
      <p:sp>
        <p:nvSpPr>
          <p:cNvPr id="6" name="Text Box 3">
            <a:extLst>
              <a:ext uri="{FF2B5EF4-FFF2-40B4-BE49-F238E27FC236}">
                <a16:creationId xmlns:a16="http://schemas.microsoft.com/office/drawing/2014/main" id="{710E1CDA-386F-4AC1-B113-4B7E31F619DC}"/>
              </a:ext>
            </a:extLst>
          </p:cNvPr>
          <p:cNvSpPr txBox="1">
            <a:spLocks noChangeArrowheads="1"/>
          </p:cNvSpPr>
          <p:nvPr/>
        </p:nvSpPr>
        <p:spPr bwMode="auto">
          <a:xfrm>
            <a:off x="317163" y="4965031"/>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 &amp; PHY</a:t>
            </a:r>
            <a:endParaRPr lang="en-US" sz="2000" b="1" dirty="0">
              <a:latin typeface="Tahoma" pitchFamily="34" charset="0"/>
              <a:ea typeface="ＭＳ Ｐゴシック" charset="-128"/>
              <a:cs typeface="Arial" pitchFamily="34" charset="0"/>
            </a:endParaRPr>
          </a:p>
        </p:txBody>
      </p:sp>
      <p:sp>
        <p:nvSpPr>
          <p:cNvPr id="7" name="Text Box 4">
            <a:extLst>
              <a:ext uri="{FF2B5EF4-FFF2-40B4-BE49-F238E27FC236}">
                <a16:creationId xmlns:a16="http://schemas.microsoft.com/office/drawing/2014/main" id="{812B6121-139D-40F9-BF9C-BB2270682929}"/>
              </a:ext>
            </a:extLst>
          </p:cNvPr>
          <p:cNvSpPr txBox="1">
            <a:spLocks noChangeArrowheads="1"/>
          </p:cNvSpPr>
          <p:nvPr/>
        </p:nvSpPr>
        <p:spPr bwMode="auto">
          <a:xfrm>
            <a:off x="5361391" y="5747867"/>
            <a:ext cx="81144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Sponsor</a:t>
            </a:r>
          </a:p>
          <a:p>
            <a:pPr algn="ctr"/>
            <a:r>
              <a:rPr lang="en-US" sz="1200" b="1" dirty="0">
                <a:latin typeface="Tahoma" pitchFamily="34" charset="0"/>
                <a:ea typeface="ＭＳ Ｐゴシック" charset="-128"/>
                <a:cs typeface="Arial" pitchFamily="34" charset="0"/>
              </a:rPr>
              <a:t>Ballot</a:t>
            </a:r>
          </a:p>
        </p:txBody>
      </p:sp>
      <p:sp>
        <p:nvSpPr>
          <p:cNvPr id="8" name="AutoShape 5">
            <a:extLst>
              <a:ext uri="{FF2B5EF4-FFF2-40B4-BE49-F238E27FC236}">
                <a16:creationId xmlns:a16="http://schemas.microsoft.com/office/drawing/2014/main" id="{518521FE-9463-4BE5-A877-E99B9A3F62FB}"/>
              </a:ext>
            </a:extLst>
          </p:cNvPr>
          <p:cNvSpPr>
            <a:spLocks/>
          </p:cNvSpPr>
          <p:nvPr/>
        </p:nvSpPr>
        <p:spPr bwMode="auto">
          <a:xfrm rot="-5400000">
            <a:off x="4413250" y="5175021"/>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9" name="Text Box 6">
            <a:extLst>
              <a:ext uri="{FF2B5EF4-FFF2-40B4-BE49-F238E27FC236}">
                <a16:creationId xmlns:a16="http://schemas.microsoft.com/office/drawing/2014/main" id="{B71D7010-AF8B-4A51-A1FA-A92C96051837}"/>
              </a:ext>
            </a:extLst>
          </p:cNvPr>
          <p:cNvSpPr txBox="1">
            <a:spLocks noChangeArrowheads="1"/>
          </p:cNvSpPr>
          <p:nvPr/>
        </p:nvSpPr>
        <p:spPr bwMode="auto">
          <a:xfrm>
            <a:off x="682627" y="1308316"/>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b="1" dirty="0">
                <a:latin typeface="Tahoma" pitchFamily="34" charset="0"/>
                <a:ea typeface="ＭＳ Ｐゴシック" charset="-128"/>
                <a:cs typeface="Arial" pitchFamily="34" charset="0"/>
              </a:rPr>
              <a:t>MAC</a:t>
            </a:r>
            <a:endParaRPr lang="en-US" sz="2000" b="1" dirty="0">
              <a:latin typeface="Tahoma" pitchFamily="34" charset="0"/>
              <a:ea typeface="ＭＳ Ｐゴシック" charset="-128"/>
              <a:cs typeface="Arial" pitchFamily="34" charset="0"/>
            </a:endParaRPr>
          </a:p>
        </p:txBody>
      </p:sp>
      <p:sp>
        <p:nvSpPr>
          <p:cNvPr id="10" name="Text Box 7">
            <a:extLst>
              <a:ext uri="{FF2B5EF4-FFF2-40B4-BE49-F238E27FC236}">
                <a16:creationId xmlns:a16="http://schemas.microsoft.com/office/drawing/2014/main" id="{ED88EC0A-BCC2-42D3-B0AC-E73F02588BAD}"/>
              </a:ext>
            </a:extLst>
          </p:cNvPr>
          <p:cNvSpPr txBox="1">
            <a:spLocks noChangeArrowheads="1"/>
          </p:cNvSpPr>
          <p:nvPr/>
        </p:nvSpPr>
        <p:spPr bwMode="auto">
          <a:xfrm>
            <a:off x="1562900" y="5786643"/>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TIG/Study </a:t>
            </a:r>
          </a:p>
          <a:p>
            <a:pPr algn="ctr">
              <a:lnSpc>
                <a:spcPct val="80000"/>
              </a:lnSpc>
            </a:pPr>
            <a:r>
              <a:rPr lang="en-US" sz="1200" b="1" dirty="0">
                <a:latin typeface="Tahoma" pitchFamily="34" charset="0"/>
                <a:ea typeface="ＭＳ Ｐゴシック" charset="-128"/>
                <a:cs typeface="Arial" pitchFamily="34" charset="0"/>
              </a:rPr>
              <a:t>groups</a:t>
            </a:r>
          </a:p>
        </p:txBody>
      </p:sp>
      <p:sp>
        <p:nvSpPr>
          <p:cNvPr id="11" name="AutoShape 8">
            <a:extLst>
              <a:ext uri="{FF2B5EF4-FFF2-40B4-BE49-F238E27FC236}">
                <a16:creationId xmlns:a16="http://schemas.microsoft.com/office/drawing/2014/main" id="{378F7E22-5E9A-4805-B4BD-9154D5856273}"/>
              </a:ext>
            </a:extLst>
          </p:cNvPr>
          <p:cNvSpPr>
            <a:spLocks/>
          </p:cNvSpPr>
          <p:nvPr/>
        </p:nvSpPr>
        <p:spPr bwMode="auto">
          <a:xfrm rot="-5400000">
            <a:off x="2103440" y="5146446"/>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12" name="Text Box 13">
            <a:extLst>
              <a:ext uri="{FF2B5EF4-FFF2-40B4-BE49-F238E27FC236}">
                <a16:creationId xmlns:a16="http://schemas.microsoft.com/office/drawing/2014/main" id="{D7D8B1B8-547A-4DE1-9E6C-E9685515AC4B}"/>
              </a:ext>
            </a:extLst>
          </p:cNvPr>
          <p:cNvSpPr txBox="1">
            <a:spLocks noChangeArrowheads="1"/>
          </p:cNvSpPr>
          <p:nvPr/>
        </p:nvSpPr>
        <p:spPr bwMode="auto">
          <a:xfrm>
            <a:off x="7986519" y="5721421"/>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Standard</a:t>
            </a:r>
          </a:p>
        </p:txBody>
      </p:sp>
      <p:sp>
        <p:nvSpPr>
          <p:cNvPr id="13" name="Text Box 26">
            <a:extLst>
              <a:ext uri="{FF2B5EF4-FFF2-40B4-BE49-F238E27FC236}">
                <a16:creationId xmlns:a16="http://schemas.microsoft.com/office/drawing/2014/main" id="{C93C5223-B168-477D-9431-B697F872AAEE}"/>
              </a:ext>
            </a:extLst>
          </p:cNvPr>
          <p:cNvSpPr txBox="1">
            <a:spLocks noChangeArrowheads="1"/>
          </p:cNvSpPr>
          <p:nvPr/>
        </p:nvSpPr>
        <p:spPr bwMode="auto">
          <a:xfrm>
            <a:off x="4024038" y="5810601"/>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WG  </a:t>
            </a:r>
          </a:p>
          <a:p>
            <a:pPr algn="ctr">
              <a:lnSpc>
                <a:spcPct val="80000"/>
              </a:lnSpc>
            </a:pPr>
            <a:r>
              <a:rPr lang="en-US" sz="1200" b="1" dirty="0">
                <a:latin typeface="Tahoma" pitchFamily="34" charset="0"/>
                <a:ea typeface="ＭＳ Ｐゴシック" charset="-128"/>
                <a:cs typeface="Arial" pitchFamily="34" charset="0"/>
              </a:rPr>
              <a:t>Letter Ballot</a:t>
            </a:r>
          </a:p>
        </p:txBody>
      </p:sp>
      <p:sp>
        <p:nvSpPr>
          <p:cNvPr id="14" name="AutoShape 27">
            <a:extLst>
              <a:ext uri="{FF2B5EF4-FFF2-40B4-BE49-F238E27FC236}">
                <a16:creationId xmlns:a16="http://schemas.microsoft.com/office/drawing/2014/main" id="{58AC87AE-1BC8-4096-94B7-00EA53989110}"/>
              </a:ext>
            </a:extLst>
          </p:cNvPr>
          <p:cNvSpPr>
            <a:spLocks/>
          </p:cNvSpPr>
          <p:nvPr/>
        </p:nvSpPr>
        <p:spPr bwMode="auto">
          <a:xfrm rot="-5400000">
            <a:off x="5618976" y="511152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p>
        </p:txBody>
      </p:sp>
      <p:sp>
        <p:nvSpPr>
          <p:cNvPr id="15" name="Line 29">
            <a:extLst>
              <a:ext uri="{FF2B5EF4-FFF2-40B4-BE49-F238E27FC236}">
                <a16:creationId xmlns:a16="http://schemas.microsoft.com/office/drawing/2014/main" id="{32CF616A-2902-4E38-8C0A-1AC498981641}"/>
              </a:ext>
            </a:extLst>
          </p:cNvPr>
          <p:cNvSpPr>
            <a:spLocks noChangeShapeType="1"/>
          </p:cNvSpPr>
          <p:nvPr/>
        </p:nvSpPr>
        <p:spPr bwMode="auto">
          <a:xfrm>
            <a:off x="990600" y="3363683"/>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b="1"/>
          </a:p>
        </p:txBody>
      </p:sp>
      <p:sp>
        <p:nvSpPr>
          <p:cNvPr id="16" name="AutoShape 34">
            <a:extLst>
              <a:ext uri="{FF2B5EF4-FFF2-40B4-BE49-F238E27FC236}">
                <a16:creationId xmlns:a16="http://schemas.microsoft.com/office/drawing/2014/main" id="{1858B5AB-5361-4F89-88C0-E0018681CD8D}"/>
              </a:ext>
            </a:extLst>
          </p:cNvPr>
          <p:cNvSpPr>
            <a:spLocks/>
          </p:cNvSpPr>
          <p:nvPr/>
        </p:nvSpPr>
        <p:spPr bwMode="auto">
          <a:xfrm rot="-5400000">
            <a:off x="3233741" y="5148034"/>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17" name="Text Box 35">
            <a:extLst>
              <a:ext uri="{FF2B5EF4-FFF2-40B4-BE49-F238E27FC236}">
                <a16:creationId xmlns:a16="http://schemas.microsoft.com/office/drawing/2014/main" id="{06DFFF65-0939-480A-A9F2-DF8E182602BE}"/>
              </a:ext>
            </a:extLst>
          </p:cNvPr>
          <p:cNvSpPr txBox="1">
            <a:spLocks noChangeArrowheads="1"/>
          </p:cNvSpPr>
          <p:nvPr/>
        </p:nvSpPr>
        <p:spPr bwMode="auto">
          <a:xfrm>
            <a:off x="2700817" y="5802083"/>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TG without </a:t>
            </a:r>
          </a:p>
          <a:p>
            <a:pPr algn="ctr">
              <a:lnSpc>
                <a:spcPct val="80000"/>
              </a:lnSpc>
            </a:pPr>
            <a:r>
              <a:rPr lang="en-US" sz="1200" b="1" dirty="0">
                <a:latin typeface="Tahoma" pitchFamily="34" charset="0"/>
                <a:ea typeface="ＭＳ Ｐゴシック" charset="-128"/>
                <a:cs typeface="Arial" pitchFamily="34" charset="0"/>
              </a:rPr>
              <a:t>Approved draft</a:t>
            </a:r>
          </a:p>
        </p:txBody>
      </p:sp>
      <p:sp>
        <p:nvSpPr>
          <p:cNvPr id="18" name="Text Box 36">
            <a:extLst>
              <a:ext uri="{FF2B5EF4-FFF2-40B4-BE49-F238E27FC236}">
                <a16:creationId xmlns:a16="http://schemas.microsoft.com/office/drawing/2014/main" id="{BD6B3638-6B2F-4943-99E3-EE24F2D33A98}"/>
              </a:ext>
            </a:extLst>
          </p:cNvPr>
          <p:cNvSpPr txBox="1">
            <a:spLocks noChangeArrowheads="1"/>
          </p:cNvSpPr>
          <p:nvPr/>
        </p:nvSpPr>
        <p:spPr bwMode="auto">
          <a:xfrm>
            <a:off x="400070" y="5775433"/>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b="1" dirty="0">
                <a:latin typeface="Tahoma" pitchFamily="34" charset="0"/>
                <a:ea typeface="ＭＳ Ｐゴシック" charset="-128"/>
                <a:cs typeface="Arial" pitchFamily="34" charset="0"/>
              </a:rPr>
              <a:t>Discussion Topics</a:t>
            </a:r>
          </a:p>
        </p:txBody>
      </p:sp>
      <p:sp>
        <p:nvSpPr>
          <p:cNvPr id="19" name="AutoShape 37">
            <a:extLst>
              <a:ext uri="{FF2B5EF4-FFF2-40B4-BE49-F238E27FC236}">
                <a16:creationId xmlns:a16="http://schemas.microsoft.com/office/drawing/2014/main" id="{A743FC3D-76B2-4364-8BFA-FBAC58B7188E}"/>
              </a:ext>
            </a:extLst>
          </p:cNvPr>
          <p:cNvSpPr>
            <a:spLocks/>
          </p:cNvSpPr>
          <p:nvPr/>
        </p:nvSpPr>
        <p:spPr bwMode="auto">
          <a:xfrm rot="-5400000">
            <a:off x="861219" y="5160113"/>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b="1"/>
          </a:p>
        </p:txBody>
      </p:sp>
      <p:sp>
        <p:nvSpPr>
          <p:cNvPr id="20" name="Text Box 38">
            <a:extLst>
              <a:ext uri="{FF2B5EF4-FFF2-40B4-BE49-F238E27FC236}">
                <a16:creationId xmlns:a16="http://schemas.microsoft.com/office/drawing/2014/main" id="{41128BFA-693E-46A9-95DC-75E1EB2734BE}"/>
              </a:ext>
            </a:extLst>
          </p:cNvPr>
          <p:cNvSpPr txBox="1">
            <a:spLocks noChangeArrowheads="1"/>
          </p:cNvSpPr>
          <p:nvPr/>
        </p:nvSpPr>
        <p:spPr bwMode="auto">
          <a:xfrm>
            <a:off x="6451203" y="5739808"/>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b="1" dirty="0">
                <a:latin typeface="Tahoma" pitchFamily="34" charset="0"/>
                <a:ea typeface="ＭＳ Ｐゴシック" charset="-128"/>
                <a:cs typeface="Arial" pitchFamily="34" charset="0"/>
              </a:rPr>
              <a:t>Published</a:t>
            </a:r>
          </a:p>
          <a:p>
            <a:pPr algn="ctr"/>
            <a:r>
              <a:rPr lang="en-US" sz="1200" b="1" dirty="0">
                <a:latin typeface="Tahoma" pitchFamily="34" charset="0"/>
                <a:ea typeface="ＭＳ Ｐゴシック" charset="-128"/>
                <a:cs typeface="Arial" pitchFamily="34" charset="0"/>
              </a:rPr>
              <a:t>Amendment</a:t>
            </a:r>
          </a:p>
        </p:txBody>
      </p:sp>
      <p:sp>
        <p:nvSpPr>
          <p:cNvPr id="21" name="AutoShape 47">
            <a:extLst>
              <a:ext uri="{FF2B5EF4-FFF2-40B4-BE49-F238E27FC236}">
                <a16:creationId xmlns:a16="http://schemas.microsoft.com/office/drawing/2014/main" id="{97CE3BB5-91ED-4952-BF6F-088EBE0CB83C}"/>
              </a:ext>
            </a:extLst>
          </p:cNvPr>
          <p:cNvSpPr>
            <a:spLocks noChangeArrowheads="1"/>
          </p:cNvSpPr>
          <p:nvPr/>
        </p:nvSpPr>
        <p:spPr bwMode="auto">
          <a:xfrm>
            <a:off x="6517916" y="2675791"/>
            <a:ext cx="990600" cy="53340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802.11ai</a:t>
            </a:r>
          </a:p>
          <a:p>
            <a:pPr algn="ctr">
              <a:defRPr/>
            </a:pPr>
            <a:r>
              <a:rPr lang="en-US" sz="1200" b="1" dirty="0">
                <a:latin typeface="Tahoma" pitchFamily="34" charset="0"/>
                <a:ea typeface="ＭＳ Ｐゴシック" charset="-128"/>
                <a:cs typeface="Arial" charset="0"/>
              </a:rPr>
              <a:t>FILS</a:t>
            </a:r>
          </a:p>
        </p:txBody>
      </p:sp>
      <p:sp>
        <p:nvSpPr>
          <p:cNvPr id="22" name="Cloud">
            <a:extLst>
              <a:ext uri="{FF2B5EF4-FFF2-40B4-BE49-F238E27FC236}">
                <a16:creationId xmlns:a16="http://schemas.microsoft.com/office/drawing/2014/main" id="{13C5C2D1-2402-46BD-A078-01FAD767D830}"/>
              </a:ext>
            </a:extLst>
          </p:cNvPr>
          <p:cNvSpPr>
            <a:spLocks noChangeAspect="1" noEditPoints="1" noChangeArrowheads="1"/>
          </p:cNvSpPr>
          <p:nvPr/>
        </p:nvSpPr>
        <p:spPr bwMode="auto">
          <a:xfrm>
            <a:off x="228600" y="1966686"/>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a:extLst/>
        </p:spPr>
        <p:txBody>
          <a:bodyPr/>
          <a:lstStyle/>
          <a:p>
            <a:pPr eaLnBrk="0" hangingPunct="0">
              <a:defRPr/>
            </a:pPr>
            <a:endParaRPr lang="en-US" b="1"/>
          </a:p>
        </p:txBody>
      </p:sp>
      <p:sp>
        <p:nvSpPr>
          <p:cNvPr id="23" name="AutoShape 46">
            <a:extLst>
              <a:ext uri="{FF2B5EF4-FFF2-40B4-BE49-F238E27FC236}">
                <a16:creationId xmlns:a16="http://schemas.microsoft.com/office/drawing/2014/main" id="{5647D434-D851-4E15-BAC2-573CDB810521}"/>
              </a:ext>
            </a:extLst>
          </p:cNvPr>
          <p:cNvSpPr>
            <a:spLocks noChangeArrowheads="1"/>
          </p:cNvSpPr>
          <p:nvPr/>
        </p:nvSpPr>
        <p:spPr bwMode="auto">
          <a:xfrm>
            <a:off x="494506" y="3114447"/>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b="1">
                <a:latin typeface="Tahoma" pitchFamily="34" charset="0"/>
                <a:ea typeface="ＭＳ Ｐゴシック" charset="-128"/>
                <a:cs typeface="Arial" pitchFamily="34" charset="0"/>
              </a:rPr>
              <a:t>WNG</a:t>
            </a:r>
          </a:p>
        </p:txBody>
      </p:sp>
      <p:sp>
        <p:nvSpPr>
          <p:cNvPr id="24" name="AutoShape 46">
            <a:extLst>
              <a:ext uri="{FF2B5EF4-FFF2-40B4-BE49-F238E27FC236}">
                <a16:creationId xmlns:a16="http://schemas.microsoft.com/office/drawing/2014/main" id="{654323AD-C3E5-4C73-9A02-286E9EA8F2D3}"/>
              </a:ext>
            </a:extLst>
          </p:cNvPr>
          <p:cNvSpPr>
            <a:spLocks noChangeArrowheads="1"/>
          </p:cNvSpPr>
          <p:nvPr/>
        </p:nvSpPr>
        <p:spPr bwMode="auto">
          <a:xfrm>
            <a:off x="6529261" y="1328022"/>
            <a:ext cx="981141"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802.11aq</a:t>
            </a:r>
          </a:p>
          <a:p>
            <a:pPr algn="ctr"/>
            <a:r>
              <a:rPr lang="en-US" sz="1200" b="1" dirty="0">
                <a:latin typeface="Tahoma" pitchFamily="34" charset="0"/>
                <a:ea typeface="ＭＳ Ｐゴシック" charset="-128"/>
                <a:cs typeface="Arial" pitchFamily="34" charset="0"/>
              </a:rPr>
              <a:t>PAD</a:t>
            </a:r>
          </a:p>
        </p:txBody>
      </p:sp>
      <p:sp>
        <p:nvSpPr>
          <p:cNvPr id="25" name="AutoShape 46">
            <a:extLst>
              <a:ext uri="{FF2B5EF4-FFF2-40B4-BE49-F238E27FC236}">
                <a16:creationId xmlns:a16="http://schemas.microsoft.com/office/drawing/2014/main" id="{00587BC1-0C91-4574-966B-291C546DBC03}"/>
              </a:ext>
            </a:extLst>
          </p:cNvPr>
          <p:cNvSpPr>
            <a:spLocks noChangeArrowheads="1"/>
          </p:cNvSpPr>
          <p:nvPr/>
        </p:nvSpPr>
        <p:spPr bwMode="auto">
          <a:xfrm>
            <a:off x="6553253" y="4705721"/>
            <a:ext cx="990600" cy="533400"/>
          </a:xfrm>
          <a:prstGeom prst="cube">
            <a:avLst>
              <a:gd name="adj" fmla="val 10069"/>
            </a:avLst>
          </a:prstGeom>
          <a:solidFill>
            <a:srgbClr val="85FFE0"/>
          </a:solidFill>
          <a:ln w="9525">
            <a:solidFill>
              <a:schemeClr val="tx1"/>
            </a:solidFill>
            <a:miter lim="800000"/>
            <a:headEnd/>
            <a:tailEnd/>
          </a:ln>
        </p:spPr>
        <p:txBody>
          <a:bodyPr wrap="none" anchor="ctr"/>
          <a:lstStyle/>
          <a:p>
            <a:pPr algn="ctr"/>
            <a:endParaRPr lang="en-US" sz="1200" b="1" dirty="0">
              <a:latin typeface="Tahoma" pitchFamily="34" charset="0"/>
              <a:ea typeface="ＭＳ Ｐゴシック" charset="-128"/>
              <a:cs typeface="Arial" pitchFamily="34" charset="0"/>
            </a:endParaRPr>
          </a:p>
          <a:p>
            <a:pPr algn="ctr"/>
            <a:r>
              <a:rPr lang="en-US" sz="1200" b="1" dirty="0">
                <a:latin typeface="Tahoma" pitchFamily="34" charset="0"/>
                <a:ea typeface="ＭＳ Ｐゴシック" charset="-128"/>
                <a:cs typeface="Arial" pitchFamily="34" charset="0"/>
              </a:rPr>
              <a:t>802.11aj</a:t>
            </a:r>
          </a:p>
          <a:p>
            <a:pPr algn="ctr"/>
            <a:r>
              <a:rPr lang="en-US" sz="1200" b="1" dirty="0">
                <a:latin typeface="Tahoma" pitchFamily="34" charset="0"/>
                <a:ea typeface="ＭＳ Ｐゴシック" charset="-128"/>
                <a:cs typeface="Arial" pitchFamily="34" charset="0"/>
              </a:rPr>
              <a:t>CMMW</a:t>
            </a:r>
          </a:p>
          <a:p>
            <a:pPr algn="ctr"/>
            <a:endParaRPr lang="en-US" sz="1200" b="1" dirty="0">
              <a:latin typeface="Tahoma" pitchFamily="34" charset="0"/>
              <a:ea typeface="ＭＳ Ｐゴシック" charset="-128"/>
              <a:cs typeface="Arial" pitchFamily="34" charset="0"/>
            </a:endParaRPr>
          </a:p>
        </p:txBody>
      </p:sp>
      <p:sp>
        <p:nvSpPr>
          <p:cNvPr id="26" name="AutoShape 46">
            <a:extLst>
              <a:ext uri="{FF2B5EF4-FFF2-40B4-BE49-F238E27FC236}">
                <a16:creationId xmlns:a16="http://schemas.microsoft.com/office/drawing/2014/main" id="{15D0F124-6934-4F8E-A82A-BC08FC2A0913}"/>
              </a:ext>
            </a:extLst>
          </p:cNvPr>
          <p:cNvSpPr>
            <a:spLocks noChangeArrowheads="1"/>
          </p:cNvSpPr>
          <p:nvPr/>
        </p:nvSpPr>
        <p:spPr bwMode="auto">
          <a:xfrm>
            <a:off x="6504381" y="1992854"/>
            <a:ext cx="992464"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802.11ak</a:t>
            </a:r>
          </a:p>
          <a:p>
            <a:pPr algn="ctr"/>
            <a:r>
              <a:rPr lang="en-US" sz="1200" b="1" dirty="0">
                <a:latin typeface="Tahoma" pitchFamily="34" charset="0"/>
                <a:ea typeface="ＭＳ Ｐゴシック" charset="-128"/>
                <a:cs typeface="Arial" pitchFamily="34" charset="0"/>
              </a:rPr>
              <a:t>GLK</a:t>
            </a:r>
          </a:p>
        </p:txBody>
      </p:sp>
      <p:sp>
        <p:nvSpPr>
          <p:cNvPr id="27" name="AutoShape 46">
            <a:extLst>
              <a:ext uri="{FF2B5EF4-FFF2-40B4-BE49-F238E27FC236}">
                <a16:creationId xmlns:a16="http://schemas.microsoft.com/office/drawing/2014/main" id="{582B8B85-86FD-49A1-87C2-5FDDB183DA0B}"/>
              </a:ext>
            </a:extLst>
          </p:cNvPr>
          <p:cNvSpPr>
            <a:spLocks noChangeArrowheads="1"/>
          </p:cNvSpPr>
          <p:nvPr/>
        </p:nvSpPr>
        <p:spPr bwMode="auto">
          <a:xfrm>
            <a:off x="4124439" y="3442094"/>
            <a:ext cx="990600"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802.11ax</a:t>
            </a:r>
          </a:p>
          <a:p>
            <a:pPr algn="ctr"/>
            <a:r>
              <a:rPr lang="en-US" sz="1200" b="1" dirty="0">
                <a:latin typeface="Tahoma" pitchFamily="34" charset="0"/>
                <a:ea typeface="ＭＳ Ｐゴシック" charset="-128"/>
                <a:cs typeface="Arial" pitchFamily="34" charset="0"/>
              </a:rPr>
              <a:t>HEW</a:t>
            </a:r>
          </a:p>
        </p:txBody>
      </p:sp>
      <p:sp>
        <p:nvSpPr>
          <p:cNvPr id="28" name="AutoShape 46">
            <a:extLst>
              <a:ext uri="{FF2B5EF4-FFF2-40B4-BE49-F238E27FC236}">
                <a16:creationId xmlns:a16="http://schemas.microsoft.com/office/drawing/2014/main" id="{707A92DF-73B2-4564-A022-64896689A919}"/>
              </a:ext>
            </a:extLst>
          </p:cNvPr>
          <p:cNvSpPr>
            <a:spLocks noChangeArrowheads="1"/>
          </p:cNvSpPr>
          <p:nvPr/>
        </p:nvSpPr>
        <p:spPr bwMode="auto">
          <a:xfrm>
            <a:off x="4133583" y="4053749"/>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802.11ay</a:t>
            </a:r>
          </a:p>
          <a:p>
            <a:pPr algn="ctr"/>
            <a:r>
              <a:rPr lang="en-US" sz="1200" b="1" dirty="0">
                <a:latin typeface="Tahoma" pitchFamily="34" charset="0"/>
                <a:ea typeface="ＭＳ Ｐゴシック" charset="-128"/>
                <a:cs typeface="Arial" pitchFamily="34" charset="0"/>
              </a:rPr>
              <a:t>NG60</a:t>
            </a:r>
          </a:p>
        </p:txBody>
      </p:sp>
      <p:sp>
        <p:nvSpPr>
          <p:cNvPr id="29" name="AutoShape 11">
            <a:extLst>
              <a:ext uri="{FF2B5EF4-FFF2-40B4-BE49-F238E27FC236}">
                <a16:creationId xmlns:a16="http://schemas.microsoft.com/office/drawing/2014/main" id="{B6681D66-FC54-4E3E-81EB-1C2180023869}"/>
              </a:ext>
            </a:extLst>
          </p:cNvPr>
          <p:cNvSpPr>
            <a:spLocks noChangeArrowheads="1"/>
          </p:cNvSpPr>
          <p:nvPr/>
        </p:nvSpPr>
        <p:spPr bwMode="auto">
          <a:xfrm>
            <a:off x="7986516" y="1219200"/>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b="1" dirty="0">
                <a:latin typeface="Arial" panose="020B0604020202020204" pitchFamily="34" charset="0"/>
                <a:cs typeface="Arial" panose="020B0604020202020204" pitchFamily="34" charset="0"/>
              </a:rPr>
              <a:t>802.11</a:t>
            </a:r>
          </a:p>
          <a:p>
            <a:pPr algn="ctr" eaLnBrk="0" hangingPunct="0">
              <a:defRPr/>
            </a:pPr>
            <a:r>
              <a:rPr lang="en-US" sz="1400" b="1" dirty="0">
                <a:latin typeface="Arial" panose="020B0604020202020204" pitchFamily="34" charset="0"/>
                <a:cs typeface="Arial" panose="020B0604020202020204" pitchFamily="34" charset="0"/>
              </a:rPr>
              <a:t>-2016</a:t>
            </a:r>
          </a:p>
        </p:txBody>
      </p:sp>
      <p:sp>
        <p:nvSpPr>
          <p:cNvPr id="30" name="AutoShape 46">
            <a:extLst>
              <a:ext uri="{FF2B5EF4-FFF2-40B4-BE49-F238E27FC236}">
                <a16:creationId xmlns:a16="http://schemas.microsoft.com/office/drawing/2014/main" id="{6946CC5C-0DF4-4996-BFDC-0FA6C02E96E3}"/>
              </a:ext>
            </a:extLst>
          </p:cNvPr>
          <p:cNvSpPr>
            <a:spLocks noChangeArrowheads="1"/>
          </p:cNvSpPr>
          <p:nvPr/>
        </p:nvSpPr>
        <p:spPr bwMode="auto">
          <a:xfrm>
            <a:off x="2896812" y="2142406"/>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802.11az</a:t>
            </a:r>
          </a:p>
          <a:p>
            <a:pPr algn="ctr"/>
            <a:r>
              <a:rPr lang="en-US" sz="1200" b="1" dirty="0">
                <a:latin typeface="Tahoma" pitchFamily="34" charset="0"/>
                <a:ea typeface="ＭＳ Ｐゴシック" charset="-128"/>
                <a:cs typeface="Arial" pitchFamily="34" charset="0"/>
              </a:rPr>
              <a:t>NGP</a:t>
            </a:r>
          </a:p>
        </p:txBody>
      </p:sp>
      <p:sp>
        <p:nvSpPr>
          <p:cNvPr id="31" name="AutoShape 46">
            <a:extLst>
              <a:ext uri="{FF2B5EF4-FFF2-40B4-BE49-F238E27FC236}">
                <a16:creationId xmlns:a16="http://schemas.microsoft.com/office/drawing/2014/main" id="{3548E337-FADF-4CD2-BD47-AB75318E109A}"/>
              </a:ext>
            </a:extLst>
          </p:cNvPr>
          <p:cNvSpPr>
            <a:spLocks noChangeArrowheads="1"/>
          </p:cNvSpPr>
          <p:nvPr/>
        </p:nvSpPr>
        <p:spPr bwMode="auto">
          <a:xfrm>
            <a:off x="2913744" y="2743767"/>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802.11ba</a:t>
            </a:r>
          </a:p>
          <a:p>
            <a:pPr algn="ctr"/>
            <a:r>
              <a:rPr lang="en-US" sz="1100" b="1" dirty="0">
                <a:latin typeface="Tahoma" pitchFamily="34" charset="0"/>
                <a:ea typeface="ＭＳ Ｐゴシック" charset="-128"/>
                <a:cs typeface="Arial" pitchFamily="34" charset="0"/>
              </a:rPr>
              <a:t>WUR</a:t>
            </a:r>
          </a:p>
        </p:txBody>
      </p:sp>
      <p:sp>
        <p:nvSpPr>
          <p:cNvPr id="32" name="AutoShape 49">
            <a:extLst>
              <a:ext uri="{FF2B5EF4-FFF2-40B4-BE49-F238E27FC236}">
                <a16:creationId xmlns:a16="http://schemas.microsoft.com/office/drawing/2014/main" id="{4DE5957B-BA85-4CFB-96EB-AC98201CD5AE}"/>
              </a:ext>
            </a:extLst>
          </p:cNvPr>
          <p:cNvSpPr>
            <a:spLocks noChangeArrowheads="1"/>
          </p:cNvSpPr>
          <p:nvPr/>
        </p:nvSpPr>
        <p:spPr bwMode="auto">
          <a:xfrm>
            <a:off x="6515461" y="3531947"/>
            <a:ext cx="970304" cy="501650"/>
          </a:xfrm>
          <a:prstGeom prst="cube">
            <a:avLst>
              <a:gd name="adj" fmla="val 10069"/>
            </a:avLst>
          </a:prstGeom>
          <a:solidFill>
            <a:srgbClr val="85FFE0"/>
          </a:solidFill>
          <a:ln w="9525">
            <a:solidFill>
              <a:schemeClr val="tx1"/>
            </a:solidFill>
            <a:miter lim="800000"/>
            <a:headEnd/>
            <a:tailEnd/>
          </a:ln>
          <a:effectLst/>
        </p:spPr>
        <p:txBody>
          <a:bodyPr wrap="none" anchor="ctr"/>
          <a:lstStyle/>
          <a:p>
            <a:pPr algn="ctr">
              <a:defRPr/>
            </a:pPr>
            <a:r>
              <a:rPr lang="en-US" sz="1200" b="1" dirty="0">
                <a:latin typeface="Tahoma" pitchFamily="34" charset="0"/>
                <a:ea typeface="ＭＳ Ｐゴシック" charset="-128"/>
                <a:cs typeface="Arial" charset="0"/>
              </a:rPr>
              <a:t>802.11ah</a:t>
            </a:r>
          </a:p>
          <a:p>
            <a:pPr algn="ctr">
              <a:defRPr/>
            </a:pPr>
            <a:r>
              <a:rPr lang="en-US" sz="1200" b="1" dirty="0">
                <a:latin typeface="Tahoma" pitchFamily="34" charset="0"/>
                <a:ea typeface="ＭＳ Ｐゴシック" charset="-128"/>
                <a:cs typeface="Arial" charset="0"/>
              </a:rPr>
              <a:t>&lt; 1Ghz</a:t>
            </a:r>
          </a:p>
        </p:txBody>
      </p:sp>
      <p:sp>
        <p:nvSpPr>
          <p:cNvPr id="33" name="AutoShape 46">
            <a:extLst>
              <a:ext uri="{FF2B5EF4-FFF2-40B4-BE49-F238E27FC236}">
                <a16:creationId xmlns:a16="http://schemas.microsoft.com/office/drawing/2014/main" id="{EB28BE19-6356-49A0-90BA-B273760DD1EA}"/>
              </a:ext>
            </a:extLst>
          </p:cNvPr>
          <p:cNvSpPr>
            <a:spLocks noChangeArrowheads="1"/>
          </p:cNvSpPr>
          <p:nvPr/>
        </p:nvSpPr>
        <p:spPr bwMode="auto">
          <a:xfrm>
            <a:off x="1679624" y="4076354"/>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Ex. High </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Throughput </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SG</a:t>
            </a:r>
          </a:p>
        </p:txBody>
      </p:sp>
      <p:sp>
        <p:nvSpPr>
          <p:cNvPr id="34" name="AutoShape 27">
            <a:extLst>
              <a:ext uri="{FF2B5EF4-FFF2-40B4-BE49-F238E27FC236}">
                <a16:creationId xmlns:a16="http://schemas.microsoft.com/office/drawing/2014/main" id="{9447F317-A410-4A43-9F12-E3F2E04EB090}"/>
              </a:ext>
            </a:extLst>
          </p:cNvPr>
          <p:cNvSpPr>
            <a:spLocks/>
          </p:cNvSpPr>
          <p:nvPr/>
        </p:nvSpPr>
        <p:spPr bwMode="auto">
          <a:xfrm rot="-5400000">
            <a:off x="6922201" y="5111521"/>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b="1"/>
          </a:p>
        </p:txBody>
      </p:sp>
      <p:sp>
        <p:nvSpPr>
          <p:cNvPr id="35" name="AutoShape 46">
            <a:extLst>
              <a:ext uri="{FF2B5EF4-FFF2-40B4-BE49-F238E27FC236}">
                <a16:creationId xmlns:a16="http://schemas.microsoft.com/office/drawing/2014/main" id="{B9AF5191-FC59-4BA4-81EE-EA556F481F33}"/>
              </a:ext>
            </a:extLst>
          </p:cNvPr>
          <p:cNvSpPr>
            <a:spLocks noChangeArrowheads="1"/>
          </p:cNvSpPr>
          <p:nvPr/>
        </p:nvSpPr>
        <p:spPr bwMode="auto">
          <a:xfrm>
            <a:off x="4025900" y="1479169"/>
            <a:ext cx="990600" cy="531774"/>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b="1" dirty="0">
                <a:latin typeface="Arial" panose="020B0604020202020204" pitchFamily="34" charset="0"/>
                <a:cs typeface="Arial" panose="020B0604020202020204" pitchFamily="34" charset="0"/>
              </a:rPr>
              <a:t>802.11</a:t>
            </a:r>
          </a:p>
          <a:p>
            <a:pPr algn="ctr"/>
            <a:r>
              <a:rPr lang="en-US" sz="1400" b="1" dirty="0" err="1">
                <a:latin typeface="Arial" panose="020B0604020202020204" pitchFamily="34" charset="0"/>
                <a:cs typeface="Arial" panose="020B0604020202020204" pitchFamily="34" charset="0"/>
              </a:rPr>
              <a:t>REVmd</a:t>
            </a:r>
            <a:endParaRPr lang="en-US" sz="1400" b="1" dirty="0">
              <a:latin typeface="Arial" panose="020B0604020202020204" pitchFamily="34" charset="0"/>
              <a:cs typeface="Arial" panose="020B0604020202020204" pitchFamily="34" charset="0"/>
            </a:endParaRPr>
          </a:p>
        </p:txBody>
      </p:sp>
      <p:sp>
        <p:nvSpPr>
          <p:cNvPr id="36" name="AutoShape 46">
            <a:extLst>
              <a:ext uri="{FF2B5EF4-FFF2-40B4-BE49-F238E27FC236}">
                <a16:creationId xmlns:a16="http://schemas.microsoft.com/office/drawing/2014/main" id="{B2816EB1-6F55-439C-8CA2-4EC76205797E}"/>
              </a:ext>
            </a:extLst>
          </p:cNvPr>
          <p:cNvSpPr>
            <a:spLocks noChangeArrowheads="1"/>
          </p:cNvSpPr>
          <p:nvPr/>
        </p:nvSpPr>
        <p:spPr bwMode="auto">
          <a:xfrm>
            <a:off x="1733127" y="2159623"/>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Broadcast</a:t>
            </a:r>
          </a:p>
          <a:p>
            <a:pPr algn="ctr"/>
            <a:r>
              <a:rPr lang="en-US" sz="1100" b="1" dirty="0">
                <a:latin typeface="Tahoma" pitchFamily="34" charset="0"/>
                <a:ea typeface="ＭＳ Ｐゴシック" charset="-128"/>
                <a:cs typeface="Arial" pitchFamily="34" charset="0"/>
              </a:rPr>
              <a:t>Services </a:t>
            </a:r>
          </a:p>
          <a:p>
            <a:pPr algn="ctr"/>
            <a:r>
              <a:rPr lang="en-US" sz="1100" b="1" dirty="0">
                <a:latin typeface="Tahoma" pitchFamily="34" charset="0"/>
                <a:ea typeface="ＭＳ Ｐゴシック" charset="-128"/>
                <a:cs typeface="Arial" pitchFamily="34" charset="0"/>
              </a:rPr>
              <a:t>(BCS) SG</a:t>
            </a:r>
          </a:p>
        </p:txBody>
      </p:sp>
      <p:sp>
        <p:nvSpPr>
          <p:cNvPr id="37" name="AutoShape 46">
            <a:extLst>
              <a:ext uri="{FF2B5EF4-FFF2-40B4-BE49-F238E27FC236}">
                <a16:creationId xmlns:a16="http://schemas.microsoft.com/office/drawing/2014/main" id="{7C0FFF74-9FC0-4B54-AB7B-EFC147BA22FD}"/>
              </a:ext>
            </a:extLst>
          </p:cNvPr>
          <p:cNvSpPr>
            <a:spLocks noChangeArrowheads="1"/>
          </p:cNvSpPr>
          <p:nvPr/>
        </p:nvSpPr>
        <p:spPr bwMode="auto">
          <a:xfrm>
            <a:off x="1684768" y="475662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Full Duplex</a:t>
            </a:r>
          </a:p>
          <a:p>
            <a:pPr algn="ctr"/>
            <a:r>
              <a:rPr lang="en-US" sz="1100" b="1" dirty="0">
                <a:latin typeface="Tahoma" pitchFamily="34" charset="0"/>
                <a:ea typeface="ＭＳ Ｐゴシック" charset="-128"/>
                <a:cs typeface="Arial" pitchFamily="34" charset="0"/>
              </a:rPr>
              <a:t>(FD) TIG</a:t>
            </a:r>
          </a:p>
        </p:txBody>
      </p:sp>
      <p:sp>
        <p:nvSpPr>
          <p:cNvPr id="38" name="AutoShape 46">
            <a:extLst>
              <a:ext uri="{FF2B5EF4-FFF2-40B4-BE49-F238E27FC236}">
                <a16:creationId xmlns:a16="http://schemas.microsoft.com/office/drawing/2014/main" id="{F5AE3D87-C3B5-4DA0-8F0B-DF27437E0E47}"/>
              </a:ext>
            </a:extLst>
          </p:cNvPr>
          <p:cNvSpPr>
            <a:spLocks noChangeArrowheads="1"/>
          </p:cNvSpPr>
          <p:nvPr/>
        </p:nvSpPr>
        <p:spPr bwMode="auto">
          <a:xfrm>
            <a:off x="1695450" y="3431702"/>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latin typeface="Tahoma" pitchFamily="34" charset="0"/>
                <a:ea typeface="ＭＳ Ｐゴシック" charset="-128"/>
                <a:cs typeface="Arial" pitchFamily="34" charset="0"/>
              </a:rPr>
              <a:t>Next Gen</a:t>
            </a:r>
            <a:br>
              <a:rPr lang="en-US" sz="1100" b="1" dirty="0">
                <a:latin typeface="Tahoma" pitchFamily="34" charset="0"/>
                <a:ea typeface="ＭＳ Ｐゴシック" charset="-128"/>
                <a:cs typeface="Arial" pitchFamily="34" charset="0"/>
              </a:rPr>
            </a:br>
            <a:r>
              <a:rPr lang="en-US" sz="1100" b="1" dirty="0">
                <a:latin typeface="Tahoma" pitchFamily="34" charset="0"/>
                <a:ea typeface="ＭＳ Ｐゴシック" charset="-128"/>
                <a:cs typeface="Arial" pitchFamily="34" charset="0"/>
              </a:rPr>
              <a:t> V2X SG</a:t>
            </a:r>
          </a:p>
        </p:txBody>
      </p:sp>
      <p:sp>
        <p:nvSpPr>
          <p:cNvPr id="39" name="AutoShape 46">
            <a:extLst>
              <a:ext uri="{FF2B5EF4-FFF2-40B4-BE49-F238E27FC236}">
                <a16:creationId xmlns:a16="http://schemas.microsoft.com/office/drawing/2014/main" id="{6F798720-16FB-4DDC-A666-07EB1D292437}"/>
              </a:ext>
            </a:extLst>
          </p:cNvPr>
          <p:cNvSpPr>
            <a:spLocks noChangeArrowheads="1"/>
          </p:cNvSpPr>
          <p:nvPr/>
        </p:nvSpPr>
        <p:spPr bwMode="auto">
          <a:xfrm>
            <a:off x="2905605" y="4650375"/>
            <a:ext cx="990600" cy="53177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b="1" dirty="0">
                <a:latin typeface="Tahoma" pitchFamily="34" charset="0"/>
                <a:ea typeface="ＭＳ Ｐゴシック" charset="-128"/>
                <a:cs typeface="Arial" pitchFamily="34" charset="0"/>
              </a:rPr>
              <a:t>802.11bb</a:t>
            </a:r>
          </a:p>
          <a:p>
            <a:pPr algn="ctr"/>
            <a:r>
              <a:rPr lang="en-US" sz="1200" b="1" dirty="0">
                <a:latin typeface="Tahoma" pitchFamily="34" charset="0"/>
                <a:ea typeface="ＭＳ Ｐゴシック" charset="-128"/>
                <a:cs typeface="Arial" pitchFamily="34" charset="0"/>
              </a:rPr>
              <a:t>LC</a:t>
            </a:r>
          </a:p>
        </p:txBody>
      </p:sp>
      <p:sp>
        <p:nvSpPr>
          <p:cNvPr id="40" name="AutoShape 46">
            <a:extLst>
              <a:ext uri="{FF2B5EF4-FFF2-40B4-BE49-F238E27FC236}">
                <a16:creationId xmlns:a16="http://schemas.microsoft.com/office/drawing/2014/main" id="{ABF41F97-7128-4B4C-91F3-EF3289C7E7A3}"/>
              </a:ext>
            </a:extLst>
          </p:cNvPr>
          <p:cNvSpPr>
            <a:spLocks noChangeArrowheads="1"/>
          </p:cNvSpPr>
          <p:nvPr/>
        </p:nvSpPr>
        <p:spPr bwMode="auto">
          <a:xfrm>
            <a:off x="1733127" y="276654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b="1" dirty="0">
                <a:solidFill>
                  <a:srgbClr val="FF0000"/>
                </a:solidFill>
                <a:latin typeface="Tahoma" pitchFamily="34" charset="0"/>
                <a:ea typeface="ＭＳ Ｐゴシック" charset="-128"/>
                <a:cs typeface="Arial" pitchFamily="34" charset="0"/>
              </a:rPr>
              <a:t>Real Time</a:t>
            </a:r>
          </a:p>
          <a:p>
            <a:pPr algn="ctr"/>
            <a:r>
              <a:rPr lang="en-US" sz="1100" b="1" dirty="0">
                <a:solidFill>
                  <a:srgbClr val="FF0000"/>
                </a:solidFill>
                <a:latin typeface="Tahoma" pitchFamily="34" charset="0"/>
                <a:ea typeface="ＭＳ Ｐゴシック" charset="-128"/>
                <a:cs typeface="Arial" pitchFamily="34" charset="0"/>
              </a:rPr>
              <a:t>Applications </a:t>
            </a:r>
          </a:p>
          <a:p>
            <a:pPr algn="ctr"/>
            <a:r>
              <a:rPr lang="en-US" sz="1100" b="1" dirty="0">
                <a:solidFill>
                  <a:srgbClr val="FF0000"/>
                </a:solidFill>
                <a:latin typeface="Tahoma" pitchFamily="34" charset="0"/>
                <a:ea typeface="ＭＳ Ｐゴシック" charset="-128"/>
                <a:cs typeface="Arial" pitchFamily="34" charset="0"/>
              </a:rPr>
              <a:t>(RTA) TIG</a:t>
            </a:r>
          </a:p>
        </p:txBody>
      </p:sp>
    </p:spTree>
    <p:extLst>
      <p:ext uri="{BB962C8B-B14F-4D97-AF65-F5344CB8AC3E}">
        <p14:creationId xmlns:p14="http://schemas.microsoft.com/office/powerpoint/2010/main" val="292559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91063"/>
            <a:ext cx="8077200" cy="601234"/>
          </a:xfrm>
        </p:spPr>
        <p:txBody>
          <a:bodyPr/>
          <a:lstStyle/>
          <a:p>
            <a:r>
              <a:rPr lang="en-US" sz="3200" b="1" dirty="0"/>
              <a:t>802.11 Task Groups in Comment Resolution</a:t>
            </a:r>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4</a:t>
            </a:fld>
            <a:endParaRPr lang="en-US" altLang="en-US"/>
          </a:p>
        </p:txBody>
      </p:sp>
      <p:graphicFrame>
        <p:nvGraphicFramePr>
          <p:cNvPr id="7" name="Table 6"/>
          <p:cNvGraphicFramePr>
            <a:graphicFrameLocks noGrp="1"/>
          </p:cNvGraphicFramePr>
          <p:nvPr>
            <p:extLst>
              <p:ext uri="{D42A27DB-BD31-4B8C-83A1-F6EECF244321}">
                <p14:modId xmlns:p14="http://schemas.microsoft.com/office/powerpoint/2010/main" val="3106581441"/>
              </p:ext>
            </p:extLst>
          </p:nvPr>
        </p:nvGraphicFramePr>
        <p:xfrm>
          <a:off x="609600" y="1589635"/>
          <a:ext cx="8266113" cy="3797972"/>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gridCol w="772821">
                  <a:extLst>
                    <a:ext uri="{9D8B030D-6E8A-4147-A177-3AD203B41FA5}">
                      <a16:colId xmlns:a16="http://schemas.microsoft.com/office/drawing/2014/main" val="20002"/>
                    </a:ext>
                  </a:extLst>
                </a:gridCol>
                <a:gridCol w="1224609">
                  <a:extLst>
                    <a:ext uri="{9D8B030D-6E8A-4147-A177-3AD203B41FA5}">
                      <a16:colId xmlns:a16="http://schemas.microsoft.com/office/drawing/2014/main" val="20003"/>
                    </a:ext>
                  </a:extLst>
                </a:gridCol>
                <a:gridCol w="1125145">
                  <a:extLst>
                    <a:ext uri="{9D8B030D-6E8A-4147-A177-3AD203B41FA5}">
                      <a16:colId xmlns:a16="http://schemas.microsoft.com/office/drawing/2014/main" val="20004"/>
                    </a:ext>
                  </a:extLst>
                </a:gridCol>
                <a:gridCol w="2395606">
                  <a:extLst>
                    <a:ext uri="{9D8B030D-6E8A-4147-A177-3AD203B41FA5}">
                      <a16:colId xmlns:a16="http://schemas.microsoft.com/office/drawing/2014/main" val="20005"/>
                    </a:ext>
                  </a:extLst>
                </a:gridCol>
                <a:gridCol w="1071532">
                  <a:extLst>
                    <a:ext uri="{9D8B030D-6E8A-4147-A177-3AD203B41FA5}">
                      <a16:colId xmlns:a16="http://schemas.microsoft.com/office/drawing/2014/main" val="20006"/>
                    </a:ext>
                  </a:extLst>
                </a:gridCol>
              </a:tblGrid>
              <a:tr h="567875">
                <a:tc>
                  <a:txBody>
                    <a:bodyPr/>
                    <a:lstStyle/>
                    <a:p>
                      <a:pPr algn="ctr"/>
                      <a:r>
                        <a:rPr lang="en-US" sz="1400" dirty="0"/>
                        <a:t>Task</a:t>
                      </a:r>
                      <a:r>
                        <a:rPr lang="en-US" sz="1400" baseline="0" dirty="0"/>
                        <a:t> Group</a:t>
                      </a:r>
                      <a:endParaRPr lang="en-US" sz="1400" dirty="0"/>
                    </a:p>
                  </a:txBody>
                  <a:tcPr/>
                </a:tc>
                <a:tc>
                  <a:txBody>
                    <a:bodyPr/>
                    <a:lstStyle/>
                    <a:p>
                      <a:pPr algn="ctr"/>
                      <a:r>
                        <a:rPr lang="en-US" sz="1400" dirty="0"/>
                        <a:t>Ballot</a:t>
                      </a:r>
                    </a:p>
                  </a:txBody>
                  <a:tcPr/>
                </a:tc>
                <a:tc>
                  <a:txBody>
                    <a:bodyPr/>
                    <a:lstStyle/>
                    <a:p>
                      <a:pPr algn="ctr"/>
                      <a:r>
                        <a:rPr lang="en-US" sz="1400" dirty="0"/>
                        <a:t>Draft </a:t>
                      </a:r>
                    </a:p>
                  </a:txBody>
                  <a:tcPr/>
                </a:tc>
                <a:tc>
                  <a:txBody>
                    <a:bodyPr/>
                    <a:lstStyle/>
                    <a:p>
                      <a:pPr algn="ctr"/>
                      <a:r>
                        <a:rPr lang="en-US" sz="1400" dirty="0"/>
                        <a:t>Comments</a:t>
                      </a:r>
                    </a:p>
                  </a:txBody>
                  <a:tcPr/>
                </a:tc>
                <a:tc>
                  <a:txBody>
                    <a:bodyPr/>
                    <a:lstStyle/>
                    <a:p>
                      <a:pPr algn="ctr"/>
                      <a:r>
                        <a:rPr lang="en-US" sz="1400" dirty="0"/>
                        <a:t>Resolved</a:t>
                      </a:r>
                      <a:br>
                        <a:rPr lang="en-US" sz="1400" dirty="0"/>
                      </a:br>
                      <a:r>
                        <a:rPr lang="en-US" sz="1400" dirty="0"/>
                        <a:t>Technical</a:t>
                      </a:r>
                    </a:p>
                  </a:txBody>
                  <a:tcPr/>
                </a:tc>
                <a:tc>
                  <a:txBody>
                    <a:bodyPr/>
                    <a:lstStyle/>
                    <a:p>
                      <a:pPr algn="ctr"/>
                      <a:r>
                        <a:rPr lang="en-US" sz="1400" dirty="0"/>
                        <a:t>Plans</a:t>
                      </a:r>
                    </a:p>
                    <a:p>
                      <a:pPr algn="ctr"/>
                      <a:r>
                        <a:rPr lang="en-US" sz="1400" baseline="0" dirty="0"/>
                        <a:t>November 2018</a:t>
                      </a:r>
                      <a:endParaRPr lang="en-US" sz="1400" dirty="0"/>
                    </a:p>
                  </a:txBody>
                  <a:tcPr/>
                </a:tc>
                <a:tc>
                  <a:txBody>
                    <a:bodyPr/>
                    <a:lstStyle/>
                    <a:p>
                      <a:pPr algn="ctr"/>
                      <a:r>
                        <a:rPr lang="en-US" sz="1400" dirty="0"/>
                        <a:t>Closing</a:t>
                      </a:r>
                      <a:r>
                        <a:rPr lang="en-US" sz="1400" baseline="0" dirty="0"/>
                        <a:t> Report</a:t>
                      </a:r>
                      <a:endParaRPr lang="en-US" sz="1400" dirty="0"/>
                    </a:p>
                  </a:txBody>
                  <a:tcPr/>
                </a:tc>
                <a:extLst>
                  <a:ext uri="{0D108BD9-81ED-4DB2-BD59-A6C34878D82A}">
                    <a16:rowId xmlns:a16="http://schemas.microsoft.com/office/drawing/2014/main" val="10000"/>
                  </a:ext>
                </a:extLst>
              </a:tr>
              <a:tr h="1035537">
                <a:tc>
                  <a:txBody>
                    <a:bodyPr/>
                    <a:lstStyle/>
                    <a:p>
                      <a:r>
                        <a:rPr lang="en-US" sz="1400" dirty="0" err="1"/>
                        <a:t>TGax</a:t>
                      </a:r>
                      <a:endParaRPr lang="en-US" sz="1400" dirty="0"/>
                    </a:p>
                  </a:txBody>
                  <a:tcPr/>
                </a:tc>
                <a:tc>
                  <a:txBody>
                    <a:bodyPr/>
                    <a:lstStyle/>
                    <a:p>
                      <a:r>
                        <a:rPr lang="en-US" sz="1400" dirty="0"/>
                        <a:t>LB233</a:t>
                      </a:r>
                    </a:p>
                  </a:txBody>
                  <a:tcPr/>
                </a:tc>
                <a:tc>
                  <a:txBody>
                    <a:bodyPr/>
                    <a:lstStyle/>
                    <a:p>
                      <a:r>
                        <a:rPr lang="en-US" sz="1400" dirty="0"/>
                        <a:t>D3.0</a:t>
                      </a:r>
                    </a:p>
                  </a:txBody>
                  <a:tcPr/>
                </a:tc>
                <a:tc>
                  <a:txBody>
                    <a:bodyPr/>
                    <a:lstStyle/>
                    <a:p>
                      <a:pPr algn="ctr"/>
                      <a:r>
                        <a:rPr lang="en-US" sz="1400" dirty="0"/>
                        <a:t>~2100 total</a:t>
                      </a:r>
                    </a:p>
                    <a:p>
                      <a:pPr algn="ctr"/>
                      <a:endParaRPr lang="en-US" sz="1400" dirty="0"/>
                    </a:p>
                  </a:txBody>
                  <a:tcPr/>
                </a:tc>
                <a:tc>
                  <a:txBody>
                    <a:bodyPr/>
                    <a:lstStyle/>
                    <a:p>
                      <a:pPr algn="ctr"/>
                      <a:r>
                        <a:rPr lang="en-US" sz="1400" baseline="0" dirty="0"/>
                        <a:t>~400</a:t>
                      </a:r>
                      <a:br>
                        <a:rPr lang="en-US" sz="1400" baseline="0" dirty="0"/>
                      </a:br>
                      <a:endParaRPr lang="en-US" sz="1400" baseline="0" dirty="0"/>
                    </a:p>
                    <a:p>
                      <a:pPr algn="ctr"/>
                      <a:r>
                        <a:rPr lang="en-US" sz="1400" baseline="0" dirty="0"/>
                        <a:t>~900 (remaining)</a:t>
                      </a:r>
                      <a:endParaRPr lang="en-US" sz="1400" dirty="0"/>
                    </a:p>
                  </a:txBody>
                  <a:tcPr/>
                </a:tc>
                <a:tc>
                  <a:txBody>
                    <a:bodyPr/>
                    <a:lstStyle/>
                    <a:p>
                      <a:pPr marL="285750" indent="-285750">
                        <a:buFontTx/>
                        <a:buChar char="-"/>
                      </a:pPr>
                      <a:r>
                        <a:rPr lang="en-US" sz="1400" baseline="0" dirty="0"/>
                        <a:t>Continue with comment resolution</a:t>
                      </a:r>
                    </a:p>
                    <a:p>
                      <a:pPr marL="285750" indent="-285750">
                        <a:buFontTx/>
                        <a:buChar char="-"/>
                      </a:pPr>
                      <a:r>
                        <a:rPr lang="en-US" sz="1400" baseline="0" dirty="0"/>
                        <a:t>Recirc  D4.0 out of </a:t>
                      </a:r>
                      <a:br>
                        <a:rPr lang="en-US" sz="1400" baseline="0" dirty="0"/>
                      </a:br>
                      <a:r>
                        <a:rPr lang="en-US" sz="1400" baseline="0" dirty="0"/>
                        <a:t>Nov session</a:t>
                      </a:r>
                      <a:endParaRPr lang="en-US" sz="1400" dirty="0"/>
                    </a:p>
                  </a:txBody>
                  <a:tcPr/>
                </a:tc>
                <a:tc>
                  <a:txBody>
                    <a:bodyPr/>
                    <a:lstStyle/>
                    <a:p>
                      <a:pPr algn="ctr"/>
                      <a:r>
                        <a:rPr lang="en-US" sz="1400" dirty="0"/>
                        <a:t>18/1397r0</a:t>
                      </a:r>
                    </a:p>
                    <a:p>
                      <a:pPr algn="ctr"/>
                      <a:endParaRPr lang="en-US" sz="1400" dirty="0"/>
                    </a:p>
                  </a:txBody>
                  <a:tcPr/>
                </a:tc>
                <a:extLst>
                  <a:ext uri="{0D108BD9-81ED-4DB2-BD59-A6C34878D82A}">
                    <a16:rowId xmlns:a16="http://schemas.microsoft.com/office/drawing/2014/main" val="10001"/>
                  </a:ext>
                </a:extLst>
              </a:tr>
              <a:tr h="801706">
                <a:tc>
                  <a:txBody>
                    <a:bodyPr/>
                    <a:lstStyle/>
                    <a:p>
                      <a:r>
                        <a:rPr lang="en-US" sz="1400" dirty="0" err="1"/>
                        <a:t>REVmd</a:t>
                      </a:r>
                      <a:endParaRPr lang="en-US" sz="1400" dirty="0"/>
                    </a:p>
                  </a:txBody>
                  <a:tcPr/>
                </a:tc>
                <a:tc>
                  <a:txBody>
                    <a:bodyPr/>
                    <a:lstStyle/>
                    <a:p>
                      <a:r>
                        <a:rPr lang="en-US" sz="1400" dirty="0"/>
                        <a:t>LB 232</a:t>
                      </a:r>
                    </a:p>
                  </a:txBody>
                  <a:tcPr/>
                </a:tc>
                <a:tc>
                  <a:txBody>
                    <a:bodyPr/>
                    <a:lstStyle/>
                    <a:p>
                      <a:r>
                        <a:rPr lang="en-US" sz="1400" dirty="0"/>
                        <a:t>D1.0</a:t>
                      </a:r>
                    </a:p>
                  </a:txBody>
                  <a:tcPr/>
                </a:tc>
                <a:tc>
                  <a:txBody>
                    <a:bodyPr/>
                    <a:lstStyle/>
                    <a:p>
                      <a:pPr algn="ctr"/>
                      <a:r>
                        <a:rPr lang="en-US" sz="1400" dirty="0"/>
                        <a:t>~623 total</a:t>
                      </a:r>
                    </a:p>
                  </a:txBody>
                  <a:tcPr/>
                </a:tc>
                <a:tc>
                  <a:txBody>
                    <a:bodyPr/>
                    <a:lstStyle/>
                    <a:p>
                      <a:pPr algn="ctr"/>
                      <a:r>
                        <a:rPr lang="en-US" sz="1400" dirty="0"/>
                        <a:t>TBD</a:t>
                      </a:r>
                    </a:p>
                  </a:txBody>
                  <a:tcPr/>
                </a:tc>
                <a:tc>
                  <a:txBody>
                    <a:bodyPr/>
                    <a:lstStyle/>
                    <a:p>
                      <a:pPr marL="285750" indent="-285750">
                        <a:buFontTx/>
                        <a:buChar char="-"/>
                      </a:pPr>
                      <a:r>
                        <a:rPr lang="en-US" sz="1400" dirty="0"/>
                        <a:t>~Continue with comment resolution, ~80 comments </a:t>
                      </a:r>
                      <a:br>
                        <a:rPr lang="en-US" sz="1400" dirty="0"/>
                      </a:br>
                      <a:r>
                        <a:rPr lang="en-US" sz="1400" dirty="0"/>
                        <a:t>WG Re-circ D2.0 planned</a:t>
                      </a:r>
                    </a:p>
                  </a:txBody>
                  <a:tcPr/>
                </a:tc>
                <a:tc>
                  <a:txBody>
                    <a:bodyPr/>
                    <a:lstStyle/>
                    <a:p>
                      <a:pPr algn="ctr"/>
                      <a:r>
                        <a:rPr lang="en-US" sz="1400" dirty="0"/>
                        <a:t>18/1397r0</a:t>
                      </a:r>
                    </a:p>
                  </a:txBody>
                  <a:tcPr/>
                </a:tc>
                <a:extLst>
                  <a:ext uri="{0D108BD9-81ED-4DB2-BD59-A6C34878D82A}">
                    <a16:rowId xmlns:a16="http://schemas.microsoft.com/office/drawing/2014/main" val="10002"/>
                  </a:ext>
                </a:extLst>
              </a:tr>
              <a:tr h="0">
                <a:tc>
                  <a:txBody>
                    <a:bodyPr/>
                    <a:lstStyle/>
                    <a:p>
                      <a:r>
                        <a:rPr lang="en-US" sz="1400" dirty="0" err="1"/>
                        <a:t>TGay</a:t>
                      </a:r>
                      <a:endParaRPr lang="en-US" sz="1400" dirty="0"/>
                    </a:p>
                  </a:txBody>
                  <a:tcPr/>
                </a:tc>
                <a:tc>
                  <a:txBody>
                    <a:bodyPr/>
                    <a:lstStyle/>
                    <a:p>
                      <a:r>
                        <a:rPr lang="en-US" sz="1400" dirty="0"/>
                        <a:t>LB 234</a:t>
                      </a:r>
                    </a:p>
                  </a:txBody>
                  <a:tcPr/>
                </a:tc>
                <a:tc>
                  <a:txBody>
                    <a:bodyPr/>
                    <a:lstStyle/>
                    <a:p>
                      <a:r>
                        <a:rPr lang="en-US" sz="1400" dirty="0"/>
                        <a:t>D2.0</a:t>
                      </a:r>
                    </a:p>
                  </a:txBody>
                  <a:tcPr/>
                </a:tc>
                <a:tc>
                  <a:txBody>
                    <a:bodyPr/>
                    <a:lstStyle/>
                    <a:p>
                      <a:pPr algn="ctr"/>
                      <a:r>
                        <a:rPr lang="en-US" sz="1400" dirty="0"/>
                        <a:t>~700 total</a:t>
                      </a:r>
                    </a:p>
                  </a:txBody>
                  <a:tcPr/>
                </a:tc>
                <a:tc>
                  <a:txBody>
                    <a:bodyPr/>
                    <a:lstStyle/>
                    <a:p>
                      <a:pPr algn="ctr"/>
                      <a:r>
                        <a:rPr lang="en-US" sz="1400" dirty="0"/>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comment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resolution</a:t>
                      </a:r>
                    </a:p>
                  </a:txBody>
                  <a:tcPr/>
                </a:tc>
                <a:tc>
                  <a:txBody>
                    <a:bodyPr/>
                    <a:lstStyle/>
                    <a:p>
                      <a:pPr algn="ctr"/>
                      <a:r>
                        <a:rPr lang="en-US" sz="1400" dirty="0"/>
                        <a:t>18/1397r0</a:t>
                      </a:r>
                    </a:p>
                  </a:txBody>
                  <a:tcPr/>
                </a:tc>
                <a:extLst>
                  <a:ext uri="{0D108BD9-81ED-4DB2-BD59-A6C34878D82A}">
                    <a16:rowId xmlns:a16="http://schemas.microsoft.com/office/drawing/2014/main" val="10003"/>
                  </a:ext>
                </a:extLst>
              </a:tr>
              <a:tr h="355924">
                <a:tc>
                  <a:txBody>
                    <a:bodyPr/>
                    <a:lstStyle/>
                    <a:p>
                      <a:r>
                        <a:rPr lang="en-US" sz="1400" dirty="0" err="1"/>
                        <a:t>TGaz</a:t>
                      </a:r>
                      <a:endParaRPr lang="en-US" sz="1400" dirty="0"/>
                    </a:p>
                  </a:txBody>
                  <a:tcPr/>
                </a:tc>
                <a:tc>
                  <a:txBody>
                    <a:bodyPr/>
                    <a:lstStyle/>
                    <a:p>
                      <a:r>
                        <a:rPr lang="en-US" sz="1400" dirty="0"/>
                        <a:t>Internal</a:t>
                      </a:r>
                      <a:br>
                        <a:rPr lang="en-US" sz="1400" dirty="0"/>
                      </a:br>
                      <a:r>
                        <a:rPr lang="en-US" sz="1400" dirty="0"/>
                        <a:t>review</a:t>
                      </a:r>
                    </a:p>
                  </a:txBody>
                  <a:tcPr/>
                </a:tc>
                <a:tc>
                  <a:txBody>
                    <a:bodyPr/>
                    <a:lstStyle/>
                    <a:p>
                      <a:r>
                        <a:rPr lang="en-US" sz="1400" dirty="0"/>
                        <a:t>D0.4.1</a:t>
                      </a:r>
                    </a:p>
                  </a:txBody>
                  <a:tcPr/>
                </a:tc>
                <a:tc>
                  <a:txBody>
                    <a:bodyPr/>
                    <a:lstStyle/>
                    <a:p>
                      <a:pPr algn="ctr"/>
                      <a:r>
                        <a:rPr lang="en-US" sz="1400" dirty="0"/>
                        <a:t>546 Total</a:t>
                      </a:r>
                    </a:p>
                  </a:txBody>
                  <a:tcPr/>
                </a:tc>
                <a:tc>
                  <a:txBody>
                    <a:bodyPr/>
                    <a:lstStyle/>
                    <a:p>
                      <a:pPr algn="ctr"/>
                      <a:r>
                        <a:rPr lang="en-US" sz="1400" dirty="0"/>
                        <a:t>TBD</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aseline="0" dirty="0"/>
                        <a:t>- </a:t>
                      </a:r>
                      <a:r>
                        <a:rPr lang="en-US" sz="1400" kern="1200" dirty="0">
                          <a:solidFill>
                            <a:schemeClr val="dk1"/>
                          </a:solidFill>
                          <a:latin typeface="+mn-lt"/>
                          <a:ea typeface="+mn-ea"/>
                          <a:cs typeface="+mn-cs"/>
                        </a:rPr>
                        <a:t>Continue with comment </a:t>
                      </a:r>
                      <a:br>
                        <a:rPr lang="en-US" sz="1400" kern="1200" dirty="0">
                          <a:solidFill>
                            <a:schemeClr val="dk1"/>
                          </a:solidFill>
                          <a:latin typeface="+mn-lt"/>
                          <a:ea typeface="+mn-ea"/>
                          <a:cs typeface="+mn-cs"/>
                        </a:rPr>
                      </a:br>
                      <a:r>
                        <a:rPr lang="en-US" sz="1400" kern="1200" dirty="0">
                          <a:solidFill>
                            <a:schemeClr val="dk1"/>
                          </a:solidFill>
                          <a:latin typeface="+mn-lt"/>
                          <a:ea typeface="+mn-ea"/>
                          <a:cs typeface="+mn-cs"/>
                        </a:rPr>
                        <a:t>  resolution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t>18/1397r0</a:t>
                      </a:r>
                    </a:p>
                    <a:p>
                      <a:pPr algn="ctr"/>
                      <a:endParaRPr lang="en-US" sz="1400" dirty="0"/>
                    </a:p>
                  </a:txBody>
                  <a:tcPr/>
                </a:tc>
                <a:extLst>
                  <a:ext uri="{0D108BD9-81ED-4DB2-BD59-A6C34878D82A}">
                    <a16:rowId xmlns:a16="http://schemas.microsoft.com/office/drawing/2014/main" val="10004"/>
                  </a:ext>
                </a:extLst>
              </a:tr>
            </a:tbl>
          </a:graphicData>
        </a:graphic>
      </p:graphicFrame>
      <p:sp>
        <p:nvSpPr>
          <p:cNvPr id="8" name="Right Arrow 7"/>
          <p:cNvSpPr/>
          <p:nvPr/>
        </p:nvSpPr>
        <p:spPr bwMode="auto">
          <a:xfrm>
            <a:off x="2286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3" name="Rectangle 2">
            <a:extLst>
              <a:ext uri="{FF2B5EF4-FFF2-40B4-BE49-F238E27FC236}">
                <a16:creationId xmlns:a16="http://schemas.microsoft.com/office/drawing/2014/main" id="{A869B120-1064-452D-8057-448CB641C388}"/>
              </a:ext>
            </a:extLst>
          </p:cNvPr>
          <p:cNvSpPr/>
          <p:nvPr/>
        </p:nvSpPr>
        <p:spPr>
          <a:xfrm>
            <a:off x="1104900" y="5448300"/>
            <a:ext cx="6934200" cy="677108"/>
          </a:xfrm>
          <a:prstGeom prst="rect">
            <a:avLst/>
          </a:prstGeom>
        </p:spPr>
        <p:txBody>
          <a:bodyPr wrap="square">
            <a:spAutoFit/>
          </a:bodyPr>
          <a:lstStyle/>
          <a:p>
            <a:pPr marL="285750" indent="-285750">
              <a:buFont typeface="Arial" panose="020B0604020202020204" pitchFamily="34" charset="0"/>
              <a:buChar char="•"/>
            </a:pPr>
            <a:r>
              <a:rPr lang="en-US" sz="2000" b="1" dirty="0">
                <a:solidFill>
                  <a:srgbClr val="000000"/>
                </a:solidFill>
                <a:latin typeface="Verdana" panose="020B0604030504040204" pitchFamily="34" charset="0"/>
              </a:rPr>
              <a:t>Consolidated Closing Reports</a:t>
            </a:r>
          </a:p>
          <a:p>
            <a:pPr marL="742950" lvl="1" indent="-285750">
              <a:buFont typeface="Arial" panose="020B0604020202020204" pitchFamily="34" charset="0"/>
              <a:buChar char="•"/>
            </a:pPr>
            <a:r>
              <a:rPr lang="en-US" sz="1800" b="1" i="1" dirty="0">
                <a:solidFill>
                  <a:schemeClr val="accent2"/>
                </a:solidFill>
                <a:latin typeface="Verdana" panose="020B0604030504040204" pitchFamily="34" charset="0"/>
              </a:rPr>
              <a:t>18/</a:t>
            </a:r>
            <a:r>
              <a:rPr lang="en-US" sz="1800" b="1" i="1" dirty="0">
                <a:solidFill>
                  <a:srgbClr val="FF0000"/>
                </a:solidFill>
                <a:latin typeface="Verdana" panose="020B0604030504040204" pitchFamily="34" charset="0"/>
              </a:rPr>
              <a:t>1397r0</a:t>
            </a:r>
            <a:r>
              <a:rPr lang="en-US" sz="1800" b="1" i="1" dirty="0">
                <a:solidFill>
                  <a:schemeClr val="accent2"/>
                </a:solidFill>
                <a:latin typeface="Verdana" panose="020B0604030504040204" pitchFamily="34" charset="0"/>
              </a:rPr>
              <a:t> WG Closing Reports 2018.xppt</a:t>
            </a:r>
            <a:endParaRPr lang="en-US" sz="1800" b="1" i="1" dirty="0">
              <a:solidFill>
                <a:schemeClr val="accent2"/>
              </a:solidFill>
            </a:endParaRPr>
          </a:p>
        </p:txBody>
      </p:sp>
      <p:sp>
        <p:nvSpPr>
          <p:cNvPr id="9" name="Right Arrow 7">
            <a:extLst>
              <a:ext uri="{FF2B5EF4-FFF2-40B4-BE49-F238E27FC236}">
                <a16:creationId xmlns:a16="http://schemas.microsoft.com/office/drawing/2014/main" id="{A6204C0A-60FA-4190-83F8-3A2D65786EC9}"/>
              </a:ext>
            </a:extLst>
          </p:cNvPr>
          <p:cNvSpPr/>
          <p:nvPr/>
        </p:nvSpPr>
        <p:spPr bwMode="auto">
          <a:xfrm>
            <a:off x="499533" y="5596354"/>
            <a:ext cx="3048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105998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6C152-AD0D-45AD-99C1-9B46FB53CF3F}"/>
              </a:ext>
            </a:extLst>
          </p:cNvPr>
          <p:cNvSpPr>
            <a:spLocks noGrp="1"/>
          </p:cNvSpPr>
          <p:nvPr>
            <p:ph type="title"/>
          </p:nvPr>
        </p:nvSpPr>
        <p:spPr/>
        <p:txBody>
          <a:bodyPr/>
          <a:lstStyle/>
          <a:p>
            <a:r>
              <a:rPr lang="en-US" sz="3200" b="1" dirty="0"/>
              <a:t>New IEEE 802.11 Draft PARs and CSDs</a:t>
            </a:r>
          </a:p>
        </p:txBody>
      </p:sp>
      <p:sp>
        <p:nvSpPr>
          <p:cNvPr id="3" name="Date Placeholder 2">
            <a:extLst>
              <a:ext uri="{FF2B5EF4-FFF2-40B4-BE49-F238E27FC236}">
                <a16:creationId xmlns:a16="http://schemas.microsoft.com/office/drawing/2014/main" id="{4E47362A-68EF-45CE-8C9D-F26B67F33F8F}"/>
              </a:ext>
            </a:extLst>
          </p:cNvPr>
          <p:cNvSpPr>
            <a:spLocks noGrp="1"/>
          </p:cNvSpPr>
          <p:nvPr>
            <p:ph type="dt" sz="half" idx="10"/>
          </p:nvPr>
        </p:nvSpPr>
        <p:spPr/>
        <p:txBody>
          <a:bodyPr/>
          <a:lstStyle/>
          <a:p>
            <a:r>
              <a:rPr lang="en-US" altLang="en-US" dirty="0"/>
              <a:t>September 2018</a:t>
            </a:r>
          </a:p>
        </p:txBody>
      </p:sp>
      <p:sp>
        <p:nvSpPr>
          <p:cNvPr id="4" name="Footer Placeholder 3">
            <a:extLst>
              <a:ext uri="{FF2B5EF4-FFF2-40B4-BE49-F238E27FC236}">
                <a16:creationId xmlns:a16="http://schemas.microsoft.com/office/drawing/2014/main" id="{3B0F0787-4195-44C1-968C-C0F9EB94E371}"/>
              </a:ext>
            </a:extLst>
          </p:cNvPr>
          <p:cNvSpPr>
            <a:spLocks noGrp="1"/>
          </p:cNvSpPr>
          <p:nvPr>
            <p:ph type="ftr" sz="quarter" idx="11"/>
          </p:nvPr>
        </p:nvSpPr>
        <p:spPr/>
        <p:txBody>
          <a:bodyPr/>
          <a:lstStyle/>
          <a:p>
            <a:r>
              <a:rPr lang="en-US" altLang="en-US"/>
              <a:t>Al Petrick, Jones-Petrick and Associates</a:t>
            </a:r>
            <a:endParaRPr lang="en-US" altLang="en-US" dirty="0"/>
          </a:p>
        </p:txBody>
      </p:sp>
      <p:sp>
        <p:nvSpPr>
          <p:cNvPr id="5" name="Slide Number Placeholder 4">
            <a:extLst>
              <a:ext uri="{FF2B5EF4-FFF2-40B4-BE49-F238E27FC236}">
                <a16:creationId xmlns:a16="http://schemas.microsoft.com/office/drawing/2014/main" id="{8B2CB23B-FA28-468F-A40B-A4E8801A7F4B}"/>
              </a:ext>
            </a:extLst>
          </p:cNvPr>
          <p:cNvSpPr>
            <a:spLocks noGrp="1"/>
          </p:cNvSpPr>
          <p:nvPr>
            <p:ph type="sldNum" sz="quarter" idx="12"/>
          </p:nvPr>
        </p:nvSpPr>
        <p:spPr/>
        <p:txBody>
          <a:bodyPr/>
          <a:lstStyle/>
          <a:p>
            <a:r>
              <a:rPr lang="en-US" altLang="en-US"/>
              <a:t>Slide </a:t>
            </a:r>
            <a:fld id="{9CEEC833-868B-48A1-88C7-0D2BC9B04936}" type="slidenum">
              <a:rPr lang="en-US" altLang="en-US" smtClean="0"/>
              <a:pPr/>
              <a:t>5</a:t>
            </a:fld>
            <a:endParaRPr lang="en-US" altLang="en-US"/>
          </a:p>
        </p:txBody>
      </p:sp>
      <p:pic>
        <p:nvPicPr>
          <p:cNvPr id="9" name="Picture 8">
            <a:extLst>
              <a:ext uri="{FF2B5EF4-FFF2-40B4-BE49-F238E27FC236}">
                <a16:creationId xmlns:a16="http://schemas.microsoft.com/office/drawing/2014/main" id="{27CF1F6A-40CE-40E5-BA07-F62DA7BAAE30}"/>
              </a:ext>
            </a:extLst>
          </p:cNvPr>
          <p:cNvPicPr>
            <a:picLocks noChangeAspect="1"/>
          </p:cNvPicPr>
          <p:nvPr/>
        </p:nvPicPr>
        <p:blipFill>
          <a:blip r:embed="rId3"/>
          <a:stretch>
            <a:fillRect/>
          </a:stretch>
        </p:blipFill>
        <p:spPr>
          <a:xfrm>
            <a:off x="106501" y="2209800"/>
            <a:ext cx="8930997" cy="2749221"/>
          </a:xfrm>
          <a:prstGeom prst="rect">
            <a:avLst/>
          </a:prstGeom>
        </p:spPr>
      </p:pic>
    </p:spTree>
    <p:extLst>
      <p:ext uri="{BB962C8B-B14F-4D97-AF65-F5344CB8AC3E}">
        <p14:creationId xmlns:p14="http://schemas.microsoft.com/office/powerpoint/2010/main" val="88604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178713"/>
            <a:ext cx="1512887" cy="430887"/>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1400" dirty="0"/>
              <a:t>September 2018</a:t>
            </a:r>
            <a:endParaRPr lang="en-GB" altLang="en-US" sz="1400" dirty="0"/>
          </a:p>
        </p:txBody>
      </p:sp>
      <p:sp>
        <p:nvSpPr>
          <p:cNvPr id="15363" name="Footer Placeholder 4"/>
          <p:cNvSpPr>
            <a:spLocks noGrp="1"/>
          </p:cNvSpPr>
          <p:nvPr>
            <p:ph type="ftr" sz="quarter" idx="11"/>
          </p:nvPr>
        </p:nvSpPr>
        <p:spPr>
          <a:xfrm>
            <a:off x="6019800" y="6475413"/>
            <a:ext cx="2524125" cy="182562"/>
          </a:xfrm>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None/>
              <a:defRPr/>
            </a:pPr>
            <a:r>
              <a:rPr lang="en-US" sz="1200" b="0"/>
              <a:t>Al Petrick, Jones-Petrick and Associates</a:t>
            </a:r>
            <a:endParaRPr lang="en-GB" sz="1200" b="0" dirty="0"/>
          </a:p>
        </p:txBody>
      </p:sp>
      <p:sp>
        <p:nvSpPr>
          <p:cNvPr id="15364" name="Slide Number Placeholder 5"/>
          <p:cNvSpPr>
            <a:spLocks noGrp="1"/>
          </p:cNvSpPr>
          <p:nvPr>
            <p:ph type="sldNum" sz="quarter" idx="12"/>
          </p:nvPr>
        </p:nvSpPr>
        <p:spPr>
          <a:noFill/>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GB" altLang="en-US" sz="1200" b="0"/>
              <a:t>Slide </a:t>
            </a:r>
            <a:fld id="{EE1058B0-560A-46B2-A208-C81E4C0153A3}" type="slidenum">
              <a:rPr lang="en-GB" altLang="en-US" sz="1200" b="0"/>
              <a:pPr>
                <a:spcBef>
                  <a:spcPct val="0"/>
                </a:spcBef>
                <a:buFontTx/>
                <a:buNone/>
              </a:pPr>
              <a:t>6</a:t>
            </a:fld>
            <a:endParaRPr lang="en-GB" altLang="en-US" sz="1200" b="0"/>
          </a:p>
        </p:txBody>
      </p:sp>
      <p:sp>
        <p:nvSpPr>
          <p:cNvPr id="15365" name="Rectangle 2"/>
          <p:cNvSpPr>
            <a:spLocks noGrp="1" noChangeArrowheads="1"/>
          </p:cNvSpPr>
          <p:nvPr>
            <p:ph type="body" idx="1"/>
          </p:nvPr>
        </p:nvSpPr>
        <p:spPr>
          <a:xfrm>
            <a:off x="301241" y="2296977"/>
            <a:ext cx="8712968" cy="1132023"/>
          </a:xfrm>
        </p:spPr>
        <p:txBody>
          <a:bodyPr/>
          <a:lstStyle/>
          <a:p>
            <a:pPr lvl="2">
              <a:spcBef>
                <a:spcPct val="0"/>
              </a:spcBef>
            </a:pPr>
            <a:r>
              <a:rPr lang="en-US" sz="2000" i="1" dirty="0"/>
              <a:t> No submissions – did not meet in September 2018</a:t>
            </a:r>
            <a:br>
              <a:rPr lang="en-US" sz="2000" dirty="0"/>
            </a:br>
            <a:endParaRPr lang="en-US" sz="2000" dirty="0"/>
          </a:p>
          <a:p>
            <a:pPr lvl="2">
              <a:spcBef>
                <a:spcPct val="0"/>
              </a:spcBef>
            </a:pPr>
            <a:r>
              <a:rPr lang="en-US" sz="2000" dirty="0"/>
              <a:t> Plans to meet during November 2018 plenary</a:t>
            </a:r>
          </a:p>
          <a:p>
            <a:pPr marL="857250" lvl="2" indent="0">
              <a:spcBef>
                <a:spcPct val="0"/>
              </a:spcBef>
              <a:buNone/>
            </a:pPr>
            <a:endParaRPr lang="en-US" sz="2000" dirty="0"/>
          </a:p>
        </p:txBody>
      </p:sp>
      <p:sp>
        <p:nvSpPr>
          <p:cNvPr id="6" name="Title 1">
            <a:extLst>
              <a:ext uri="{FF2B5EF4-FFF2-40B4-BE49-F238E27FC236}">
                <a16:creationId xmlns:a16="http://schemas.microsoft.com/office/drawing/2014/main" id="{5DAE8E0A-80B7-4C3E-B929-0D624BFEC67A}"/>
              </a:ext>
            </a:extLst>
          </p:cNvPr>
          <p:cNvSpPr>
            <a:spLocks noGrp="1"/>
          </p:cNvSpPr>
          <p:nvPr>
            <p:ph type="title"/>
          </p:nvPr>
        </p:nvSpPr>
        <p:spPr>
          <a:xfrm>
            <a:off x="771960" y="914400"/>
            <a:ext cx="7772400" cy="762000"/>
          </a:xfrm>
        </p:spPr>
        <p:txBody>
          <a:bodyPr/>
          <a:lstStyle/>
          <a:p>
            <a:r>
              <a:rPr lang="en-US" sz="2400" b="1" dirty="0"/>
              <a:t>802.11 WNG  (Wireless Next Generation)</a:t>
            </a:r>
          </a:p>
        </p:txBody>
      </p:sp>
    </p:spTree>
    <p:extLst>
      <p:ext uri="{BB962C8B-B14F-4D97-AF65-F5344CB8AC3E}">
        <p14:creationId xmlns:p14="http://schemas.microsoft.com/office/powerpoint/2010/main" val="4183848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87392"/>
            <a:ext cx="7772400" cy="561473"/>
          </a:xfrm>
        </p:spPr>
        <p:txBody>
          <a:bodyPr/>
          <a:lstStyle/>
          <a:p>
            <a:r>
              <a:rPr lang="en-CA" b="1" dirty="0"/>
              <a:t>802.11ax</a:t>
            </a:r>
          </a:p>
        </p:txBody>
      </p:sp>
      <p:sp>
        <p:nvSpPr>
          <p:cNvPr id="3" name="Content Placeholder 2"/>
          <p:cNvSpPr>
            <a:spLocks noGrp="1"/>
          </p:cNvSpPr>
          <p:nvPr>
            <p:ph idx="1"/>
          </p:nvPr>
        </p:nvSpPr>
        <p:spPr>
          <a:xfrm>
            <a:off x="836613" y="1131613"/>
            <a:ext cx="8077200" cy="4572000"/>
          </a:xfrm>
        </p:spPr>
        <p:txBody>
          <a:bodyPr/>
          <a:lstStyle/>
          <a:p>
            <a:r>
              <a:rPr lang="en-CA" sz="2400" dirty="0"/>
              <a:t>Focused on D3.0 comment resolution</a:t>
            </a:r>
          </a:p>
          <a:p>
            <a:r>
              <a:rPr lang="en-CA" sz="2400" dirty="0"/>
              <a:t>Started reviewing text for 6 GHz operation including 6GHz Discovery in D3.2</a:t>
            </a:r>
          </a:p>
          <a:p>
            <a:r>
              <a:rPr lang="en-CA" sz="2400" dirty="0"/>
              <a:t>Held follow-up meeting with 802.19 members on UWB coexistence with 11ax 6 GHz. </a:t>
            </a:r>
          </a:p>
          <a:p>
            <a:pPr lvl="1"/>
            <a:r>
              <a:rPr lang="en-CA" sz="2000" i="1" dirty="0"/>
              <a:t>Doc: 18/1559r0-RLANs and UWB Regulatory Status - Cisco</a:t>
            </a:r>
          </a:p>
          <a:p>
            <a:pPr lvl="1"/>
            <a:r>
              <a:rPr lang="en-CA" sz="2000" dirty="0"/>
              <a:t>Members of 802.15/19 are planning to begin testing 802.11ax and UWB coexistence. </a:t>
            </a:r>
          </a:p>
          <a:p>
            <a:pPr lvl="1"/>
            <a:r>
              <a:rPr lang="en-CA" sz="2000" dirty="0"/>
              <a:t>FCC planning to release 6 GHz NPRM mid-October</a:t>
            </a:r>
          </a:p>
          <a:p>
            <a:pPr lvl="2"/>
            <a:r>
              <a:rPr lang="en-CA" sz="1600" dirty="0"/>
              <a:t>In Nov 2018, 802.18 Chair work with wireless chairs and 802 Chair to reach  common IEEE 802 position </a:t>
            </a:r>
          </a:p>
          <a:p>
            <a:pPr lvl="1"/>
            <a:r>
              <a:rPr lang="en-CA" sz="2400" dirty="0"/>
              <a:t>Closing Report: 18/1397r0</a:t>
            </a:r>
          </a:p>
        </p:txBody>
      </p:sp>
      <p:sp>
        <p:nvSpPr>
          <p:cNvPr id="4" name="Date Placeholder 3"/>
          <p:cNvSpPr>
            <a:spLocks noGrp="1"/>
          </p:cNvSpPr>
          <p:nvPr>
            <p:ph type="dt" sz="half" idx="10"/>
          </p:nvPr>
        </p:nvSpPr>
        <p:spPr/>
        <p:txBody>
          <a:bodyPr/>
          <a:lstStyle/>
          <a:p>
            <a:pPr>
              <a:defRPr/>
            </a:pPr>
            <a:r>
              <a:rPr lang="en-US" altLang="zh-CN" dirty="0"/>
              <a:t>September 2018</a:t>
            </a:r>
            <a:endParaRPr lang="en-US" dirty="0"/>
          </a:p>
        </p:txBody>
      </p:sp>
      <p:sp>
        <p:nvSpPr>
          <p:cNvPr id="5" name="Footer Placeholder 4"/>
          <p:cNvSpPr>
            <a:spLocks noGrp="1"/>
          </p:cNvSpPr>
          <p:nvPr>
            <p:ph type="ftr" sz="quarter" idx="11"/>
          </p:nvPr>
        </p:nvSpPr>
        <p:spPr/>
        <p:txBody>
          <a:bodyPr/>
          <a:lstStyle/>
          <a:p>
            <a:pPr>
              <a:defRPr/>
            </a:pPr>
            <a:r>
              <a:rPr lang="en-US"/>
              <a:t>Al Petrick, Jones-Petrick and Associates</a:t>
            </a:r>
          </a:p>
        </p:txBody>
      </p:sp>
      <p:sp>
        <p:nvSpPr>
          <p:cNvPr id="6" name="Slide Number Placeholder 5"/>
          <p:cNvSpPr>
            <a:spLocks noGrp="1"/>
          </p:cNvSpPr>
          <p:nvPr>
            <p:ph type="sldNum" sz="quarter" idx="12"/>
          </p:nvPr>
        </p:nvSpPr>
        <p:spPr/>
        <p:txBody>
          <a:bodyPr/>
          <a:lstStyle/>
          <a:p>
            <a:pPr>
              <a:defRPr/>
            </a:pPr>
            <a:r>
              <a:rPr lang="en-US"/>
              <a:t>Slide </a:t>
            </a:r>
            <a:fld id="{E7E6215C-0148-4EB1-A390-22B113FC486F}" type="slidenum">
              <a:rPr lang="en-US" smtClean="0"/>
              <a:pPr>
                <a:defRPr/>
              </a:pPr>
              <a:t>7</a:t>
            </a:fld>
            <a:endParaRPr lang="en-US"/>
          </a:p>
        </p:txBody>
      </p:sp>
      <p:sp>
        <p:nvSpPr>
          <p:cNvPr id="7" name="Right Arrow 7">
            <a:extLst>
              <a:ext uri="{FF2B5EF4-FFF2-40B4-BE49-F238E27FC236}">
                <a16:creationId xmlns:a16="http://schemas.microsoft.com/office/drawing/2014/main" id="{AD36A87D-7C09-4181-9A81-F3A06FD452F5}"/>
              </a:ext>
            </a:extLst>
          </p:cNvPr>
          <p:cNvSpPr/>
          <p:nvPr/>
        </p:nvSpPr>
        <p:spPr bwMode="auto">
          <a:xfrm>
            <a:off x="340760" y="2743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213" y="593725"/>
            <a:ext cx="8077200" cy="1066800"/>
          </a:xfrm>
        </p:spPr>
        <p:txBody>
          <a:bodyPr/>
          <a:lstStyle/>
          <a:p>
            <a:r>
              <a:rPr lang="en-US" sz="3200" b="1" dirty="0"/>
              <a:t>Extreme High Throughput </a:t>
            </a:r>
            <a:br>
              <a:rPr lang="en-US" sz="3200" b="1" dirty="0"/>
            </a:br>
            <a:r>
              <a:rPr lang="en-US" sz="3200" b="1" dirty="0"/>
              <a:t>EHT-SG</a:t>
            </a:r>
          </a:p>
        </p:txBody>
      </p:sp>
      <p:sp>
        <p:nvSpPr>
          <p:cNvPr id="3" name="Content Placeholder 2"/>
          <p:cNvSpPr>
            <a:spLocks noGrp="1"/>
          </p:cNvSpPr>
          <p:nvPr>
            <p:ph idx="1"/>
          </p:nvPr>
        </p:nvSpPr>
        <p:spPr>
          <a:xfrm>
            <a:off x="914400" y="1768595"/>
            <a:ext cx="7620000" cy="2477292"/>
          </a:xfrm>
        </p:spPr>
        <p:txBody>
          <a:bodyPr/>
          <a:lstStyle/>
          <a:p>
            <a:r>
              <a:rPr lang="en-US" altLang="en-US" sz="2400" dirty="0"/>
              <a:t>First meeting as SG</a:t>
            </a:r>
          </a:p>
          <a:p>
            <a:r>
              <a:rPr lang="en-US" altLang="en-US" sz="2400" dirty="0"/>
              <a:t>Reviewed 19 technical presentations </a:t>
            </a:r>
          </a:p>
          <a:p>
            <a:pPr lvl="1"/>
            <a:r>
              <a:rPr lang="en-US" altLang="en-US" sz="2000" dirty="0"/>
              <a:t>Topics: PAR/CSD, EHT features, Multi-band, </a:t>
            </a:r>
            <a:br>
              <a:rPr lang="en-US" altLang="en-US" sz="2000" dirty="0"/>
            </a:br>
            <a:r>
              <a:rPr lang="en-US" altLang="en-US" sz="2000" dirty="0"/>
              <a:t>Multi-channel, use-case requirements for 6 GHz</a:t>
            </a:r>
          </a:p>
          <a:p>
            <a:r>
              <a:rPr lang="en-US" sz="2600" dirty="0">
                <a:cs typeface="Times New Roman" panose="02020603050405020304" pitchFamily="18" charset="0"/>
              </a:rPr>
              <a:t>Closing Report: </a:t>
            </a:r>
            <a:r>
              <a:rPr lang="en-US" sz="2400" dirty="0"/>
              <a:t>18/1397r0</a:t>
            </a:r>
          </a:p>
          <a:p>
            <a:endParaRPr lang="en-US" sz="2400" dirty="0"/>
          </a:p>
        </p:txBody>
      </p:sp>
      <p:sp>
        <p:nvSpPr>
          <p:cNvPr id="4" name="Date Placeholder 3"/>
          <p:cNvSpPr>
            <a:spLocks noGrp="1"/>
          </p:cNvSpPr>
          <p:nvPr>
            <p:ph type="dt" sz="half" idx="10"/>
          </p:nvPr>
        </p:nvSpPr>
        <p:spPr/>
        <p:txBody>
          <a:bodyPr/>
          <a:lstStyle/>
          <a:p>
            <a:r>
              <a:rPr lang="en-US" altLang="en-US" dirty="0"/>
              <a:t>September 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8</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19100" y="23622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195394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0" y="457200"/>
            <a:ext cx="8077200" cy="1066800"/>
          </a:xfrm>
        </p:spPr>
        <p:txBody>
          <a:bodyPr/>
          <a:lstStyle/>
          <a:p>
            <a:r>
              <a:rPr lang="en-US" sz="3200" b="1" dirty="0">
                <a:latin typeface="+mn-lt"/>
                <a:cs typeface="Calibri" panose="020F0502020204030204" pitchFamily="34" charset="0"/>
              </a:rPr>
              <a:t>FD-TIG</a:t>
            </a:r>
            <a:br>
              <a:rPr lang="en-US" sz="3200" dirty="0">
                <a:latin typeface="+mn-lt"/>
                <a:cs typeface="Calibri" panose="020F0502020204030204" pitchFamily="34" charset="0"/>
              </a:rPr>
            </a:br>
            <a:r>
              <a:rPr lang="en-US" sz="2400" dirty="0">
                <a:latin typeface="+mn-lt"/>
                <a:cs typeface="Calibri" panose="020F0502020204030204" pitchFamily="34" charset="0"/>
              </a:rPr>
              <a:t>(</a:t>
            </a:r>
            <a:r>
              <a:rPr lang="en-US" sz="2400" b="1" dirty="0">
                <a:latin typeface="+mn-lt"/>
                <a:cs typeface="Calibri" panose="020F0502020204030204" pitchFamily="34" charset="0"/>
              </a:rPr>
              <a:t>Full-Duplex Topic Interest Group</a:t>
            </a:r>
            <a:r>
              <a:rPr lang="en-US" sz="2400" dirty="0">
                <a:latin typeface="+mn-lt"/>
                <a:cs typeface="Calibri" panose="020F0502020204030204" pitchFamily="34" charset="0"/>
              </a:rPr>
              <a:t>)</a:t>
            </a:r>
            <a:endParaRPr lang="en-US" sz="3200" dirty="0">
              <a:latin typeface="+mn-lt"/>
              <a:cs typeface="Calibri" panose="020F0502020204030204" pitchFamily="34" charset="0"/>
            </a:endParaRPr>
          </a:p>
        </p:txBody>
      </p:sp>
      <p:sp>
        <p:nvSpPr>
          <p:cNvPr id="3" name="Content Placeholder 2"/>
          <p:cNvSpPr>
            <a:spLocks noGrp="1"/>
          </p:cNvSpPr>
          <p:nvPr>
            <p:ph idx="1"/>
          </p:nvPr>
        </p:nvSpPr>
        <p:spPr>
          <a:xfrm>
            <a:off x="1066800" y="1447800"/>
            <a:ext cx="6934200" cy="3686631"/>
          </a:xfrm>
        </p:spPr>
        <p:txBody>
          <a:bodyPr/>
          <a:lstStyle/>
          <a:p>
            <a:r>
              <a:rPr lang="en-US" altLang="en-US" sz="2400" dirty="0"/>
              <a:t>FD-TIG completed and approved final report</a:t>
            </a:r>
          </a:p>
          <a:p>
            <a:pPr lvl="1"/>
            <a:r>
              <a:rPr lang="en-US" altLang="en-US" sz="2000" dirty="0"/>
              <a:t>Doc: </a:t>
            </a:r>
            <a:r>
              <a:rPr lang="en-US" altLang="en-US" sz="2000" dirty="0">
                <a:solidFill>
                  <a:srgbClr val="000000"/>
                </a:solidFill>
              </a:rPr>
              <a:t>11-18-0498-06-00fd-fd-tig-report</a:t>
            </a:r>
          </a:p>
          <a:p>
            <a:pPr lvl="1"/>
            <a:r>
              <a:rPr lang="en-US" altLang="en-US" sz="2000" dirty="0"/>
              <a:t>Key performance parameter </a:t>
            </a:r>
          </a:p>
          <a:p>
            <a:pPr lvl="2"/>
            <a:r>
              <a:rPr lang="en-US" altLang="en-US" sz="1600" dirty="0">
                <a:solidFill>
                  <a:srgbClr val="000000"/>
                </a:solidFill>
              </a:rPr>
              <a:t>Self Interference Cancellation</a:t>
            </a:r>
          </a:p>
          <a:p>
            <a:r>
              <a:rPr lang="en-US" altLang="en-US" sz="2400" dirty="0">
                <a:solidFill>
                  <a:srgbClr val="000000"/>
                </a:solidFill>
              </a:rPr>
              <a:t>Presented a FD demo of live stream video of 2.4 GHz AP / STA in a lab, demonstrating the benefit of </a:t>
            </a:r>
            <a:r>
              <a:rPr lang="en-US" altLang="en-US" sz="2400" i="1" u="sng" dirty="0">
                <a:solidFill>
                  <a:srgbClr val="000000"/>
                </a:solidFill>
              </a:rPr>
              <a:t>Self Interference Cancellation</a:t>
            </a:r>
          </a:p>
          <a:p>
            <a:pPr lvl="1"/>
            <a:r>
              <a:rPr lang="en-US" altLang="en-US" sz="2000" dirty="0">
                <a:solidFill>
                  <a:srgbClr val="000000"/>
                </a:solidFill>
              </a:rPr>
              <a:t>Doc: 18-1588r2-prototype-of-full-duplex-for-802-11</a:t>
            </a:r>
          </a:p>
          <a:p>
            <a:pPr lvl="1"/>
            <a:r>
              <a:rPr lang="en-US" sz="2000" dirty="0">
                <a:solidFill>
                  <a:srgbClr val="0000FF"/>
                </a:solidFill>
              </a:rPr>
              <a:t>https://drive.google.com/file/d/1LyqrXOCHe2bXAxPmEhCeki_WkvMDcS1e/view?ts=5b9875bf</a:t>
            </a:r>
          </a:p>
          <a:p>
            <a:r>
              <a:rPr lang="en-US" altLang="en-US" sz="2400" dirty="0"/>
              <a:t>Seeking the formation of a Study Group in November 2018</a:t>
            </a:r>
          </a:p>
          <a:p>
            <a:r>
              <a:rPr lang="en-US" sz="2400" dirty="0"/>
              <a:t>Mid-Week Report: 18/1645r1</a:t>
            </a:r>
            <a:endParaRPr lang="en-US" sz="2000" dirty="0"/>
          </a:p>
        </p:txBody>
      </p:sp>
      <p:sp>
        <p:nvSpPr>
          <p:cNvPr id="4" name="Date Placeholder 3"/>
          <p:cNvSpPr>
            <a:spLocks noGrp="1"/>
          </p:cNvSpPr>
          <p:nvPr>
            <p:ph type="dt" sz="half" idx="10"/>
          </p:nvPr>
        </p:nvSpPr>
        <p:spPr/>
        <p:txBody>
          <a:bodyPr/>
          <a:lstStyle/>
          <a:p>
            <a:r>
              <a:rPr lang="en-US" altLang="en-US" dirty="0"/>
              <a:t>Septembr2018</a:t>
            </a:r>
          </a:p>
        </p:txBody>
      </p:sp>
      <p:sp>
        <p:nvSpPr>
          <p:cNvPr id="5" name="Footer Placeholder 4"/>
          <p:cNvSpPr>
            <a:spLocks noGrp="1"/>
          </p:cNvSpPr>
          <p:nvPr>
            <p:ph type="ftr" sz="quarter" idx="11"/>
          </p:nvPr>
        </p:nvSpPr>
        <p:spPr/>
        <p:txBody>
          <a:bodyPr/>
          <a:lstStyle/>
          <a:p>
            <a:r>
              <a:rPr lang="en-US" altLang="en-US"/>
              <a:t>Al Petrick, Jones-Petrick and Associates</a:t>
            </a:r>
          </a:p>
        </p:txBody>
      </p:sp>
      <p:sp>
        <p:nvSpPr>
          <p:cNvPr id="6" name="Slide Number Placeholder 5"/>
          <p:cNvSpPr>
            <a:spLocks noGrp="1"/>
          </p:cNvSpPr>
          <p:nvPr>
            <p:ph type="sldNum" sz="quarter" idx="12"/>
          </p:nvPr>
        </p:nvSpPr>
        <p:spPr/>
        <p:txBody>
          <a:bodyPr/>
          <a:lstStyle/>
          <a:p>
            <a:r>
              <a:rPr lang="en-US" altLang="en-US"/>
              <a:t>Slide </a:t>
            </a:r>
            <a:fld id="{B5DF06B1-16D6-4ED2-BBDA-2A3165347220}" type="slidenum">
              <a:rPr lang="en-US" altLang="en-US" smtClean="0"/>
              <a:pPr/>
              <a:t>9</a:t>
            </a:fld>
            <a:endParaRPr lang="en-US" altLang="en-US"/>
          </a:p>
        </p:txBody>
      </p:sp>
      <p:sp>
        <p:nvSpPr>
          <p:cNvPr id="7" name="Right Arrow 7">
            <a:extLst>
              <a:ext uri="{FF2B5EF4-FFF2-40B4-BE49-F238E27FC236}">
                <a16:creationId xmlns:a16="http://schemas.microsoft.com/office/drawing/2014/main" id="{973DA7EF-ACE9-4A92-AEB1-731A1A9C9147}"/>
              </a:ext>
            </a:extLst>
          </p:cNvPr>
          <p:cNvSpPr/>
          <p:nvPr/>
        </p:nvSpPr>
        <p:spPr bwMode="auto">
          <a:xfrm>
            <a:off x="438150" y="3048000"/>
            <a:ext cx="381000" cy="381000"/>
          </a:xfrm>
          <a:prstGeom prst="rightArrow">
            <a:avLst/>
          </a:prstGeom>
          <a:solidFill>
            <a:srgbClr val="FF0000"/>
          </a:solidFill>
          <a:ln w="12700" cap="flat" cmpd="sng" algn="ctr">
            <a:solidFill>
              <a:schemeClr val="accent2"/>
            </a:solidFill>
            <a:prstDash val="solid"/>
            <a:round/>
            <a:headEnd type="none" w="sm" len="sm"/>
            <a:tailEnd type="none" w="sm" len="sm"/>
          </a:ln>
          <a:effectLst>
            <a:glow rad="228600">
              <a:schemeClr val="accent2">
                <a:satMod val="175000"/>
                <a:alpha val="40000"/>
              </a:schemeClr>
            </a:glo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884371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3204</TotalTime>
  <Words>831</Words>
  <Application>Microsoft Office PowerPoint</Application>
  <PresentationFormat>On-screen Show (4:3)</PresentationFormat>
  <Paragraphs>262</Paragraphs>
  <Slides>12</Slides>
  <Notes>11</Notes>
  <HiddenSlides>0</HiddenSlides>
  <MMClips>0</MMClips>
  <ScaleCrop>false</ScaleCrop>
  <HeadingPairs>
    <vt:vector size="6" baseType="variant">
      <vt:variant>
        <vt:lpstr>Fonts Used</vt:lpstr>
      </vt:variant>
      <vt:variant>
        <vt:i4>7</vt:i4>
      </vt:variant>
      <vt:variant>
        <vt:lpstr>Theme</vt:lpstr>
      </vt:variant>
      <vt:variant>
        <vt:i4>4</vt:i4>
      </vt:variant>
      <vt:variant>
        <vt:lpstr>Slide Titles</vt:lpstr>
      </vt:variant>
      <vt:variant>
        <vt:i4>12</vt:i4>
      </vt:variant>
    </vt:vector>
  </HeadingPairs>
  <TitlesOfParts>
    <vt:vector size="23" baseType="lpstr">
      <vt:lpstr>ＭＳ Ｐゴシック</vt:lpstr>
      <vt:lpstr>Arial</vt:lpstr>
      <vt:lpstr>Calibri</vt:lpstr>
      <vt:lpstr>Calibri Light</vt:lpstr>
      <vt:lpstr>Tahoma</vt:lpstr>
      <vt:lpstr>Times New Roman</vt:lpstr>
      <vt:lpstr>Verdana</vt:lpstr>
      <vt:lpstr>IEEE-P802_15</vt:lpstr>
      <vt:lpstr>2_Custom Design</vt:lpstr>
      <vt:lpstr>1_Custom Design</vt:lpstr>
      <vt:lpstr>Custom Design</vt:lpstr>
      <vt:lpstr>PowerPoint Presentation</vt:lpstr>
      <vt:lpstr>PowerPoint Presentation</vt:lpstr>
      <vt:lpstr>IEEE 802.11 Standards Pipeline</vt:lpstr>
      <vt:lpstr>802.11 Task Groups in Comment Resolution</vt:lpstr>
      <vt:lpstr>New IEEE 802.11 Draft PARs and CSDs</vt:lpstr>
      <vt:lpstr>802.11 WNG  (Wireless Next Generation)</vt:lpstr>
      <vt:lpstr>802.11ax</vt:lpstr>
      <vt:lpstr>Extreme High Throughput  EHT-SG</vt:lpstr>
      <vt:lpstr>FD-TIG (Full-Duplex Topic Interest Group)</vt:lpstr>
      <vt:lpstr>802.11bb Light Communications</vt:lpstr>
      <vt:lpstr>Editor’s Projected Completion of 802.11 Amendments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aaa</dc:creator>
  <dc:description>&lt;doc#&gt;</dc:description>
  <cp:lastModifiedBy>Al Petrick</cp:lastModifiedBy>
  <cp:revision>447</cp:revision>
  <cp:lastPrinted>1998-02-10T13:28:06Z</cp:lastPrinted>
  <dcterms:created xsi:type="dcterms:W3CDTF">2016-01-21T14:33:00Z</dcterms:created>
  <dcterms:modified xsi:type="dcterms:W3CDTF">2018-09-14T01:26:38Z</dcterms:modified>
</cp:coreProperties>
</file>