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1"/>
  </p:notesMasterIdLst>
  <p:handoutMasterIdLst>
    <p:handoutMasterId r:id="rId12"/>
  </p:handoutMasterIdLst>
  <p:sldIdLst>
    <p:sldId id="259" r:id="rId2"/>
    <p:sldId id="289" r:id="rId3"/>
    <p:sldId id="256" r:id="rId4"/>
    <p:sldId id="264" r:id="rId5"/>
    <p:sldId id="266" r:id="rId6"/>
    <p:sldId id="283" r:id="rId7"/>
    <p:sldId id="290" r:id="rId8"/>
    <p:sldId id="287" r:id="rId9"/>
    <p:sldId id="288"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p:scale>
          <a:sx n="100" d="100"/>
          <a:sy n="100" d="100"/>
        </p:scale>
        <p:origin x="-10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80222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smtClean="0"/>
              <a:t>September 2018</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a:t>
            </a:r>
            <a:r>
              <a:rPr lang="en-US" sz="1400" b="1" dirty="0" smtClean="0"/>
              <a:t>15-18-0477-00-004z</a:t>
            </a:r>
            <a:r>
              <a:rPr lang="en-US" altLang="en-US" sz="1400" b="1" dirty="0" smtClean="0"/>
              <a:t>&gt;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94156"/>
            <a:ext cx="28060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1560513" algn="l" defTabSz="914400" rtl="0" eaLnBrk="0" fontAlgn="base" latinLnBrk="0" hangingPunct="0">
              <a:lnSpc>
                <a:spcPct val="100000"/>
              </a:lnSpc>
              <a:spcBef>
                <a:spcPct val="0"/>
              </a:spcBef>
              <a:spcAft>
                <a:spcPct val="0"/>
              </a:spcAft>
              <a:buClrTx/>
              <a:buSzTx/>
              <a:buFontTx/>
              <a:buNone/>
              <a:tabLst/>
              <a:defRPr/>
            </a:pPr>
            <a:r>
              <a:rPr lang="en-US" altLang="en-US" sz="1400" dirty="0" smtClean="0"/>
              <a:t>September 2018</a:t>
            </a:r>
            <a:endParaRPr lang="en-US" altLang="en-US" sz="1400" dirty="0" smtClean="0"/>
          </a:p>
        </p:txBody>
      </p:sp>
      <p:sp>
        <p:nvSpPr>
          <p:cNvPr id="12" name="Rectangle 7"/>
          <p:cNvSpPr>
            <a:spLocks noChangeArrowheads="1"/>
          </p:cNvSpPr>
          <p:nvPr userDrawn="1"/>
        </p:nvSpPr>
        <p:spPr bwMode="auto">
          <a:xfrm>
            <a:off x="5071020" y="6442531"/>
            <a:ext cx="40397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1560513" algn="l" defTabSz="914400" rtl="0" eaLnBrk="0" fontAlgn="base" latinLnBrk="0" hangingPunct="0">
              <a:lnSpc>
                <a:spcPct val="100000"/>
              </a:lnSpc>
              <a:spcBef>
                <a:spcPct val="0"/>
              </a:spcBef>
              <a:spcAft>
                <a:spcPct val="0"/>
              </a:spcAft>
              <a:buClrTx/>
              <a:buSzTx/>
              <a:buFontTx/>
              <a:buNone/>
              <a:tabLst/>
              <a:defRPr/>
            </a:pPr>
            <a:r>
              <a:rPr lang="en-US" altLang="en-US" sz="1400" baseline="0" dirty="0" smtClean="0"/>
              <a:t>Decawave, NXP,  </a:t>
            </a:r>
            <a:r>
              <a:rPr lang="en-US" altLang="en-US" sz="1400" dirty="0" smtClean="0"/>
              <a:t>Apple,</a:t>
            </a:r>
            <a:r>
              <a:rPr lang="en-US" altLang="en-US" sz="1400" baseline="0" dirty="0" smtClean="0"/>
              <a:t> Continental, BMW</a:t>
            </a:r>
            <a:endParaRPr lang="en-US" altLang="en-US" sz="140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758309"/>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HRP UWB PHY enhanced mode consensus</a:t>
            </a:r>
            <a:r>
              <a:rPr lang="en-US" altLang="en-US" sz="1600" dirty="0" smtClean="0">
                <a:solidFill>
                  <a:schemeClr val="tx2"/>
                </a:solidFill>
              </a:rPr>
              <a:t>]</a:t>
            </a:r>
            <a:r>
              <a:rPr lang="en-US" altLang="en-US" sz="1600" dirty="0">
                <a:solidFill>
                  <a:schemeClr val="tx2"/>
                </a:solidFill>
              </a:rPr>
              <a:t>	</a:t>
            </a:r>
          </a:p>
          <a:p>
            <a:pPr>
              <a:defRPr/>
            </a:pPr>
            <a:r>
              <a:rPr lang="en-US" sz="1600" b="1" dirty="0">
                <a:solidFill>
                  <a:schemeClr val="tx2"/>
                </a:solidFill>
                <a:ea typeface="ＭＳ Ｐゴシック" pitchFamily="-65" charset="-128"/>
              </a:rPr>
              <a:t>Date Submitted: </a:t>
            </a:r>
            <a:r>
              <a:rPr lang="en-US" sz="1600" dirty="0">
                <a:solidFill>
                  <a:schemeClr val="tx2"/>
                </a:solidFill>
                <a:ea typeface="ＭＳ Ｐゴシック" pitchFamily="-65" charset="-128"/>
              </a:rPr>
              <a:t>[</a:t>
            </a:r>
            <a:r>
              <a:rPr lang="en-US" sz="1600" dirty="0" smtClean="0">
                <a:solidFill>
                  <a:srgbClr val="FF0000"/>
                </a:solidFill>
                <a:ea typeface="ＭＳ Ｐゴシック" pitchFamily="-65" charset="-128"/>
              </a:rPr>
              <a:t>13</a:t>
            </a:r>
            <a:r>
              <a:rPr lang="en-US" sz="1600" baseline="30000" dirty="0" smtClean="0">
                <a:solidFill>
                  <a:srgbClr val="FF0000"/>
                </a:solidFill>
                <a:ea typeface="ＭＳ Ｐゴシック" pitchFamily="-65" charset="-128"/>
              </a:rPr>
              <a:t>th</a:t>
            </a:r>
            <a:r>
              <a:rPr lang="en-US" sz="1600" dirty="0" smtClean="0">
                <a:solidFill>
                  <a:srgbClr val="FF0000"/>
                </a:solidFill>
                <a:ea typeface="ＭＳ Ｐゴシック" pitchFamily="-65" charset="-128"/>
              </a:rPr>
              <a:t> </a:t>
            </a:r>
            <a:r>
              <a:rPr lang="en-US" sz="1600" dirty="0">
                <a:solidFill>
                  <a:srgbClr val="FF0000"/>
                </a:solidFill>
                <a:ea typeface="ＭＳ Ｐゴシック" pitchFamily="-65" charset="-128"/>
              </a:rPr>
              <a:t>September 2018</a:t>
            </a:r>
            <a:r>
              <a:rPr lang="en-US" sz="1600" dirty="0">
                <a:solidFill>
                  <a:schemeClr val="tx2"/>
                </a:solidFill>
                <a:ea typeface="ＭＳ Ｐゴシック" pitchFamily="-65" charset="-128"/>
              </a:rPr>
              <a:t>]	</a:t>
            </a:r>
          </a:p>
          <a:p>
            <a:r>
              <a:rPr lang="en-US" sz="1600" b="1" dirty="0">
                <a:solidFill>
                  <a:schemeClr val="tx2"/>
                </a:solidFill>
                <a:ea typeface="ＭＳ Ｐゴシック" pitchFamily="-65" charset="-128"/>
              </a:rPr>
              <a:t>Source:</a:t>
            </a:r>
            <a:r>
              <a:rPr lang="en-US" sz="1600" dirty="0">
                <a:solidFill>
                  <a:schemeClr val="tx2"/>
                </a:solidFill>
                <a:ea typeface="ＭＳ Ｐゴシック" pitchFamily="-65" charset="-128"/>
              </a:rPr>
              <a:t> </a:t>
            </a:r>
            <a:r>
              <a:rPr lang="en-US" sz="1600" dirty="0" smtClean="0">
                <a:solidFill>
                  <a:schemeClr val="tx2"/>
                </a:solidFill>
                <a:ea typeface="ＭＳ Ｐゴシック" pitchFamily="-65" charset="-128"/>
              </a:rPr>
              <a:t>[	</a:t>
            </a:r>
            <a:r>
              <a:rPr lang="en-US" sz="1600" dirty="0" smtClean="0">
                <a:solidFill>
                  <a:srgbClr val="FF0000"/>
                </a:solidFill>
                <a:ea typeface="ＭＳ Ｐゴシック" pitchFamily="-65" charset="-128"/>
              </a:rPr>
              <a:t>Billy Verso (Decawave), </a:t>
            </a:r>
            <a:r>
              <a:rPr lang="en-US" altLang="en-US" sz="1600" dirty="0">
                <a:solidFill>
                  <a:srgbClr val="FF0000"/>
                </a:solidFill>
              </a:rPr>
              <a:t>Frank Leong (NXP Semiconductors), Jochen Hammerschmidt (Apple</a:t>
            </a:r>
            <a:r>
              <a:rPr lang="en-US" altLang="en-US" sz="1600" dirty="0" smtClean="0">
                <a:solidFill>
                  <a:srgbClr val="FF0000"/>
                </a:solidFill>
              </a:rPr>
              <a:t>), </a:t>
            </a:r>
            <a:r>
              <a:rPr lang="en-US" altLang="en-US" sz="1600" dirty="0" err="1" smtClean="0">
                <a:solidFill>
                  <a:srgbClr val="FF0000"/>
                </a:solidFill>
              </a:rPr>
              <a:t>Jaroslaw</a:t>
            </a:r>
            <a:r>
              <a:rPr lang="en-US" altLang="en-US" sz="1600" dirty="0" smtClean="0">
                <a:solidFill>
                  <a:srgbClr val="FF0000"/>
                </a:solidFill>
              </a:rPr>
              <a:t> Niewczas (Decawave Ltd.),  Brima </a:t>
            </a:r>
            <a:r>
              <a:rPr lang="en-US" altLang="en-US" sz="1600" dirty="0">
                <a:solidFill>
                  <a:srgbClr val="FF0000"/>
                </a:solidFill>
              </a:rPr>
              <a:t>Ibrahim (NXP Semiconductors</a:t>
            </a:r>
            <a:r>
              <a:rPr lang="en-US" altLang="en-US" sz="1600" dirty="0" smtClean="0">
                <a:solidFill>
                  <a:srgbClr val="FF0000"/>
                </a:solidFill>
              </a:rPr>
              <a:t>),</a:t>
            </a:r>
            <a:r>
              <a:rPr lang="en-US" altLang="en-US" sz="1600" dirty="0">
                <a:solidFill>
                  <a:srgbClr val="FF0000"/>
                </a:solidFill>
              </a:rPr>
              <a:t> </a:t>
            </a:r>
            <a:r>
              <a:rPr lang="en-US" altLang="en-US" sz="1600" dirty="0" err="1">
                <a:solidFill>
                  <a:srgbClr val="FF0000"/>
                </a:solidFill>
              </a:rPr>
              <a:t>Tushar</a:t>
            </a:r>
            <a:r>
              <a:rPr lang="en-US" altLang="en-US" sz="1600" dirty="0">
                <a:solidFill>
                  <a:srgbClr val="FF0000"/>
                </a:solidFill>
              </a:rPr>
              <a:t> Shah (Apple), </a:t>
            </a:r>
            <a:r>
              <a:rPr lang="en-US" altLang="en-US" sz="1600" dirty="0" smtClean="0">
                <a:solidFill>
                  <a:srgbClr val="FF0000"/>
                </a:solidFill>
              </a:rPr>
              <a:t>Thomas </a:t>
            </a:r>
            <a:r>
              <a:rPr lang="en-US" altLang="en-US" sz="1600" dirty="0">
                <a:solidFill>
                  <a:srgbClr val="FF0000"/>
                </a:solidFill>
              </a:rPr>
              <a:t>Reisinger (Continental), Daniel </a:t>
            </a:r>
            <a:r>
              <a:rPr lang="en-US" altLang="en-US" sz="1600" dirty="0" err="1">
                <a:solidFill>
                  <a:srgbClr val="FF0000"/>
                </a:solidFill>
              </a:rPr>
              <a:t>Knobloch</a:t>
            </a:r>
            <a:r>
              <a:rPr lang="en-US" altLang="en-US" sz="1600" dirty="0">
                <a:solidFill>
                  <a:srgbClr val="FF0000"/>
                </a:solidFill>
              </a:rPr>
              <a:t> (</a:t>
            </a:r>
            <a:r>
              <a:rPr lang="en-US" altLang="en-US" sz="1600" dirty="0" smtClean="0">
                <a:solidFill>
                  <a:srgbClr val="FF0000"/>
                </a:solidFill>
              </a:rPr>
              <a:t>BMW)</a:t>
            </a:r>
            <a:r>
              <a:rPr lang="en-US" sz="1600" dirty="0" smtClean="0">
                <a:solidFill>
                  <a:schemeClr val="tx2"/>
                </a:solidFill>
                <a:ea typeface="ＭＳ Ｐゴシック" pitchFamily="-65" charset="-128"/>
              </a:rPr>
              <a:t>]</a:t>
            </a:r>
            <a:endParaRPr lang="en-US" sz="1600" dirty="0">
              <a:solidFill>
                <a:schemeClr val="tx2"/>
              </a:solidFill>
              <a:ea typeface="ＭＳ Ｐゴシック" pitchFamily="-65" charset="-128"/>
            </a:endParaRPr>
          </a:p>
          <a:p>
            <a:pPr>
              <a:defRPr/>
            </a:pPr>
            <a:r>
              <a:rPr lang="en-US" sz="1600" dirty="0">
                <a:solidFill>
                  <a:schemeClr val="tx2"/>
                </a:solidFill>
                <a:ea typeface="ＭＳ Ｐゴシック" pitchFamily="-65" charset="-128"/>
              </a:rPr>
              <a:t>Address [</a:t>
            </a:r>
            <a:r>
              <a:rPr lang="en-US" sz="1600" dirty="0">
                <a:solidFill>
                  <a:srgbClr val="FF0000"/>
                </a:solidFill>
                <a:ea typeface="ＭＳ Ｐゴシック" pitchFamily="-65" charset="-128"/>
              </a:rPr>
              <a:t>Peter Street, Dublin 8, Ireland</a:t>
            </a:r>
            <a:r>
              <a:rPr lang="en-US" sz="1600" dirty="0">
                <a:solidFill>
                  <a:schemeClr val="tx2"/>
                </a:solidFill>
                <a:ea typeface="ＭＳ Ｐゴシック" pitchFamily="-65" charset="-128"/>
              </a:rPr>
              <a:t>]</a:t>
            </a:r>
          </a:p>
          <a:p>
            <a:pPr>
              <a:defRPr/>
            </a:pPr>
            <a:r>
              <a:rPr lang="en-US" sz="1600" dirty="0">
                <a:solidFill>
                  <a:schemeClr val="tx2"/>
                </a:solidFill>
                <a:ea typeface="ＭＳ Ｐゴシック" pitchFamily="-65" charset="-128"/>
              </a:rPr>
              <a:t>Voice:[</a:t>
            </a:r>
            <a:r>
              <a:rPr lang="en-US" sz="1600" dirty="0">
                <a:solidFill>
                  <a:srgbClr val="FF0000"/>
                </a:solidFill>
                <a:ea typeface="ＭＳ Ｐゴシック" pitchFamily="-65" charset="-128"/>
              </a:rPr>
              <a:t>+353.87.233.7323</a:t>
            </a:r>
            <a:r>
              <a:rPr lang="en-US" sz="1600" dirty="0">
                <a:solidFill>
                  <a:schemeClr val="tx2"/>
                </a:solidFill>
                <a:ea typeface="ＭＳ Ｐゴシック" pitchFamily="-65" charset="-128"/>
              </a:rPr>
              <a:t>], E-Mail:[</a:t>
            </a:r>
            <a:r>
              <a:rPr lang="en-US" sz="1600" dirty="0" err="1">
                <a:solidFill>
                  <a:srgbClr val="FF0000"/>
                </a:solidFill>
                <a:ea typeface="ＭＳ Ｐゴシック" pitchFamily="-65" charset="-128"/>
              </a:rPr>
              <a:t>billy.verso</a:t>
            </a:r>
            <a:r>
              <a:rPr lang="en-US" sz="1600" dirty="0">
                <a:solidFill>
                  <a:srgbClr val="FF0000"/>
                </a:solidFill>
                <a:ea typeface="ＭＳ Ｐゴシック" pitchFamily="-65" charset="-128"/>
              </a:rPr>
              <a:t> (at) decawave.com</a:t>
            </a:r>
            <a:r>
              <a:rPr lang="en-US" sz="1600" dirty="0">
                <a:solidFill>
                  <a:schemeClr val="tx2"/>
                </a:solidFill>
                <a:ea typeface="ＭＳ Ｐゴシック" pitchFamily="-65" charset="-128"/>
              </a:rPr>
              <a:t>]	</a:t>
            </a:r>
          </a:p>
          <a:p>
            <a:pPr>
              <a:spcBef>
                <a:spcPts val="600"/>
              </a:spcBef>
              <a:spcAft>
                <a:spcPts val="600"/>
              </a:spcAft>
            </a:pPr>
            <a:r>
              <a:rPr lang="en-US" altLang="en-US" sz="1600" b="1" dirty="0" smtClean="0">
                <a:solidFill>
                  <a:schemeClr val="tx2"/>
                </a:solidFill>
              </a:rPr>
              <a:t>Re</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Proposal for the HRP </a:t>
            </a:r>
            <a:r>
              <a:rPr lang="en-US" altLang="en-US" sz="1600" dirty="0">
                <a:solidFill>
                  <a:srgbClr val="FF0000"/>
                </a:solidFill>
              </a:rPr>
              <a:t>UWB PHY enhanced </a:t>
            </a:r>
            <a:r>
              <a:rPr lang="en-US" altLang="en-US" sz="1600" dirty="0" smtClean="0">
                <a:solidFill>
                  <a:srgbClr val="FF0000"/>
                </a:solidFill>
              </a:rPr>
              <a:t>mode</a:t>
            </a:r>
            <a:r>
              <a:rPr lang="en-US" altLang="en-US" sz="1600" dirty="0" smtClean="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Describe the proposed UWB frame elements </a:t>
            </a:r>
            <a:r>
              <a:rPr lang="en-US" altLang="en-US" sz="1600" dirty="0">
                <a:solidFill>
                  <a:srgbClr val="FF0000"/>
                </a:solidFill>
              </a:rPr>
              <a:t>for the enhanced mode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As a next step after the MIM consensus of 15-18-0375-00-004z, propose a UWB frame with an aim to move towards a consensus on the more advanced enhanced modes </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The aim of this presentation:</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r>
              <a:rPr lang="en-IE" sz="2400" dirty="0" smtClean="0">
                <a:latin typeface="Arial" charset="0"/>
              </a:rPr>
              <a:t>We have </a:t>
            </a:r>
            <a:r>
              <a:rPr lang="en-IE" sz="2400" dirty="0" smtClean="0">
                <a:latin typeface="Arial" charset="0"/>
              </a:rPr>
              <a:t>agreed </a:t>
            </a:r>
            <a:r>
              <a:rPr lang="en-IE" sz="2400" dirty="0" smtClean="0">
                <a:latin typeface="Arial" charset="0"/>
              </a:rPr>
              <a:t>the </a:t>
            </a:r>
            <a:r>
              <a:rPr lang="en-IE" sz="2400" dirty="0">
                <a:latin typeface="Arial" charset="0"/>
              </a:rPr>
              <a:t>MIM consensus </a:t>
            </a:r>
            <a:r>
              <a:rPr lang="en-IE" sz="2400" dirty="0" smtClean="0">
                <a:latin typeface="Arial" charset="0"/>
              </a:rPr>
              <a:t>defined in document 15-18-0375-00-004z</a:t>
            </a:r>
          </a:p>
          <a:p>
            <a:endParaRPr lang="en-IE" sz="2400" dirty="0" smtClean="0">
              <a:latin typeface="Arial" charset="0"/>
            </a:endParaRPr>
          </a:p>
          <a:p>
            <a:r>
              <a:rPr lang="en-IE" sz="2400" dirty="0" smtClean="0">
                <a:latin typeface="Arial" charset="0"/>
              </a:rPr>
              <a:t>The </a:t>
            </a:r>
            <a:r>
              <a:rPr lang="en-IE" sz="2400" dirty="0">
                <a:latin typeface="Arial" charset="0"/>
              </a:rPr>
              <a:t>HRP UWB PHY enhancement proposals from the proponents </a:t>
            </a:r>
            <a:r>
              <a:rPr lang="en-IE" sz="2400" dirty="0">
                <a:latin typeface="Arial" charset="0"/>
              </a:rPr>
              <a:t>are currently subject to an alignment process </a:t>
            </a:r>
            <a:endParaRPr lang="en-IE" sz="2400" dirty="0">
              <a:latin typeface="Arial" charset="0"/>
            </a:endParaRPr>
          </a:p>
          <a:p>
            <a:endParaRPr lang="en-IE" sz="2400" dirty="0" smtClean="0">
              <a:latin typeface="Arial" charset="0"/>
            </a:endParaRPr>
          </a:p>
          <a:p>
            <a:r>
              <a:rPr lang="en-IE" sz="2400" dirty="0" smtClean="0">
                <a:latin typeface="Arial" charset="0"/>
              </a:rPr>
              <a:t>This </a:t>
            </a:r>
            <a:r>
              <a:rPr lang="en-IE" sz="2400" dirty="0">
                <a:latin typeface="Arial" charset="0"/>
              </a:rPr>
              <a:t>submission </a:t>
            </a:r>
            <a:r>
              <a:rPr lang="en-IE" sz="2400" dirty="0" smtClean="0">
                <a:latin typeface="Arial" charset="0"/>
              </a:rPr>
              <a:t>is moving the process forward with a consensus built upon 15-18-0375-00 and presenting the frame </a:t>
            </a:r>
            <a:r>
              <a:rPr lang="en-IE" sz="2400" dirty="0">
                <a:latin typeface="Arial" charset="0"/>
              </a:rPr>
              <a:t>format </a:t>
            </a:r>
            <a:r>
              <a:rPr lang="en-IE" sz="2400" dirty="0" smtClean="0">
                <a:latin typeface="Arial" charset="0"/>
              </a:rPr>
              <a:t>agreements for the more </a:t>
            </a:r>
            <a:r>
              <a:rPr lang="en-IE" sz="2400" dirty="0">
                <a:latin typeface="Arial" charset="0"/>
              </a:rPr>
              <a:t>advanced enhanced </a:t>
            </a:r>
            <a:r>
              <a:rPr lang="en-IE" sz="2400" dirty="0" smtClean="0">
                <a:latin typeface="Arial" charset="0"/>
              </a:rPr>
              <a:t>modes</a:t>
            </a:r>
            <a:endParaRPr lang="en-IE" sz="2400" dirty="0">
              <a:latin typeface="Arial" charset="0"/>
            </a:endParaRPr>
          </a:p>
          <a:p>
            <a:pPr marL="0" indent="0">
              <a:buNone/>
            </a:pPr>
            <a:endParaRPr lang="en-IE" sz="2400" dirty="0" smtClean="0">
              <a:latin typeface="Arial" charset="0"/>
            </a:endParaRPr>
          </a:p>
        </p:txBody>
      </p:sp>
      <p:sp>
        <p:nvSpPr>
          <p:cNvPr id="4" name="Slide Number Placeholder 3"/>
          <p:cNvSpPr>
            <a:spLocks noGrp="1"/>
          </p:cNvSpPr>
          <p:nvPr>
            <p:ph type="sldNum" sz="quarter" idx="12"/>
          </p:nvPr>
        </p:nvSpPr>
        <p:spPr>
          <a:xfrm>
            <a:off x="4344988" y="6475413"/>
            <a:ext cx="530225" cy="182562"/>
          </a:xfrm>
        </p:spPr>
        <p:txBody>
          <a:bodyPr/>
          <a:lstStyle/>
          <a:p>
            <a:r>
              <a:rPr lang="en-US" altLang="en-US" dirty="0"/>
              <a:t>Slide </a:t>
            </a:r>
            <a:fld id="{84A77D4C-72E3-4B0C-9D3D-3EEE1B4D1581}" type="slidenum">
              <a:rPr lang="en-US" altLang="en-US"/>
              <a:pPr/>
              <a:t>2</a:t>
            </a:fld>
            <a:endParaRPr lang="en-US" altLang="en-US" dirty="0"/>
          </a:p>
        </p:txBody>
      </p:sp>
    </p:spTree>
    <p:extLst>
      <p:ext uri="{BB962C8B-B14F-4D97-AF65-F5344CB8AC3E}">
        <p14:creationId xmlns:p14="http://schemas.microsoft.com/office/powerpoint/2010/main" val="3134655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a:t>Overall Approach</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r>
              <a:rPr lang="en-US" altLang="en-US" sz="2000" dirty="0"/>
              <a:t>General (§3, §4.1):</a:t>
            </a:r>
          </a:p>
          <a:p>
            <a:r>
              <a:rPr lang="en-US" altLang="en-US" sz="2000" dirty="0"/>
              <a:t>Nominal mean PRF ≥ </a:t>
            </a:r>
            <a:r>
              <a:rPr lang="pl-PL" altLang="en-US" sz="2000" dirty="0" smtClean="0"/>
              <a:t>1</a:t>
            </a:r>
            <a:r>
              <a:rPr lang="en-IE" altLang="en-US" sz="2000" dirty="0" smtClean="0"/>
              <a:t>09</a:t>
            </a:r>
            <a:r>
              <a:rPr lang="en-US" altLang="en-US" sz="2000" dirty="0" smtClean="0"/>
              <a:t> </a:t>
            </a:r>
            <a:r>
              <a:rPr lang="en-US" altLang="en-US" sz="2000" dirty="0"/>
              <a:t>MHz</a:t>
            </a:r>
          </a:p>
          <a:p>
            <a:r>
              <a:rPr lang="en-US" altLang="en-US" sz="2000" dirty="0"/>
              <a:t>Require support for CH5 (6489.6 MHz) and CH9 (7987.2 MHz)</a:t>
            </a:r>
          </a:p>
          <a:p>
            <a:pPr marL="0" indent="0">
              <a:buNone/>
            </a:pPr>
            <a:endParaRPr lang="en-US" altLang="en-US" sz="2000" dirty="0"/>
          </a:p>
          <a:p>
            <a:r>
              <a:rPr lang="en-US" altLang="en-US" sz="2000" b="1" dirty="0" smtClean="0"/>
              <a:t>Enhanced modes</a:t>
            </a:r>
            <a:endParaRPr lang="en-US" altLang="en-US" sz="2000" b="1" dirty="0"/>
          </a:p>
          <a:p>
            <a:pPr lvl="1"/>
            <a:r>
              <a:rPr lang="en-US" altLang="en-US" sz="1600" dirty="0"/>
              <a:t>Additional signaling and performance enhancements</a:t>
            </a:r>
            <a:endParaRPr lang="pl-PL" altLang="en-US" sz="1600" dirty="0"/>
          </a:p>
          <a:p>
            <a:pPr lvl="1"/>
            <a:r>
              <a:rPr lang="pl-PL" altLang="en-US" sz="1600" dirty="0"/>
              <a:t>Higher PRF for shorter packet duration</a:t>
            </a:r>
          </a:p>
          <a:p>
            <a:pPr lvl="1"/>
            <a:r>
              <a:rPr lang="pl-PL" altLang="en-US" sz="1600" dirty="0"/>
              <a:t>Higher bit-rates for faster/shorter payloads</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pl-PL" altLang="en-US" sz="3200" dirty="0" smtClean="0"/>
              <a:t>Frame format</a:t>
            </a:r>
            <a:r>
              <a:rPr lang="en-IE" altLang="en-US" sz="3200" dirty="0" smtClean="0"/>
              <a:t>: </a:t>
            </a:r>
            <a:br>
              <a:rPr lang="en-IE" altLang="en-US" sz="3200" dirty="0" smtClean="0"/>
            </a:br>
            <a:r>
              <a:rPr lang="en-IE" altLang="en-US" sz="3200" dirty="0" smtClean="0"/>
              <a:t>unchanged agreed structure</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dirty="0"/>
              <a:t>Retain SYNC, SFD, PHR, PSDU fields as per HRP PHY</a:t>
            </a:r>
          </a:p>
          <a:p>
            <a:r>
              <a:rPr lang="en-US" altLang="en-US" sz="2000" dirty="0"/>
              <a:t>Add Scrambled Timestamp Sequence (STS) field (§5.3)</a:t>
            </a:r>
          </a:p>
          <a:p>
            <a:pPr lvl="1"/>
            <a:r>
              <a:rPr lang="en-US" altLang="en-US" sz="1400" dirty="0"/>
              <a:t>Three associated frame formats (§2)</a:t>
            </a:r>
          </a:p>
          <a:p>
            <a:endParaRPr lang="en-US" altLang="en-US" sz="2000" dirty="0"/>
          </a:p>
          <a:p>
            <a:endParaRPr lang="en-US" altLang="en-US" sz="2000" dirty="0"/>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b="50000"/>
          <a:stretch/>
        </p:blipFill>
        <p:spPr bwMode="auto">
          <a:xfrm>
            <a:off x="653419" y="3350956"/>
            <a:ext cx="5866080" cy="543078"/>
          </a:xfrm>
          <a:prstGeom prst="rect">
            <a:avLst/>
          </a:prstGeom>
          <a:noFill/>
        </p:spPr>
      </p:pic>
      <p:pic>
        <p:nvPicPr>
          <p:cNvPr id="9" name="Picture 8"/>
          <p:cNvPicPr>
            <a:picLocks noChangeAspect="1"/>
          </p:cNvPicPr>
          <p:nvPr/>
        </p:nvPicPr>
        <p:blipFill rotWithShape="1">
          <a:blip r:embed="rId4" cstate="print">
            <a:extLst>
              <a:ext uri="{28A0092B-C50C-407E-A947-70E740481C1C}">
                <a14:useLocalDpi xmlns:a14="http://schemas.microsoft.com/office/drawing/2010/main" val="0"/>
              </a:ext>
            </a:extLst>
          </a:blip>
          <a:srcRect r="24545" b="50000"/>
          <a:stretch/>
        </p:blipFill>
        <p:spPr bwMode="auto">
          <a:xfrm>
            <a:off x="653419" y="4951175"/>
            <a:ext cx="4421501" cy="542290"/>
          </a:xfrm>
          <a:prstGeom prst="rect">
            <a:avLst/>
          </a:prstGeom>
          <a:noFill/>
        </p:spPr>
      </p:pic>
      <p:pic>
        <p:nvPicPr>
          <p:cNvPr id="10" name="Picture 9" descr="../../../../../../../Desktop/Screen%20Shot%202018-05-03%20at%203.27."/>
          <p:cNvPicPr>
            <a:picLocks noChangeAspect="1"/>
          </p:cNvPicPr>
          <p:nvPr/>
        </p:nvPicPr>
        <p:blipFill rotWithShape="1">
          <a:blip r:embed="rId5">
            <a:extLst>
              <a:ext uri="{28A0092B-C50C-407E-A947-70E740481C1C}">
                <a14:useLocalDpi xmlns:a14="http://schemas.microsoft.com/office/drawing/2010/main" val="0"/>
              </a:ext>
            </a:extLst>
          </a:blip>
          <a:srcRect b="29608"/>
          <a:stretch/>
        </p:blipFill>
        <p:spPr bwMode="auto">
          <a:xfrm>
            <a:off x="653419" y="4077072"/>
            <a:ext cx="2784348" cy="571651"/>
          </a:xfrm>
          <a:prstGeom prst="rect">
            <a:avLst/>
          </a:prstGeom>
          <a:noFill/>
          <a:ln>
            <a:noFill/>
          </a:ln>
        </p:spPr>
      </p:pic>
      <p:sp>
        <p:nvSpPr>
          <p:cNvPr id="11" name="TextBox 10"/>
          <p:cNvSpPr txBox="1"/>
          <p:nvPr/>
        </p:nvSpPr>
        <p:spPr>
          <a:xfrm>
            <a:off x="6545604" y="3429000"/>
            <a:ext cx="1699504" cy="307777"/>
          </a:xfrm>
          <a:prstGeom prst="rect">
            <a:avLst/>
          </a:prstGeom>
          <a:noFill/>
        </p:spPr>
        <p:txBody>
          <a:bodyPr wrap="none" rtlCol="0">
            <a:spAutoFit/>
          </a:bodyPr>
          <a:lstStyle/>
          <a:p>
            <a:r>
              <a:rPr lang="en-US" sz="1400"/>
              <a:t>(Default, mandatory)</a:t>
            </a:r>
            <a:endParaRPr lang="en-US"/>
          </a:p>
        </p:txBody>
      </p:sp>
      <p:sp>
        <p:nvSpPr>
          <p:cNvPr id="12" name="TextBox 11"/>
          <p:cNvSpPr txBox="1"/>
          <p:nvPr/>
        </p:nvSpPr>
        <p:spPr>
          <a:xfrm>
            <a:off x="3586459" y="4175346"/>
            <a:ext cx="1091966" cy="307777"/>
          </a:xfrm>
          <a:prstGeom prst="rect">
            <a:avLst/>
          </a:prstGeom>
          <a:noFill/>
        </p:spPr>
        <p:txBody>
          <a:bodyPr wrap="none" rtlCol="0">
            <a:spAutoFit/>
          </a:bodyPr>
          <a:lstStyle/>
          <a:p>
            <a:r>
              <a:rPr lang="en-US" sz="1400" dirty="0"/>
              <a:t>(Mandatory)</a:t>
            </a:r>
            <a:endParaRPr lang="en-US" dirty="0"/>
          </a:p>
        </p:txBody>
      </p:sp>
      <p:pic>
        <p:nvPicPr>
          <p:cNvPr id="15" name="Picture 14"/>
          <p:cNvPicPr>
            <a:picLocks noChangeAspect="1"/>
          </p:cNvPicPr>
          <p:nvPr/>
        </p:nvPicPr>
        <p:blipFill rotWithShape="1">
          <a:blip r:embed="rId4" cstate="print">
            <a:extLst>
              <a:ext uri="{28A0092B-C50C-407E-A947-70E740481C1C}">
                <a14:useLocalDpi xmlns:a14="http://schemas.microsoft.com/office/drawing/2010/main" val="0"/>
              </a:ext>
            </a:extLst>
          </a:blip>
          <a:srcRect b="50000"/>
          <a:stretch/>
        </p:blipFill>
        <p:spPr bwMode="auto">
          <a:xfrm>
            <a:off x="653419" y="5695022"/>
            <a:ext cx="5859780" cy="542290"/>
          </a:xfrm>
          <a:prstGeom prst="rect">
            <a:avLst/>
          </a:prstGeom>
          <a:noFill/>
        </p:spPr>
      </p:pic>
      <p:sp>
        <p:nvSpPr>
          <p:cNvPr id="16" name="TextBox 15"/>
          <p:cNvSpPr txBox="1"/>
          <p:nvPr/>
        </p:nvSpPr>
        <p:spPr>
          <a:xfrm>
            <a:off x="6545604" y="5704926"/>
            <a:ext cx="931665" cy="307777"/>
          </a:xfrm>
          <a:prstGeom prst="rect">
            <a:avLst/>
          </a:prstGeom>
          <a:noFill/>
        </p:spPr>
        <p:txBody>
          <a:bodyPr wrap="none" rtlCol="0">
            <a:spAutoFit/>
          </a:bodyPr>
          <a:lstStyle/>
          <a:p>
            <a:r>
              <a:rPr lang="en-US" sz="1400"/>
              <a:t>(Optional)</a:t>
            </a:r>
            <a:endParaRPr lang="en-US"/>
          </a:p>
        </p:txBody>
      </p:sp>
      <p:sp>
        <p:nvSpPr>
          <p:cNvPr id="17" name="TextBox 16"/>
          <p:cNvSpPr txBox="1"/>
          <p:nvPr/>
        </p:nvSpPr>
        <p:spPr>
          <a:xfrm>
            <a:off x="5292080" y="4966001"/>
            <a:ext cx="1091966" cy="307777"/>
          </a:xfrm>
          <a:prstGeom prst="rect">
            <a:avLst/>
          </a:prstGeom>
          <a:noFill/>
        </p:spPr>
        <p:txBody>
          <a:bodyPr wrap="none" rtlCol="0">
            <a:spAutoFit/>
          </a:bodyPr>
          <a:lstStyle/>
          <a:p>
            <a:r>
              <a:rPr lang="en-US" sz="1400" dirty="0"/>
              <a:t>(Mandatory)</a:t>
            </a:r>
            <a:endParaRPr lang="en-US" dirty="0"/>
          </a:p>
        </p:txBody>
      </p:sp>
    </p:spTree>
    <p:extLst>
      <p:ext uri="{BB962C8B-B14F-4D97-AF65-F5344CB8AC3E}">
        <p14:creationId xmlns:p14="http://schemas.microsoft.com/office/powerpoint/2010/main" val="213413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xfrm>
            <a:off x="685800" y="685800"/>
            <a:ext cx="7772400" cy="943000"/>
          </a:xfrm>
          <a:ln/>
        </p:spPr>
        <p:txBody>
          <a:bodyPr/>
          <a:lstStyle/>
          <a:p>
            <a:r>
              <a:rPr lang="en-US" altLang="en-US" sz="3200" dirty="0" smtClean="0"/>
              <a:t>Preamble Symbol</a:t>
            </a:r>
            <a:endParaRPr lang="en-US" altLang="en-US" sz="3200" dirty="0"/>
          </a:p>
        </p:txBody>
      </p:sp>
      <p:sp>
        <p:nvSpPr>
          <p:cNvPr id="4099" name="Rectangle 3"/>
          <p:cNvSpPr>
            <a:spLocks noGrp="1" noChangeArrowheads="1"/>
          </p:cNvSpPr>
          <p:nvPr>
            <p:ph type="body" idx="1"/>
          </p:nvPr>
        </p:nvSpPr>
        <p:spPr>
          <a:xfrm>
            <a:off x="685800" y="1628800"/>
            <a:ext cx="7772400" cy="4467200"/>
          </a:xfrm>
          <a:ln/>
        </p:spPr>
        <p:txBody>
          <a:bodyPr/>
          <a:lstStyle/>
          <a:p>
            <a:pPr marL="0" indent="0">
              <a:buNone/>
            </a:pPr>
            <a:r>
              <a:rPr lang="en-US" altLang="en-US" sz="2400" dirty="0" smtClean="0"/>
              <a:t>At least one of the following alternative Ipatov based preamble symbol choices shall have mandatory support</a:t>
            </a:r>
          </a:p>
          <a:p>
            <a:r>
              <a:rPr lang="en-US" altLang="en-US" sz="2000" dirty="0" smtClean="0"/>
              <a:t>A length 73 Ipatov symbol (with 64 non-zero elements)</a:t>
            </a:r>
          </a:p>
          <a:p>
            <a:pPr lvl="1"/>
            <a:r>
              <a:rPr lang="en-US" altLang="en-US" sz="1600" dirty="0" smtClean="0"/>
              <a:t>8 codes available, cross correlations are 17% or 22%</a:t>
            </a:r>
          </a:p>
          <a:p>
            <a:pPr lvl="1"/>
            <a:r>
              <a:rPr lang="en-US" altLang="en-US" sz="1600" dirty="0" smtClean="0"/>
              <a:t>Spreading </a:t>
            </a:r>
            <a:r>
              <a:rPr lang="el-GR" altLang="en-US" sz="1600" dirty="0" smtClean="0"/>
              <a:t>δ</a:t>
            </a:r>
            <a:r>
              <a:rPr lang="en-IE" altLang="en-US" sz="1600" dirty="0" smtClean="0"/>
              <a:t>L=4, gives a </a:t>
            </a:r>
            <a:r>
              <a:rPr lang="en-US" altLang="en-US" sz="1600" dirty="0" smtClean="0"/>
              <a:t>PRF is 109.4 MHz, </a:t>
            </a:r>
            <a:r>
              <a:rPr lang="en-US" altLang="en-US" sz="1600" i="1" dirty="0" smtClean="0"/>
              <a:t>T</a:t>
            </a:r>
            <a:r>
              <a:rPr lang="en-US" altLang="en-US" sz="1600" i="1" baseline="-25000" dirty="0" smtClean="0"/>
              <a:t>PSYMB</a:t>
            </a:r>
            <a:r>
              <a:rPr lang="en-US" altLang="en-US" sz="1600" dirty="0" smtClean="0"/>
              <a:t> </a:t>
            </a:r>
            <a:r>
              <a:rPr lang="en-US" altLang="en-US" sz="1600" dirty="0"/>
              <a:t>= </a:t>
            </a:r>
            <a:r>
              <a:rPr lang="en-US" altLang="en-US" sz="1600" dirty="0" smtClean="0"/>
              <a:t>584.9 ns</a:t>
            </a:r>
          </a:p>
          <a:p>
            <a:r>
              <a:rPr lang="en-US" altLang="en-US" sz="2000" dirty="0"/>
              <a:t>A length </a:t>
            </a:r>
            <a:r>
              <a:rPr lang="en-US" altLang="en-US" sz="2000" dirty="0" smtClean="0"/>
              <a:t>91 </a:t>
            </a:r>
            <a:r>
              <a:rPr lang="en-US" altLang="en-US" sz="2000" dirty="0"/>
              <a:t>Ipatov symbol (with </a:t>
            </a:r>
            <a:r>
              <a:rPr lang="en-US" altLang="en-US" sz="2000" dirty="0" smtClean="0"/>
              <a:t>81 non-zero </a:t>
            </a:r>
            <a:r>
              <a:rPr lang="en-US" altLang="en-US" sz="2000" dirty="0"/>
              <a:t>elements)</a:t>
            </a:r>
          </a:p>
          <a:p>
            <a:pPr lvl="1"/>
            <a:r>
              <a:rPr lang="en-US" altLang="en-US" sz="1600" dirty="0" smtClean="0"/>
              <a:t>24 </a:t>
            </a:r>
            <a:r>
              <a:rPr lang="en-US" altLang="en-US" sz="1600" dirty="0"/>
              <a:t>codes available, can pick a set of 8 with </a:t>
            </a:r>
            <a:r>
              <a:rPr lang="en-US" altLang="en-US" sz="1600" dirty="0" smtClean="0"/>
              <a:t>31% </a:t>
            </a:r>
            <a:r>
              <a:rPr lang="en-US" altLang="en-US" sz="1600" dirty="0"/>
              <a:t>cross correlations </a:t>
            </a:r>
          </a:p>
          <a:p>
            <a:pPr lvl="1"/>
            <a:r>
              <a:rPr lang="en-US" altLang="en-US" sz="1600" dirty="0"/>
              <a:t>Spreading </a:t>
            </a:r>
            <a:r>
              <a:rPr lang="el-GR" altLang="en-US" sz="1600" dirty="0"/>
              <a:t>δ</a:t>
            </a:r>
            <a:r>
              <a:rPr lang="en-IE" altLang="en-US" sz="1600" dirty="0"/>
              <a:t>L=4, gives a </a:t>
            </a:r>
            <a:r>
              <a:rPr lang="en-US" altLang="en-US" sz="1600" dirty="0"/>
              <a:t>PRF is </a:t>
            </a:r>
            <a:r>
              <a:rPr lang="en-US" altLang="en-US" sz="1600" dirty="0" smtClean="0"/>
              <a:t>111.1 </a:t>
            </a:r>
            <a:r>
              <a:rPr lang="en-US" altLang="en-US" sz="1600" dirty="0"/>
              <a:t>MHz, </a:t>
            </a:r>
            <a:r>
              <a:rPr lang="en-US" altLang="en-US" sz="1600" i="1" dirty="0"/>
              <a:t>T</a:t>
            </a:r>
            <a:r>
              <a:rPr lang="en-US" altLang="en-US" sz="1600" i="1" baseline="-25000" dirty="0"/>
              <a:t>PSYMB</a:t>
            </a:r>
            <a:r>
              <a:rPr lang="en-US" altLang="en-US" sz="1600" dirty="0"/>
              <a:t> = </a:t>
            </a:r>
            <a:r>
              <a:rPr lang="en-US" altLang="en-US" sz="1600" dirty="0" smtClean="0"/>
              <a:t>729.1 </a:t>
            </a:r>
            <a:r>
              <a:rPr lang="en-US" altLang="en-US" sz="1600" dirty="0"/>
              <a:t>ns</a:t>
            </a:r>
          </a:p>
          <a:p>
            <a:r>
              <a:rPr lang="en-US" altLang="en-US" sz="2000" dirty="0" smtClean="0"/>
              <a:t>A </a:t>
            </a:r>
            <a:r>
              <a:rPr lang="en-US" altLang="en-US" sz="2000" dirty="0"/>
              <a:t>length </a:t>
            </a:r>
            <a:r>
              <a:rPr lang="en-US" altLang="en-US" sz="2000" dirty="0" smtClean="0"/>
              <a:t>133 </a:t>
            </a:r>
            <a:r>
              <a:rPr lang="en-US" altLang="en-US" sz="2000" dirty="0"/>
              <a:t>Ipatov symbol (with </a:t>
            </a:r>
            <a:r>
              <a:rPr lang="en-US" altLang="en-US" sz="2000" dirty="0" smtClean="0"/>
              <a:t>121 </a:t>
            </a:r>
            <a:r>
              <a:rPr lang="en-US" altLang="en-US" sz="2000" dirty="0"/>
              <a:t>non zero elements)</a:t>
            </a:r>
          </a:p>
          <a:p>
            <a:pPr lvl="1"/>
            <a:r>
              <a:rPr lang="en-US" altLang="en-US" sz="1600" dirty="0" smtClean="0"/>
              <a:t>72 </a:t>
            </a:r>
            <a:r>
              <a:rPr lang="en-US" altLang="en-US" sz="1600" dirty="0"/>
              <a:t>codes available, </a:t>
            </a:r>
            <a:r>
              <a:rPr lang="en-US" altLang="en-US" sz="1600" dirty="0" smtClean="0"/>
              <a:t>can pick a set of 8 with 22% </a:t>
            </a:r>
            <a:r>
              <a:rPr lang="en-US" altLang="en-US" sz="1600" dirty="0"/>
              <a:t>cross correlations </a:t>
            </a:r>
          </a:p>
          <a:p>
            <a:pPr lvl="1"/>
            <a:r>
              <a:rPr lang="en-US" altLang="en-US" sz="1600" dirty="0"/>
              <a:t>Spreading </a:t>
            </a:r>
            <a:r>
              <a:rPr lang="el-GR" altLang="en-US" sz="1600" dirty="0"/>
              <a:t>δ</a:t>
            </a:r>
            <a:r>
              <a:rPr lang="en-IE" altLang="en-US" sz="1600" dirty="0" smtClean="0"/>
              <a:t>L=4, </a:t>
            </a:r>
            <a:r>
              <a:rPr lang="en-IE" altLang="en-US" sz="1600" dirty="0"/>
              <a:t>gives a </a:t>
            </a:r>
            <a:r>
              <a:rPr lang="en-US" altLang="en-US" sz="1600" dirty="0"/>
              <a:t>PRF is </a:t>
            </a:r>
            <a:r>
              <a:rPr lang="en-US" altLang="en-US" sz="1600" dirty="0" smtClean="0"/>
              <a:t>113.5 MHz</a:t>
            </a:r>
            <a:r>
              <a:rPr lang="en-US" altLang="en-US" sz="1600" dirty="0"/>
              <a:t>, </a:t>
            </a:r>
            <a:r>
              <a:rPr lang="en-US" altLang="en-US" sz="1600" i="1" dirty="0"/>
              <a:t>T</a:t>
            </a:r>
            <a:r>
              <a:rPr lang="en-US" altLang="en-US" sz="1600" i="1" baseline="-25000" dirty="0"/>
              <a:t>PSYMB</a:t>
            </a:r>
            <a:r>
              <a:rPr lang="en-US" altLang="en-US" sz="1600" dirty="0"/>
              <a:t> = </a:t>
            </a:r>
            <a:r>
              <a:rPr lang="en-US" altLang="en-US" sz="1600" dirty="0" smtClean="0"/>
              <a:t>1066 ns</a:t>
            </a:r>
          </a:p>
          <a:p>
            <a:pPr lvl="1"/>
            <a:endParaRPr lang="en-US" altLang="en-US" sz="1600" dirty="0" smtClean="0"/>
          </a:p>
          <a:p>
            <a:endParaRPr lang="en-US" altLang="en-US" sz="2000" dirty="0"/>
          </a:p>
        </p:txBody>
      </p:sp>
    </p:spTree>
    <p:extLst>
      <p:ext uri="{BB962C8B-B14F-4D97-AF65-F5344CB8AC3E}">
        <p14:creationId xmlns:p14="http://schemas.microsoft.com/office/powerpoint/2010/main" val="2789107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July 2018</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SFD</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dirty="0" smtClean="0"/>
              <a:t>The length-8 </a:t>
            </a:r>
            <a:r>
              <a:rPr lang="en-US" altLang="en-US" sz="2000" dirty="0"/>
              <a:t>SFD </a:t>
            </a:r>
            <a:r>
              <a:rPr lang="en-US" altLang="en-US" sz="2000" dirty="0" smtClean="0"/>
              <a:t>pattern from </a:t>
            </a:r>
            <a:r>
              <a:rPr lang="en-IE" sz="2000" dirty="0" smtClean="0">
                <a:latin typeface="Arial" charset="0"/>
              </a:rPr>
              <a:t>15-18-0375-00 shall be used</a:t>
            </a:r>
          </a:p>
          <a:p>
            <a:endParaRPr lang="en-IE" altLang="en-US" sz="2000" dirty="0">
              <a:latin typeface="Arial" charset="0"/>
            </a:endParaRPr>
          </a:p>
          <a:p>
            <a:endParaRPr lang="en-US" altLang="en-US" sz="2000" dirty="0"/>
          </a:p>
          <a:p>
            <a:endParaRPr lang="en-US" altLang="en-US" sz="2000" dirty="0"/>
          </a:p>
          <a:p>
            <a:endParaRPr lang="en-US" altLang="en-US" sz="2000" dirty="0"/>
          </a:p>
          <a:p>
            <a:endParaRPr lang="en-US" altLang="en-US" sz="2000" dirty="0" smtClean="0"/>
          </a:p>
          <a:p>
            <a:r>
              <a:rPr lang="en-US" altLang="en-US" sz="2000" dirty="0" smtClean="0"/>
              <a:t>Additionally other SFD lengths to be considered and jointly agreed as was previously done for the MIM mode</a:t>
            </a:r>
          </a:p>
          <a:p>
            <a:endParaRPr lang="en-US" altLang="en-US" sz="2000" dirty="0"/>
          </a:p>
        </p:txBody>
      </p:sp>
      <p:graphicFrame>
        <p:nvGraphicFramePr>
          <p:cNvPr id="7" name="Table 6"/>
          <p:cNvGraphicFramePr>
            <a:graphicFrameLocks noGrp="1"/>
          </p:cNvGraphicFramePr>
          <p:nvPr>
            <p:extLst/>
          </p:nvPr>
        </p:nvGraphicFramePr>
        <p:xfrm>
          <a:off x="1835696" y="3068960"/>
          <a:ext cx="4248472" cy="643826"/>
        </p:xfrm>
        <a:graphic>
          <a:graphicData uri="http://schemas.openxmlformats.org/drawingml/2006/table">
            <a:tbl>
              <a:tblPr firstRow="1" firstCol="1" bandRow="1">
                <a:tableStyleId>{5C22544A-7EE6-4342-B048-85BDC9FD1C3A}</a:tableStyleId>
              </a:tblPr>
              <a:tblGrid>
                <a:gridCol w="884139">
                  <a:extLst>
                    <a:ext uri="{9D8B030D-6E8A-4147-A177-3AD203B41FA5}">
                      <a16:colId xmlns:a16="http://schemas.microsoft.com/office/drawing/2014/main" xmlns="" val="20000"/>
                    </a:ext>
                  </a:extLst>
                </a:gridCol>
                <a:gridCol w="2636760">
                  <a:extLst>
                    <a:ext uri="{9D8B030D-6E8A-4147-A177-3AD203B41FA5}">
                      <a16:colId xmlns:a16="http://schemas.microsoft.com/office/drawing/2014/main" xmlns="" val="20001"/>
                    </a:ext>
                  </a:extLst>
                </a:gridCol>
                <a:gridCol w="727573">
                  <a:extLst>
                    <a:ext uri="{9D8B030D-6E8A-4147-A177-3AD203B41FA5}">
                      <a16:colId xmlns:a16="http://schemas.microsoft.com/office/drawing/2014/main" xmlns="" val="20002"/>
                    </a:ext>
                  </a:extLst>
                </a:gridCol>
              </a:tblGrid>
              <a:tr h="321913">
                <a:tc>
                  <a:txBody>
                    <a:bodyPr/>
                    <a:lstStyle/>
                    <a:p>
                      <a:pPr>
                        <a:spcAft>
                          <a:spcPts val="0"/>
                        </a:spcAft>
                      </a:pPr>
                      <a:endParaRPr lang="en-US" sz="1800">
                        <a:effectLst/>
                        <a:latin typeface="Times New Roman"/>
                        <a:ea typeface="Times New Roman"/>
                      </a:endParaRPr>
                    </a:p>
                  </a:txBody>
                  <a:tcPr marL="68580" marR="68580" marT="0" marB="0"/>
                </a:tc>
                <a:tc>
                  <a:txBody>
                    <a:bodyPr/>
                    <a:lstStyle/>
                    <a:p>
                      <a:pPr>
                        <a:spcAft>
                          <a:spcPts val="0"/>
                        </a:spcAft>
                      </a:pPr>
                      <a:r>
                        <a:rPr lang="en-US" sz="1800">
                          <a:effectLst/>
                        </a:rPr>
                        <a:t>Pattern</a:t>
                      </a:r>
                      <a:endParaRPr lang="en-US" sz="1800">
                        <a:effectLst/>
                        <a:latin typeface="Times New Roman"/>
                        <a:ea typeface="Times New Roman"/>
                      </a:endParaRPr>
                    </a:p>
                  </a:txBody>
                  <a:tcPr marL="68580" marR="68580" marT="0" marB="0"/>
                </a:tc>
                <a:tc>
                  <a:txBody>
                    <a:bodyPr/>
                    <a:lstStyle/>
                    <a:p>
                      <a:pPr>
                        <a:spcAft>
                          <a:spcPts val="0"/>
                        </a:spcAft>
                      </a:pPr>
                      <a:r>
                        <a:rPr lang="en-US" sz="1800">
                          <a:effectLst/>
                        </a:rPr>
                        <a:t>N</a:t>
                      </a:r>
                      <a:r>
                        <a:rPr lang="en-US" sz="1800" baseline="-25000">
                          <a:effectLst/>
                        </a:rPr>
                        <a:t>sym</a:t>
                      </a:r>
                      <a:endParaRPr lang="en-US" sz="1800">
                        <a:effectLst/>
                        <a:latin typeface="Times New Roman"/>
                        <a:ea typeface="Times New Roman"/>
                      </a:endParaRPr>
                    </a:p>
                  </a:txBody>
                  <a:tcPr marL="68580" marR="68580" marT="0" marB="0"/>
                </a:tc>
                <a:extLst>
                  <a:ext uri="{0D108BD9-81ED-4DB2-BD59-A6C34878D82A}">
                    <a16:rowId xmlns:a16="http://schemas.microsoft.com/office/drawing/2014/main" xmlns="" val="10000"/>
                  </a:ext>
                </a:extLst>
              </a:tr>
              <a:tr h="321913">
                <a:tc>
                  <a:txBody>
                    <a:bodyPr/>
                    <a:lstStyle/>
                    <a:p>
                      <a:pPr>
                        <a:spcAft>
                          <a:spcPts val="0"/>
                        </a:spcAft>
                      </a:pPr>
                      <a:endParaRPr lang="en-US" sz="1800">
                        <a:effectLst/>
                        <a:latin typeface="Times New Roman"/>
                        <a:ea typeface="Times New Roman"/>
                      </a:endParaRPr>
                    </a:p>
                  </a:txBody>
                  <a:tcPr marL="68580" marR="68580" marT="0" marB="0"/>
                </a:tc>
                <a:tc>
                  <a:txBody>
                    <a:bodyPr/>
                    <a:lstStyle/>
                    <a:p>
                      <a:pPr algn="just">
                        <a:spcAft>
                          <a:spcPts val="0"/>
                        </a:spcAft>
                      </a:pPr>
                      <a:r>
                        <a:rPr lang="en-US" sz="1800">
                          <a:effectLst/>
                          <a:latin typeface="Courier New" panose="02070309020205020404" pitchFamily="49" charset="0"/>
                          <a:cs typeface="Courier New" panose="02070309020205020404" pitchFamily="49" charset="0"/>
                        </a:rPr>
                        <a:t>---+--+-</a:t>
                      </a:r>
                      <a:endParaRPr lang="en-US" sz="1800">
                        <a:effectLst/>
                        <a:latin typeface="Courier New" panose="02070309020205020404" pitchFamily="49" charset="0"/>
                        <a:ea typeface="Times New Roman"/>
                        <a:cs typeface="Courier New" panose="02070309020205020404" pitchFamily="49" charset="0"/>
                      </a:endParaRPr>
                    </a:p>
                  </a:txBody>
                  <a:tcPr marL="68580" marR="68580" marT="0" marB="0"/>
                </a:tc>
                <a:tc>
                  <a:txBody>
                    <a:bodyPr/>
                    <a:lstStyle/>
                    <a:p>
                      <a:pPr>
                        <a:spcAft>
                          <a:spcPts val="0"/>
                        </a:spcAft>
                      </a:pPr>
                      <a:r>
                        <a:rPr lang="en-US" sz="1800">
                          <a:effectLst/>
                        </a:rPr>
                        <a:t>8</a:t>
                      </a:r>
                      <a:endParaRPr lang="en-US" sz="1800">
                        <a:effectLst/>
                        <a:latin typeface="Times New Roman"/>
                        <a:ea typeface="Times New Roman"/>
                      </a:endParaRPr>
                    </a:p>
                  </a:txBody>
                  <a:tcPr marL="68580" marR="68580" marT="0" marB="0"/>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7880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xfrm>
            <a:off x="685800" y="685800"/>
            <a:ext cx="7772400" cy="870992"/>
          </a:xfrm>
          <a:ln/>
        </p:spPr>
        <p:txBody>
          <a:bodyPr/>
          <a:lstStyle/>
          <a:p>
            <a:r>
              <a:rPr lang="en-US" altLang="en-US" sz="3200" dirty="0" smtClean="0"/>
              <a:t>Ciphered Sequence (STS)</a:t>
            </a:r>
            <a:endParaRPr lang="en-US" altLang="en-US" sz="3200" dirty="0"/>
          </a:p>
        </p:txBody>
      </p:sp>
      <p:sp>
        <p:nvSpPr>
          <p:cNvPr id="4099" name="Rectangle 3"/>
          <p:cNvSpPr>
            <a:spLocks noGrp="1" noChangeArrowheads="1"/>
          </p:cNvSpPr>
          <p:nvPr>
            <p:ph type="body" idx="1"/>
          </p:nvPr>
        </p:nvSpPr>
        <p:spPr>
          <a:xfrm>
            <a:off x="683568" y="1628800"/>
            <a:ext cx="7772400" cy="4608512"/>
          </a:xfrm>
          <a:ln/>
        </p:spPr>
        <p:txBody>
          <a:bodyPr/>
          <a:lstStyle/>
          <a:p>
            <a:r>
              <a:rPr lang="en-US" altLang="en-US" sz="2000" dirty="0" smtClean="0"/>
              <a:t>The sequence defined and agreed in 1</a:t>
            </a:r>
            <a:r>
              <a:rPr lang="en-IE" sz="2000" dirty="0" smtClean="0">
                <a:latin typeface="Arial" charset="0"/>
              </a:rPr>
              <a:t>5-18-0375-00 with </a:t>
            </a:r>
            <a:r>
              <a:rPr lang="en-IE" sz="2000" dirty="0">
                <a:latin typeface="Arial" charset="0"/>
              </a:rPr>
              <a:t>the change of </a:t>
            </a:r>
            <a:r>
              <a:rPr lang="en-IE" sz="2000" dirty="0" smtClean="0">
                <a:latin typeface="Arial" charset="0"/>
              </a:rPr>
              <a:t>spreading factor to </a:t>
            </a:r>
            <a:r>
              <a:rPr lang="en-IE" sz="2000" dirty="0" err="1" smtClean="0">
                <a:latin typeface="Arial" charset="0"/>
              </a:rPr>
              <a:t>δL</a:t>
            </a:r>
            <a:r>
              <a:rPr lang="en-IE" sz="2000" dirty="0" smtClean="0">
                <a:latin typeface="Arial" charset="0"/>
              </a:rPr>
              <a:t>=4 (</a:t>
            </a:r>
            <a:r>
              <a:rPr lang="en-IE" sz="2000" dirty="0">
                <a:latin typeface="Arial" charset="0"/>
              </a:rPr>
              <a:t>i.e</a:t>
            </a:r>
            <a:r>
              <a:rPr lang="en-IE" sz="2000" dirty="0" smtClean="0">
                <a:latin typeface="Arial" charset="0"/>
              </a:rPr>
              <a:t>. an ~8 </a:t>
            </a:r>
            <a:r>
              <a:rPr lang="en-IE" sz="2000" dirty="0">
                <a:latin typeface="Arial" charset="0"/>
              </a:rPr>
              <a:t>ns inter-pulse </a:t>
            </a:r>
            <a:r>
              <a:rPr lang="en-IE" sz="2000" dirty="0" smtClean="0">
                <a:latin typeface="Arial" charset="0"/>
              </a:rPr>
              <a:t>spacing and an effective PRF of 128 MHz)</a:t>
            </a:r>
          </a:p>
          <a:p>
            <a:r>
              <a:rPr lang="en-IE" sz="2000" dirty="0" smtClean="0">
                <a:latin typeface="Arial" charset="0"/>
              </a:rPr>
              <a:t>At 128 MHz PRF the </a:t>
            </a:r>
            <a:r>
              <a:rPr lang="en-IE" sz="2000" dirty="0">
                <a:latin typeface="Arial" charset="0"/>
              </a:rPr>
              <a:t>resultant </a:t>
            </a:r>
            <a:r>
              <a:rPr lang="en-IE" sz="2000" dirty="0" smtClean="0">
                <a:latin typeface="Arial" charset="0"/>
              </a:rPr>
              <a:t>minimum sequence </a:t>
            </a:r>
            <a:r>
              <a:rPr lang="en-IE" sz="2000" dirty="0">
                <a:latin typeface="Arial" charset="0"/>
              </a:rPr>
              <a:t>length </a:t>
            </a:r>
            <a:r>
              <a:rPr lang="en-IE" sz="2000" dirty="0" smtClean="0">
                <a:latin typeface="Arial" charset="0"/>
              </a:rPr>
              <a:t>supported shall be 16384 </a:t>
            </a:r>
            <a:r>
              <a:rPr lang="en-IE" sz="2000" dirty="0">
                <a:latin typeface="Arial" charset="0"/>
              </a:rPr>
              <a:t>chips (~32.8  µs</a:t>
            </a:r>
            <a:r>
              <a:rPr lang="en-IE" sz="2000" dirty="0" smtClean="0">
                <a:latin typeface="Arial" charset="0"/>
              </a:rPr>
              <a:t>), a length 32768 chip (~65.2  </a:t>
            </a:r>
            <a:r>
              <a:rPr lang="en-IE" sz="2000" dirty="0">
                <a:latin typeface="Arial" charset="0"/>
              </a:rPr>
              <a:t>µs</a:t>
            </a:r>
            <a:r>
              <a:rPr lang="en-IE" sz="2000" dirty="0" smtClean="0">
                <a:latin typeface="Arial" charset="0"/>
              </a:rPr>
              <a:t>) shall also be supported. </a:t>
            </a:r>
          </a:p>
          <a:p>
            <a:r>
              <a:rPr lang="en-IE" sz="2000" dirty="0" smtClean="0">
                <a:latin typeface="Arial" charset="0"/>
              </a:rPr>
              <a:t>Longer sequence lengths based on multiples of the 16384 chip unit as single and/or multiple segments (separated by gaps of </a:t>
            </a:r>
            <a:r>
              <a:rPr lang="en-IE" sz="2000" dirty="0">
                <a:latin typeface="Arial" charset="0"/>
              </a:rPr>
              <a:t>512 </a:t>
            </a:r>
            <a:r>
              <a:rPr lang="en-IE" sz="2000" dirty="0" smtClean="0">
                <a:latin typeface="Arial" charset="0"/>
              </a:rPr>
              <a:t>chips) shall be defined </a:t>
            </a:r>
          </a:p>
          <a:p>
            <a:endParaRPr lang="en-IE" sz="2000" dirty="0">
              <a:latin typeface="Arial" charset="0"/>
            </a:endParaRPr>
          </a:p>
          <a:p>
            <a:endParaRPr lang="en-IE" sz="2000" dirty="0">
              <a:latin typeface="Arial" charset="0"/>
            </a:endParaRPr>
          </a:p>
          <a:p>
            <a:endParaRPr lang="en-US" altLang="en-US" sz="2000" dirty="0" smtClean="0"/>
          </a:p>
          <a:p>
            <a:endParaRPr lang="en-US" altLang="en-US" sz="2000" dirty="0"/>
          </a:p>
        </p:txBody>
      </p:sp>
    </p:spTree>
    <p:extLst>
      <p:ext uri="{BB962C8B-B14F-4D97-AF65-F5344CB8AC3E}">
        <p14:creationId xmlns:p14="http://schemas.microsoft.com/office/powerpoint/2010/main" val="2978258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PHR</a:t>
            </a:r>
            <a:endParaRPr lang="en-US" altLang="en-US" sz="3200" dirty="0"/>
          </a:p>
        </p:txBody>
      </p:sp>
      <p:sp>
        <p:nvSpPr>
          <p:cNvPr id="4099" name="Rectangle 3"/>
          <p:cNvSpPr>
            <a:spLocks noGrp="1" noChangeArrowheads="1"/>
          </p:cNvSpPr>
          <p:nvPr>
            <p:ph type="body" idx="1"/>
          </p:nvPr>
        </p:nvSpPr>
        <p:spPr>
          <a:xfrm>
            <a:off x="685800" y="1718712"/>
            <a:ext cx="7772400" cy="4114800"/>
          </a:xfrm>
          <a:ln/>
        </p:spPr>
        <p:txBody>
          <a:bodyPr/>
          <a:lstStyle/>
          <a:p>
            <a:r>
              <a:rPr lang="en-US" altLang="en-US" sz="2400" dirty="0" smtClean="0"/>
              <a:t>The agreement on PHR specification is deferred until the data modulation modes are agreed</a:t>
            </a:r>
          </a:p>
          <a:p>
            <a:endParaRPr lang="en-US" altLang="en-US" sz="2400" dirty="0" smtClean="0"/>
          </a:p>
          <a:p>
            <a:r>
              <a:rPr lang="en-US" altLang="en-US" sz="2400" dirty="0" smtClean="0"/>
              <a:t>It shall be mandatory to have a mode allowing the PHR to be sent at the data modulation rate</a:t>
            </a:r>
            <a:endParaRPr lang="en-IE" altLang="en-US" sz="2400" dirty="0" smtClean="0"/>
          </a:p>
          <a:p>
            <a:endParaRPr lang="en-US" altLang="en-US" sz="2400" dirty="0"/>
          </a:p>
        </p:txBody>
      </p:sp>
    </p:spTree>
    <p:extLst>
      <p:ext uri="{BB962C8B-B14F-4D97-AF65-F5344CB8AC3E}">
        <p14:creationId xmlns:p14="http://schemas.microsoft.com/office/powerpoint/2010/main" val="315581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xfrm>
            <a:off x="685800" y="685800"/>
            <a:ext cx="7772400" cy="726976"/>
          </a:xfrm>
          <a:ln/>
        </p:spPr>
        <p:txBody>
          <a:bodyPr/>
          <a:lstStyle/>
          <a:p>
            <a:r>
              <a:rPr lang="pl-PL" altLang="en-US" sz="3200" dirty="0" smtClean="0"/>
              <a:t>Data </a:t>
            </a:r>
            <a:r>
              <a:rPr lang="en-IE" altLang="en-US" sz="3200" dirty="0" smtClean="0"/>
              <a:t>Modulation</a:t>
            </a:r>
            <a:endParaRPr lang="en-US" altLang="en-US" sz="3200" dirty="0"/>
          </a:p>
        </p:txBody>
      </p:sp>
      <p:sp>
        <p:nvSpPr>
          <p:cNvPr id="4099" name="Rectangle 3"/>
          <p:cNvSpPr>
            <a:spLocks noGrp="1" noChangeArrowheads="1"/>
          </p:cNvSpPr>
          <p:nvPr>
            <p:ph type="body" idx="1"/>
          </p:nvPr>
        </p:nvSpPr>
        <p:spPr>
          <a:xfrm>
            <a:off x="685800" y="1412776"/>
            <a:ext cx="7772400" cy="4683224"/>
          </a:xfrm>
          <a:ln/>
        </p:spPr>
        <p:txBody>
          <a:bodyPr/>
          <a:lstStyle/>
          <a:p>
            <a:r>
              <a:rPr lang="en-US" altLang="en-US" sz="2400" dirty="0" smtClean="0"/>
              <a:t>Device </a:t>
            </a:r>
            <a:r>
              <a:rPr lang="en-US" altLang="en-US" sz="2400" dirty="0" smtClean="0"/>
              <a:t>should </a:t>
            </a:r>
            <a:r>
              <a:rPr lang="en-US" altLang="en-US" sz="2400" dirty="0" smtClean="0"/>
              <a:t>support:</a:t>
            </a:r>
          </a:p>
          <a:p>
            <a:pPr lvl="1"/>
            <a:r>
              <a:rPr lang="en-US" altLang="en-US" sz="1800" dirty="0" smtClean="0"/>
              <a:t>PRF 128 MHz data modulation schemes</a:t>
            </a:r>
          </a:p>
          <a:p>
            <a:pPr lvl="2"/>
            <a:r>
              <a:rPr lang="en-IE" altLang="en-US" sz="1400" dirty="0" smtClean="0"/>
              <a:t>The base bit rate supported with this PRF shall </a:t>
            </a:r>
            <a:r>
              <a:rPr lang="en-IE" altLang="en-US" sz="1400" dirty="0"/>
              <a:t>be </a:t>
            </a:r>
            <a:r>
              <a:rPr lang="en-IE" altLang="en-US" sz="1400" dirty="0" smtClean="0"/>
              <a:t>~7 Mb/s</a:t>
            </a:r>
          </a:p>
          <a:p>
            <a:pPr lvl="2"/>
            <a:r>
              <a:rPr lang="en-IE" altLang="en-US" sz="1400" dirty="0" smtClean="0"/>
              <a:t>This shall be based on a 4 ns spacing with BPSK</a:t>
            </a:r>
            <a:r>
              <a:rPr lang="en-IE" altLang="en-US" sz="1400" dirty="0"/>
              <a:t>, using </a:t>
            </a:r>
            <a:r>
              <a:rPr lang="en-IE" altLang="en-US" sz="1400" dirty="0" smtClean="0"/>
              <a:t>8 </a:t>
            </a:r>
            <a:r>
              <a:rPr lang="en-IE" altLang="en-US" sz="1400" dirty="0"/>
              <a:t>pulses </a:t>
            </a:r>
            <a:r>
              <a:rPr lang="en-IE" altLang="en-US" sz="1400" dirty="0" smtClean="0"/>
              <a:t>per coded bit and a 32ns guard interval in each half-symbol</a:t>
            </a:r>
            <a:endParaRPr lang="en-IE" altLang="en-US" sz="1400" dirty="0"/>
          </a:p>
          <a:p>
            <a:pPr lvl="1"/>
            <a:r>
              <a:rPr lang="en-US" altLang="en-US" sz="1800" dirty="0" smtClean="0"/>
              <a:t>At </a:t>
            </a:r>
            <a:r>
              <a:rPr lang="en-US" altLang="en-US" sz="1800" dirty="0"/>
              <a:t>least one data rate that is at least double the base data rate, which may be at a higher PRF during the data payload, based on the FOM metric formula* under consideration of real frame formats (with SHR, STS </a:t>
            </a:r>
            <a:r>
              <a:rPr lang="en-US" altLang="en-US" sz="1800" dirty="0" smtClean="0"/>
              <a:t>etc.), PAPR </a:t>
            </a:r>
            <a:r>
              <a:rPr lang="en-US" altLang="en-US" sz="1800" dirty="0"/>
              <a:t>considerations, and ensuring that the waveform does not substantially violate the 0dBm/50MHz peak EIRP rule in typical use cases, at the maximum allowed mean EIRP in 1ms, and </a:t>
            </a:r>
            <a:r>
              <a:rPr lang="en-US" altLang="en-US" sz="1800" dirty="0" smtClean="0"/>
              <a:t>under the assumption that no semiconductor technology (e.g. CMOS) constraints are used as an aspect of the assessment.</a:t>
            </a:r>
            <a:endParaRPr lang="en-US" altLang="en-US" sz="1800" dirty="0"/>
          </a:p>
          <a:p>
            <a:r>
              <a:rPr lang="en-IE" altLang="en-US" sz="2400" dirty="0" smtClean="0"/>
              <a:t>The </a:t>
            </a:r>
            <a:r>
              <a:rPr lang="en-IE" altLang="en-US" sz="2400" dirty="0" smtClean="0"/>
              <a:t>FEC coding scheme(s) shall be agreed later.</a:t>
            </a:r>
            <a:endParaRPr lang="en-IE" altLang="en-US" sz="2000" dirty="0" smtClean="0"/>
          </a:p>
          <a:p>
            <a:pPr marL="0" indent="0">
              <a:buNone/>
            </a:pPr>
            <a:endParaRPr lang="en-US" altLang="en-US" sz="2000" dirty="0" smtClean="0"/>
          </a:p>
        </p:txBody>
      </p:sp>
      <mc:AlternateContent xmlns:mc="http://schemas.openxmlformats.org/markup-compatibility/2006">
        <mc:Choice xmlns:a14="http://schemas.microsoft.com/office/drawing/2010/main" Requires="a14">
          <p:sp>
            <p:nvSpPr>
              <p:cNvPr id="7" name="Rectangle 6">
                <a:extLst>
                  <a:ext uri="{FF2B5EF4-FFF2-40B4-BE49-F238E27FC236}">
                    <a16:creationId xmlns:a16="http://schemas.microsoft.com/office/drawing/2014/main" xmlns="" xmlns:lc="http://schemas.openxmlformats.org/drawingml/2006/lockedCanvas" id="{3C4C32CB-13BF-45E6-8197-A3C6A059145E}"/>
                  </a:ext>
                </a:extLst>
              </p:cNvPr>
              <p:cNvSpPr/>
              <p:nvPr/>
            </p:nvSpPr>
            <p:spPr>
              <a:xfrm>
                <a:off x="4572000" y="5877272"/>
                <a:ext cx="4392488" cy="484876"/>
              </a:xfrm>
              <a:prstGeom prst="rect">
                <a:avLst/>
              </a:prstGeom>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lvl="1"/>
                <a:r>
                  <a:rPr lang="en-IE" sz="1600" dirty="0"/>
                  <a:t>* </a:t>
                </a:r>
                <a14:m>
                  <m:oMath xmlns:m="http://schemas.openxmlformats.org/officeDocument/2006/math">
                    <m:sSub>
                      <m:sSubPr>
                        <m:ctrlPr>
                          <a:rPr lang="en-IE" sz="1600" b="1" i="1" dirty="0">
                            <a:latin typeface="Cambria Math"/>
                          </a:rPr>
                        </m:ctrlPr>
                      </m:sSubPr>
                      <m:e>
                        <m:r>
                          <a:rPr lang="en-IE" sz="1600" b="1" i="1" dirty="0">
                            <a:latin typeface="Cambria Math" panose="02040503050406030204" pitchFamily="18" charset="0"/>
                          </a:rPr>
                          <m:t>𝑭𝑶𝑴</m:t>
                        </m:r>
                      </m:e>
                      <m:sub>
                        <m:r>
                          <a:rPr lang="en-IE" sz="1600" b="1" i="1" dirty="0">
                            <a:latin typeface="Cambria Math" panose="02040503050406030204" pitchFamily="18" charset="0"/>
                          </a:rPr>
                          <m:t>𝒓</m:t>
                        </m:r>
                      </m:sub>
                    </m:sSub>
                    <m:d>
                      <m:dPr>
                        <m:ctrlPr>
                          <a:rPr lang="en-IE" sz="1600" b="1" i="1" dirty="0">
                            <a:latin typeface="Cambria Math"/>
                          </a:rPr>
                        </m:ctrlPr>
                      </m:dPr>
                      <m:e>
                        <m:r>
                          <a:rPr lang="en-IE" sz="1600" b="1" i="1" dirty="0">
                            <a:latin typeface="Cambria Math" panose="02040503050406030204" pitchFamily="18" charset="0"/>
                          </a:rPr>
                          <m:t>𝒅𝑩</m:t>
                        </m:r>
                      </m:e>
                    </m:d>
                    <m:r>
                      <a:rPr lang="en-IE" sz="1600" i="1" dirty="0">
                        <a:latin typeface="Cambria Math" panose="02040503050406030204" pitchFamily="18" charset="0"/>
                      </a:rPr>
                      <m:t>=</m:t>
                    </m:r>
                    <m:r>
                      <a:rPr lang="en-IE" sz="1600" b="1" i="1" dirty="0">
                        <a:latin typeface="Cambria Math" panose="02040503050406030204" pitchFamily="18" charset="0"/>
                      </a:rPr>
                      <m:t>𝑨</m:t>
                    </m:r>
                    <m:r>
                      <a:rPr lang="en-IE" sz="1600" b="1" i="1" dirty="0">
                        <a:latin typeface="Cambria Math" panose="02040503050406030204" pitchFamily="18" charset="0"/>
                      </a:rPr>
                      <m:t>−</m:t>
                    </m:r>
                    <m:sSub>
                      <m:sSubPr>
                        <m:ctrlPr>
                          <a:rPr lang="en-IE" sz="1600" b="1" i="1" dirty="0">
                            <a:latin typeface="Cambria Math"/>
                          </a:rPr>
                        </m:ctrlPr>
                      </m:sSubPr>
                      <m:e>
                        <m:r>
                          <a:rPr lang="en-IE" sz="1600" b="1" i="1" dirty="0">
                            <a:latin typeface="Cambria Math" panose="02040503050406030204" pitchFamily="18" charset="0"/>
                          </a:rPr>
                          <m:t>𝑨</m:t>
                        </m:r>
                      </m:e>
                      <m:sub>
                        <m:r>
                          <a:rPr lang="en-IE" sz="1600" b="1" i="1" dirty="0">
                            <a:latin typeface="Cambria Math" panose="02040503050406030204" pitchFamily="18" charset="0"/>
                          </a:rPr>
                          <m:t>𝟎</m:t>
                        </m:r>
                      </m:sub>
                    </m:sSub>
                    <m:r>
                      <a:rPr lang="en-IE" sz="1600" b="1" i="1" dirty="0">
                        <a:latin typeface="Cambria Math" panose="02040503050406030204" pitchFamily="18" charset="0"/>
                      </a:rPr>
                      <m:t>+</m:t>
                    </m:r>
                    <m:r>
                      <a:rPr lang="en-IE" sz="1600" b="1" i="1" dirty="0">
                        <a:latin typeface="Cambria Math" panose="02040503050406030204" pitchFamily="18" charset="0"/>
                      </a:rPr>
                      <m:t>𝟏𝟎</m:t>
                    </m:r>
                    <m:sSub>
                      <m:sSubPr>
                        <m:ctrlPr>
                          <a:rPr lang="en-IE" sz="1600" b="1" i="1" dirty="0">
                            <a:latin typeface="Cambria Math"/>
                          </a:rPr>
                        </m:ctrlPr>
                      </m:sSubPr>
                      <m:e>
                        <m:r>
                          <a:rPr lang="en-IE" sz="1600" b="1" i="1" dirty="0">
                            <a:latin typeface="Cambria Math" panose="02040503050406030204" pitchFamily="18" charset="0"/>
                          </a:rPr>
                          <m:t>𝒍𝒐𝒈</m:t>
                        </m:r>
                      </m:e>
                      <m:sub>
                        <m:r>
                          <a:rPr lang="en-IE" sz="1600" b="1" i="1" dirty="0">
                            <a:latin typeface="Cambria Math" panose="02040503050406030204" pitchFamily="18" charset="0"/>
                          </a:rPr>
                          <m:t>𝟏𝟎</m:t>
                        </m:r>
                      </m:sub>
                    </m:sSub>
                    <m:d>
                      <m:dPr>
                        <m:ctrlPr>
                          <a:rPr lang="en-IE" sz="1600" b="1" i="1" dirty="0">
                            <a:latin typeface="Cambria Math"/>
                          </a:rPr>
                        </m:ctrlPr>
                      </m:dPr>
                      <m:e>
                        <m:f>
                          <m:fPr>
                            <m:ctrlPr>
                              <a:rPr lang="en-IE" sz="1600" b="1" i="1" dirty="0">
                                <a:latin typeface="Cambria Math"/>
                              </a:rPr>
                            </m:ctrlPr>
                          </m:fPr>
                          <m:num>
                            <m:r>
                              <a:rPr lang="en-IE" sz="1600" b="1" i="1" dirty="0">
                                <a:latin typeface="Cambria Math" panose="02040503050406030204" pitchFamily="18" charset="0"/>
                              </a:rPr>
                              <m:t>𝒃</m:t>
                            </m:r>
                          </m:num>
                          <m:den>
                            <m:sSub>
                              <m:sSubPr>
                                <m:ctrlPr>
                                  <a:rPr lang="en-GB" sz="1600" b="1" i="1" dirty="0">
                                    <a:latin typeface="Cambria Math"/>
                                  </a:rPr>
                                </m:ctrlPr>
                              </m:sSubPr>
                              <m:e>
                                <m:r>
                                  <a:rPr lang="en-IE" sz="1600" b="1" i="1" dirty="0">
                                    <a:latin typeface="Cambria Math" panose="02040503050406030204" pitchFamily="18" charset="0"/>
                                  </a:rPr>
                                  <m:t>𝒃</m:t>
                                </m:r>
                              </m:e>
                              <m:sub>
                                <m:r>
                                  <a:rPr lang="en-IE" sz="1600" b="1" i="1" dirty="0">
                                    <a:latin typeface="Cambria Math" panose="02040503050406030204" pitchFamily="18" charset="0"/>
                                  </a:rPr>
                                  <m:t>𝟎</m:t>
                                </m:r>
                              </m:sub>
                            </m:sSub>
                          </m:den>
                        </m:f>
                      </m:e>
                    </m:d>
                  </m:oMath>
                </a14:m>
                <a:endParaRPr lang="en-IE" altLang="en-US" sz="2000" dirty="0"/>
              </a:p>
            </p:txBody>
          </p:sp>
        </mc:Choice>
        <mc:Fallback>
          <p:sp>
            <p:nvSpPr>
              <p:cNvPr id="7" name="Rectangle 6">
                <a:extLst>
                  <a:ext uri="{FF2B5EF4-FFF2-40B4-BE49-F238E27FC236}">
                    <a16:creationId xmlns:a14="http://schemas.microsoft.com/office/drawing/2010/main" xmlns:a16="http://schemas.microsoft.com/office/drawing/2014/main" xmlns="" xmlns:lc="http://schemas.openxmlformats.org/drawingml/2006/lockedCanvas" id="{3C4C32CB-13BF-45E6-8197-A3C6A059145E}"/>
                  </a:ext>
                </a:extLst>
              </p:cNvPr>
              <p:cNvSpPr>
                <a:spLocks noRot="1" noChangeAspect="1" noMove="1" noResize="1" noEditPoints="1" noAdjustHandles="1" noChangeArrowheads="1" noChangeShapeType="1" noTextEdit="1"/>
              </p:cNvSpPr>
              <p:nvPr/>
            </p:nvSpPr>
            <p:spPr>
              <a:xfrm>
                <a:off x="4572000" y="5877272"/>
                <a:ext cx="4392488" cy="484876"/>
              </a:xfrm>
              <a:prstGeom prst="rect">
                <a:avLst/>
              </a:prstGeom>
              <a:blipFill rotWithShape="1">
                <a:blip r:embed="rId3"/>
                <a:stretch>
                  <a:fillRect/>
                </a:stretch>
              </a:blipFill>
            </p:spPr>
            <p:txBody>
              <a:bodyPr/>
              <a:lstStyle/>
              <a:p>
                <a:r>
                  <a:rPr lang="en-IE">
                    <a:noFill/>
                  </a:rPr>
                  <a:t> </a:t>
                </a:r>
              </a:p>
            </p:txBody>
          </p:sp>
        </mc:Fallback>
      </mc:AlternateContent>
    </p:spTree>
    <p:extLst>
      <p:ext uri="{BB962C8B-B14F-4D97-AF65-F5344CB8AC3E}">
        <p14:creationId xmlns:p14="http://schemas.microsoft.com/office/powerpoint/2010/main" val="225812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822</Words>
  <Application>Microsoft Office PowerPoint</Application>
  <PresentationFormat>On-screen Show (4:3)</PresentationFormat>
  <Paragraphs>114</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IEEE-P802_15</vt:lpstr>
      <vt:lpstr>PowerPoint Presentation</vt:lpstr>
      <vt:lpstr>The aim of this presentation:</vt:lpstr>
      <vt:lpstr>Overall Approach</vt:lpstr>
      <vt:lpstr>Frame format:  unchanged agreed structure</vt:lpstr>
      <vt:lpstr>Preamble Symbol</vt:lpstr>
      <vt:lpstr>SFD</vt:lpstr>
      <vt:lpstr>Ciphered Sequence (STS)</vt:lpstr>
      <vt:lpstr>PHR</vt:lpstr>
      <vt:lpstr>Data Modulation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2018-06-26T07:51:37Z</dcterms:created>
  <dcterms:modified xsi:type="dcterms:W3CDTF">2018-09-13T20:04:47Z</dcterms:modified>
</cp:coreProperties>
</file>