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5972" autoAdjust="0"/>
  </p:normalViewPr>
  <p:slideViewPr>
    <p:cSldViewPr>
      <p:cViewPr varScale="1">
        <p:scale>
          <a:sx n="86" d="100"/>
          <a:sy n="86" d="100"/>
        </p:scale>
        <p:origin x="116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9/13/2018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15-18-0474-00-0vat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15-18-0474-00-0vat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5" Type="http://schemas.microsoft.com/office/2007/relationships/hdphoto" Target="../media/hdphoto1.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IN" sz="1600" dirty="0">
                <a:latin typeface="Times New Roman" pitchFamily="18" charset="0"/>
                <a:cs typeface="Times New Roman" pitchFamily="18" charset="0"/>
              </a:rPr>
              <a:t>OWC Link Using Transparent Display </a:t>
            </a:r>
            <a:r>
              <a:rPr lang="en-IN" sz="1600" dirty="0" smtClean="0">
                <a:latin typeface="Times New Roman" pitchFamily="18" charset="0"/>
                <a:cs typeface="Times New Roman" pitchFamily="18" charset="0"/>
              </a:rPr>
              <a:t>for </a:t>
            </a:r>
            <a:r>
              <a:rPr lang="en-US" sz="1600" dirty="0" smtClean="0">
                <a:latin typeface="Times New Roman" pitchFamily="18" charset="0"/>
                <a:cs typeface="Times New Roman" pitchFamily="18" charset="0"/>
              </a:rPr>
              <a:t>Automatic Railroad Switching Solution</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September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Minwoo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Song(</a:t>
            </a:r>
            <a:r>
              <a:rPr lang="en-US" sz="1600" dirty="0" err="1">
                <a:latin typeface="Times New Roman" pitchFamily="18" charset="0"/>
                <a:cs typeface="Times New Roman" pitchFamily="18" charset="0"/>
              </a:rPr>
              <a:t>Sejong</a:t>
            </a:r>
            <a:r>
              <a:rPr lang="en-US" sz="1600" dirty="0">
                <a:latin typeface="Times New Roman" pitchFamily="18" charset="0"/>
                <a:cs typeface="Times New Roman" pitchFamily="18" charset="0"/>
              </a:rPr>
              <a:t> Univ</a:t>
            </a:r>
            <a:r>
              <a:rPr lang="en-US" sz="1600" dirty="0" smtClean="0">
                <a:latin typeface="Times New Roman" pitchFamily="18" charset="0"/>
                <a:cs typeface="Times New Roman" pitchFamily="18" charset="0"/>
              </a:rPr>
              <a:t>.), </a:t>
            </a:r>
            <a:r>
              <a:rPr lang="en-IN" sz="1600" dirty="0" err="1">
                <a:latin typeface="Times New Roman" pitchFamily="18" charset="0"/>
                <a:cs typeface="Times New Roman" pitchFamily="18" charset="0"/>
              </a:rPr>
              <a:t>Soonho</a:t>
            </a:r>
            <a:r>
              <a:rPr lang="en-IN" sz="1600" dirty="0">
                <a:latin typeface="Times New Roman" pitchFamily="18" charset="0"/>
                <a:cs typeface="Times New Roman" pitchFamily="18" charset="0"/>
              </a:rPr>
              <a:t> Jung(Sunil </a:t>
            </a:r>
            <a:r>
              <a:rPr lang="en-IN" sz="1600" dirty="0" err="1">
                <a:latin typeface="Times New Roman" pitchFamily="18" charset="0"/>
                <a:cs typeface="Times New Roman" pitchFamily="18" charset="0"/>
              </a:rPr>
              <a:t>Elecomm</a:t>
            </a:r>
            <a:r>
              <a:rPr lang="en-IN" sz="1600" dirty="0">
                <a:latin typeface="Times New Roman" pitchFamily="18" charset="0"/>
                <a:cs typeface="Times New Roman" pitchFamily="18" charset="0"/>
              </a:rPr>
              <a:t> Co., LTD</a:t>
            </a:r>
            <a:r>
              <a:rPr lang="en-IN"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Chang (SYCA) , Vinayagam Mariappan (SNUST</a:t>
            </a:r>
            <a:r>
              <a:rPr lang="en-US" sz="1600" dirty="0" smtClean="0">
                <a:latin typeface="Times New Roman" pitchFamily="18" charset="0"/>
                <a:cs typeface="Times New Roman" pitchFamily="18" charset="0"/>
              </a:rPr>
              <a:t>)</a:t>
            </a:r>
          </a:p>
          <a:p>
            <a:pPr marL="228600" algn="just"/>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V2X camera communication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OWC Link Using Transparent Display for automatic railroad switch guiding solution.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VLC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4201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Automatic Railroad Switching Solution</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Transparent Display Technology</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1028" name="Picture 4" descr="https://upload.wikimedia.org/wikipedia/commons/a/a8/Railroad_switch_animation.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82151" y="1980829"/>
            <a:ext cx="1709615" cy="26670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upload.wikimedia.org/wikipedia/commons/thumb/2/26/SunsetTracksCrop.JPG/220px-SunsetTracksCrop.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416" y="2590800"/>
            <a:ext cx="2095500" cy="1724025"/>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736316"/>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Need </a:t>
            </a:r>
            <a:r>
              <a:rPr lang="en-US" altLang="ko-KR" sz="3200" b="1" dirty="0"/>
              <a:t>for Automatic Railroad Switching Solution</a:t>
            </a:r>
          </a:p>
        </p:txBody>
      </p:sp>
      <p:sp>
        <p:nvSpPr>
          <p:cNvPr id="8" name="Content Placeholder 2"/>
          <p:cNvSpPr txBox="1">
            <a:spLocks/>
          </p:cNvSpPr>
          <p:nvPr/>
        </p:nvSpPr>
        <p:spPr>
          <a:xfrm>
            <a:off x="4114800" y="1638299"/>
            <a:ext cx="5029200" cy="297180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Railroad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switch is a mechanical installation enabling railway trains to be guided from one track to another, such as at a railway junction or where a spur or siding branches off.</a:t>
            </a:r>
          </a:p>
          <a:p>
            <a:pPr marL="628650" lvl="1"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Some times it happens that switch mechanism position is  poorly visible or is set to the wrong way even though it shows correct switching position</a:t>
            </a:r>
            <a:endPar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Wrong switched way may steer a train in the wrong direction or even worse, lead to an accident.</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to provide proper track switching to avoid train accidents </a:t>
            </a: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sz="1100" dirty="0">
                <a:solidFill>
                  <a:schemeClr val="tx1"/>
                </a:solidFill>
                <a:latin typeface="Times New Roman" panose="02020603050405020304" pitchFamily="18" charset="0"/>
                <a:cs typeface="Times New Roman" panose="02020603050405020304" pitchFamily="18" charset="0"/>
              </a:rPr>
              <a:t>P</a:t>
            </a:r>
            <a:r>
              <a:rPr lang="en-US" sz="1100" dirty="0" smtClean="0">
                <a:solidFill>
                  <a:schemeClr val="tx1"/>
                </a:solidFill>
                <a:latin typeface="Times New Roman" panose="02020603050405020304" pitchFamily="18" charset="0"/>
                <a:cs typeface="Times New Roman" panose="02020603050405020304" pitchFamily="18" charset="0"/>
              </a:rPr>
              <a:t>ropose the OWC technology solutions to for right automatic railroad switch based on Train pathway to prevent train collisions</a:t>
            </a:r>
          </a:p>
          <a:p>
            <a:pPr marL="628650" lvl="1" indent="-171450" algn="just">
              <a:lnSpc>
                <a:spcPct val="150000"/>
              </a:lnSpc>
              <a:buFont typeface="Times New Roman" panose="02020603050405020304" pitchFamily="18" charset="0"/>
              <a:buChar char="˗"/>
            </a:pPr>
            <a:r>
              <a:rPr lang="en-US" sz="1100" dirty="0" smtClean="0">
                <a:solidFill>
                  <a:schemeClr val="tx1"/>
                </a:solidFill>
                <a:latin typeface="Times New Roman" panose="02020603050405020304" pitchFamily="18" charset="0"/>
                <a:cs typeface="Times New Roman" panose="02020603050405020304" pitchFamily="18" charset="0"/>
              </a:rPr>
              <a:t>Uses </a:t>
            </a:r>
            <a:r>
              <a:rPr lang="en-US" sz="1100" dirty="0">
                <a:solidFill>
                  <a:schemeClr val="tx1"/>
                </a:solidFill>
                <a:latin typeface="Times New Roman" panose="02020603050405020304" pitchFamily="18" charset="0"/>
                <a:cs typeface="Times New Roman" panose="02020603050405020304" pitchFamily="18" charset="0"/>
              </a:rPr>
              <a:t>the </a:t>
            </a:r>
            <a:r>
              <a:rPr lang="en-US" sz="1100" dirty="0" smtClean="0">
                <a:solidFill>
                  <a:schemeClr val="tx1"/>
                </a:solidFill>
                <a:latin typeface="Times New Roman" panose="02020603050405020304" pitchFamily="18" charset="0"/>
                <a:cs typeface="Times New Roman" panose="02020603050405020304" pitchFamily="18" charset="0"/>
              </a:rPr>
              <a:t>Train Engine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Windshield </a:t>
            </a:r>
            <a:r>
              <a:rPr lang="en-US" sz="1100" dirty="0" smtClean="0">
                <a:solidFill>
                  <a:schemeClr val="tx1"/>
                </a:solidFill>
                <a:latin typeface="Times New Roman" panose="02020603050405020304" pitchFamily="18" charset="0"/>
                <a:cs typeface="Times New Roman" panose="02020603050405020304" pitchFamily="18" charset="0"/>
              </a:rPr>
              <a:t>as Transmitter and CCTV installed in Railroad station as a receiver </a:t>
            </a:r>
          </a:p>
          <a:p>
            <a:pPr marL="628650" lvl="1" indent="-171450" algn="just">
              <a:lnSpc>
                <a:spcPct val="150000"/>
              </a:lnSpc>
              <a:buFont typeface="Times New Roman" panose="02020603050405020304" pitchFamily="18" charset="0"/>
              <a:buChar char="˗"/>
            </a:pPr>
            <a:r>
              <a:rPr lang="en-US" sz="1100" dirty="0">
                <a:solidFill>
                  <a:schemeClr val="tx1"/>
                </a:solidFill>
                <a:latin typeface="Times New Roman" panose="02020603050405020304" pitchFamily="18" charset="0"/>
                <a:cs typeface="Times New Roman" panose="02020603050405020304" pitchFamily="18" charset="0"/>
              </a:rPr>
              <a:t>The switch </a:t>
            </a:r>
            <a:r>
              <a:rPr lang="en-US" sz="1100" dirty="0" smtClean="0">
                <a:solidFill>
                  <a:schemeClr val="tx1"/>
                </a:solidFill>
                <a:latin typeface="Times New Roman" panose="02020603050405020304" pitchFamily="18" charset="0"/>
                <a:cs typeface="Times New Roman" panose="02020603050405020304" pitchFamily="18" charset="0"/>
              </a:rPr>
              <a:t>mechanism operated </a:t>
            </a:r>
            <a:r>
              <a:rPr lang="en-US" sz="1100" dirty="0">
                <a:solidFill>
                  <a:schemeClr val="tx1"/>
                </a:solidFill>
                <a:latin typeface="Times New Roman" panose="02020603050405020304" pitchFamily="18" charset="0"/>
                <a:cs typeface="Times New Roman" panose="02020603050405020304" pitchFamily="18" charset="0"/>
              </a:rPr>
              <a:t>remotely using an electric motor or hand-operated lever or from a nearby ground frame </a:t>
            </a:r>
            <a:r>
              <a:rPr lang="en-US" sz="1100" dirty="0" smtClean="0">
                <a:solidFill>
                  <a:schemeClr val="tx1"/>
                </a:solidFill>
                <a:latin typeface="Times New Roman" panose="02020603050405020304" pitchFamily="18" charset="0"/>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Avoids wrong path directions and Train accidents</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1" name="TextBox 2"/>
          <p:cNvSpPr txBox="1"/>
          <p:nvPr/>
        </p:nvSpPr>
        <p:spPr>
          <a:xfrm rot="5400000">
            <a:off x="136837" y="2680351"/>
            <a:ext cx="546945" cy="21544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smtClean="0"/>
              <a:t>GOOGLE</a:t>
            </a:r>
            <a:endParaRPr lang="en-US" sz="800" b="1" dirty="0"/>
          </a:p>
        </p:txBody>
      </p:sp>
      <p:sp>
        <p:nvSpPr>
          <p:cNvPr id="12" name="TextBox 53"/>
          <p:cNvSpPr txBox="1">
            <a:spLocks noChangeArrowheads="1"/>
          </p:cNvSpPr>
          <p:nvPr/>
        </p:nvSpPr>
        <p:spPr bwMode="auto">
          <a:xfrm>
            <a:off x="838200" y="4744139"/>
            <a:ext cx="21404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Railroad Switching Scenario &gt;</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12"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OWC Link Using Transparent Display Technology </a:t>
            </a:r>
          </a:p>
        </p:txBody>
      </p:sp>
      <p:grpSp>
        <p:nvGrpSpPr>
          <p:cNvPr id="7" name="Group 6"/>
          <p:cNvGrpSpPr/>
          <p:nvPr/>
        </p:nvGrpSpPr>
        <p:grpSpPr>
          <a:xfrm>
            <a:off x="462254" y="3366182"/>
            <a:ext cx="4106047" cy="1173257"/>
            <a:chOff x="809017" y="2002748"/>
            <a:chExt cx="4106047" cy="1173257"/>
          </a:xfrm>
        </p:grpSpPr>
        <p:pic>
          <p:nvPicPr>
            <p:cNvPr id="2" name="Picture 2" descr="Pack of trains of different times Free Vector"/>
            <p:cNvPicPr>
              <a:picLocks noChangeAspect="1" noChangeArrowheads="1"/>
            </p:cNvPicPr>
            <p:nvPr/>
          </p:nvPicPr>
          <p:blipFill rotWithShape="1">
            <a:blip r:embed="rId3">
              <a:extLst>
                <a:ext uri="{28A0092B-C50C-407E-A947-70E740481C1C}">
                  <a14:useLocalDpi xmlns:a14="http://schemas.microsoft.com/office/drawing/2010/main" val="0"/>
                </a:ext>
              </a:extLst>
            </a:blip>
            <a:srcRect l="17093" t="67891" r="16933" b="12779"/>
            <a:stretch/>
          </p:blipFill>
          <p:spPr bwMode="auto">
            <a:xfrm flipH="1">
              <a:off x="809017" y="2184304"/>
              <a:ext cx="2247900" cy="658586"/>
            </a:xfrm>
            <a:prstGeom prst="rect">
              <a:avLst/>
            </a:prstGeom>
            <a:noFill/>
            <a:extLst>
              <a:ext uri="{909E8E84-426E-40DD-AFC4-6F175D3DCCD1}">
                <a14:hiddenFill xmlns:a14="http://schemas.microsoft.com/office/drawing/2010/main">
                  <a:solidFill>
                    <a:srgbClr val="FFFFFF"/>
                  </a:solidFill>
                </a14:hiddenFill>
              </a:ext>
            </a:extLst>
          </p:spPr>
        </p:pic>
        <p:sp>
          <p:nvSpPr>
            <p:cNvPr id="15" name="이등변 삼각형 44"/>
            <p:cNvSpPr/>
            <p:nvPr/>
          </p:nvSpPr>
          <p:spPr>
            <a:xfrm rot="5400000" flipH="1">
              <a:off x="2829965" y="1541079"/>
              <a:ext cx="1021698" cy="1945035"/>
            </a:xfrm>
            <a:prstGeom prst="triangle">
              <a:avLst/>
            </a:prstGeom>
            <a:gradFill>
              <a:gsLst>
                <a:gs pos="100000">
                  <a:schemeClr val="accent1">
                    <a:lumMod val="5000"/>
                    <a:lumOff val="95000"/>
                    <a:alpha val="0"/>
                  </a:schemeClr>
                </a:gs>
                <a:gs pos="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6" name="Picture 2" descr="Pillar camera 3d에 대한 이미지 검색결과"/>
            <p:cNvPicPr>
              <a:picLocks noChangeAspect="1" noChangeArrowheads="1"/>
            </p:cNvPicPr>
            <p:nvPr/>
          </p:nvPicPr>
          <p:blipFill rotWithShape="1">
            <a:blip r:embed="rId4" cstate="print">
              <a:clrChange>
                <a:clrFrom>
                  <a:srgbClr val="FFFFFF"/>
                </a:clrFrom>
                <a:clrTo>
                  <a:srgbClr val="FFFFFF">
                    <a:alpha val="0"/>
                  </a:srgbClr>
                </a:clrTo>
              </a:clrChange>
              <a:extLst>
                <a:ext uri="{BEBA8EAE-BF5A-486C-A8C5-ECC9F3942E4B}">
                  <a14:imgProps xmlns:a14="http://schemas.microsoft.com/office/drawing/2010/main">
                    <a14:imgLayer r:embed="rId5">
                      <a14:imgEffect>
                        <a14:backgroundRemoval t="7380" b="41328" l="3417" r="32574">
                          <a14:foregroundMark x1="16173" y1="12915" x2="24374" y2="19188"/>
                          <a14:foregroundMark x1="30979" y1="22878" x2="10706" y2="11070"/>
                          <a14:backgroundMark x1="5467" y1="35055" x2="14123" y2="33579"/>
                          <a14:backgroundMark x1="14806" y1="32841" x2="16856" y2="36162"/>
                        </a14:backgroundRemoval>
                      </a14:imgEffect>
                    </a14:imgLayer>
                  </a14:imgProps>
                </a:ext>
                <a:ext uri="{28A0092B-C50C-407E-A947-70E740481C1C}">
                  <a14:useLocalDpi xmlns:a14="http://schemas.microsoft.com/office/drawing/2010/main" val="0"/>
                </a:ext>
              </a:extLst>
            </a:blip>
            <a:srcRect t="6815" r="63751" b="54693"/>
            <a:stretch/>
          </p:blipFill>
          <p:spPr bwMode="auto">
            <a:xfrm rot="1069178" flipH="1">
              <a:off x="4169291" y="2289647"/>
              <a:ext cx="705503" cy="500753"/>
            </a:xfrm>
            <a:prstGeom prst="rect">
              <a:avLst/>
            </a:prstGeom>
            <a:noFill/>
            <a:extLst>
              <a:ext uri="{909E8E84-426E-40DD-AFC4-6F175D3DCCD1}">
                <a14:hiddenFill xmlns:a14="http://schemas.microsoft.com/office/drawing/2010/main">
                  <a:solidFill>
                    <a:srgbClr val="FFFFFF"/>
                  </a:solidFill>
                </a14:hiddenFill>
              </a:ext>
            </a:extLst>
          </p:spPr>
        </p:pic>
        <p:pic>
          <p:nvPicPr>
            <p:cNvPr id="18" name="그림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08428" y="2286000"/>
              <a:ext cx="131068" cy="121477"/>
            </a:xfrm>
            <a:prstGeom prst="rect">
              <a:avLst/>
            </a:prstGeom>
          </p:spPr>
        </p:pic>
        <p:sp>
          <p:nvSpPr>
            <p:cNvPr id="19" name="TextBox 53"/>
            <p:cNvSpPr txBox="1">
              <a:spLocks noChangeArrowheads="1"/>
            </p:cNvSpPr>
            <p:nvPr/>
          </p:nvSpPr>
          <p:spPr bwMode="auto">
            <a:xfrm>
              <a:off x="874255" y="2929784"/>
              <a:ext cx="40408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OWC Link Using Transparent Display Technology in Train </a:t>
              </a:r>
              <a:r>
                <a:rPr kumimoji="0" lang="en-US" altLang="ko-KR" sz="1000" b="1" dirty="0" smtClean="0">
                  <a:cs typeface="Times New Roman" panose="02020603050405020304" pitchFamily="18" charset="0"/>
                </a:rPr>
                <a:t>&gt;</a:t>
              </a:r>
            </a:p>
          </p:txBody>
        </p:sp>
      </p:grpSp>
      <p:sp>
        <p:nvSpPr>
          <p:cNvPr id="24" name="Content Placeholder 2"/>
          <p:cNvSpPr txBox="1">
            <a:spLocks/>
          </p:cNvSpPr>
          <p:nvPr/>
        </p:nvSpPr>
        <p:spPr>
          <a:xfrm>
            <a:off x="4436362" y="2214502"/>
            <a:ext cx="4623868" cy="3267771"/>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Using Transparent Display Technology </a:t>
            </a:r>
            <a:endPar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Train Windshield Transparent Display</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CCTV Camera</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VTASC, SS2DC,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200m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81000" y="1981200"/>
            <a:ext cx="8305800" cy="2667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a:solidFill>
                  <a:schemeClr val="tx1"/>
                </a:solidFill>
                <a:latin typeface="Times New Roman" panose="02020603050405020304" pitchFamily="18" charset="0"/>
                <a:cs typeface="Times New Roman" panose="02020603050405020304" pitchFamily="18" charset="0"/>
              </a:rPr>
              <a:t>roposed the </a:t>
            </a:r>
            <a:r>
              <a:rPr lang="en-IN" altLang="ko-KR" sz="2000" dirty="0">
                <a:solidFill>
                  <a:schemeClr val="tx1"/>
                </a:solidFill>
                <a:latin typeface="Times New Roman" panose="02020603050405020304" pitchFamily="18" charset="0"/>
                <a:cs typeface="Times New Roman" panose="02020603050405020304" pitchFamily="18" charset="0"/>
              </a:rPr>
              <a:t>OWC Link Using Transparent Display for Automatic Railroad Switching </a:t>
            </a:r>
            <a:r>
              <a:rPr lang="en-IN" altLang="ko-KR" sz="2000" dirty="0" smtClean="0">
                <a:solidFill>
                  <a:schemeClr val="tx1"/>
                </a:solidFill>
                <a:latin typeface="Times New Roman" panose="02020603050405020304" pitchFamily="18" charset="0"/>
                <a:cs typeface="Times New Roman" panose="02020603050405020304" pitchFamily="18" charset="0"/>
              </a:rPr>
              <a:t>Solution</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Train Engine Windshield as Transmitter and CCTV installed in Railroad station as a receiver </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This solution may </a:t>
            </a:r>
            <a:r>
              <a:rPr lang="en-US" altLang="ko-KR" sz="2000" dirty="0">
                <a:solidFill>
                  <a:schemeClr val="tx1"/>
                </a:solidFill>
                <a:latin typeface="Times New Roman" panose="02020603050405020304" pitchFamily="18" charset="0"/>
                <a:cs typeface="Times New Roman" panose="02020603050405020304" pitchFamily="18" charset="0"/>
              </a:rPr>
              <a:t>prevent railway </a:t>
            </a:r>
            <a:r>
              <a:rPr lang="en-US" altLang="ko-KR" sz="2000" dirty="0" smtClean="0">
                <a:solidFill>
                  <a:schemeClr val="tx1"/>
                </a:solidFill>
                <a:latin typeface="Times New Roman" panose="02020603050405020304" pitchFamily="18" charset="0"/>
                <a:cs typeface="Times New Roman" panose="02020603050405020304" pitchFamily="18" charset="0"/>
              </a:rPr>
              <a:t>wrong path guidance and accidents or collisions.</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
        <p:nvSpPr>
          <p:cNvPr id="5"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11645</TotalTime>
  <Words>217</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굴림</vt:lpstr>
      <vt:lpstr>맑은 고딕</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471</cp:revision>
  <cp:lastPrinted>2017-05-07T15:48:38Z</cp:lastPrinted>
  <dcterms:created xsi:type="dcterms:W3CDTF">2010-05-15T17:50:32Z</dcterms:created>
  <dcterms:modified xsi:type="dcterms:W3CDTF">2018-09-13T18:51:30Z</dcterms:modified>
</cp:coreProperties>
</file>