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9/13/2018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15-18-0473-00-0vat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15-18-0473-00-0vat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LiFi/CamCom Technology for Semi-Automated Door Control ADAS Solution</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a:latin typeface="Times New Roman" pitchFamily="18" charset="0"/>
                <a:cs typeface="Times New Roman" pitchFamily="18" charset="0"/>
              </a:rPr>
              <a:t>September 2018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Minwoo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 Jeong Gon Kim(Korea Polytechnic Univ.), </a:t>
            </a:r>
            <a:r>
              <a:rPr lang="en-US" sz="1600" dirty="0" err="1">
                <a:latin typeface="Times New Roman" pitchFamily="18" charset="0"/>
                <a:cs typeface="Times New Roman" pitchFamily="18" charset="0"/>
              </a:rPr>
              <a:t>Younkwan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The Catholic University of Korea), Hyeongho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Netvision Telecom Inc., Korea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Chang (SYCA) , Vinayagam Mariappan (SNUST</a:t>
            </a:r>
            <a:r>
              <a:rPr lang="en-US" sz="1600" dirty="0" smtClean="0">
                <a:latin typeface="Times New Roman" pitchFamily="18" charset="0"/>
                <a:cs typeface="Times New Roman" pitchFamily="18" charset="0"/>
              </a:rPr>
              <a:t>)</a:t>
            </a:r>
          </a:p>
          <a:p>
            <a:pPr marL="228600" algn="just"/>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LiFi/CamCom solution for semi-automated vehicle door control ADAS function.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
        <p:nvSpPr>
          <p:cNvPr id="5" name="Content Placeholder 2"/>
          <p:cNvSpPr txBox="1">
            <a:spLocks/>
          </p:cNvSpPr>
          <p:nvPr/>
        </p:nvSpPr>
        <p:spPr>
          <a:xfrm>
            <a:off x="454981" y="2133600"/>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Semi-Automated Door Control ADAS Solutions</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Semi-Automated Door Control LiFi/CamCom Link </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1029" name="Picture 5" descr="C:\Users\Vadim\Desktop\dawdwa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5761" y="4800600"/>
            <a:ext cx="758299" cy="9659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Vadim\Desktop\ca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471373"/>
            <a:ext cx="1123767" cy="157532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5" descr="C:\Users\Vadim\Desktop\5ae8ffd4145e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399" y="1619158"/>
            <a:ext cx="3352799" cy="145415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Need </a:t>
            </a:r>
            <a:r>
              <a:rPr lang="en-US" altLang="ko-KR" sz="3200" b="1" dirty="0"/>
              <a:t>for Semi-Automated Door Control ADAS Solutions</a:t>
            </a:r>
          </a:p>
        </p:txBody>
      </p:sp>
      <p:sp>
        <p:nvSpPr>
          <p:cNvPr id="10" name="TextBox 53"/>
          <p:cNvSpPr txBox="1">
            <a:spLocks noChangeArrowheads="1"/>
          </p:cNvSpPr>
          <p:nvPr/>
        </p:nvSpPr>
        <p:spPr bwMode="auto">
          <a:xfrm>
            <a:off x="533398" y="3074738"/>
            <a:ext cx="320040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Roadway  </a:t>
            </a:r>
            <a:r>
              <a:rPr lang="en-US" altLang="ko-KR" sz="1000" b="1" dirty="0">
                <a:cs typeface="Times New Roman" panose="02020603050405020304" pitchFamily="18" charset="0"/>
              </a:rPr>
              <a:t>Collision of Car </a:t>
            </a:r>
            <a:r>
              <a:rPr lang="en-US" altLang="ko-KR" sz="1000" b="1" dirty="0" smtClean="0">
                <a:cs typeface="Times New Roman" panose="02020603050405020304" pitchFamily="18" charset="0"/>
              </a:rPr>
              <a:t>and Motorcycle </a:t>
            </a:r>
            <a:r>
              <a:rPr kumimoji="0" lang="en-US" altLang="ko-KR" sz="1000" b="1" dirty="0" smtClean="0">
                <a:cs typeface="Times New Roman" panose="02020603050405020304" pitchFamily="18" charset="0"/>
              </a:rPr>
              <a:t>&gt;</a:t>
            </a:r>
          </a:p>
        </p:txBody>
      </p:sp>
      <p:sp>
        <p:nvSpPr>
          <p:cNvPr id="11" name="Rectangle 10"/>
          <p:cNvSpPr/>
          <p:nvPr/>
        </p:nvSpPr>
        <p:spPr>
          <a:xfrm>
            <a:off x="3379199" y="3018655"/>
            <a:ext cx="609599" cy="215444"/>
          </a:xfrm>
          <a:prstGeom prst="rect">
            <a:avLst/>
          </a:prstGeom>
        </p:spPr>
        <p:txBody>
          <a:bodyPr wrap="square">
            <a:spAutoFit/>
          </a:bodyPr>
          <a:lstStyle/>
          <a:p>
            <a:pPr algn="r"/>
            <a:r>
              <a:rPr lang="en-US" sz="800" dirty="0"/>
              <a:t>GOOGLE</a:t>
            </a:r>
          </a:p>
        </p:txBody>
      </p:sp>
      <p:sp>
        <p:nvSpPr>
          <p:cNvPr id="12" name="TextBox 53"/>
          <p:cNvSpPr txBox="1">
            <a:spLocks noChangeArrowheads="1"/>
          </p:cNvSpPr>
          <p:nvPr/>
        </p:nvSpPr>
        <p:spPr bwMode="auto">
          <a:xfrm>
            <a:off x="990600" y="5766528"/>
            <a:ext cx="2667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Roadway Car </a:t>
            </a:r>
            <a:r>
              <a:rPr lang="en-US" altLang="ko-KR" sz="1000" b="1" dirty="0" smtClean="0">
                <a:cs typeface="Times New Roman" panose="02020603050405020304" pitchFamily="18" charset="0"/>
              </a:rPr>
              <a:t>Door Opening Illustration </a:t>
            </a:r>
            <a:r>
              <a:rPr kumimoji="0" lang="en-US" altLang="ko-KR" sz="1000" b="1" dirty="0" smtClean="0">
                <a:cs typeface="Times New Roman" panose="02020603050405020304" pitchFamily="18" charset="0"/>
              </a:rPr>
              <a:t>&gt;</a:t>
            </a:r>
          </a:p>
        </p:txBody>
      </p:sp>
      <p:sp>
        <p:nvSpPr>
          <p:cNvPr id="13" name="Content Placeholder 2"/>
          <p:cNvSpPr txBox="1">
            <a:spLocks/>
          </p:cNvSpPr>
          <p:nvPr/>
        </p:nvSpPr>
        <p:spPr>
          <a:xfrm>
            <a:off x="4252588" y="1828800"/>
            <a:ext cx="4654021" cy="384917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Many accidents were happened with cars and motorcycles during opening the door of cars because of people's carelessness or because of their rush</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to provide road condition confirmation before opening door in onroad condition. </a:t>
            </a: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sz="2300" dirty="0">
                <a:solidFill>
                  <a:schemeClr val="tx1"/>
                </a:solidFill>
                <a:latin typeface="Times New Roman" panose="02020603050405020304" pitchFamily="18" charset="0"/>
                <a:cs typeface="Times New Roman" panose="02020603050405020304" pitchFamily="18" charset="0"/>
              </a:rPr>
              <a:t>P</a:t>
            </a:r>
            <a:r>
              <a:rPr lang="en-US" sz="2300" dirty="0" smtClean="0">
                <a:solidFill>
                  <a:schemeClr val="tx1"/>
                </a:solidFill>
                <a:latin typeface="Times New Roman" panose="02020603050405020304" pitchFamily="18" charset="0"/>
                <a:cs typeface="Times New Roman" panose="02020603050405020304" pitchFamily="18" charset="0"/>
              </a:rPr>
              <a:t>ropose the LiFi/CamCom technology solutions to </a:t>
            </a:r>
            <a:r>
              <a:rPr lang="en-US" sz="2300" dirty="0">
                <a:solidFill>
                  <a:schemeClr val="tx1"/>
                </a:solidFill>
                <a:latin typeface="Times New Roman" panose="02020603050405020304" pitchFamily="18" charset="0"/>
                <a:cs typeface="Times New Roman" panose="02020603050405020304" pitchFamily="18" charset="0"/>
              </a:rPr>
              <a:t>prevent collision of cars and motorcycle on the road when somebody coming out from car opening the door</a:t>
            </a:r>
          </a:p>
          <a:p>
            <a:pPr marL="628650" lvl="1" indent="-171450" algn="just">
              <a:lnSpc>
                <a:spcPct val="150000"/>
              </a:lnSpc>
              <a:buFont typeface="Times New Roman" panose="02020603050405020304" pitchFamily="18" charset="0"/>
              <a:buChar char="˗"/>
            </a:pPr>
            <a:r>
              <a:rPr lang="en-US" sz="2300" dirty="0" smtClean="0">
                <a:solidFill>
                  <a:schemeClr val="tx1"/>
                </a:solidFill>
                <a:latin typeface="Times New Roman" panose="02020603050405020304" pitchFamily="18" charset="0"/>
                <a:cs typeface="Times New Roman" panose="02020603050405020304" pitchFamily="18" charset="0"/>
              </a:rPr>
              <a:t>Uses </a:t>
            </a:r>
            <a:r>
              <a:rPr lang="en-US" sz="2300" dirty="0">
                <a:solidFill>
                  <a:schemeClr val="tx1"/>
                </a:solidFill>
                <a:latin typeface="Times New Roman" panose="02020603050405020304" pitchFamily="18" charset="0"/>
                <a:cs typeface="Times New Roman" panose="02020603050405020304" pitchFamily="18" charset="0"/>
              </a:rPr>
              <a:t>the two wheelers head light and car </a:t>
            </a:r>
            <a:r>
              <a:rPr lang="en-US" sz="2300" dirty="0" smtClean="0">
                <a:solidFill>
                  <a:schemeClr val="tx1"/>
                </a:solidFill>
                <a:latin typeface="Times New Roman" panose="02020603050405020304" pitchFamily="18" charset="0"/>
                <a:cs typeface="Times New Roman" panose="02020603050405020304" pitchFamily="18" charset="0"/>
              </a:rPr>
              <a:t>mirror </a:t>
            </a:r>
            <a:r>
              <a:rPr lang="en-US" sz="2300" dirty="0">
                <a:solidFill>
                  <a:schemeClr val="tx1"/>
                </a:solidFill>
                <a:latin typeface="Times New Roman" panose="02020603050405020304" pitchFamily="18" charset="0"/>
                <a:cs typeface="Times New Roman" panose="02020603050405020304" pitchFamily="18" charset="0"/>
              </a:rPr>
              <a:t>camera  </a:t>
            </a:r>
          </a:p>
          <a:p>
            <a:pPr marL="628650" lvl="1" indent="-171450" algn="just">
              <a:lnSpc>
                <a:spcPct val="150000"/>
              </a:lnSpc>
              <a:buFont typeface="Times New Roman" panose="02020603050405020304" pitchFamily="18" charset="0"/>
              <a:buChar char="˗"/>
            </a:pP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avoid any accidents and make it more safer for passengers when they open the door of car. </a:t>
            </a:r>
            <a:endPar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286000" y="2729398"/>
            <a:ext cx="2248913" cy="1147924"/>
            <a:chOff x="2990343" y="2729398"/>
            <a:chExt cx="2248913" cy="1147924"/>
          </a:xfrm>
        </p:grpSpPr>
        <p:pic>
          <p:nvPicPr>
            <p:cNvPr id="2050" name="Picture 2" descr="C:\Users\Vadim\Desktop\imag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0343" y="2743200"/>
              <a:ext cx="2248913" cy="110913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a:stretch>
              <a:fillRect/>
            </a:stretch>
          </p:blipFill>
          <p:spPr>
            <a:xfrm>
              <a:off x="4254619" y="3797223"/>
              <a:ext cx="89766" cy="80099"/>
            </a:xfrm>
            <a:prstGeom prst="rect">
              <a:avLst/>
            </a:prstGeom>
          </p:spPr>
        </p:pic>
        <p:pic>
          <p:nvPicPr>
            <p:cNvPr id="17" name="Picture 16"/>
            <p:cNvPicPr>
              <a:picLocks noChangeAspect="1"/>
            </p:cNvPicPr>
            <p:nvPr/>
          </p:nvPicPr>
          <p:blipFill>
            <a:blip r:embed="rId4"/>
            <a:stretch>
              <a:fillRect/>
            </a:stretch>
          </p:blipFill>
          <p:spPr>
            <a:xfrm>
              <a:off x="4253634" y="2729398"/>
              <a:ext cx="89766" cy="80099"/>
            </a:xfrm>
            <a:prstGeom prst="rect">
              <a:avLst/>
            </a:prstGeom>
          </p:spPr>
        </p:pic>
      </p:gr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6" name="TextBox 5"/>
          <p:cNvSpPr txBox="1"/>
          <p:nvPr/>
        </p:nvSpPr>
        <p:spPr>
          <a:xfrm>
            <a:off x="3549291" y="3985880"/>
            <a:ext cx="766346" cy="276999"/>
          </a:xfrm>
          <a:prstGeom prst="rect">
            <a:avLst/>
          </a:prstGeom>
          <a:noFill/>
        </p:spPr>
        <p:txBody>
          <a:bodyPr wrap="square" rtlCol="0">
            <a:spAutoFit/>
          </a:bodyPr>
          <a:lstStyle/>
          <a:p>
            <a:pPr algn="ctr"/>
            <a:r>
              <a:rPr lang="en-US" sz="1200" dirty="0" smtClean="0"/>
              <a:t>Camera</a:t>
            </a:r>
          </a:p>
        </p:txBody>
      </p:sp>
      <p:sp>
        <p:nvSpPr>
          <p:cNvPr id="59" name="TextBox 58"/>
          <p:cNvSpPr txBox="1"/>
          <p:nvPr/>
        </p:nvSpPr>
        <p:spPr>
          <a:xfrm>
            <a:off x="2420383" y="3866137"/>
            <a:ext cx="1066800" cy="276999"/>
          </a:xfrm>
          <a:prstGeom prst="rect">
            <a:avLst/>
          </a:prstGeom>
          <a:noFill/>
        </p:spPr>
        <p:txBody>
          <a:bodyPr wrap="square" rtlCol="0">
            <a:spAutoFit/>
          </a:bodyPr>
          <a:lstStyle/>
          <a:p>
            <a:pPr algn="ctr"/>
            <a:r>
              <a:rPr lang="en-US" sz="1200" dirty="0" smtClean="0"/>
              <a:t>VLC</a:t>
            </a:r>
            <a:endParaRPr lang="en-US" sz="1200" dirty="0"/>
          </a:p>
        </p:txBody>
      </p:sp>
      <p:pic>
        <p:nvPicPr>
          <p:cNvPr id="2051" name="Picture 3" descr="C:\Users\Vadim\Desktop\dawdwad.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484743" y="3152715"/>
            <a:ext cx="922936" cy="1714501"/>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Straight Arrow Connector 38"/>
          <p:cNvCxnSpPr/>
          <p:nvPr/>
        </p:nvCxnSpPr>
        <p:spPr>
          <a:xfrm flipH="1" flipV="1">
            <a:off x="3592255" y="3852238"/>
            <a:ext cx="313240" cy="1340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Isosceles Triangle 50"/>
          <p:cNvSpPr/>
          <p:nvPr/>
        </p:nvSpPr>
        <p:spPr>
          <a:xfrm rot="16200000">
            <a:off x="2152463" y="2829687"/>
            <a:ext cx="908860" cy="2313154"/>
          </a:xfrm>
          <a:prstGeom prst="triangle">
            <a:avLst>
              <a:gd name="adj" fmla="val 53585"/>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Semi-Automated </a:t>
            </a:r>
            <a:r>
              <a:rPr lang="en-US" altLang="ko-KR" sz="3200" b="1" dirty="0"/>
              <a:t>Door Control LiFi/CamCom Link </a:t>
            </a:r>
          </a:p>
        </p:txBody>
      </p:sp>
      <p:sp>
        <p:nvSpPr>
          <p:cNvPr id="19" name="Content Placeholder 2"/>
          <p:cNvSpPr txBox="1">
            <a:spLocks/>
          </p:cNvSpPr>
          <p:nvPr/>
        </p:nvSpPr>
        <p:spPr>
          <a:xfrm>
            <a:off x="4987119" y="2029856"/>
            <a:ext cx="3799585" cy="326777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V2V LiFi/CamCom </a:t>
            </a:r>
            <a:r>
              <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endPar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Head Lights</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200m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cxnSp>
        <p:nvCxnSpPr>
          <p:cNvPr id="23" name="Straight Arrow Connector 22"/>
          <p:cNvCxnSpPr/>
          <p:nvPr/>
        </p:nvCxnSpPr>
        <p:spPr>
          <a:xfrm flipH="1" flipV="1">
            <a:off x="1487529" y="4014527"/>
            <a:ext cx="250194" cy="2775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257546" y="4268760"/>
            <a:ext cx="870419" cy="276999"/>
          </a:xfrm>
          <a:prstGeom prst="rect">
            <a:avLst/>
          </a:prstGeom>
          <a:noFill/>
        </p:spPr>
        <p:txBody>
          <a:bodyPr wrap="square" rtlCol="0">
            <a:spAutoFit/>
          </a:bodyPr>
          <a:lstStyle/>
          <a:p>
            <a:pPr algn="ctr"/>
            <a:r>
              <a:rPr lang="en-US" sz="1200" dirty="0" smtClean="0"/>
              <a:t>Head Light</a:t>
            </a:r>
          </a:p>
        </p:txBody>
      </p:sp>
      <p:sp>
        <p:nvSpPr>
          <p:cNvPr id="25" name="TextBox 53"/>
          <p:cNvSpPr txBox="1">
            <a:spLocks noChangeArrowheads="1"/>
          </p:cNvSpPr>
          <p:nvPr/>
        </p:nvSpPr>
        <p:spPr bwMode="auto">
          <a:xfrm>
            <a:off x="946211" y="4725318"/>
            <a:ext cx="30337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Motorcycle to Car V2V LiFi/CamCom Link </a:t>
            </a:r>
            <a:r>
              <a:rPr kumimoji="0" lang="en-US" altLang="ko-KR" sz="1000" b="1" dirty="0" smtClean="0">
                <a:cs typeface="Times New Roman" panose="02020603050405020304" pitchFamily="18" charset="0"/>
              </a:rPr>
              <a:t>&gt;</a:t>
            </a:r>
          </a:p>
        </p:txBody>
      </p:sp>
      <p:sp>
        <p:nvSpPr>
          <p:cNvPr id="26" name="Content Placeholder 2"/>
          <p:cNvSpPr txBox="1">
            <a:spLocks/>
          </p:cNvSpPr>
          <p:nvPr/>
        </p:nvSpPr>
        <p:spPr>
          <a:xfrm>
            <a:off x="629156" y="5336116"/>
            <a:ext cx="4628644" cy="93864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Motorcycle head lighting system  and Side Mirror Cameras in the car to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Semi-Automated Door Control ADAS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Solutions using LiFi/CamCom technology.</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just">
              <a:lnSpc>
                <a:spcPct val="150000"/>
              </a:lnSpc>
            </a:pP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
        <p:nvSpPr>
          <p:cNvPr id="5" name="Content Placeholder 2"/>
          <p:cNvSpPr txBox="1">
            <a:spLocks/>
          </p:cNvSpPr>
          <p:nvPr/>
        </p:nvSpPr>
        <p:spPr>
          <a:xfrm>
            <a:off x="452761" y="1892461"/>
            <a:ext cx="8310239" cy="4114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Semi-Automated Door Control ADAS Solutions using LiFi/CamCom technology</a:t>
            </a:r>
            <a:endPar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Motorcycle head lighting system  and Side Mirror Cameras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enable LiFi/CamCom connectivity between Cars using Motorcycle</a:t>
            </a:r>
          </a:p>
          <a:p>
            <a:pPr marL="285750" indent="-285750" algn="just">
              <a:lnSpc>
                <a:spcPct val="150000"/>
              </a:lnSpc>
              <a:buFont typeface="Arial" panose="020B0604020202020204" pitchFamily="34" charset="0"/>
              <a:buChar char="•"/>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Reduce 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accidental condition of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peoples careless drive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traffic rush time drive</a:t>
            </a: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14774</TotalTime>
  <Words>329</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굴림</vt:lpstr>
      <vt:lpstr>맑은 고딕</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517</cp:revision>
  <cp:lastPrinted>2017-05-07T15:48:38Z</cp:lastPrinted>
  <dcterms:created xsi:type="dcterms:W3CDTF">2010-05-15T17:50:32Z</dcterms:created>
  <dcterms:modified xsi:type="dcterms:W3CDTF">2018-09-13T18:49:14Z</dcterms:modified>
</cp:coreProperties>
</file>