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09" r:id="rId4"/>
    <p:sldId id="310"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4" autoAdjust="0"/>
    <p:restoredTop sz="96159" autoAdjust="0"/>
  </p:normalViewPr>
  <p:slideViewPr>
    <p:cSldViewPr>
      <p:cViewPr varScale="1">
        <p:scale>
          <a:sx n="86" d="100"/>
          <a:sy n="86" d="100"/>
        </p:scale>
        <p:origin x="116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9/13/2018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9/13/2018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251956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9/13/2018</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4478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September 2018</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15-18-0472-00-0vat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March 2018</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15-18-0472-00-0vat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9/13/2018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9/13/2018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67710"/>
            <a:ext cx="9144000" cy="5755422"/>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a:t>
            </a:r>
            <a:r>
              <a:rPr lang="en-US" sz="1600" dirty="0" smtClean="0">
                <a:latin typeface="Times New Roman" pitchFamily="18" charset="0"/>
                <a:cs typeface="Times New Roman" pitchFamily="18" charset="0"/>
              </a:rPr>
              <a:t> </a:t>
            </a:r>
            <a:r>
              <a:rPr lang="en-US" altLang="ko-KR" sz="1600" dirty="0">
                <a:latin typeface="Times New Roman" panose="02020603050405020304" pitchFamily="18" charset="0"/>
                <a:ea typeface="굴림" panose="020B0600000101010101" pitchFamily="50" charset="-127"/>
                <a:cs typeface="Times New Roman" panose="02020603050405020304" pitchFamily="18" charset="0"/>
              </a:rPr>
              <a:t>LiFi/CamCom Link </a:t>
            </a:r>
            <a:r>
              <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rPr>
              <a:t>for Vehicle Access </a:t>
            </a:r>
            <a:r>
              <a:rPr lang="en-US" altLang="ko-KR" sz="1600" dirty="0">
                <a:latin typeface="Times New Roman" panose="02020603050405020304" pitchFamily="18" charset="0"/>
                <a:ea typeface="굴림" panose="020B0600000101010101" pitchFamily="50" charset="-127"/>
                <a:cs typeface="Times New Roman" panose="02020603050405020304" pitchFamily="18" charset="0"/>
              </a:rPr>
              <a:t>Control Solution in </a:t>
            </a:r>
            <a:r>
              <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rPr>
              <a:t>High </a:t>
            </a:r>
            <a:r>
              <a:rPr lang="en-US" altLang="ko-KR" sz="1600" dirty="0">
                <a:latin typeface="Times New Roman" panose="02020603050405020304" pitchFamily="18" charset="0"/>
                <a:ea typeface="굴림" panose="020B0600000101010101" pitchFamily="50" charset="-127"/>
                <a:cs typeface="Times New Roman" panose="02020603050405020304" pitchFamily="18" charset="0"/>
              </a:rPr>
              <a:t>Security Facility Area </a:t>
            </a:r>
            <a:endPar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endParaRPr>
          </a:p>
          <a:p>
            <a:pPr marL="228600"/>
            <a:endParaRPr lang="en-US" sz="1600" b="1" dirty="0" smtClean="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Date Submitted: </a:t>
            </a:r>
            <a:r>
              <a:rPr lang="en-US" sz="1600" dirty="0" smtClean="0">
                <a:latin typeface="Times New Roman" pitchFamily="18" charset="0"/>
                <a:cs typeface="Times New Roman" pitchFamily="18" charset="0"/>
              </a:rPr>
              <a:t>September 2018	</a:t>
            </a: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Jaesang </a:t>
            </a:r>
            <a:r>
              <a:rPr lang="en-US" sz="1600" dirty="0" smtClean="0">
                <a:latin typeface="Times New Roman" pitchFamily="18" charset="0"/>
                <a:cs typeface="Times New Roman" pitchFamily="18" charset="0"/>
              </a:rPr>
              <a:t>Cha, </a:t>
            </a:r>
            <a:r>
              <a:rPr lang="en-US" sz="1600" dirty="0">
                <a:latin typeface="Times New Roman" pitchFamily="18" charset="0"/>
                <a:cs typeface="Times New Roman" pitchFamily="18" charset="0"/>
              </a:rPr>
              <a:t>Minwoo </a:t>
            </a:r>
            <a:r>
              <a:rPr lang="en-US" sz="1600" dirty="0" smtClean="0">
                <a:latin typeface="Times New Roman" pitchFamily="18" charset="0"/>
                <a:cs typeface="Times New Roman" pitchFamily="18" charset="0"/>
              </a:rPr>
              <a:t>Lee (</a:t>
            </a:r>
            <a:r>
              <a:rPr lang="en-US" sz="1600" dirty="0">
                <a:latin typeface="Times New Roman" pitchFamily="18" charset="0"/>
                <a:cs typeface="Times New Roman" pitchFamily="18" charset="0"/>
              </a:rPr>
              <a:t>SNUST), Jeong Gon Kim(Korea Polytechnic Univ.), Il-</a:t>
            </a:r>
            <a:r>
              <a:rPr lang="en-US" sz="1600" dirty="0" err="1">
                <a:latin typeface="Times New Roman" pitchFamily="18" charset="0"/>
                <a:cs typeface="Times New Roman" pitchFamily="18" charset="0"/>
              </a:rPr>
              <a:t>kyoo</a:t>
            </a:r>
            <a:r>
              <a:rPr lang="en-US" sz="1600" dirty="0">
                <a:latin typeface="Times New Roman" pitchFamily="18" charset="0"/>
                <a:cs typeface="Times New Roman" pitchFamily="18" charset="0"/>
              </a:rPr>
              <a:t> Lee(</a:t>
            </a:r>
            <a:r>
              <a:rPr lang="en-US" sz="1600" dirty="0" err="1">
                <a:latin typeface="Times New Roman" pitchFamily="18" charset="0"/>
                <a:cs typeface="Times New Roman" pitchFamily="18" charset="0"/>
              </a:rPr>
              <a:t>Kongju</a:t>
            </a:r>
            <a:r>
              <a:rPr lang="en-US" sz="1600" dirty="0">
                <a:latin typeface="Times New Roman" pitchFamily="18" charset="0"/>
                <a:cs typeface="Times New Roman" pitchFamily="18" charset="0"/>
              </a:rPr>
              <a:t> Nat’ Univ.) </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Sooyoung</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Chang (SYCA) , Vinayagam Mariappan (SNUST)</a:t>
            </a:r>
          </a:p>
          <a:p>
            <a:pPr marL="228600" algn="just"/>
            <a:endParaRPr lang="en-US" sz="1600" b="1"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+82-2-970-6431, FAX: +82-2-970-6123, E-Mail: chajs@seoultech.ac.kr </a:t>
            </a: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smtClean="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a:t>
            </a:r>
            <a:r>
              <a:rPr lang="en-US" altLang="ko-KR" sz="1600" dirty="0" smtClean="0">
                <a:latin typeface="Times New Roman" pitchFamily="18" charset="0"/>
                <a:cs typeface="Times New Roman" pitchFamily="18" charset="0"/>
              </a:rPr>
              <a:t>V2I LiFi/CamCom Link </a:t>
            </a:r>
            <a:r>
              <a:rPr lang="en-US" altLang="ko-KR" sz="1600" dirty="0">
                <a:latin typeface="Times New Roman" pitchFamily="18" charset="0"/>
                <a:cs typeface="Times New Roman" pitchFamily="18" charset="0"/>
              </a:rPr>
              <a:t>design consideration for VAT. </a:t>
            </a:r>
            <a:r>
              <a:rPr lang="en-US" altLang="ko-KR" sz="1600" dirty="0" smtClean="0">
                <a:latin typeface="Times New Roman" pitchFamily="18" charset="0"/>
                <a:cs typeface="Times New Roman" pitchFamily="18" charset="0"/>
              </a:rPr>
              <a:t>This proposed LiFi/CamCom solution used for secured </a:t>
            </a:r>
            <a:r>
              <a:rPr lang="en-US" altLang="ko-KR" sz="1600" dirty="0">
                <a:latin typeface="Times New Roman" panose="02020603050405020304" pitchFamily="18" charset="0"/>
                <a:ea typeface="굴림" panose="020B0600000101010101" pitchFamily="50" charset="-127"/>
                <a:cs typeface="Times New Roman" panose="02020603050405020304" pitchFamily="18" charset="0"/>
              </a:rPr>
              <a:t>Vehicle</a:t>
            </a:r>
            <a:r>
              <a:rPr lang="en-US" altLang="ko-KR" sz="1600" dirty="0" smtClean="0">
                <a:latin typeface="Times New Roman" pitchFamily="18" charset="0"/>
                <a:cs typeface="Times New Roman" pitchFamily="18" charset="0"/>
              </a:rPr>
              <a:t> access control solution in high security facility area. This VAT  </a:t>
            </a:r>
            <a:r>
              <a:rPr lang="en-US" altLang="ko-KR" sz="1600" dirty="0">
                <a:latin typeface="Times New Roman" pitchFamily="18" charset="0"/>
                <a:cs typeface="Times New Roman" pitchFamily="18" charset="0"/>
              </a:rPr>
              <a:t>to operate on the application services like ITS, ADAS</a:t>
            </a:r>
            <a:r>
              <a:rPr lang="en-US" altLang="ko-KR" sz="1600" dirty="0" smtClean="0">
                <a:latin typeface="Times New Roman" pitchFamily="18" charset="0"/>
                <a:cs typeface="Times New Roman" pitchFamily="18" charset="0"/>
              </a:rPr>
              <a:t>, IoT/IoL, etc. </a:t>
            </a:r>
            <a:r>
              <a:rPr lang="en-US" altLang="ko-KR" sz="1600" dirty="0">
                <a:latin typeface="Times New Roman" pitchFamily="18" charset="0"/>
                <a:cs typeface="Times New Roman" pitchFamily="18" charset="0"/>
              </a:rPr>
              <a:t>on road </a:t>
            </a:r>
            <a:r>
              <a:rPr lang="en-US" altLang="ko-KR" sz="1600" dirty="0" smtClean="0">
                <a:latin typeface="Times New Roman" pitchFamily="18" charset="0"/>
                <a:cs typeface="Times New Roman" pitchFamily="18" charset="0"/>
              </a:rPr>
              <a:t>condition. Also </a:t>
            </a:r>
            <a:r>
              <a:rPr lang="en-US" altLang="ko-KR" sz="1600" dirty="0">
                <a:latin typeface="Times New Roman" pitchFamily="18" charset="0"/>
                <a:cs typeface="Times New Roman" pitchFamily="18" charset="0"/>
              </a:rPr>
              <a:t>this can be used for </a:t>
            </a:r>
            <a:r>
              <a:rPr lang="en-US" altLang="ko-KR" sz="1600" dirty="0" smtClean="0">
                <a:latin typeface="Times New Roman" pitchFamily="18" charset="0"/>
                <a:cs typeface="Times New Roman" pitchFamily="18" charset="0"/>
              </a:rPr>
              <a:t>LEDIT</a:t>
            </a:r>
            <a:r>
              <a:rPr lang="en-US" altLang="ko-KR" sz="1600" dirty="0">
                <a:latin typeface="Times New Roman" pitchFamily="18" charset="0"/>
                <a:cs typeface="Times New Roman" pitchFamily="18" charset="0"/>
              </a:rPr>
              <a:t>, Digital Signage </a:t>
            </a:r>
            <a:r>
              <a:rPr lang="en-US" altLang="ko-KR" sz="1600" dirty="0" smtClean="0">
                <a:latin typeface="Times New Roman" pitchFamily="18" charset="0"/>
                <a:cs typeface="Times New Roman" pitchFamily="18" charset="0"/>
              </a:rPr>
              <a:t>with connected information services </a:t>
            </a:r>
            <a:r>
              <a:rPr lang="en-US" altLang="ko-KR" sz="1600" dirty="0">
                <a:latin typeface="Times New Roman" pitchFamily="18" charset="0"/>
                <a:cs typeface="Times New Roman" pitchFamily="18" charset="0"/>
              </a:rPr>
              <a:t>etc</a:t>
            </a:r>
            <a:r>
              <a:rPr lang="en-US" altLang="ko-KR" sz="1600" dirty="0" smtClean="0">
                <a:latin typeface="Times New Roman" pitchFamily="18" charset="0"/>
                <a:cs typeface="Times New Roman" pitchFamily="18" charset="0"/>
              </a:rPr>
              <a:t>.</a:t>
            </a:r>
          </a:p>
          <a:p>
            <a:pPr marL="228600" algn="just">
              <a:spcBef>
                <a:spcPts val="600"/>
              </a:spcBef>
              <a:spcAft>
                <a:spcPts val="600"/>
              </a:spcAft>
            </a:pPr>
            <a:r>
              <a:rPr lang="en-US" sz="1600" b="1" dirty="0" smtClean="0">
                <a:latin typeface="Times New Roman" pitchFamily="18" charset="0"/>
                <a:cs typeface="Times New Roman" pitchFamily="18" charset="0"/>
              </a:rPr>
              <a:t>Purpose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p</a:t>
            </a:r>
            <a:r>
              <a:rPr lang="en-US" sz="1600" dirty="0" smtClean="0">
                <a:latin typeface="Times New Roman" pitchFamily="18" charset="0"/>
                <a:cs typeface="Times New Roman" pitchFamily="18" charset="0"/>
              </a:rPr>
              <a:t>rovided concept </a:t>
            </a:r>
            <a:r>
              <a:rPr lang="en-US" sz="1600" dirty="0">
                <a:latin typeface="Times New Roman" pitchFamily="18" charset="0"/>
                <a:cs typeface="Times New Roman" pitchFamily="18" charset="0"/>
              </a:rPr>
              <a:t>models of </a:t>
            </a:r>
            <a:r>
              <a:rPr lang="en-US" sz="1600" dirty="0" smtClean="0">
                <a:latin typeface="Times New Roman" pitchFamily="18" charset="0"/>
                <a:cs typeface="Times New Roman" pitchFamily="18" charset="0"/>
              </a:rPr>
              <a:t> Light Communication based LiFi/CamCom solution 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spcBef>
                <a:spcPts val="600"/>
              </a:spcBef>
              <a:spcAft>
                <a:spcPts val="600"/>
              </a:spcAft>
            </a:pPr>
            <a:r>
              <a:rPr lang="en-US" sz="1600" b="1" dirty="0" smtClean="0">
                <a:latin typeface="Times New Roman" pitchFamily="18" charset="0"/>
                <a:cs typeface="Times New Roman" pitchFamily="18" charset="0"/>
              </a:rPr>
              <a:t>Notice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ea typeface="굴림" panose="020B0600000101010101" pitchFamily="50" charset="-127"/>
              </a:rPr>
              <a:t>Contents</a:t>
            </a:r>
            <a:endParaRPr lang="en-US" sz="3200" b="1" dirty="0"/>
          </a:p>
        </p:txBody>
      </p:sp>
      <p:sp>
        <p:nvSpPr>
          <p:cNvPr id="7" name="Content Placeholder 2"/>
          <p:cNvSpPr txBox="1">
            <a:spLocks/>
          </p:cNvSpPr>
          <p:nvPr/>
        </p:nvSpPr>
        <p:spPr>
          <a:xfrm>
            <a:off x="495300" y="2033587"/>
            <a:ext cx="8496300" cy="23860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150000"/>
              </a:lnSpc>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 for Secured Access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Control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Solution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High Security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Areas</a:t>
            </a:r>
          </a:p>
          <a:p>
            <a:pPr marL="342900" indent="-342900" algn="l">
              <a:lnSpc>
                <a:spcPct val="150000"/>
              </a:lnSpc>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lnSpc>
                <a:spcPct val="150000"/>
              </a:lnSpc>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Secured Vehicle Access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Control LiFi/CamCom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Link</a:t>
            </a:r>
          </a:p>
          <a:p>
            <a:pPr marL="342900" indent="-342900" algn="l">
              <a:lnSpc>
                <a:spcPct val="150000"/>
              </a:lnSpc>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lnSpc>
                <a:spcPct val="150000"/>
              </a:lnSpc>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685800"/>
            <a:ext cx="9144000" cy="11485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a:r>
              <a:rPr lang="en-US" altLang="ko-KR" sz="3200" b="1" dirty="0"/>
              <a:t>Needs for Secured Access Control Solution in High Security </a:t>
            </a:r>
            <a:r>
              <a:rPr lang="en-US" altLang="ko-KR" sz="3200" b="1" dirty="0" smtClean="0"/>
              <a:t>Areas</a:t>
            </a:r>
            <a:endParaRPr lang="en-US" altLang="ko-KR" sz="3200" b="1" dirty="0"/>
          </a:p>
        </p:txBody>
      </p:sp>
      <p:sp>
        <p:nvSpPr>
          <p:cNvPr id="22" name="TextBox 21"/>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89" name="Content Placeholder 2"/>
          <p:cNvSpPr txBox="1">
            <a:spLocks/>
          </p:cNvSpPr>
          <p:nvPr/>
        </p:nvSpPr>
        <p:spPr>
          <a:xfrm>
            <a:off x="3689349" y="1752600"/>
            <a:ext cx="5454651" cy="434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endParaRPr lang="en-US" altLang="ko-KR" sz="1200" dirty="0">
              <a:solidFill>
                <a:srgbClr val="FF0000"/>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a military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base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or a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high security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facility, access control systems for external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vehicles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proceed through complex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procedures</a:t>
            </a:r>
          </a:p>
          <a:p>
            <a:pPr marL="628650" lvl="1" indent="-171450" algn="just">
              <a:lnSpc>
                <a:spcPct val="150000"/>
              </a:lnSpc>
              <a:buFont typeface="Times New Roman" panose="02020603050405020304" pitchFamily="18" charset="0"/>
              <a:buChar char="˗"/>
            </a:pP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When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entering security facilities, time is delayed due to briefing and writing of the correct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purpose.</a:t>
            </a:r>
          </a:p>
          <a:p>
            <a:pPr marL="628650" lvl="1" indent="-171450" algn="just">
              <a:lnSpc>
                <a:spcPct val="150000"/>
              </a:lnSpc>
              <a:buFont typeface="Times New Roman" panose="02020603050405020304" pitchFamily="18" charset="0"/>
              <a:buChar char="˗"/>
            </a:pP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 secured real-time verification for Vehicle permission to passes through the high security areas</a:t>
            </a:r>
          </a:p>
          <a:p>
            <a:pPr marL="628650" lvl="1" indent="-171450" algn="just">
              <a:lnSpc>
                <a:spcPct val="150000"/>
              </a:lnSpc>
              <a:buFont typeface="Times New Roman" panose="02020603050405020304" pitchFamily="18" charset="0"/>
              <a:buChar char="˗"/>
            </a:pP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solution is needed to improve ineffective security facility access control systems</a:t>
            </a:r>
          </a:p>
          <a:p>
            <a:pPr marL="285750" indent="-285750" algn="just">
              <a:lnSpc>
                <a:spcPct val="150000"/>
              </a:lnSpc>
              <a:buFont typeface="Arial" panose="020B0604020202020204" pitchFamily="34" charset="0"/>
              <a:buChar char="•"/>
            </a:pPr>
            <a:r>
              <a:rPr lang="en-US" altLang="ko-KR" sz="1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Basic Concept</a:t>
            </a:r>
            <a:endParaRPr lang="en-US" altLang="ko-KR" sz="12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the Vehicle headlights and security verification area installed CCTV camera to establish the LiFi/CamCom Link for Security Facility Access Control</a:t>
            </a:r>
            <a:endParaRPr lang="en-US" altLang="ko-KR" sz="1100" dirty="0">
              <a:solidFill>
                <a:srgbClr val="FF0000"/>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principle of this technology is to receive related information data through communication based on LiFi/CamCom link using head light attached to vehicle and camera attached to guard shack.</a:t>
            </a:r>
            <a:endParaRPr lang="en-US" altLang="ko-KR" sz="1100" dirty="0" smtClean="0">
              <a:solidFill>
                <a:srgbClr val="FF0000"/>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system controls the access by transferring the pre-uploaded information of the vehicle occupant to the </a:t>
            </a:r>
            <a:r>
              <a:rPr lang="en-US" altLang="ko-KR" sz="11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guard shack.</a:t>
            </a:r>
            <a:endPar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grpSp>
        <p:nvGrpSpPr>
          <p:cNvPr id="3" name="그룹 2"/>
          <p:cNvGrpSpPr/>
          <p:nvPr/>
        </p:nvGrpSpPr>
        <p:grpSpPr>
          <a:xfrm>
            <a:off x="304800" y="2012244"/>
            <a:ext cx="3384550" cy="3958348"/>
            <a:chOff x="304800" y="2057400"/>
            <a:chExt cx="3384550" cy="3958348"/>
          </a:xfrm>
        </p:grpSpPr>
        <p:pic>
          <p:nvPicPr>
            <p:cNvPr id="1032" name="Picture 8" descr="ìë³ì ì¶ìì°¨ëì ëí ì´ë¯¸ì§ ê²ìê²°ê³¼"/>
            <p:cNvPicPr>
              <a:picLocks noChangeAspect="1" noChangeArrowheads="1"/>
            </p:cNvPicPr>
            <p:nvPr/>
          </p:nvPicPr>
          <p:blipFill rotWithShape="1">
            <a:blip r:embed="rId3">
              <a:extLst>
                <a:ext uri="{28A0092B-C50C-407E-A947-70E740481C1C}">
                  <a14:useLocalDpi xmlns:a14="http://schemas.microsoft.com/office/drawing/2010/main" val="0"/>
                </a:ext>
              </a:extLst>
            </a:blip>
            <a:srcRect t="15487" r="8283" b="296"/>
            <a:stretch/>
          </p:blipFill>
          <p:spPr bwMode="auto">
            <a:xfrm>
              <a:off x="304801" y="2057400"/>
              <a:ext cx="3384549" cy="17738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ë³´ììì¤ ì¶ìì°¨ëì ëí ì´ë¯¸ì§ ê²ìê²°ê³¼"/>
            <p:cNvPicPr>
              <a:picLocks noChangeAspect="1" noChangeArrowheads="1"/>
            </p:cNvPicPr>
            <p:nvPr/>
          </p:nvPicPr>
          <p:blipFill rotWithShape="1">
            <a:blip r:embed="rId4">
              <a:extLst>
                <a:ext uri="{28A0092B-C50C-407E-A947-70E740481C1C}">
                  <a14:useLocalDpi xmlns:a14="http://schemas.microsoft.com/office/drawing/2010/main" val="0"/>
                </a:ext>
              </a:extLst>
            </a:blip>
            <a:srcRect r="13433"/>
            <a:stretch/>
          </p:blipFill>
          <p:spPr bwMode="auto">
            <a:xfrm>
              <a:off x="304800" y="3870253"/>
              <a:ext cx="3384549" cy="1773866"/>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53"/>
            <p:cNvSpPr txBox="1">
              <a:spLocks noChangeArrowheads="1"/>
            </p:cNvSpPr>
            <p:nvPr/>
          </p:nvSpPr>
          <p:spPr bwMode="auto">
            <a:xfrm>
              <a:off x="616386" y="5769527"/>
              <a:ext cx="27584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a:t>Security Facility Access </a:t>
              </a:r>
              <a:r>
                <a:rPr lang="en-US" altLang="ko-KR" sz="1000" b="1" dirty="0" smtClean="0"/>
                <a:t>Control</a:t>
              </a:r>
              <a:r>
                <a:rPr lang="en-IN" altLang="ko-KR" sz="1000" b="1" dirty="0" smtClean="0">
                  <a:cs typeface="Times New Roman" panose="02020603050405020304" pitchFamily="18" charset="0"/>
                </a:rPr>
                <a:t> </a:t>
              </a:r>
              <a:r>
                <a:rPr lang="en-US" altLang="ko-KR" sz="1000" b="1" dirty="0" smtClean="0">
                  <a:cs typeface="Times New Roman" panose="02020603050405020304" pitchFamily="18" charset="0"/>
                </a:rPr>
                <a:t>&gt;</a:t>
              </a:r>
              <a:endParaRPr kumimoji="0" lang="en-US" altLang="ko-KR" sz="1000" b="1" dirty="0" smtClean="0">
                <a:cs typeface="Times New Roman" panose="02020603050405020304" pitchFamily="18" charset="0"/>
              </a:endParaRPr>
            </a:p>
          </p:txBody>
        </p:sp>
      </p:grpSp>
      <p:sp>
        <p:nvSpPr>
          <p:cNvPr id="10" name="Rectangle 9"/>
          <p:cNvSpPr/>
          <p:nvPr/>
        </p:nvSpPr>
        <p:spPr>
          <a:xfrm>
            <a:off x="3253387" y="5598963"/>
            <a:ext cx="557380" cy="215444"/>
          </a:xfrm>
          <a:prstGeom prst="rect">
            <a:avLst/>
          </a:prstGeom>
        </p:spPr>
        <p:txBody>
          <a:bodyPr wrap="square">
            <a:spAutoFit/>
          </a:bodyPr>
          <a:lstStyle/>
          <a:p>
            <a:pPr algn="r"/>
            <a:r>
              <a:rPr lang="en-US" sz="800" dirty="0"/>
              <a:t>GOOGLE</a:t>
            </a:r>
          </a:p>
        </p:txBody>
      </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grpSp>
        <p:nvGrpSpPr>
          <p:cNvPr id="16" name="그룹 15"/>
          <p:cNvGrpSpPr/>
          <p:nvPr/>
        </p:nvGrpSpPr>
        <p:grpSpPr>
          <a:xfrm>
            <a:off x="457199" y="4401020"/>
            <a:ext cx="4391397" cy="1237780"/>
            <a:chOff x="287182" y="3886200"/>
            <a:chExt cx="4211496" cy="1187072"/>
          </a:xfrm>
        </p:grpSpPr>
        <p:grpSp>
          <p:nvGrpSpPr>
            <p:cNvPr id="20" name="그룹 19"/>
            <p:cNvGrpSpPr/>
            <p:nvPr/>
          </p:nvGrpSpPr>
          <p:grpSpPr>
            <a:xfrm>
              <a:off x="287182" y="3886200"/>
              <a:ext cx="4211496" cy="1187072"/>
              <a:chOff x="189396" y="4213036"/>
              <a:chExt cx="4211496" cy="1263272"/>
            </a:xfrm>
          </p:grpSpPr>
          <p:sp>
            <p:nvSpPr>
              <p:cNvPr id="24" name="모서리가 둥근 직사각형 23"/>
              <p:cNvSpPr/>
              <p:nvPr/>
            </p:nvSpPr>
            <p:spPr>
              <a:xfrm>
                <a:off x="189396" y="4213036"/>
                <a:ext cx="4211496" cy="1263272"/>
              </a:xfrm>
              <a:prstGeom prst="roundRect">
                <a:avLst/>
              </a:prstGeom>
              <a:solidFill>
                <a:schemeClr val="bg1">
                  <a:lumMod val="95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5" name="그룹 24"/>
              <p:cNvGrpSpPr/>
              <p:nvPr/>
            </p:nvGrpSpPr>
            <p:grpSpPr>
              <a:xfrm>
                <a:off x="323849" y="4257417"/>
                <a:ext cx="3939708" cy="979618"/>
                <a:chOff x="323849" y="4257417"/>
                <a:chExt cx="3939708" cy="979618"/>
              </a:xfrm>
            </p:grpSpPr>
            <p:pic>
              <p:nvPicPr>
                <p:cNvPr id="26" name="Picture 2" descr="ê´ë ¨ ì´ë¯¸ì§"/>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89359" l="500" r="100000">
                              <a14:foregroundMark x1="44600" y1="30641" x2="48400" y2="25897"/>
                              <a14:foregroundMark x1="78000" y1="28590" x2="77400" y2="17564"/>
                            </a14:backgroundRemoval>
                          </a14:imgEffect>
                        </a14:imgLayer>
                      </a14:imgProps>
                    </a:ext>
                    <a:ext uri="{28A0092B-C50C-407E-A947-70E740481C1C}">
                      <a14:useLocalDpi xmlns:a14="http://schemas.microsoft.com/office/drawing/2010/main" val="0"/>
                    </a:ext>
                  </a:extLst>
                </a:blip>
                <a:srcRect t="3889" b="14060"/>
                <a:stretch/>
              </p:blipFill>
              <p:spPr bwMode="auto">
                <a:xfrm>
                  <a:off x="323849" y="4257417"/>
                  <a:ext cx="1530653" cy="9796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guard shack building illustrationì ëí ì´ë¯¸ì§ ê²ìê²°ê³¼"/>
                <p:cNvPicPr>
                  <a:picLocks noChangeAspect="1" noChangeArrowheads="1"/>
                </p:cNvPicPr>
                <p:nvPr/>
              </p:nvPicPr>
              <p:blipFill rotWithShape="1">
                <a:blip r:embed="rId5">
                  <a:extLst>
                    <a:ext uri="{28A0092B-C50C-407E-A947-70E740481C1C}">
                      <a14:useLocalDpi xmlns:a14="http://schemas.microsoft.com/office/drawing/2010/main" val="0"/>
                    </a:ext>
                  </a:extLst>
                </a:blip>
                <a:srcRect l="5966" t="17136" r="6215" b="18303"/>
                <a:stretch/>
              </p:blipFill>
              <p:spPr bwMode="auto">
                <a:xfrm>
                  <a:off x="2028343" y="4305324"/>
                  <a:ext cx="2235214" cy="86655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2" name="TextBox 21"/>
            <p:cNvSpPr txBox="1"/>
            <p:nvPr/>
          </p:nvSpPr>
          <p:spPr>
            <a:xfrm>
              <a:off x="653304" y="4843448"/>
              <a:ext cx="1022367" cy="221376"/>
            </a:xfrm>
            <a:prstGeom prst="rect">
              <a:avLst/>
            </a:prstGeom>
            <a:noFill/>
          </p:spPr>
          <p:txBody>
            <a:bodyPr wrap="square" rtlCol="0">
              <a:spAutoFit/>
            </a:bodyPr>
            <a:lstStyle/>
            <a:p>
              <a:r>
                <a:rPr lang="en-US" altLang="ko-KR" sz="900" b="1" dirty="0">
                  <a:latin typeface="Times New Roman" panose="02020603050405020304" pitchFamily="18" charset="0"/>
                  <a:cs typeface="Times New Roman" panose="02020603050405020304" pitchFamily="18" charset="0"/>
                </a:rPr>
                <a:t>&lt; </a:t>
              </a:r>
              <a:r>
                <a:rPr lang="en-US" altLang="ko-KR" sz="900" b="1" dirty="0" smtClean="0">
                  <a:latin typeface="Times New Roman" panose="02020603050405020304" pitchFamily="18" charset="0"/>
                  <a:cs typeface="Times New Roman" panose="02020603050405020304" pitchFamily="18" charset="0"/>
                </a:rPr>
                <a:t>Military Base </a:t>
              </a:r>
              <a:r>
                <a:rPr lang="en-US" altLang="ko-KR" sz="900" b="1" dirty="0">
                  <a:latin typeface="Times New Roman" panose="02020603050405020304" pitchFamily="18" charset="0"/>
                  <a:cs typeface="Times New Roman" panose="02020603050405020304" pitchFamily="18" charset="0"/>
                </a:rPr>
                <a:t>&gt;</a:t>
              </a:r>
              <a:endParaRPr lang="ko-KR" altLang="en-US" sz="9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2676845" y="4843449"/>
              <a:ext cx="1186287" cy="221376"/>
            </a:xfrm>
            <a:prstGeom prst="rect">
              <a:avLst/>
            </a:prstGeom>
            <a:noFill/>
          </p:spPr>
          <p:txBody>
            <a:bodyPr wrap="square" rtlCol="0">
              <a:spAutoFit/>
            </a:bodyPr>
            <a:lstStyle/>
            <a:p>
              <a:r>
                <a:rPr lang="en-US" altLang="ko-KR" sz="900" b="1" dirty="0">
                  <a:latin typeface="Times New Roman" panose="02020603050405020304" pitchFamily="18" charset="0"/>
                  <a:cs typeface="Times New Roman" panose="02020603050405020304" pitchFamily="18" charset="0"/>
                </a:rPr>
                <a:t>&lt; </a:t>
              </a:r>
              <a:r>
                <a:rPr lang="en-US" altLang="ko-KR" sz="900" b="1" dirty="0" smtClean="0">
                  <a:latin typeface="Times New Roman" panose="02020603050405020304" pitchFamily="18" charset="0"/>
                  <a:cs typeface="Times New Roman" panose="02020603050405020304" pitchFamily="18" charset="0"/>
                </a:rPr>
                <a:t>Security Facility &gt;</a:t>
              </a:r>
              <a:endParaRPr lang="ko-KR" altLang="en-US" sz="900" b="1" dirty="0">
                <a:latin typeface="Times New Roman" panose="02020603050405020304" pitchFamily="18" charset="0"/>
                <a:cs typeface="Times New Roman" panose="02020603050405020304" pitchFamily="18" charset="0"/>
              </a:endParaRPr>
            </a:p>
          </p:txBody>
        </p:sp>
      </p:grpSp>
      <p:cxnSp>
        <p:nvCxnSpPr>
          <p:cNvPr id="19" name="꺾인 연결선 18"/>
          <p:cNvCxnSpPr>
            <a:endCxn id="24" idx="1"/>
          </p:cNvCxnSpPr>
          <p:nvPr/>
        </p:nvCxnSpPr>
        <p:spPr>
          <a:xfrm rot="10800000" flipV="1">
            <a:off x="457199" y="3084910"/>
            <a:ext cx="146760" cy="1934999"/>
          </a:xfrm>
          <a:prstGeom prst="bentConnector3">
            <a:avLst>
              <a:gd name="adj1" fmla="val 213386"/>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53"/>
          <p:cNvSpPr txBox="1">
            <a:spLocks noChangeArrowheads="1"/>
          </p:cNvSpPr>
          <p:nvPr/>
        </p:nvSpPr>
        <p:spPr bwMode="auto">
          <a:xfrm>
            <a:off x="507725" y="5787006"/>
            <a:ext cx="42950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a:t>Security Facility Access Control </a:t>
            </a:r>
            <a:r>
              <a:rPr lang="en-US" altLang="ko-KR" sz="1000" b="1" dirty="0" smtClean="0"/>
              <a:t>LiFi/CamCom Solution</a:t>
            </a:r>
            <a:r>
              <a:rPr lang="en-IN" altLang="ko-KR" sz="1000" b="1" dirty="0" smtClean="0">
                <a:cs typeface="Times New Roman" panose="02020603050405020304" pitchFamily="18" charset="0"/>
              </a:rPr>
              <a:t> </a:t>
            </a:r>
            <a:r>
              <a:rPr lang="en-US" altLang="ko-KR" sz="1000" b="1" dirty="0" smtClean="0">
                <a:cs typeface="Times New Roman" panose="02020603050405020304" pitchFamily="18" charset="0"/>
              </a:rPr>
              <a:t>&gt;</a:t>
            </a:r>
            <a:endParaRPr kumimoji="0" lang="en-US" altLang="ko-KR" sz="1000" b="1" dirty="0" smtClean="0">
              <a:cs typeface="Times New Roman" panose="02020603050405020304" pitchFamily="18" charset="0"/>
            </a:endParaRPr>
          </a:p>
        </p:txBody>
      </p:sp>
      <p:sp>
        <p:nvSpPr>
          <p:cNvPr id="30" name="Title 1"/>
          <p:cNvSpPr txBox="1">
            <a:spLocks/>
          </p:cNvSpPr>
          <p:nvPr/>
        </p:nvSpPr>
        <p:spPr>
          <a:xfrm>
            <a:off x="0" y="685800"/>
            <a:ext cx="9144000" cy="11485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a:r>
              <a:rPr lang="en-US" altLang="ko-KR" sz="3200" b="1" dirty="0"/>
              <a:t>Secured Vehicle Access Control LiFi/CamCom </a:t>
            </a:r>
            <a:r>
              <a:rPr lang="en-US" altLang="ko-KR" sz="3200" b="1" dirty="0" smtClean="0"/>
              <a:t>Link</a:t>
            </a:r>
            <a:endParaRPr lang="en-US" altLang="ko-KR" sz="3200" b="1" dirty="0"/>
          </a:p>
        </p:txBody>
      </p:sp>
      <p:sp>
        <p:nvSpPr>
          <p:cNvPr id="31" name="Content Placeholder 2"/>
          <p:cNvSpPr txBox="1">
            <a:spLocks/>
          </p:cNvSpPr>
          <p:nvPr/>
        </p:nvSpPr>
        <p:spPr>
          <a:xfrm>
            <a:off x="5105400" y="1889760"/>
            <a:ext cx="3505200" cy="3157359"/>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8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 Light and Guard Shack Camera </a:t>
            </a:r>
            <a:r>
              <a:rPr lang="en-US" altLang="ko-KR" sz="18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based LiFi/CamCom Link</a:t>
            </a:r>
            <a:r>
              <a:rPr lang="en-IN" altLang="ko-KR" sz="18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for </a:t>
            </a:r>
            <a:r>
              <a:rPr lang="en-US" altLang="ko-KR" sz="18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Security Facility Access Control Solution</a:t>
            </a:r>
          </a:p>
          <a:p>
            <a:pPr marL="628650" lvl="1" indent="-171450" algn="just">
              <a:lnSpc>
                <a:spcPct val="150000"/>
              </a:lnSpc>
              <a:buFont typeface="Times New Roman" panose="02020603050405020304" pitchFamily="18" charset="0"/>
              <a:buChar char="˗"/>
            </a:pPr>
            <a:r>
              <a:rPr lang="en-US" altLang="ko-KR" sz="1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 </a:t>
            </a:r>
            <a:r>
              <a:rPr lang="en-US" altLang="ko-KR" sz="1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Vehicle </a:t>
            </a:r>
            <a:r>
              <a:rPr lang="en-US" altLang="ko-KR" sz="1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Head Light</a:t>
            </a:r>
          </a:p>
          <a:p>
            <a:pPr marL="628650" lvl="1" indent="-171450" algn="just">
              <a:lnSpc>
                <a:spcPct val="150000"/>
              </a:lnSpc>
              <a:buFont typeface="Times New Roman" panose="02020603050405020304" pitchFamily="18" charset="0"/>
              <a:buChar char="˗"/>
            </a:pPr>
            <a:r>
              <a:rPr lang="en-US" altLang="ko-KR" sz="1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a:t>
            </a:r>
            <a:r>
              <a:rPr lang="en-US" altLang="ko-KR" sz="1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1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Guard Shack PD/Camera</a:t>
            </a:r>
          </a:p>
          <a:p>
            <a:pPr marL="628650" lvl="1" indent="-171450" algn="just">
              <a:lnSpc>
                <a:spcPct val="150000"/>
              </a:lnSpc>
              <a:buFont typeface="Times New Roman" panose="02020603050405020304" pitchFamily="18" charset="0"/>
              <a:buChar char="˗"/>
            </a:pPr>
            <a:r>
              <a:rPr lang="en-US" altLang="ko-KR" sz="1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 : </a:t>
            </a:r>
            <a:endParaRPr lang="en-US" altLang="ko-KR" sz="1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1200150" lvl="2" indent="-285750" algn="just">
              <a:lnSpc>
                <a:spcPct val="150000"/>
              </a:lnSpc>
              <a:buFont typeface="Arial" panose="020B0604020202020204" pitchFamily="34" charset="0"/>
              <a:buChar char="▫"/>
            </a:pPr>
            <a:r>
              <a:rPr lang="en-US" altLang="ko-KR" sz="13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 VPPM, Offset-VPWM, Multilevel PPM, Inverted PPM, Subcarrier PPM, DSSS SIK etc</a:t>
            </a:r>
            <a:r>
              <a:rPr lang="en-US" altLang="ko-KR" sz="13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1200150" lvl="2" indent="-285750" algn="just">
              <a:lnSpc>
                <a:spcPct val="150000"/>
              </a:lnSpc>
              <a:buFont typeface="Arial" panose="020B0604020202020204" pitchFamily="34" charset="0"/>
              <a:buChar char="▫"/>
            </a:pPr>
            <a:r>
              <a:rPr lang="en-US" altLang="ko-KR" sz="13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endParaRPr lang="en-US" altLang="ko-KR" sz="13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10K ~ 2Mb/s</a:t>
            </a:r>
          </a:p>
          <a:p>
            <a:pPr marL="628650" lvl="1" indent="-171450" algn="just">
              <a:lnSpc>
                <a:spcPct val="150000"/>
              </a:lnSpc>
              <a:buFont typeface="Times New Roman" panose="02020603050405020304" pitchFamily="18" charset="0"/>
              <a:buChar char="˗"/>
            </a:pPr>
            <a:r>
              <a:rPr lang="en-US" altLang="ko-KR" sz="1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LoS(Line of Sight)</a:t>
            </a:r>
          </a:p>
          <a:p>
            <a:pPr marL="628650" lvl="1" indent="-171450" algn="just">
              <a:lnSpc>
                <a:spcPct val="150000"/>
              </a:lnSpc>
              <a:buFont typeface="Times New Roman" panose="02020603050405020304" pitchFamily="18" charset="0"/>
              <a:buChar char="˗"/>
            </a:pPr>
            <a:r>
              <a:rPr lang="en-US" altLang="ko-KR" sz="1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a:t>
            </a:r>
            <a:r>
              <a:rPr lang="en-US" altLang="ko-KR" sz="1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5m ~  20m</a:t>
            </a:r>
          </a:p>
        </p:txBody>
      </p:sp>
      <p:sp>
        <p:nvSpPr>
          <p:cNvPr id="32" name="직사각형 31"/>
          <p:cNvSpPr/>
          <p:nvPr/>
        </p:nvSpPr>
        <p:spPr>
          <a:xfrm>
            <a:off x="5364621" y="5011377"/>
            <a:ext cx="3322720" cy="1292662"/>
          </a:xfrm>
          <a:prstGeom prst="rect">
            <a:avLst/>
          </a:prstGeom>
        </p:spPr>
        <p:txBody>
          <a:bodyPr wrap="square">
            <a:spAutoFit/>
          </a:bodyPr>
          <a:lstStyle/>
          <a:p>
            <a:pPr algn="just">
              <a:lnSpc>
                <a:spcPct val="150000"/>
              </a:lnSpc>
            </a:pPr>
            <a:r>
              <a:rPr lang="en-US" altLang="ko-KR" sz="1300" b="1" dirty="0" smtClean="0">
                <a:latin typeface="Times New Roman" panose="02020603050405020304" pitchFamily="18" charset="0"/>
                <a:ea typeface="굴림" panose="020B0600000101010101" pitchFamily="50" charset="-127"/>
                <a:cs typeface="Times New Roman" panose="02020603050405020304" pitchFamily="18" charset="0"/>
              </a:rPr>
              <a:t>※ This </a:t>
            </a:r>
            <a:r>
              <a:rPr lang="en-US" altLang="ko-KR" sz="1300" b="1" dirty="0">
                <a:latin typeface="Times New Roman" panose="02020603050405020304" pitchFamily="18" charset="0"/>
                <a:ea typeface="굴림" panose="020B0600000101010101" pitchFamily="50" charset="-127"/>
                <a:cs typeface="Times New Roman" panose="02020603050405020304" pitchFamily="18" charset="0"/>
              </a:rPr>
              <a:t>technology is a system that controls the access of the </a:t>
            </a:r>
            <a:r>
              <a:rPr lang="en-US" altLang="ko-KR" sz="1300" b="1" dirty="0" smtClean="0">
                <a:latin typeface="Times New Roman" panose="02020603050405020304" pitchFamily="18" charset="0"/>
                <a:ea typeface="굴림" panose="020B0600000101010101" pitchFamily="50" charset="-127"/>
                <a:cs typeface="Times New Roman" panose="02020603050405020304" pitchFamily="18" charset="0"/>
              </a:rPr>
              <a:t>vehicles </a:t>
            </a:r>
            <a:r>
              <a:rPr lang="en-US" altLang="ko-KR" sz="1300" b="1" dirty="0">
                <a:latin typeface="Times New Roman" panose="02020603050405020304" pitchFamily="18" charset="0"/>
                <a:ea typeface="굴림" panose="020B0600000101010101" pitchFamily="50" charset="-127"/>
                <a:cs typeface="Times New Roman" panose="02020603050405020304" pitchFamily="18" charset="0"/>
              </a:rPr>
              <a:t>by </a:t>
            </a:r>
            <a:r>
              <a:rPr lang="en-US" altLang="ko-KR" sz="1300" b="1" dirty="0" smtClean="0">
                <a:latin typeface="Times New Roman" panose="02020603050405020304" pitchFamily="18" charset="0"/>
                <a:ea typeface="굴림" panose="020B0600000101010101" pitchFamily="50" charset="-127"/>
                <a:cs typeface="Times New Roman" panose="02020603050405020304" pitchFamily="18" charset="0"/>
              </a:rPr>
              <a:t>transmitting </a:t>
            </a:r>
            <a:r>
              <a:rPr lang="en-US" altLang="ko-KR" sz="1300" b="1" dirty="0">
                <a:latin typeface="Times New Roman" panose="02020603050405020304" pitchFamily="18" charset="0"/>
                <a:ea typeface="굴림" panose="020B0600000101010101" pitchFamily="50" charset="-127"/>
                <a:cs typeface="Times New Roman" panose="02020603050405020304" pitchFamily="18" charset="0"/>
              </a:rPr>
              <a:t>the passenger's information to the </a:t>
            </a:r>
            <a:r>
              <a:rPr lang="en-US" altLang="ko-KR" sz="1300" b="1" dirty="0" smtClean="0">
                <a:latin typeface="Times New Roman" panose="02020603050405020304" pitchFamily="18" charset="0"/>
                <a:ea typeface="굴림" panose="020B0600000101010101" pitchFamily="50" charset="-127"/>
                <a:cs typeface="Times New Roman" panose="02020603050405020304" pitchFamily="18" charset="0"/>
              </a:rPr>
              <a:t>guard </a:t>
            </a:r>
            <a:r>
              <a:rPr lang="en-US" altLang="ko-KR" sz="1300" b="1" dirty="0">
                <a:latin typeface="Times New Roman" panose="02020603050405020304" pitchFamily="18" charset="0"/>
                <a:ea typeface="굴림" panose="020B0600000101010101" pitchFamily="50" charset="-127"/>
                <a:cs typeface="Times New Roman" panose="02020603050405020304" pitchFamily="18" charset="0"/>
              </a:rPr>
              <a:t>shack through the </a:t>
            </a:r>
            <a:r>
              <a:rPr lang="en-US" altLang="ko-KR" sz="1300" b="1" dirty="0" err="1" smtClean="0">
                <a:latin typeface="Times New Roman" panose="02020603050405020304" pitchFamily="18" charset="0"/>
                <a:ea typeface="굴림" panose="020B0600000101010101" pitchFamily="50" charset="-127"/>
                <a:cs typeface="Times New Roman" panose="02020603050405020304" pitchFamily="18" charset="0"/>
              </a:rPr>
              <a:t>LiFi</a:t>
            </a:r>
            <a:r>
              <a:rPr lang="en-US" altLang="ko-KR" sz="1300" b="1" dirty="0" smtClean="0">
                <a:latin typeface="Times New Roman" panose="02020603050405020304" pitchFamily="18" charset="0"/>
                <a:ea typeface="굴림" panose="020B0600000101010101" pitchFamily="50" charset="-127"/>
                <a:cs typeface="Times New Roman" panose="02020603050405020304" pitchFamily="18" charset="0"/>
              </a:rPr>
              <a:t>/</a:t>
            </a:r>
            <a:r>
              <a:rPr lang="en-US" altLang="ko-KR" sz="1300" b="1" dirty="0" err="1" smtClean="0">
                <a:latin typeface="Times New Roman" panose="02020603050405020304" pitchFamily="18" charset="0"/>
                <a:ea typeface="굴림" panose="020B0600000101010101" pitchFamily="50" charset="-127"/>
                <a:cs typeface="Times New Roman" panose="02020603050405020304" pitchFamily="18" charset="0"/>
              </a:rPr>
              <a:t>CamCom</a:t>
            </a:r>
            <a:r>
              <a:rPr lang="en-US" altLang="ko-KR" sz="1300" b="1" dirty="0" smtClean="0">
                <a:latin typeface="Times New Roman" panose="02020603050405020304" pitchFamily="18" charset="0"/>
                <a:ea typeface="굴림" panose="020B0600000101010101" pitchFamily="50" charset="-127"/>
                <a:cs typeface="Times New Roman" panose="02020603050405020304" pitchFamily="18" charset="0"/>
              </a:rPr>
              <a:t> </a:t>
            </a:r>
            <a:r>
              <a:rPr lang="en-US" altLang="ko-KR" sz="1300" b="1" dirty="0">
                <a:latin typeface="Times New Roman" panose="02020603050405020304" pitchFamily="18" charset="0"/>
                <a:ea typeface="굴림" panose="020B0600000101010101" pitchFamily="50" charset="-127"/>
                <a:cs typeface="Times New Roman" panose="02020603050405020304" pitchFamily="18" charset="0"/>
              </a:rPr>
              <a:t>link.</a:t>
            </a:r>
            <a:endParaRPr lang="ko-KR" altLang="en-US" sz="1300" b="1" dirty="0">
              <a:latin typeface="Times New Roman" panose="02020603050405020304" pitchFamily="18" charset="0"/>
              <a:ea typeface="굴림" panose="020B0600000101010101" pitchFamily="50" charset="-127"/>
              <a:cs typeface="Times New Roman" panose="02020603050405020304" pitchFamily="18" charset="0"/>
            </a:endParaRPr>
          </a:p>
        </p:txBody>
      </p:sp>
      <p:pic>
        <p:nvPicPr>
          <p:cNvPr id="7" name="그림 6"/>
          <p:cNvPicPr>
            <a:picLocks noChangeAspect="1"/>
          </p:cNvPicPr>
          <p:nvPr/>
        </p:nvPicPr>
        <p:blipFill>
          <a:blip r:embed="rId6"/>
          <a:stretch>
            <a:fillRect/>
          </a:stretch>
        </p:blipFill>
        <p:spPr>
          <a:xfrm>
            <a:off x="507724" y="1885964"/>
            <a:ext cx="4212910" cy="2397891"/>
          </a:xfrm>
          <a:prstGeom prst="rect">
            <a:avLst/>
          </a:prstGeom>
        </p:spPr>
      </p:pic>
    </p:spTree>
    <p:extLst>
      <p:ext uri="{BB962C8B-B14F-4D97-AF65-F5344CB8AC3E}">
        <p14:creationId xmlns:p14="http://schemas.microsoft.com/office/powerpoint/2010/main" val="1155247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976876"/>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t>Conclusion</a:t>
            </a:r>
            <a:endParaRPr lang="en-US" sz="3200" b="1" dirty="0"/>
          </a:p>
        </p:txBody>
      </p:sp>
      <p:sp>
        <p:nvSpPr>
          <p:cNvPr id="7" name="Content Placeholder 2"/>
          <p:cNvSpPr txBox="1">
            <a:spLocks/>
          </p:cNvSpPr>
          <p:nvPr/>
        </p:nvSpPr>
        <p:spPr>
          <a:xfrm>
            <a:off x="191316" y="1981200"/>
            <a:ext cx="8647884"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a:t>
            </a:r>
            <a:r>
              <a:rPr lang="en-US" altLang="ko-KR" sz="2000" dirty="0" smtClean="0">
                <a:solidFill>
                  <a:schemeClr val="tx1"/>
                </a:solidFill>
                <a:latin typeface="Times New Roman" panose="02020603050405020304" pitchFamily="18" charset="0"/>
                <a:cs typeface="Times New Roman" panose="02020603050405020304" pitchFamily="18" charset="0"/>
              </a:rPr>
              <a:t>roposed the Access Control Solution applicable to Military base</a:t>
            </a:r>
            <a:r>
              <a:rPr lang="ko-KR" altLang="en-US" sz="2000" dirty="0" smtClean="0">
                <a:solidFill>
                  <a:schemeClr val="tx1"/>
                </a:solidFill>
                <a:latin typeface="Times New Roman" panose="02020603050405020304" pitchFamily="18" charset="0"/>
                <a:cs typeface="Times New Roman" panose="02020603050405020304" pitchFamily="18" charset="0"/>
              </a:rPr>
              <a:t> </a:t>
            </a:r>
            <a:r>
              <a:rPr lang="en-US" altLang="ko-KR" sz="2000" dirty="0" smtClean="0">
                <a:solidFill>
                  <a:schemeClr val="tx1"/>
                </a:solidFill>
                <a:latin typeface="Times New Roman" panose="02020603050405020304" pitchFamily="18" charset="0"/>
                <a:cs typeface="Times New Roman" panose="02020603050405020304" pitchFamily="18" charset="0"/>
              </a:rPr>
              <a:t>or</a:t>
            </a:r>
            <a:r>
              <a:rPr lang="ko-KR" altLang="en-US" sz="2000" dirty="0" smtClean="0">
                <a:solidFill>
                  <a:schemeClr val="tx1"/>
                </a:solidFill>
                <a:latin typeface="Times New Roman" panose="02020603050405020304" pitchFamily="18" charset="0"/>
                <a:cs typeface="Times New Roman" panose="02020603050405020304" pitchFamily="18" charset="0"/>
              </a:rPr>
              <a:t> </a:t>
            </a:r>
            <a:r>
              <a:rPr lang="en-US" altLang="ko-KR" sz="2000" dirty="0" smtClean="0">
                <a:solidFill>
                  <a:schemeClr val="tx1"/>
                </a:solidFill>
                <a:latin typeface="Times New Roman" panose="02020603050405020304" pitchFamily="18" charset="0"/>
                <a:cs typeface="Times New Roman" panose="02020603050405020304" pitchFamily="18" charset="0"/>
              </a:rPr>
              <a:t>high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security facilities area.</a:t>
            </a:r>
          </a:p>
          <a:p>
            <a:pPr algn="just">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This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technology is a system that controls the access of the vehicles by transmitting the passenger's information to the guard shack through the </a:t>
            </a:r>
            <a:r>
              <a:rPr lang="en-US" altLang="ko-KR" sz="20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LiFi</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r>
              <a:rPr lang="en-US" altLang="ko-KR" sz="20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CamCom</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link</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based on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head light attached to vehicle and camera attached to guard shack</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algn="just">
              <a:tabLst>
                <a:tab pos="2417763" algn="l"/>
              </a:tabLst>
            </a:pPr>
            <a:endParaRPr lang="en-US" altLang="ko-KR" sz="2000" dirty="0">
              <a:solidFill>
                <a:srgbClr val="0000FF"/>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This technology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can be applied not only to access control of military bases and security facilities, but also to the protected areas inside buildings and various other protection facilities.</a:t>
            </a: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10178</TotalTime>
  <Words>437</Words>
  <Application>Microsoft Office PowerPoint</Application>
  <PresentationFormat>On-screen Show (4:3)</PresentationFormat>
  <Paragraphs>70</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굴림</vt:lpstr>
      <vt:lpstr>맑은 고딕</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441</cp:revision>
  <cp:lastPrinted>2017-05-07T15:48:38Z</cp:lastPrinted>
  <dcterms:created xsi:type="dcterms:W3CDTF">2010-05-15T17:50:32Z</dcterms:created>
  <dcterms:modified xsi:type="dcterms:W3CDTF">2018-09-13T18:47:01Z</dcterms:modified>
</cp:coreProperties>
</file>