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280" r:id="rId3"/>
    <p:sldId id="311" r:id="rId4"/>
    <p:sldId id="360" r:id="rId5"/>
    <p:sldId id="349" r:id="rId6"/>
    <p:sldId id="362" r:id="rId7"/>
    <p:sldId id="350" r:id="rId8"/>
    <p:sldId id="36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01" autoAdjust="0"/>
    <p:restoredTop sz="93488" autoAdjust="0"/>
  </p:normalViewPr>
  <p:slideViewPr>
    <p:cSldViewPr>
      <p:cViewPr varScale="1">
        <p:scale>
          <a:sx n="85" d="100"/>
          <a:sy n="85" d="100"/>
        </p:scale>
        <p:origin x="1842" y="9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Slide Number Placeholder 5"/>
          <p:cNvSpPr>
            <a:spLocks noGrp="1"/>
          </p:cNvSpPr>
          <p:nvPr>
            <p:ph type="sldNum" sz="quarter" idx="12"/>
          </p:nvPr>
        </p:nvSpPr>
        <p:spPr/>
        <p:txBody>
          <a:bodyPr/>
          <a:lstStyle/>
          <a:p>
            <a:fld id="{15234A02-7D3B-CD49-A0E0-CACF1D6BF2B3}" type="slidenum">
              <a:rPr lang="en-US" smtClean="0"/>
              <a:t>5</a:t>
            </a:fld>
            <a:endParaRPr lang="en-US"/>
          </a:p>
        </p:txBody>
      </p:sp>
    </p:spTree>
    <p:extLst>
      <p:ext uri="{BB962C8B-B14F-4D97-AF65-F5344CB8AC3E}">
        <p14:creationId xmlns:p14="http://schemas.microsoft.com/office/powerpoint/2010/main" val="3979666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15-18-0471-00-</a:t>
            </a:r>
            <a:r>
              <a:rPr lang="en-US" sz="1400" b="1"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9" name="TextBox 8"/>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August </a:t>
            </a:r>
            <a:r>
              <a:rPr lang="en-US" sz="1400" b="1" dirty="0">
                <a:latin typeface="Times New Roman" pitchFamily="18" charset="0"/>
                <a:cs typeface="Times New Roman" pitchFamily="18" charset="0"/>
              </a:rPr>
              <a:t>2018</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9/13/2018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9/13/2018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August </a:t>
            </a:r>
            <a:r>
              <a:rPr lang="en-US" sz="1400" b="1" dirty="0">
                <a:latin typeface="Times New Roman" pitchFamily="18" charset="0"/>
                <a:cs typeface="Times New Roman" pitchFamily="18" charset="0"/>
              </a:rPr>
              <a:t>2018</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15-18-0471-00-</a:t>
            </a:r>
            <a:r>
              <a:rPr lang="en-US" sz="1400" b="1" dirty="0" err="1"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9/13/2018</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9/13/2018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9/13/2018</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9/13/2018</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9/13/2018</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9/13/2018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9/13/2018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Interest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Wireless Personal Area Networks (</a:t>
            </a:r>
            <a:r>
              <a:rPr lang="en-US" altLang="en-US" b="1" u="sng" dirty="0" err="1" smtClean="0">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a:t>
            </a:r>
            <a:r>
              <a:rPr lang="en-US" altLang="en-US" sz="1600" dirty="0" smtClean="0">
                <a:solidFill>
                  <a:prstClr val="black"/>
                </a:solidFill>
                <a:latin typeface="Times New Roman" panose="02020603050405020304" pitchFamily="18" charset="0"/>
              </a:rPr>
              <a:t> </a:t>
            </a:r>
            <a:r>
              <a:rPr lang="en-US" altLang="ko-KR" sz="1600" b="1" dirty="0">
                <a:solidFill>
                  <a:prstClr val="black"/>
                </a:solidFill>
                <a:latin typeface="Times New Roman" panose="02020603050405020304" pitchFamily="18" charset="0"/>
              </a:rPr>
              <a:t>Technical considerations </a:t>
            </a:r>
            <a:r>
              <a:rPr lang="en-US" altLang="ko-KR" sz="1600" b="1" dirty="0" smtClean="0">
                <a:solidFill>
                  <a:prstClr val="black"/>
                </a:solidFill>
                <a:latin typeface="Times New Roman" panose="02020603050405020304" pitchFamily="18" charset="0"/>
              </a:rPr>
              <a:t>for two-way </a:t>
            </a:r>
            <a:r>
              <a:rPr lang="en-US" altLang="ko-KR" sz="1600" b="1" dirty="0">
                <a:solidFill>
                  <a:prstClr val="black"/>
                </a:solidFill>
                <a:latin typeface="Times New Roman" panose="02020603050405020304" pitchFamily="18" charset="0"/>
              </a:rPr>
              <a:t>VLC </a:t>
            </a:r>
            <a:r>
              <a:rPr lang="en-US" altLang="ko-KR" sz="1600" b="1" dirty="0" smtClean="0">
                <a:solidFill>
                  <a:prstClr val="black"/>
                </a:solidFill>
                <a:latin typeface="Times New Roman" panose="02020603050405020304" pitchFamily="18" charset="0"/>
              </a:rPr>
              <a:t>system for machine </a:t>
            </a:r>
            <a:r>
              <a:rPr lang="en-US" altLang="ko-KR" sz="1600" b="1" dirty="0">
                <a:solidFill>
                  <a:prstClr val="black"/>
                </a:solidFill>
                <a:latin typeface="Times New Roman" panose="02020603050405020304" pitchFamily="18" charset="0"/>
              </a:rPr>
              <a:t>control feedback data</a:t>
            </a:r>
            <a:endParaRPr lang="en-US" altLang="ko-KR"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August 2018</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GB" altLang="ko-KR" sz="1600" dirty="0">
                <a:solidFill>
                  <a:prstClr val="black"/>
                </a:solidFill>
                <a:latin typeface="Times New Roman" panose="02020603050405020304" pitchFamily="18" charset="0"/>
              </a:rPr>
              <a:t>Doohee </a:t>
            </a:r>
            <a:r>
              <a:rPr lang="en-GB" altLang="ko-KR" sz="1600" dirty="0" smtClean="0">
                <a:solidFill>
                  <a:prstClr val="black"/>
                </a:solidFill>
                <a:latin typeface="Times New Roman" panose="02020603050405020304" pitchFamily="18" charset="0"/>
              </a:rPr>
              <a:t>Han [Kyung </a:t>
            </a:r>
            <a:r>
              <a:rPr lang="en-GB" altLang="ko-KR" sz="1600" dirty="0">
                <a:solidFill>
                  <a:prstClr val="black"/>
                </a:solidFill>
                <a:latin typeface="Times New Roman" panose="02020603050405020304" pitchFamily="18" charset="0"/>
              </a:rPr>
              <a:t>Hee University] </a:t>
            </a:r>
            <a:r>
              <a:rPr lang="en-GB" altLang="ko-KR" sz="1600" dirty="0" smtClean="0">
                <a:solidFill>
                  <a:prstClr val="black"/>
                </a:solidFill>
                <a:latin typeface="Times New Roman" panose="02020603050405020304" pitchFamily="18" charset="0"/>
              </a:rPr>
              <a:t>, </a:t>
            </a:r>
            <a:r>
              <a:rPr lang="en-GB" altLang="ko-KR" sz="1600" dirty="0">
                <a:solidFill>
                  <a:prstClr val="black"/>
                </a:solidFill>
                <a:latin typeface="Times New Roman" panose="02020603050405020304" pitchFamily="18" charset="0"/>
              </a:rPr>
              <a:t>Kyujin Lee [</a:t>
            </a:r>
            <a:r>
              <a:rPr lang="en-GB" altLang="ko-KR" sz="1600" dirty="0" err="1">
                <a:solidFill>
                  <a:prstClr val="black"/>
                </a:solidFill>
                <a:latin typeface="Times New Roman" panose="02020603050405020304" pitchFamily="18" charset="0"/>
              </a:rPr>
              <a:t>Semyung</a:t>
            </a:r>
            <a:r>
              <a:rPr lang="en-GB" altLang="ko-KR" sz="1600" dirty="0">
                <a:solidFill>
                  <a:prstClr val="black"/>
                </a:solidFill>
                <a:latin typeface="Times New Roman" panose="02020603050405020304" pitchFamily="18" charset="0"/>
              </a:rPr>
              <a:t> University] </a:t>
            </a:r>
            <a:r>
              <a:rPr lang="en-US" altLang="en-US" sz="1600" dirty="0">
                <a:solidFill>
                  <a:prstClr val="black"/>
                </a:solidFill>
                <a:latin typeface="Times New Roman" panose="02020603050405020304" pitchFamily="18" charset="0"/>
              </a:rPr>
              <a:t>and Yeong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b="1" dirty="0" smtClean="0">
                <a:solidFill>
                  <a:prstClr val="black"/>
                </a:solidFill>
                <a:latin typeface="Times New Roman" panose="02020603050405020304" pitchFamily="18" charset="0"/>
              </a:rPr>
              <a:t>:</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Present a problem of conventional unidirectional VLC system and limited </a:t>
            </a:r>
            <a:r>
              <a:rPr lang="en-US" altLang="ko-KR" sz="1600" dirty="0">
                <a:solidFill>
                  <a:prstClr val="black"/>
                </a:solidFill>
                <a:latin typeface="Times New Roman" panose="02020603050405020304" pitchFamily="18" charset="0"/>
              </a:rPr>
              <a:t>two-way</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VLC system, and propose a suitable uplink feedback communication structure. </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altLang="ko-KR" sz="1600" dirty="0">
                <a:solidFill>
                  <a:prstClr val="black"/>
                </a:solidFill>
                <a:latin typeface="Times New Roman" panose="02020603050405020304" pitchFamily="18" charset="0"/>
              </a:rPr>
              <a:t>General considerations and suggestions for VLC systems for two-way </a:t>
            </a:r>
            <a:r>
              <a:rPr lang="en-US" altLang="ko-KR" sz="1600" dirty="0" smtClean="0">
                <a:solidFill>
                  <a:prstClr val="black"/>
                </a:solidFill>
                <a:latin typeface="Times New Roman" panose="02020603050405020304" pitchFamily="18" charset="0"/>
              </a:rPr>
              <a:t>communication.</a:t>
            </a:r>
            <a:endParaRPr lang="en-US" altLang="en-US" sz="1600" dirty="0" smtClean="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dirty="0" smtClean="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Release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altLang="ko-KR" sz="3200" dirty="0" smtClean="0">
                <a:solidFill>
                  <a:schemeClr val="tx1"/>
                </a:solidFill>
                <a:latin typeface="Times New Roman" pitchFamily="18" charset="0"/>
                <a:cs typeface="Times New Roman" pitchFamily="18" charset="0"/>
              </a:rPr>
              <a:t>Technical </a:t>
            </a:r>
            <a:r>
              <a:rPr lang="en-US" altLang="ko-KR" sz="3200" dirty="0">
                <a:solidFill>
                  <a:schemeClr val="tx1"/>
                </a:solidFill>
                <a:latin typeface="Times New Roman" pitchFamily="18" charset="0"/>
                <a:cs typeface="Times New Roman" pitchFamily="18" charset="0"/>
              </a:rPr>
              <a:t>considerations for two-way VLC system for machine control feedback data</a:t>
            </a:r>
          </a:p>
          <a:p>
            <a:pPr algn="ctr" eaLnBrk="1" hangingPunct="1">
              <a:defRPr/>
            </a:pPr>
            <a:r>
              <a:rPr lang="en-US" altLang="ko-KR" sz="3200" dirty="0">
                <a:solidFill>
                  <a:prstClr val="black"/>
                </a:solidFill>
                <a:latin typeface="Times New Roman" panose="02020603050405020304" pitchFamily="18" charset="0"/>
              </a:rPr>
              <a:t>	     </a:t>
            </a:r>
          </a:p>
          <a:p>
            <a:pPr algn="ctr" eaLnBrk="1" hangingPunct="1">
              <a:defRPr/>
            </a:pPr>
            <a:endParaRPr lang="en-GB" sz="32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the visible light communication environment using only the conventional LED, bidirectional communication for feedback of user data information between the transmitter and receiver is limited.</a:t>
            </a: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When </a:t>
            </a:r>
            <a:r>
              <a:rPr lang="en-US" sz="2000" dirty="0">
                <a:latin typeface="Times New Roman" pitchFamily="18" charset="0"/>
                <a:cs typeface="Times New Roman" pitchFamily="18" charset="0"/>
              </a:rPr>
              <a:t>all the receiving devices transmit the feedback information through the LED light source, it is inconvenient for the users due to the unnecessary light source generation in the indoor lighting environment due to the characteristics of the visible light communication system performing both the communication and the illumination. In addition, interference due to a plurality of light sources occurs, and the performance of the system is deteriorated.</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57400" y="5867400"/>
            <a:ext cx="5125057" cy="369332"/>
          </a:xfrm>
          <a:prstGeom prst="rect">
            <a:avLst/>
          </a:prstGeom>
        </p:spPr>
        <p:txBody>
          <a:bodyPr wrap="none">
            <a:spAutoFit/>
          </a:bodyPr>
          <a:lstStyle/>
          <a:p>
            <a:pPr algn="ctr"/>
            <a:r>
              <a:rPr lang="en-US" altLang="ko-KR" dirty="0" smtClean="0">
                <a:latin typeface="Times New Roman" pitchFamily="18" charset="0"/>
                <a:cs typeface="Times New Roman" pitchFamily="18" charset="0"/>
              </a:rPr>
              <a:t>Two-way </a:t>
            </a:r>
            <a:r>
              <a:rPr lang="en-US" altLang="ko-KR" dirty="0">
                <a:latin typeface="Times New Roman" pitchFamily="18" charset="0"/>
                <a:cs typeface="Times New Roman" pitchFamily="18" charset="0"/>
              </a:rPr>
              <a:t>visible light communication </a:t>
            </a:r>
            <a:r>
              <a:rPr lang="en-US" altLang="ko-KR" dirty="0" smtClean="0">
                <a:latin typeface="Times New Roman" pitchFamily="18" charset="0"/>
                <a:cs typeface="Times New Roman" pitchFamily="18" charset="0"/>
              </a:rPr>
              <a:t>system model</a:t>
            </a:r>
            <a:endParaRPr lang="en-US" dirty="0">
              <a:latin typeface="Times New Roman" pitchFamily="18" charset="0"/>
              <a:cs typeface="Times New Roman" pitchFamily="18" charset="0"/>
            </a:endParaRPr>
          </a:p>
        </p:txBody>
      </p:sp>
      <p:sp>
        <p:nvSpPr>
          <p:cNvPr id="5" name="Rectangle 4"/>
          <p:cNvSpPr/>
          <p:nvPr/>
        </p:nvSpPr>
        <p:spPr>
          <a:xfrm>
            <a:off x="553244" y="1600200"/>
            <a:ext cx="8012112" cy="1477328"/>
          </a:xfrm>
          <a:prstGeom prst="rect">
            <a:avLst/>
          </a:prstGeom>
        </p:spPr>
        <p:txBody>
          <a:bodyPr wrap="square">
            <a:spAutoFit/>
          </a:bodyPr>
          <a:lstStyle/>
          <a:p>
            <a:pPr marL="342900" indent="-342900"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visible light communication environment using only the conventional LED, </a:t>
            </a:r>
            <a:r>
              <a:rPr lang="en-US" dirty="0" smtClean="0">
                <a:latin typeface="Times New Roman" panose="02020603050405020304" pitchFamily="18" charset="0"/>
                <a:cs typeface="Times New Roman" panose="02020603050405020304" pitchFamily="18" charset="0"/>
              </a:rPr>
              <a:t>two-way </a:t>
            </a:r>
            <a:r>
              <a:rPr lang="en-US" dirty="0">
                <a:latin typeface="Times New Roman" panose="02020603050405020304" pitchFamily="18" charset="0"/>
                <a:cs typeface="Times New Roman" panose="02020603050405020304" pitchFamily="18" charset="0"/>
              </a:rPr>
              <a:t>communication for feedback of user data information between the transmitting and receiving sections is limited. As a fusion technology, a </a:t>
            </a:r>
            <a:r>
              <a:rPr lang="en-US" dirty="0" smtClean="0">
                <a:latin typeface="Times New Roman" panose="02020603050405020304" pitchFamily="18" charset="0"/>
                <a:cs typeface="Times New Roman" panose="02020603050405020304" pitchFamily="18" charset="0"/>
              </a:rPr>
              <a:t>bidirectional </a:t>
            </a:r>
            <a:r>
              <a:rPr lang="en-US" dirty="0">
                <a:latin typeface="Times New Roman" panose="02020603050405020304" pitchFamily="18" charset="0"/>
                <a:cs typeface="Times New Roman" panose="02020603050405020304" pitchFamily="18" charset="0"/>
              </a:rPr>
              <a:t>communication system is indispensable for application to various fields of networking infrastructure. </a:t>
            </a:r>
          </a:p>
        </p:txBody>
      </p:sp>
      <p:sp>
        <p:nvSpPr>
          <p:cNvPr id="9" name="Title 1"/>
          <p:cNvSpPr>
            <a:spLocks noGrp="1"/>
          </p:cNvSpPr>
          <p:nvPr>
            <p:ph type="title"/>
          </p:nvPr>
        </p:nvSpPr>
        <p:spPr>
          <a:xfrm>
            <a:off x="444500" y="457200"/>
            <a:ext cx="8229600" cy="1143000"/>
          </a:xfrm>
        </p:spPr>
        <p:txBody>
          <a:bodyPr>
            <a:normAutofit/>
          </a:bodyPr>
          <a:lstStyle/>
          <a:p>
            <a:r>
              <a:rPr lang="en-US" altLang="ko-KR" sz="3200" dirty="0" smtClean="0">
                <a:latin typeface="Times New Roman" panose="02020603050405020304" pitchFamily="18" charset="0"/>
                <a:cs typeface="Times New Roman" panose="02020603050405020304" pitchFamily="18" charset="0"/>
              </a:rPr>
              <a:t>The need </a:t>
            </a:r>
            <a:r>
              <a:rPr lang="en-US" altLang="ko-KR" sz="3200" dirty="0">
                <a:latin typeface="Times New Roman" panose="02020603050405020304" pitchFamily="18" charset="0"/>
                <a:cs typeface="Times New Roman" panose="02020603050405020304" pitchFamily="18" charset="0"/>
              </a:rPr>
              <a:t>for uplink technology for </a:t>
            </a:r>
            <a:r>
              <a:rPr lang="en-US" altLang="ko-KR" sz="3200" dirty="0" smtClean="0">
                <a:latin typeface="Times New Roman" panose="02020603050405020304" pitchFamily="18" charset="0"/>
                <a:cs typeface="Times New Roman" panose="02020603050405020304" pitchFamily="18" charset="0"/>
              </a:rPr>
              <a:t>two-way </a:t>
            </a:r>
            <a:r>
              <a:rPr lang="en-US" altLang="ko-KR" sz="3200" dirty="0">
                <a:latin typeface="Times New Roman" panose="02020603050405020304" pitchFamily="18" charset="0"/>
                <a:cs typeface="Times New Roman" panose="02020603050405020304" pitchFamily="18" charset="0"/>
              </a:rPr>
              <a:t>VLC systems</a:t>
            </a:r>
            <a:endParaRPr lang="en-US" sz="3200" dirty="0">
              <a:latin typeface="Times New Roman" panose="02020603050405020304" pitchFamily="18" charset="0"/>
              <a:cs typeface="Times New Roman" panose="02020603050405020304" pitchFamily="18" charset="0"/>
            </a:endParaRPr>
          </a:p>
        </p:txBody>
      </p:sp>
      <p:pic>
        <p:nvPicPr>
          <p:cNvPr id="7" name="그림 6" descr="C:\Users\user0\Pictures\vlc통신모델.png"/>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160793"/>
            <a:ext cx="4267200" cy="2740474"/>
          </a:xfrm>
          <a:prstGeom prst="rect">
            <a:avLst/>
          </a:prstGeom>
          <a:noFill/>
          <a:ln>
            <a:noFill/>
          </a:ln>
        </p:spPr>
      </p:pic>
    </p:spTree>
    <p:extLst>
      <p:ext uri="{BB962C8B-B14F-4D97-AF65-F5344CB8AC3E}">
        <p14:creationId xmlns:p14="http://schemas.microsoft.com/office/powerpoint/2010/main" val="106891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902732"/>
            <a:ext cx="8012112" cy="2062103"/>
          </a:xfrm>
          <a:prstGeom prst="rect">
            <a:avLst/>
          </a:prstGeom>
        </p:spPr>
        <p:txBody>
          <a:bodyPr wrap="square">
            <a:spAutoFit/>
          </a:bodyPr>
          <a:lstStyle/>
          <a:p>
            <a:pPr marL="342900" indent="-342900" algn="just">
              <a:buFont typeface="Wingdings" panose="05000000000000000000" pitchFamily="2" charset="2"/>
              <a:buChar char="q"/>
            </a:pPr>
            <a:r>
              <a:rPr lang="en-US" sz="1600" dirty="0" smtClean="0">
                <a:latin typeface="Times New Roman" panose="02020603050405020304" pitchFamily="18" charset="0"/>
                <a:cs typeface="Times New Roman" panose="02020603050405020304" pitchFamily="18" charset="0"/>
              </a:rPr>
              <a:t>Problems </a:t>
            </a:r>
            <a:r>
              <a:rPr lang="en-US" sz="1600" dirty="0">
                <a:latin typeface="Times New Roman" panose="02020603050405020304" pitchFamily="18" charset="0"/>
                <a:cs typeface="Times New Roman" panose="02020603050405020304" pitchFamily="18" charset="0"/>
              </a:rPr>
              <a:t>of the </a:t>
            </a:r>
            <a:r>
              <a:rPr lang="en-US" sz="1600" dirty="0" smtClean="0">
                <a:latin typeface="Times New Roman" panose="02020603050405020304" pitchFamily="18" charset="0"/>
                <a:cs typeface="Times New Roman" panose="02020603050405020304" pitchFamily="18" charset="0"/>
              </a:rPr>
              <a:t>two-way VLC system implemented </a:t>
            </a:r>
            <a:r>
              <a:rPr lang="en-US" sz="1600" dirty="0">
                <a:latin typeface="Times New Roman" panose="02020603050405020304" pitchFamily="18" charset="0"/>
                <a:cs typeface="Times New Roman" panose="02020603050405020304" pitchFamily="18" charset="0"/>
              </a:rPr>
              <a:t>up to now is that it is not easy to transmit upward from the terminal to the illumination direction. </a:t>
            </a: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the case of RF or Bluetooth, it is not suitable for use in a visible light communication environment having an advantage of free from radio interference since an environment in which radio waves are used must be added. Upward transmission is a necessary function for networking requiring bidirectional transmission, and a transmission method capable of ensuring sufficient transmission distance, interference elimination of LED illumination, and power efficiency should be used. </a:t>
            </a:r>
            <a:endParaRPr lang="en-US" sz="1600" dirty="0" smtClean="0">
              <a:latin typeface="Times New Roman" panose="02020603050405020304" pitchFamily="18" charset="0"/>
              <a:cs typeface="Times New Roman" panose="02020603050405020304" pitchFamily="18" charset="0"/>
            </a:endParaRPr>
          </a:p>
        </p:txBody>
      </p:sp>
      <p:pic>
        <p:nvPicPr>
          <p:cNvPr id="4" name="그림 3" descr="EMB000021a4528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9256" y="2977534"/>
            <a:ext cx="3048000" cy="2794100"/>
          </a:xfrm>
          <a:prstGeom prst="rect">
            <a:avLst/>
          </a:prstGeom>
          <a:noFill/>
          <a:ln>
            <a:noFill/>
          </a:ln>
        </p:spPr>
      </p:pic>
      <p:sp>
        <p:nvSpPr>
          <p:cNvPr id="2" name="직사각형 1"/>
          <p:cNvSpPr/>
          <p:nvPr/>
        </p:nvSpPr>
        <p:spPr>
          <a:xfrm>
            <a:off x="1447800" y="5784334"/>
            <a:ext cx="6792912" cy="369332"/>
          </a:xfrm>
          <a:prstGeom prst="rect">
            <a:avLst/>
          </a:prstGeom>
        </p:spPr>
        <p:txBody>
          <a:bodyPr wrap="square">
            <a:spAutoFit/>
          </a:bodyPr>
          <a:lstStyle/>
          <a:p>
            <a:r>
              <a:rPr lang="en-US" altLang="ko-KR" dirty="0" smtClean="0">
                <a:latin typeface="Times New Roman" pitchFamily="18" charset="0"/>
                <a:cs typeface="Times New Roman" pitchFamily="18" charset="0"/>
              </a:rPr>
              <a:t>Indoor two-way </a:t>
            </a:r>
            <a:r>
              <a:rPr lang="en-US" altLang="ko-KR" dirty="0">
                <a:latin typeface="Times New Roman" pitchFamily="18" charset="0"/>
                <a:cs typeface="Times New Roman" pitchFamily="18" charset="0"/>
              </a:rPr>
              <a:t>visible light communication system environment </a:t>
            </a:r>
            <a:endParaRPr lang="ko-KR" altLang="en-US">
              <a:latin typeface="Times New Roman" pitchFamily="18" charset="0"/>
              <a:cs typeface="Times New Roman" pitchFamily="18" charset="0"/>
            </a:endParaRPr>
          </a:p>
        </p:txBody>
      </p:sp>
    </p:spTree>
    <p:extLst>
      <p:ext uri="{BB962C8B-B14F-4D97-AF65-F5344CB8AC3E}">
        <p14:creationId xmlns:p14="http://schemas.microsoft.com/office/powerpoint/2010/main" val="1539323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descr="EMB000021a45275"/>
          <p:cNvPicPr/>
          <p:nvPr/>
        </p:nvPicPr>
        <p:blipFill>
          <a:blip r:embed="rId2">
            <a:extLst>
              <a:ext uri="{28A0092B-C50C-407E-A947-70E740481C1C}">
                <a14:useLocalDpi xmlns:a14="http://schemas.microsoft.com/office/drawing/2010/main" val="0"/>
              </a:ext>
            </a:extLst>
          </a:blip>
          <a:srcRect/>
          <a:stretch>
            <a:fillRect/>
          </a:stretch>
        </p:blipFill>
        <p:spPr bwMode="auto">
          <a:xfrm>
            <a:off x="3200400" y="3471922"/>
            <a:ext cx="2743200" cy="2582922"/>
          </a:xfrm>
          <a:prstGeom prst="rect">
            <a:avLst/>
          </a:prstGeom>
          <a:noFill/>
          <a:ln>
            <a:noFill/>
          </a:ln>
        </p:spPr>
      </p:pic>
      <p:sp>
        <p:nvSpPr>
          <p:cNvPr id="5" name="직사각형 4"/>
          <p:cNvSpPr/>
          <p:nvPr/>
        </p:nvSpPr>
        <p:spPr>
          <a:xfrm>
            <a:off x="2575299" y="5901855"/>
            <a:ext cx="3993401" cy="452432"/>
          </a:xfrm>
          <a:prstGeom prst="rect">
            <a:avLst/>
          </a:prstGeom>
        </p:spPr>
        <p:txBody>
          <a:bodyPr wrap="none">
            <a:spAutoFit/>
          </a:bodyPr>
          <a:lstStyle/>
          <a:p>
            <a:pPr algn="ctr">
              <a:lnSpc>
                <a:spcPct val="130000"/>
              </a:lnSpc>
              <a:spcAft>
                <a:spcPts val="0"/>
              </a:spcAft>
            </a:pPr>
            <a:r>
              <a:rPr lang="en-US" altLang="ko-KR" dirty="0">
                <a:latin typeface="Times New Roman" pitchFamily="18" charset="0"/>
                <a:cs typeface="Times New Roman" pitchFamily="18" charset="0"/>
              </a:rPr>
              <a:t>Creation of shaded areas due to </a:t>
            </a:r>
            <a:r>
              <a:rPr lang="en-US" altLang="ko-KR" dirty="0" smtClean="0">
                <a:latin typeface="Times New Roman" pitchFamily="18" charset="0"/>
                <a:cs typeface="Times New Roman" pitchFamily="18" charset="0"/>
              </a:rPr>
              <a:t>obstacles</a:t>
            </a:r>
            <a:endParaRPr lang="ko-KR" altLang="ko-KR">
              <a:latin typeface="Times New Roman" pitchFamily="18" charset="0"/>
              <a:cs typeface="Times New Roman" pitchFamily="18" charset="0"/>
            </a:endParaRPr>
          </a:p>
        </p:txBody>
      </p:sp>
      <p:sp>
        <p:nvSpPr>
          <p:cNvPr id="6" name="Rectangle 4"/>
          <p:cNvSpPr/>
          <p:nvPr/>
        </p:nvSpPr>
        <p:spPr>
          <a:xfrm>
            <a:off x="457200" y="609600"/>
            <a:ext cx="8012112" cy="2862322"/>
          </a:xfrm>
          <a:prstGeom prst="rect">
            <a:avLst/>
          </a:prstGeom>
        </p:spPr>
        <p:txBody>
          <a:bodyPr wrap="square">
            <a:spAutoFit/>
          </a:bodyPr>
          <a:lstStyle/>
          <a:p>
            <a:pPr marL="342900" indent="-342900" algn="just">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an obstacle is generated between the transmitter and the receiver, a shadow area is generated in the direct light path and a temporary communication disconnection occurs. However, since it is difficult to transmit the channel feedback in the uplink in the environment of the </a:t>
            </a:r>
            <a:r>
              <a:rPr lang="en-US" dirty="0" smtClean="0">
                <a:latin typeface="Times New Roman" panose="02020603050405020304" pitchFamily="18" charset="0"/>
                <a:cs typeface="Times New Roman" panose="02020603050405020304" pitchFamily="18" charset="0"/>
              </a:rPr>
              <a:t>unidirectional </a:t>
            </a:r>
            <a:r>
              <a:rPr lang="en-US" dirty="0">
                <a:latin typeface="Times New Roman" panose="02020603050405020304" pitchFamily="18" charset="0"/>
                <a:cs typeface="Times New Roman" panose="02020603050405020304" pitchFamily="18" charset="0"/>
              </a:rPr>
              <a:t>visible light communication, it is difficult to variably cope with the degradation of the data reception rate due to the shadow </a:t>
            </a:r>
            <a:r>
              <a:rPr lang="en-US" dirty="0" smtClean="0">
                <a:latin typeface="Times New Roman" panose="02020603050405020304" pitchFamily="18" charset="0"/>
                <a:cs typeface="Times New Roman" panose="02020603050405020304" pitchFamily="18" charset="0"/>
              </a:rPr>
              <a:t>area.</a:t>
            </a:r>
          </a:p>
          <a:p>
            <a:pPr marL="342900" indent="-342900"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Since </a:t>
            </a:r>
            <a:r>
              <a:rPr lang="en-US" dirty="0">
                <a:latin typeface="Times New Roman" panose="02020603050405020304" pitchFamily="18" charset="0"/>
                <a:cs typeface="Times New Roman" panose="02020603050405020304" pitchFamily="18" charset="0"/>
              </a:rPr>
              <a:t>it is difficult to configure a networking environment that requires feedback of user data, there are many restrictions to be used in constructing a network infrastructure in various fields. </a:t>
            </a:r>
            <a:r>
              <a:rPr lang="en-US" altLang="ko-KR" dirty="0">
                <a:latin typeface="Times New Roman" panose="02020603050405020304" pitchFamily="18" charset="0"/>
                <a:cs typeface="Times New Roman" panose="02020603050405020304" pitchFamily="18" charset="0"/>
              </a:rPr>
              <a:t>Therefore, research on uplink for </a:t>
            </a:r>
            <a:r>
              <a:rPr lang="en-US" altLang="ko-KR" dirty="0" smtClean="0">
                <a:latin typeface="Times New Roman" panose="02020603050405020304" pitchFamily="18" charset="0"/>
                <a:cs typeface="Times New Roman" panose="02020603050405020304" pitchFamily="18" charset="0"/>
              </a:rPr>
              <a:t>bidirectional </a:t>
            </a:r>
            <a:r>
              <a:rPr lang="en-US" altLang="ko-KR" dirty="0">
                <a:latin typeface="Times New Roman" panose="02020603050405020304" pitchFamily="18" charset="0"/>
                <a:cs typeface="Times New Roman" panose="02020603050405020304" pitchFamily="18" charset="0"/>
              </a:rPr>
              <a:t>communication is needed.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557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2901"/>
            <a:ext cx="8012112" cy="4708981"/>
          </a:xfrm>
          <a:prstGeom prst="rect">
            <a:avLst/>
          </a:prstGeom>
        </p:spPr>
        <p:txBody>
          <a:bodyPr wrap="square">
            <a:spAutoFit/>
          </a:bodyPr>
          <a:lstStyle/>
          <a:p>
            <a:pPr marL="800100" lvl="1" indent="-342900" algn="just">
              <a:buFont typeface="Wingdings" panose="05000000000000000000" pitchFamily="2" charset="2"/>
              <a:buChar char="Ø"/>
            </a:pPr>
            <a:r>
              <a:rPr lang="en-US" altLang="ko-KR" sz="2000" dirty="0">
                <a:latin typeface="Times New Roman" panose="02020603050405020304" pitchFamily="18" charset="0"/>
                <a:cs typeface="Times New Roman" panose="02020603050405020304" pitchFamily="18" charset="0"/>
              </a:rPr>
              <a:t>Two-way communication refers to communication capable of simultaneously implementing downlink transmission and uplink transmission.. In the case of a terminal used for uplink transmission, mobility is considered, so that a relatively small amount of data is fed back to the uplink, and the asymmetric link configuration is considered do.</a:t>
            </a:r>
          </a:p>
          <a:p>
            <a:pPr marL="800100" lvl="1" indent="-342900" algn="just">
              <a:buFont typeface="Wingdings" panose="05000000000000000000" pitchFamily="2" charset="2"/>
              <a:buChar char="Ø"/>
            </a:pPr>
            <a:endParaRPr lang="en-US" altLang="ko-KR"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altLang="ko-KR" sz="2000" dirty="0" smtClean="0">
                <a:latin typeface="Times New Roman" panose="02020603050405020304" pitchFamily="18" charset="0"/>
                <a:cs typeface="Times New Roman" panose="02020603050405020304" pitchFamily="18" charset="0"/>
              </a:rPr>
              <a:t>Upward </a:t>
            </a:r>
            <a:r>
              <a:rPr lang="en-US" altLang="ko-KR" sz="2000" dirty="0">
                <a:latin typeface="Times New Roman" panose="02020603050405020304" pitchFamily="18" charset="0"/>
                <a:cs typeface="Times New Roman" panose="02020603050405020304" pitchFamily="18" charset="0"/>
              </a:rPr>
              <a:t>transmission attempts have been made using several methods, but satisfactory solutions have not been proposed yet. Upstream transmission is also excluded in the visible light communication standard created in IEEE 802.15.7.</a:t>
            </a:r>
            <a:endParaRPr lang="ko-KR" altLang="ko-KR" sz="2000">
              <a:latin typeface="Times New Roman" panose="02020603050405020304" pitchFamily="18" charset="0"/>
              <a:cs typeface="Times New Roman" panose="02020603050405020304" pitchFamily="18" charset="0"/>
            </a:endParaRPr>
          </a:p>
          <a:p>
            <a:pPr marL="803275" lvl="1" algn="just"/>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Technical considerations for </a:t>
            </a:r>
            <a:br>
              <a:rPr lang="en-US" sz="3200"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Two-way VLC system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694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vert="horz" lIns="91440" tIns="45720" rIns="91440" bIns="45720" rtlCol="0">
            <a:normAutofit/>
          </a:bodyPr>
          <a:lstStyle/>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1</a:t>
            </a:r>
            <a:r>
              <a:rPr lang="en-US" sz="1800" dirty="0" smtClean="0">
                <a:latin typeface="Times New Roman" panose="02020603050405020304" pitchFamily="18" charset="0"/>
                <a:cs typeface="Times New Roman" panose="02020603050405020304" pitchFamily="18" charset="0"/>
              </a:rPr>
              <a:t>] </a:t>
            </a:r>
            <a:r>
              <a:rPr lang="en-US" altLang="ko-KR" sz="1800" dirty="0">
                <a:latin typeface="Times New Roman" panose="02020603050405020304" pitchFamily="18" charset="0"/>
                <a:cs typeface="Times New Roman" panose="02020603050405020304" pitchFamily="18" charset="0"/>
              </a:rPr>
              <a:t>Y. Tanaka, S. </a:t>
            </a:r>
            <a:r>
              <a:rPr lang="en-US" altLang="ko-KR" sz="1800" dirty="0" err="1">
                <a:latin typeface="Times New Roman" panose="02020603050405020304" pitchFamily="18" charset="0"/>
                <a:cs typeface="Times New Roman" panose="02020603050405020304" pitchFamily="18" charset="0"/>
              </a:rPr>
              <a:t>Haruyama</a:t>
            </a:r>
            <a:r>
              <a:rPr lang="en-US" altLang="ko-KR" sz="1800" dirty="0">
                <a:latin typeface="Times New Roman" panose="02020603050405020304" pitchFamily="18" charset="0"/>
                <a:cs typeface="Times New Roman" panose="02020603050405020304" pitchFamily="18" charset="0"/>
              </a:rPr>
              <a:t> and M. Nakagawa, “Wireless optical transmission with the white colored LED for the wireless home links,” Proc. 11th int. </a:t>
            </a:r>
            <a:r>
              <a:rPr lang="en-US" altLang="ko-KR" sz="1800" dirty="0" err="1">
                <a:latin typeface="Times New Roman" panose="02020603050405020304" pitchFamily="18" charset="0"/>
                <a:cs typeface="Times New Roman" panose="02020603050405020304" pitchFamily="18" charset="0"/>
              </a:rPr>
              <a:t>Symp</a:t>
            </a:r>
            <a:r>
              <a:rPr lang="en-US" altLang="ko-KR" sz="1800" dirty="0">
                <a:latin typeface="Times New Roman" panose="02020603050405020304" pitchFamily="18" charset="0"/>
                <a:cs typeface="Times New Roman" panose="02020603050405020304" pitchFamily="18" charset="0"/>
              </a:rPr>
              <a:t>. On Personal, Indoor and Mobile Radio Communications (PIMRC 2000), London, UK, pp.1325-1329, 2000</a:t>
            </a:r>
            <a:r>
              <a:rPr lang="en-US" sz="1800" dirty="0">
                <a:latin typeface="Times New Roman" panose="02020603050405020304" pitchFamily="18" charset="0"/>
                <a:cs typeface="Times New Roman" panose="02020603050405020304" pitchFamily="18" charset="0"/>
              </a:rPr>
              <a:t>. </a:t>
            </a:r>
          </a:p>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[2] </a:t>
            </a:r>
            <a:r>
              <a:rPr lang="en-US" altLang="ko-KR" sz="1800" dirty="0">
                <a:latin typeface="Times New Roman" panose="02020603050405020304" pitchFamily="18" charset="0"/>
                <a:cs typeface="Times New Roman" panose="02020603050405020304" pitchFamily="18" charset="0"/>
              </a:rPr>
              <a:t>Uddin, M.S., </a:t>
            </a:r>
            <a:r>
              <a:rPr lang="en-US" altLang="ko-KR" sz="1800" dirty="0" err="1">
                <a:latin typeface="Times New Roman" panose="02020603050405020304" pitchFamily="18" charset="0"/>
                <a:cs typeface="Times New Roman" panose="02020603050405020304" pitchFamily="18" charset="0"/>
              </a:rPr>
              <a:t>Aktar</a:t>
            </a:r>
            <a:r>
              <a:rPr lang="en-US" altLang="ko-KR" sz="1800" dirty="0">
                <a:latin typeface="Times New Roman" panose="02020603050405020304" pitchFamily="18" charset="0"/>
                <a:cs typeface="Times New Roman" panose="02020603050405020304" pitchFamily="18" charset="0"/>
              </a:rPr>
              <a:t>, N., Jae Sang Cha and </a:t>
            </a:r>
            <a:r>
              <a:rPr lang="en-US" altLang="ko-KR" sz="1800" dirty="0" err="1">
                <a:latin typeface="Times New Roman" panose="02020603050405020304" pitchFamily="18" charset="0"/>
                <a:cs typeface="Times New Roman" panose="02020603050405020304" pitchFamily="18" charset="0"/>
              </a:rPr>
              <a:t>Yeong</a:t>
            </a:r>
            <a:r>
              <a:rPr lang="en-US" altLang="ko-KR" sz="1800" dirty="0">
                <a:latin typeface="Times New Roman" panose="02020603050405020304" pitchFamily="18" charset="0"/>
                <a:cs typeface="Times New Roman" panose="02020603050405020304" pitchFamily="18" charset="0"/>
              </a:rPr>
              <a:t> Min Jang, Path mapping and control of mobile cleaning robot using LED-ID network, 2011 Third International Conference on Ubiquitous and Future Networks (ICUFN), pp.123-126, 2011.</a:t>
            </a:r>
            <a:endParaRPr lang="en-US" sz="18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References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2339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12811</TotalTime>
  <Words>650</Words>
  <Application>Microsoft Office PowerPoint</Application>
  <PresentationFormat>On-screen Show (4:3)</PresentationFormat>
  <Paragraphs>40</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맑은 고딕</vt:lpstr>
      <vt:lpstr>Arial</vt:lpstr>
      <vt:lpstr>Calibri</vt:lpstr>
      <vt:lpstr>Times New Roman</vt:lpstr>
      <vt:lpstr>Wingdings</vt:lpstr>
      <vt:lpstr>Office Theme</vt:lpstr>
      <vt:lpstr>PowerPoint Presentation</vt:lpstr>
      <vt:lpstr>PowerPoint Presentation</vt:lpstr>
      <vt:lpstr>Introduction</vt:lpstr>
      <vt:lpstr>The need for uplink technology for two-way VLC systems</vt:lpstr>
      <vt:lpstr>PowerPoint Presentation</vt:lpstr>
      <vt:lpstr>PowerPoint Presentation</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Minh Duc Thieu</cp:lastModifiedBy>
  <cp:revision>507</cp:revision>
  <cp:lastPrinted>2017-05-07T15:48:38Z</cp:lastPrinted>
  <dcterms:created xsi:type="dcterms:W3CDTF">2010-05-15T17:50:32Z</dcterms:created>
  <dcterms:modified xsi:type="dcterms:W3CDTF">2018-09-13T18:45:11Z</dcterms:modified>
</cp:coreProperties>
</file>