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86" d="100"/>
          <a:sy n="86" d="100"/>
        </p:scale>
        <p:origin x="1167"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9/13/2018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9/13/2018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15-18-0470-00-0vat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a:t>
            </a:r>
            <a:r>
              <a:rPr lang="en-US" sz="1400" b="1" dirty="0" smtClean="0">
                <a:solidFill>
                  <a:schemeClr val="tx1"/>
                </a:solidFill>
                <a:latin typeface="Times New Roman" pitchFamily="18" charset="0"/>
                <a:cs typeface="Times New Roman" pitchFamily="18" charset="0"/>
              </a:rPr>
              <a:t>0470</a:t>
            </a:r>
            <a:r>
              <a:rPr lang="en-US" sz="1400" b="1" dirty="0" smtClean="0">
                <a:latin typeface="Times New Roman" pitchFamily="18" charset="0"/>
                <a:cs typeface="Times New Roman" pitchFamily="18" charset="0"/>
              </a:rPr>
              <a:t>-00-0vat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9/13/2018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9/13/2018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Automatic Railway Shunter Docking Solution </a:t>
            </a:r>
            <a:r>
              <a:rPr lang="en-US" sz="1600" dirty="0">
                <a:latin typeface="Times New Roman" panose="02020603050405020304" pitchFamily="18" charset="0"/>
                <a:ea typeface="굴림" panose="020B0600000101010101" pitchFamily="50" charset="-127"/>
                <a:cs typeface="Times New Roman" panose="02020603050405020304" pitchFamily="18" charset="0"/>
              </a:rPr>
              <a:t>U</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sing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LiFi/CAMCOM Technology</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September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a:t>
            </a:r>
            <a:r>
              <a:rPr lang="en-US" sz="1600" dirty="0">
                <a:latin typeface="Times New Roman" pitchFamily="18" charset="0"/>
                <a:cs typeface="Times New Roman" pitchFamily="18" charset="0"/>
              </a:rPr>
              <a:t>Minwoo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SNUST), Jeong Gon </a:t>
            </a:r>
            <a:r>
              <a:rPr lang="en-US" sz="1600" dirty="0" smtClean="0">
                <a:latin typeface="Times New Roman" pitchFamily="18" charset="0"/>
                <a:cs typeface="Times New Roman" pitchFamily="18" charset="0"/>
              </a:rPr>
              <a:t>Kim (</a:t>
            </a:r>
            <a:r>
              <a:rPr lang="en-US" sz="1600" dirty="0">
                <a:latin typeface="Times New Roman" pitchFamily="18" charset="0"/>
                <a:cs typeface="Times New Roman" pitchFamily="18" charset="0"/>
              </a:rPr>
              <a:t>Korea Polytechnic Univ.), Il-</a:t>
            </a:r>
            <a:r>
              <a:rPr lang="en-US" sz="1600" dirty="0" err="1">
                <a:latin typeface="Times New Roman" pitchFamily="18" charset="0"/>
                <a:cs typeface="Times New Roman" pitchFamily="18" charset="0"/>
              </a:rPr>
              <a:t>kyoo</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Lee (</a:t>
            </a:r>
            <a:r>
              <a:rPr lang="en-US" sz="1600" dirty="0" err="1">
                <a:latin typeface="Times New Roman" pitchFamily="18" charset="0"/>
                <a:cs typeface="Times New Roman" pitchFamily="18" charset="0"/>
              </a:rPr>
              <a:t>Kongju</a:t>
            </a:r>
            <a:r>
              <a:rPr lang="en-US" sz="1600" dirty="0">
                <a:latin typeface="Times New Roman" pitchFamily="18" charset="0"/>
                <a:cs typeface="Times New Roman" pitchFamily="18" charset="0"/>
              </a:rPr>
              <a:t> Nat’ Univ.) </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Sooyoung</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Chang </a:t>
            </a:r>
            <a:r>
              <a:rPr lang="en-US" sz="1600" dirty="0" smtClean="0">
                <a:latin typeface="Times New Roman" pitchFamily="18" charset="0"/>
                <a:cs typeface="Times New Roman" pitchFamily="18" charset="0"/>
              </a:rPr>
              <a:t>(SYCA) </a:t>
            </a:r>
            <a:r>
              <a:rPr lang="en-US" sz="1600" dirty="0">
                <a:latin typeface="Times New Roman" pitchFamily="18" charset="0"/>
                <a:cs typeface="Times New Roman" pitchFamily="18" charset="0"/>
              </a:rPr>
              <a:t>, Vinayagam Mariappan (SNUST</a:t>
            </a:r>
            <a:r>
              <a:rPr lang="en-US" sz="1600" dirty="0" smtClean="0">
                <a:latin typeface="Times New Roman" pitchFamily="18" charset="0"/>
                <a:cs typeface="Times New Roman" pitchFamily="18" charset="0"/>
              </a:rPr>
              <a:t>)</a:t>
            </a:r>
          </a:p>
          <a:p>
            <a:pPr marL="228600" algn="just"/>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V2V LiFi/CamCom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LiFi/CamCom solution for automatic railway </a:t>
            </a:r>
            <a:r>
              <a:rPr lang="en-US" altLang="ko-KR" sz="1600" dirty="0" err="1" smtClean="0">
                <a:latin typeface="Times New Roman" pitchFamily="18" charset="0"/>
                <a:cs typeface="Times New Roman" pitchFamily="18" charset="0"/>
              </a:rPr>
              <a:t>shunter</a:t>
            </a:r>
            <a:r>
              <a:rPr lang="en-US" altLang="ko-KR" sz="1600" dirty="0" smtClean="0">
                <a:latin typeface="Times New Roman" pitchFamily="18" charset="0"/>
                <a:cs typeface="Times New Roman" pitchFamily="18" charset="0"/>
              </a:rPr>
              <a:t> docking . This VAT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Light Communication based LiFi/CamCom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57200" y="2057400"/>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for Automatic Railway Shunter Docking Solutions</a:t>
            </a: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Railway Shunter Docking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LiFi/CamCom Link </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04018"/>
            <a:ext cx="9144000" cy="68580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 for Automatic Railway Shunter Docking Solutions</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pic>
        <p:nvPicPr>
          <p:cNvPr id="6" name="Picture 5"/>
          <p:cNvPicPr>
            <a:picLocks noChangeAspect="1"/>
          </p:cNvPicPr>
          <p:nvPr/>
        </p:nvPicPr>
        <p:blipFill>
          <a:blip r:embed="rId3"/>
          <a:stretch>
            <a:fillRect/>
          </a:stretch>
        </p:blipFill>
        <p:spPr>
          <a:xfrm>
            <a:off x="627462" y="1851397"/>
            <a:ext cx="3398026" cy="2900362"/>
          </a:xfrm>
          <a:prstGeom prst="rect">
            <a:avLst/>
          </a:prstGeom>
        </p:spPr>
      </p:pic>
      <p:sp>
        <p:nvSpPr>
          <p:cNvPr id="15" name="Rectangle 14"/>
          <p:cNvSpPr/>
          <p:nvPr/>
        </p:nvSpPr>
        <p:spPr>
          <a:xfrm>
            <a:off x="3519990" y="4743005"/>
            <a:ext cx="557380" cy="215444"/>
          </a:xfrm>
          <a:prstGeom prst="rect">
            <a:avLst/>
          </a:prstGeom>
        </p:spPr>
        <p:txBody>
          <a:bodyPr wrap="square">
            <a:spAutoFit/>
          </a:bodyPr>
          <a:lstStyle/>
          <a:p>
            <a:pPr algn="r"/>
            <a:r>
              <a:rPr lang="en-US" sz="800" dirty="0"/>
              <a:t>GOOGLE</a:t>
            </a:r>
          </a:p>
        </p:txBody>
      </p:sp>
      <p:sp>
        <p:nvSpPr>
          <p:cNvPr id="16" name="TextBox 53"/>
          <p:cNvSpPr txBox="1">
            <a:spLocks noChangeArrowheads="1"/>
          </p:cNvSpPr>
          <p:nvPr/>
        </p:nvSpPr>
        <p:spPr bwMode="auto">
          <a:xfrm>
            <a:off x="951830" y="4751759"/>
            <a:ext cx="2667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Railway Rail Yard </a:t>
            </a:r>
            <a:r>
              <a:rPr kumimoji="0" lang="en-US" altLang="ko-KR" sz="1000" b="1" dirty="0" smtClean="0">
                <a:cs typeface="Times New Roman" panose="02020603050405020304" pitchFamily="18" charset="0"/>
              </a:rPr>
              <a:t>&gt;</a:t>
            </a:r>
          </a:p>
        </p:txBody>
      </p:sp>
      <p:grpSp>
        <p:nvGrpSpPr>
          <p:cNvPr id="8" name="Group 7"/>
          <p:cNvGrpSpPr/>
          <p:nvPr/>
        </p:nvGrpSpPr>
        <p:grpSpPr>
          <a:xfrm>
            <a:off x="541661" y="5128109"/>
            <a:ext cx="3487338" cy="546866"/>
            <a:chOff x="641914" y="5179428"/>
            <a:chExt cx="3487338" cy="546866"/>
          </a:xfrm>
        </p:grpSpPr>
        <p:pic>
          <p:nvPicPr>
            <p:cNvPr id="18" name="Picture 5" descr="C:\Users\Vadim\Desktop\111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1914" y="5179428"/>
              <a:ext cx="1125138" cy="498108"/>
            </a:xfrm>
            <a:prstGeom prst="rect">
              <a:avLst/>
            </a:prstGeom>
            <a:noFill/>
            <a:extLst>
              <a:ext uri="{909E8E84-426E-40DD-AFC4-6F175D3DCCD1}">
                <a14:hiddenFill xmlns:a14="http://schemas.microsoft.com/office/drawing/2010/main">
                  <a:solidFill>
                    <a:srgbClr val="FFFFFF"/>
                  </a:solidFill>
                </a14:hiddenFill>
              </a:ext>
            </a:extLst>
          </p:spPr>
        </p:pic>
        <p:sp>
          <p:nvSpPr>
            <p:cNvPr id="19" name="Up-Down Arrow 18"/>
            <p:cNvSpPr/>
            <p:nvPr/>
          </p:nvSpPr>
          <p:spPr>
            <a:xfrm rot="16200000">
              <a:off x="1818998" y="5373598"/>
              <a:ext cx="113665" cy="210739"/>
            </a:xfrm>
            <a:prstGeom prst="upDownArrow">
              <a:avLst>
                <a:gd name="adj1" fmla="val 21429"/>
                <a:gd name="adj2" fmla="val 30000"/>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5"/>
            <a:stretch>
              <a:fillRect/>
            </a:stretch>
          </p:blipFill>
          <p:spPr>
            <a:xfrm>
              <a:off x="2005177" y="5230994"/>
              <a:ext cx="2124075" cy="495300"/>
            </a:xfrm>
            <a:prstGeom prst="rect">
              <a:avLst/>
            </a:prstGeom>
          </p:spPr>
        </p:pic>
      </p:grpSp>
      <p:sp>
        <p:nvSpPr>
          <p:cNvPr id="23" name="TextBox 53"/>
          <p:cNvSpPr txBox="1">
            <a:spLocks noChangeArrowheads="1"/>
          </p:cNvSpPr>
          <p:nvPr/>
        </p:nvSpPr>
        <p:spPr bwMode="auto">
          <a:xfrm>
            <a:off x="1028700" y="5714506"/>
            <a:ext cx="2667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Railway Shunter Dock </a:t>
            </a:r>
            <a:r>
              <a:rPr kumimoji="0" lang="en-US" altLang="ko-KR" sz="1000" b="1" dirty="0" smtClean="0">
                <a:cs typeface="Times New Roman" panose="02020603050405020304" pitchFamily="18" charset="0"/>
              </a:rPr>
              <a:t>&gt;</a:t>
            </a:r>
          </a:p>
        </p:txBody>
      </p:sp>
      <p:sp>
        <p:nvSpPr>
          <p:cNvPr id="24" name="Content Placeholder 2"/>
          <p:cNvSpPr txBox="1">
            <a:spLocks/>
          </p:cNvSpPr>
          <p:nvPr/>
        </p:nvSpPr>
        <p:spPr>
          <a:xfrm>
            <a:off x="4318519" y="1561030"/>
            <a:ext cx="4654021" cy="4424850"/>
          </a:xfrm>
          <a:prstGeom prst="rect">
            <a:avLst/>
          </a:prstGeom>
        </p:spPr>
        <p:txBody>
          <a:bodyPr vert="horz" lIns="91440" tIns="45720" rIns="91440" bIns="45720" rtlCol="0">
            <a:normAutofit fontScale="4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the </a:t>
            </a: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railway rail yard </a:t>
            </a: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there are so many railways and  </a:t>
            </a: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 </a:t>
            </a: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each railway there is  bunch of </a:t>
            </a: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trains</a:t>
            </a:r>
          </a:p>
          <a:p>
            <a:pPr marL="628650" lvl="1" indent="-171450" algn="just">
              <a:lnSpc>
                <a:spcPct val="150000"/>
              </a:lnSpc>
              <a:buFont typeface="Times New Roman" panose="02020603050405020304" pitchFamily="18" charset="0"/>
              <a:buChar char="˗"/>
            </a:pP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the driver of locomotive to connect the locomotive to correct train tail is not easy and it takes </a:t>
            </a: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time</a:t>
            </a:r>
          </a:p>
          <a:p>
            <a:pPr marL="628650" lvl="1" indent="-171450" algn="just">
              <a:lnSpc>
                <a:spcPct val="150000"/>
              </a:lnSpc>
              <a:buFont typeface="Times New Roman" panose="02020603050405020304" pitchFamily="18" charset="0"/>
              <a:buChar char="˗"/>
            </a:pP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After </a:t>
            </a: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connecting the train it requires checking is it correct or </a:t>
            </a: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not</a:t>
            </a:r>
          </a:p>
          <a:p>
            <a:pPr marL="628650" lvl="1" indent="-171450" algn="just">
              <a:lnSpc>
                <a:spcPct val="150000"/>
              </a:lnSpc>
              <a:buFont typeface="Times New Roman" panose="02020603050405020304" pitchFamily="18" charset="0"/>
              <a:buChar char="˗"/>
            </a:pP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Using the </a:t>
            </a: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source </a:t>
            </a: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installed on the train tail and </a:t>
            </a: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installed </a:t>
            </a: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 the back of locomotive provides immediate identifying </a:t>
            </a: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system to verify</a:t>
            </a:r>
          </a:p>
          <a:p>
            <a:pPr marL="628650" lvl="1" indent="-171450" algn="just">
              <a:lnSpc>
                <a:spcPct val="150000"/>
              </a:lnSpc>
              <a:buFont typeface="Times New Roman" panose="02020603050405020304" pitchFamily="18" charset="0"/>
              <a:buChar char="˗"/>
            </a:pP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confirmation for drivers </a:t>
            </a: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of locomotive and save time in </a:t>
            </a: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connection. </a:t>
            </a:r>
            <a:endPar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a:t>
            </a: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 the light communication to right locomotive to connect with train tail and docking position alignment for docking</a:t>
            </a:r>
          </a:p>
          <a:p>
            <a:pPr marL="628650" lvl="1" indent="-171450" algn="just">
              <a:lnSpc>
                <a:spcPct val="150000"/>
              </a:lnSpc>
              <a:buFont typeface="Times New Roman" panose="02020603050405020304" pitchFamily="18" charset="0"/>
              <a:buChar char="˗"/>
            </a:pP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Every locomotive and train tail to have the light communication transceiver and operate on both LiFi/CamCom technology to communicate each other when it needs the docking</a:t>
            </a:r>
          </a:p>
          <a:p>
            <a:pPr marL="628650" lvl="1" indent="-171450" algn="just">
              <a:lnSpc>
                <a:spcPct val="150000"/>
              </a:lnSpc>
              <a:buFont typeface="Times New Roman" panose="02020603050405020304" pitchFamily="18" charset="0"/>
              <a:buChar char="˗"/>
            </a:pPr>
            <a:r>
              <a:rPr lang="en-US" altLang="ko-KR" sz="23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Make effective docking with less time</a:t>
            </a:r>
            <a:endParaRPr lang="en-US" altLang="ko-KR" sz="2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57" name="Content Placeholder 2"/>
          <p:cNvSpPr txBox="1">
            <a:spLocks/>
          </p:cNvSpPr>
          <p:nvPr/>
        </p:nvSpPr>
        <p:spPr>
          <a:xfrm>
            <a:off x="380999" y="4364575"/>
            <a:ext cx="5275634" cy="194867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5" name="Title 1"/>
          <p:cNvSpPr txBox="1">
            <a:spLocks/>
          </p:cNvSpPr>
          <p:nvPr/>
        </p:nvSpPr>
        <p:spPr>
          <a:xfrm>
            <a:off x="0" y="604018"/>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Railway Shunter Docking LiFi/CamCom Link </a:t>
            </a:r>
          </a:p>
        </p:txBody>
      </p:sp>
      <p:grpSp>
        <p:nvGrpSpPr>
          <p:cNvPr id="5" name="Group 4"/>
          <p:cNvGrpSpPr/>
          <p:nvPr/>
        </p:nvGrpSpPr>
        <p:grpSpPr>
          <a:xfrm>
            <a:off x="1024890" y="1469939"/>
            <a:ext cx="7094220" cy="1549988"/>
            <a:chOff x="449580" y="1371600"/>
            <a:chExt cx="8103626" cy="2007188"/>
          </a:xfrm>
        </p:grpSpPr>
        <p:pic>
          <p:nvPicPr>
            <p:cNvPr id="2" name="Picture 2" descr="C:\Users\Vadim\Desktop\11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 y="2195512"/>
              <a:ext cx="2514601" cy="7334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14800" y="1371600"/>
              <a:ext cx="4438406" cy="2007188"/>
            </a:xfrm>
            <a:prstGeom prst="rect">
              <a:avLst/>
            </a:prstGeom>
          </p:spPr>
        </p:pic>
        <p:sp>
          <p:nvSpPr>
            <p:cNvPr id="12" name="Isosceles Triangle 11"/>
            <p:cNvSpPr/>
            <p:nvPr/>
          </p:nvSpPr>
          <p:spPr>
            <a:xfrm rot="5400000">
              <a:off x="3263852" y="1919256"/>
              <a:ext cx="443806" cy="1278076"/>
            </a:xfrm>
            <a:prstGeom prst="triangle">
              <a:avLst>
                <a:gd name="adj" fmla="val 73154"/>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803086" y="1796950"/>
              <a:ext cx="863914" cy="358705"/>
            </a:xfrm>
            <a:prstGeom prst="rect">
              <a:avLst/>
            </a:prstGeom>
            <a:noFill/>
          </p:spPr>
          <p:txBody>
            <a:bodyPr wrap="square" rtlCol="0">
              <a:spAutoFit/>
            </a:bodyPr>
            <a:lstStyle/>
            <a:p>
              <a:r>
                <a:rPr lang="en-US" sz="1200" b="1" dirty="0" smtClean="0"/>
                <a:t>Camera</a:t>
              </a:r>
              <a:endParaRPr lang="en-US" sz="1200" b="1" dirty="0"/>
            </a:p>
          </p:txBody>
        </p:sp>
        <p:cxnSp>
          <p:nvCxnSpPr>
            <p:cNvPr id="14" name="Straight Arrow Connector 13"/>
            <p:cNvCxnSpPr/>
            <p:nvPr/>
          </p:nvCxnSpPr>
          <p:spPr>
            <a:xfrm>
              <a:off x="2514600" y="2034060"/>
              <a:ext cx="304800" cy="3411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5"/>
            <a:stretch>
              <a:fillRect/>
            </a:stretch>
          </p:blipFill>
          <p:spPr>
            <a:xfrm>
              <a:off x="2765589" y="2356180"/>
              <a:ext cx="107622" cy="93384"/>
            </a:xfrm>
            <a:prstGeom prst="rect">
              <a:avLst/>
            </a:prstGeom>
          </p:spPr>
        </p:pic>
      </p:grpSp>
      <p:sp>
        <p:nvSpPr>
          <p:cNvPr id="18" name="TextBox 53"/>
          <p:cNvSpPr txBox="1">
            <a:spLocks noChangeArrowheads="1"/>
          </p:cNvSpPr>
          <p:nvPr/>
        </p:nvSpPr>
        <p:spPr bwMode="auto">
          <a:xfrm>
            <a:off x="2743200" y="2795024"/>
            <a:ext cx="322757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Railway Shunter </a:t>
            </a:r>
            <a:r>
              <a:rPr lang="en-US" altLang="ko-KR" sz="1000" b="1" dirty="0">
                <a:cs typeface="Times New Roman" panose="02020603050405020304" pitchFamily="18" charset="0"/>
              </a:rPr>
              <a:t>Docking LiFi/CamCom Link</a:t>
            </a:r>
            <a:r>
              <a:rPr lang="ko-KR" altLang="en-US" sz="1000" b="1" dirty="0" smtClean="0">
                <a:cs typeface="Times New Roman" panose="02020603050405020304" pitchFamily="18" charset="0"/>
              </a:rPr>
              <a:t> </a:t>
            </a:r>
            <a:r>
              <a:rPr kumimoji="0" lang="en-US" altLang="ko-KR" sz="1000" b="1" dirty="0" smtClean="0">
                <a:cs typeface="Times New Roman" panose="02020603050405020304" pitchFamily="18" charset="0"/>
              </a:rPr>
              <a:t>&gt;</a:t>
            </a:r>
          </a:p>
        </p:txBody>
      </p:sp>
      <p:sp>
        <p:nvSpPr>
          <p:cNvPr id="19" name="Content Placeholder 2"/>
          <p:cNvSpPr txBox="1">
            <a:spLocks/>
          </p:cNvSpPr>
          <p:nvPr/>
        </p:nvSpPr>
        <p:spPr>
          <a:xfrm>
            <a:off x="609600" y="3069332"/>
            <a:ext cx="5698230" cy="3267771"/>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Communication Based Railway Shunter LiFi/CamCom Link </a:t>
            </a:r>
            <a:endPar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Rail Locomotive and Tail LED Lights</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PD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Wingdings" panose="05000000000000000000" pitchFamily="2" charset="2"/>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2m ~ 50m</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00458" y="1981200"/>
            <a:ext cx="8343084"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solution for connecting locomotive to train tail method </a:t>
            </a:r>
            <a:r>
              <a:rPr lang="en-US" altLang="ko-KR" sz="2000" dirty="0">
                <a:solidFill>
                  <a:schemeClr val="tx1"/>
                </a:solidFill>
                <a:latin typeface="Times New Roman" panose="02020603050405020304" pitchFamily="18" charset="0"/>
                <a:cs typeface="Times New Roman" panose="02020603050405020304" pitchFamily="18" charset="0"/>
              </a:rPr>
              <a:t>using </a:t>
            </a:r>
            <a:r>
              <a:rPr lang="en-US" altLang="ko-KR" sz="2000" dirty="0" smtClean="0">
                <a:solidFill>
                  <a:schemeClr val="tx1"/>
                </a:solidFill>
                <a:latin typeface="Times New Roman" panose="02020603050405020304" pitchFamily="18" charset="0"/>
                <a:cs typeface="Times New Roman" panose="02020603050405020304" pitchFamily="18" charset="0"/>
              </a:rPr>
              <a:t>LiFi/CamCom Technology</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Using  LiFi/CamCom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identifying system to locomotive is that train right 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not and gives confirmations to connect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trains</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285750" indent="-285750" algn="just">
              <a:lnSpc>
                <a:spcPct val="150000"/>
              </a:lnSpc>
              <a:buFont typeface="Arial" panose="020B0604020202020204" pitchFamily="34" charset="0"/>
              <a:buChar char="•"/>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Provides signals of identifying to driver of locomotive whether is right train tail or not.  </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Reduce the time of connecting and checking.</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14386</TotalTime>
  <Words>368</Words>
  <Application>Microsoft Office PowerPoint</Application>
  <PresentationFormat>On-screen Show (4:3)</PresentationFormat>
  <Paragraphs>72</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굴림</vt:lpstr>
      <vt:lpstr>맑은 고딕</vt: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428</cp:revision>
  <cp:lastPrinted>2017-05-07T15:48:38Z</cp:lastPrinted>
  <dcterms:created xsi:type="dcterms:W3CDTF">2010-05-15T17:50:32Z</dcterms:created>
  <dcterms:modified xsi:type="dcterms:W3CDTF">2018-09-13T18:43:45Z</dcterms:modified>
</cp:coreProperties>
</file>