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BF9A1"/>
    <a:srgbClr val="B1C8CE"/>
    <a:srgbClr val="F8F456"/>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09" autoAdjust="0"/>
    <p:restoredTop sz="96159" autoAdjust="0"/>
  </p:normalViewPr>
  <p:slideViewPr>
    <p:cSldViewPr>
      <p:cViewPr varScale="1">
        <p:scale>
          <a:sx n="86" d="100"/>
          <a:sy n="86" d="100"/>
        </p:scale>
        <p:origin x="10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9/13/2018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828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15-18-0468-00-0vat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15-18-0468-00-0vat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60153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Location Localization OCC Link for </a:t>
            </a:r>
            <a:r>
              <a:rPr lang="en-US" sz="1600" dirty="0">
                <a:latin typeface="Times New Roman" pitchFamily="18" charset="0"/>
                <a:cs typeface="Times New Roman" pitchFamily="18" charset="0"/>
              </a:rPr>
              <a:t>Outbound Logistics Service</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September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Minwoo Lee, </a:t>
            </a:r>
            <a:r>
              <a:rPr lang="en-US" sz="1600" dirty="0" err="1">
                <a:latin typeface="Times New Roman" pitchFamily="18" charset="0"/>
                <a:cs typeface="Times New Roman" pitchFamily="18" charset="0"/>
              </a:rPr>
              <a:t>Deokgun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Woo (</a:t>
            </a:r>
            <a:r>
              <a:rPr lang="en-US" sz="1600" dirty="0">
                <a:latin typeface="Times New Roman" pitchFamily="18" charset="0"/>
                <a:cs typeface="Times New Roman" pitchFamily="18" charset="0"/>
              </a:rPr>
              <a:t>SNUST), </a:t>
            </a:r>
            <a:r>
              <a:rPr lang="en-US" sz="1600" dirty="0" err="1" smtClean="0">
                <a:latin typeface="Times New Roman" pitchFamily="18" charset="0"/>
                <a:cs typeface="Times New Roman" pitchFamily="18" charset="0"/>
              </a:rPr>
              <a:t>Kaewon</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Choi(SKKU</a:t>
            </a:r>
            <a:r>
              <a:rPr lang="en-US" sz="1600" dirty="0" smtClean="0">
                <a:latin typeface="Times New Roman" pitchFamily="18" charset="0"/>
                <a:cs typeface="Times New Roman" pitchFamily="18" charset="0"/>
              </a:rPr>
              <a:t>), </a:t>
            </a:r>
            <a:r>
              <a:rPr lang="en-US" sz="1600" dirty="0" err="1" smtClean="0">
                <a:latin typeface="Times New Roman" pitchFamily="18" charset="0"/>
                <a:cs typeface="Times New Roman" pitchFamily="18" charset="0"/>
              </a:rPr>
              <a:t>Sooyoung</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Chang (SYCA) , Vinayagam Mariappan (SNUST</a:t>
            </a:r>
            <a:r>
              <a:rPr lang="en-US" sz="1600" dirty="0" smtClean="0">
                <a:latin typeface="Times New Roman" pitchFamily="18" charset="0"/>
                <a:cs typeface="Times New Roman" pitchFamily="18" charset="0"/>
              </a:rPr>
              <a:t>)</a:t>
            </a:r>
          </a:p>
          <a:p>
            <a:pPr marL="228600" algn="just"/>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OCC V2X communication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The proposed OCC data link to introduce the possibility of using light communication for outbound management on </a:t>
            </a:r>
            <a:r>
              <a:rPr lang="en-US" altLang="ko-KR" sz="1600" dirty="0">
                <a:latin typeface="Times New Roman" pitchFamily="18" charset="0"/>
                <a:cs typeface="Times New Roman" pitchFamily="18" charset="0"/>
              </a:rPr>
              <a:t>logistics </a:t>
            </a:r>
            <a:r>
              <a:rPr lang="en-US" altLang="ko-KR" sz="1600" dirty="0" smtClean="0">
                <a:latin typeface="Times New Roman" pitchFamily="18" charset="0"/>
                <a:cs typeface="Times New Roman" pitchFamily="18" charset="0"/>
              </a:rPr>
              <a:t>centers. This proposed solution can </a:t>
            </a:r>
            <a:r>
              <a:rPr lang="en-US" altLang="ko-KR" sz="1600" dirty="0">
                <a:latin typeface="Times New Roman" pitchFamily="18" charset="0"/>
                <a:cs typeface="Times New Roman" pitchFamily="18" charset="0"/>
              </a:rPr>
              <a:t>be utilized as a part of a complex of monitoring, logistics and </a:t>
            </a:r>
            <a:r>
              <a:rPr lang="en-US" altLang="ko-KR" sz="1600" dirty="0" smtClean="0">
                <a:latin typeface="Times New Roman" pitchFamily="18" charset="0"/>
                <a:cs typeface="Times New Roman" pitchFamily="18" charset="0"/>
              </a:rPr>
              <a:t>scheduling. </a:t>
            </a:r>
            <a:endParaRPr lang="en-US" altLang="ko-KR" sz="1600" dirty="0">
              <a:latin typeface="Times New Roman" pitchFamily="18" charset="0"/>
              <a:cs typeface="Times New Roman" pitchFamily="18" charset="0"/>
            </a:endParaRP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OCC Link </a:t>
            </a:r>
            <a:r>
              <a:rPr lang="en-US" sz="1600" dirty="0">
                <a:latin typeface="Times New Roman" pitchFamily="18" charset="0"/>
                <a:cs typeface="Times New Roman" pitchFamily="18" charset="0"/>
              </a:rPr>
              <a:t>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0812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Outbound Logistic Service</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 for Outbound Location Localization </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45336"/>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200" b="1" dirty="0"/>
              <a:t>Need for Outbound Logistic </a:t>
            </a:r>
            <a:r>
              <a:rPr lang="en-IN" altLang="ko-KR" sz="3200" b="1" dirty="0" smtClean="0"/>
              <a:t>Service</a:t>
            </a:r>
            <a:endParaRPr lang="en-US" altLang="ko-KR" sz="3200" b="1" dirty="0"/>
          </a:p>
        </p:txBody>
      </p:sp>
      <p:sp>
        <p:nvSpPr>
          <p:cNvPr id="10" name="Content Placeholder 2"/>
          <p:cNvSpPr txBox="1">
            <a:spLocks/>
          </p:cNvSpPr>
          <p:nvPr/>
        </p:nvSpPr>
        <p:spPr>
          <a:xfrm>
            <a:off x="621154" y="4563122"/>
            <a:ext cx="4120536" cy="7372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Outbound Logistic Service</a:t>
            </a:r>
          </a:p>
          <a:p>
            <a:pPr marL="628650" lvl="1" indent="-171450" algn="l">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logistics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center is widely used for the shipping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industry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such as courier service</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l">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Carrying status is collected manually by driver</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p:txBody>
      </p:sp>
      <p:sp>
        <p:nvSpPr>
          <p:cNvPr id="27" name="TextBox 26"/>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15" name="TextBox 53"/>
          <p:cNvSpPr txBox="1">
            <a:spLocks noChangeArrowheads="1"/>
          </p:cNvSpPr>
          <p:nvPr/>
        </p:nvSpPr>
        <p:spPr bwMode="auto">
          <a:xfrm>
            <a:off x="2497958" y="4287234"/>
            <a:ext cx="414808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Outbound area of Current </a:t>
            </a:r>
            <a:r>
              <a:rPr lang="en-US" altLang="ko-KR" sz="1000" b="1" dirty="0" smtClean="0">
                <a:cs typeface="Times New Roman" panose="02020603050405020304" pitchFamily="18" charset="0"/>
              </a:rPr>
              <a:t>Logistics Center  </a:t>
            </a:r>
            <a:r>
              <a:rPr kumimoji="0" lang="en-US" altLang="ko-KR" sz="1000" b="1" dirty="0" smtClean="0">
                <a:cs typeface="Times New Roman" panose="02020603050405020304" pitchFamily="18" charset="0"/>
              </a:rPr>
              <a:t>&gt;</a:t>
            </a:r>
          </a:p>
        </p:txBody>
      </p:sp>
      <p:sp>
        <p:nvSpPr>
          <p:cNvPr id="13" name="Content Placeholder 2"/>
          <p:cNvSpPr txBox="1">
            <a:spLocks/>
          </p:cNvSpPr>
          <p:nvPr/>
        </p:nvSpPr>
        <p:spPr>
          <a:xfrm>
            <a:off x="4741690" y="4601650"/>
            <a:ext cx="3808703" cy="145667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l">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CSK-based optical camera communication allows real-time access to the delivery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a:t>
            </a:r>
          </a:p>
          <a:p>
            <a:pPr marL="628650" lvl="1" indent="-171450" algn="l">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Both consumers and companies can see faster shipping information</a:t>
            </a:r>
          </a:p>
        </p:txBody>
      </p:sp>
      <p:grpSp>
        <p:nvGrpSpPr>
          <p:cNvPr id="6" name="그룹 5"/>
          <p:cNvGrpSpPr/>
          <p:nvPr/>
        </p:nvGrpSpPr>
        <p:grpSpPr>
          <a:xfrm>
            <a:off x="1155961" y="1453427"/>
            <a:ext cx="6832079" cy="2714626"/>
            <a:chOff x="1167624" y="1453427"/>
            <a:chExt cx="6832079" cy="2714626"/>
          </a:xfrm>
        </p:grpSpPr>
        <p:pic>
          <p:nvPicPr>
            <p:cNvPr id="1028" name="Picture 4" descr="logistics centerì ëí ì´ë¯¸ì§ ê²ìê²°ê³¼"/>
            <p:cNvPicPr>
              <a:picLocks noChangeAspect="1" noChangeArrowheads="1"/>
            </p:cNvPicPr>
            <p:nvPr/>
          </p:nvPicPr>
          <p:blipFill rotWithShape="1">
            <a:blip r:embed="rId3">
              <a:extLst>
                <a:ext uri="{28A0092B-C50C-407E-A947-70E740481C1C}">
                  <a14:useLocalDpi xmlns:a14="http://schemas.microsoft.com/office/drawing/2010/main" val="0"/>
                </a:ext>
              </a:extLst>
            </a:blip>
            <a:srcRect r="27038" b="15339"/>
            <a:stretch/>
          </p:blipFill>
          <p:spPr bwMode="auto">
            <a:xfrm>
              <a:off x="4497097" y="1456985"/>
              <a:ext cx="3502606" cy="270951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ë¬¼ë¥ì¼í°ì ëí ì´ë¯¸ì§ ê²ìê²°ê³¼"/>
            <p:cNvPicPr>
              <a:picLocks noChangeAspect="1" noChangeArrowheads="1"/>
            </p:cNvPicPr>
            <p:nvPr/>
          </p:nvPicPr>
          <p:blipFill rotWithShape="1">
            <a:blip r:embed="rId4">
              <a:extLst>
                <a:ext uri="{28A0092B-C50C-407E-A947-70E740481C1C}">
                  <a14:useLocalDpi xmlns:a14="http://schemas.microsoft.com/office/drawing/2010/main" val="0"/>
                </a:ext>
              </a:extLst>
            </a:blip>
            <a:srcRect l="9900" r="20569"/>
            <a:stretch/>
          </p:blipFill>
          <p:spPr bwMode="auto">
            <a:xfrm>
              <a:off x="1167624" y="1453427"/>
              <a:ext cx="3352800" cy="2714626"/>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 y="609600"/>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200" b="1" dirty="0" smtClean="0"/>
              <a:t>OCC </a:t>
            </a:r>
            <a:r>
              <a:rPr lang="en-IN" altLang="ko-KR" sz="3200" b="1" dirty="0"/>
              <a:t>Link for Outbound Location Localization</a:t>
            </a:r>
            <a:endParaRPr lang="en-US" altLang="ko-KR" sz="3200" b="1" dirty="0"/>
          </a:p>
        </p:txBody>
      </p:sp>
      <p:sp>
        <p:nvSpPr>
          <p:cNvPr id="41" name="Content Placeholder 2"/>
          <p:cNvSpPr txBox="1">
            <a:spLocks/>
          </p:cNvSpPr>
          <p:nvPr/>
        </p:nvSpPr>
        <p:spPr>
          <a:xfrm>
            <a:off x="466847" y="4349907"/>
            <a:ext cx="4488362" cy="2050893"/>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CSK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a:t>
            </a:r>
            <a:endPar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CSK based LED Patch / Display</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Camera Image Sensor In Outside of Center</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endPar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50000"/>
              </a:lnSpc>
              <a:buFont typeface="Arial" panose="020B0604020202020204" pitchFamily="34"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CSK, VTASC, SS2DC, OOK</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p:txBody>
      </p:sp>
      <p:sp>
        <p:nvSpPr>
          <p:cNvPr id="43" name="TextBox 53"/>
          <p:cNvSpPr txBox="1">
            <a:spLocks noChangeArrowheads="1"/>
          </p:cNvSpPr>
          <p:nvPr/>
        </p:nvSpPr>
        <p:spPr bwMode="auto">
          <a:xfrm>
            <a:off x="597529" y="4191000"/>
            <a:ext cx="79489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CSK </a:t>
            </a:r>
            <a:r>
              <a:rPr lang="en-US" altLang="ko-KR" sz="1000" b="1" dirty="0" smtClean="0">
                <a:cs typeface="Times New Roman" panose="02020603050405020304" pitchFamily="18" charset="0"/>
              </a:rPr>
              <a:t>based  OCC Link </a:t>
            </a:r>
            <a:r>
              <a:rPr lang="en-US" altLang="ko-KR" sz="1000" b="1" dirty="0">
                <a:cs typeface="Times New Roman" panose="02020603050405020304" pitchFamily="18" charset="0"/>
              </a:rPr>
              <a:t>for L</a:t>
            </a:r>
            <a:r>
              <a:rPr lang="en-US" altLang="ko-KR" sz="1000" b="1" dirty="0" smtClean="0">
                <a:cs typeface="Times New Roman" panose="02020603050405020304" pitchFamily="18" charset="0"/>
              </a:rPr>
              <a:t>ogistics </a:t>
            </a:r>
            <a:r>
              <a:rPr lang="en-US" altLang="ko-KR" sz="1000" b="1" dirty="0">
                <a:cs typeface="Times New Roman" panose="02020603050405020304" pitchFamily="18" charset="0"/>
              </a:rPr>
              <a:t>Outbound </a:t>
            </a:r>
            <a:r>
              <a:rPr lang="en-US" altLang="ko-KR" sz="1000" b="1" dirty="0" smtClean="0">
                <a:cs typeface="Times New Roman" panose="02020603050405020304" pitchFamily="18" charset="0"/>
              </a:rPr>
              <a:t>Recognition System &gt;</a:t>
            </a:r>
            <a:endParaRPr kumimoji="0" lang="en-US" altLang="ko-KR" sz="1000" b="1" dirty="0" smtClean="0">
              <a:cs typeface="Times New Roman" panose="02020603050405020304" pitchFamily="18" charset="0"/>
            </a:endParaRPr>
          </a:p>
        </p:txBody>
      </p:sp>
      <p:sp>
        <p:nvSpPr>
          <p:cNvPr id="55" name="TextBox 54"/>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13" name="Content Placeholder 2"/>
          <p:cNvSpPr txBox="1">
            <a:spLocks/>
          </p:cNvSpPr>
          <p:nvPr/>
        </p:nvSpPr>
        <p:spPr>
          <a:xfrm>
            <a:off x="4891996" y="4670082"/>
            <a:ext cx="3794804" cy="145229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256 ~ 512b/s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more than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30m in general CCTV</a:t>
            </a:r>
          </a:p>
        </p:txBody>
      </p:sp>
      <p:pic>
        <p:nvPicPr>
          <p:cNvPr id="11" name="그림 10"/>
          <p:cNvPicPr>
            <a:picLocks noChangeAspect="1"/>
          </p:cNvPicPr>
          <p:nvPr/>
        </p:nvPicPr>
        <p:blipFill rotWithShape="1">
          <a:blip r:embed="rId3">
            <a:extLst>
              <a:ext uri="{28A0092B-C50C-407E-A947-70E740481C1C}">
                <a14:useLocalDpi xmlns:a14="http://schemas.microsoft.com/office/drawing/2010/main" val="0"/>
              </a:ext>
            </a:extLst>
          </a:blip>
          <a:srcRect l="25000" t="10176" r="27500" b="27025"/>
          <a:stretch/>
        </p:blipFill>
        <p:spPr>
          <a:xfrm>
            <a:off x="4435521" y="1387290"/>
            <a:ext cx="3754837" cy="2700848"/>
          </a:xfrm>
          <a:prstGeom prst="rect">
            <a:avLst/>
          </a:prstGeom>
        </p:spPr>
      </p:pic>
      <p:grpSp>
        <p:nvGrpSpPr>
          <p:cNvPr id="18" name="그룹 17"/>
          <p:cNvGrpSpPr/>
          <p:nvPr/>
        </p:nvGrpSpPr>
        <p:grpSpPr>
          <a:xfrm>
            <a:off x="718171" y="1482291"/>
            <a:ext cx="3717350" cy="2546043"/>
            <a:chOff x="4955209" y="1534269"/>
            <a:chExt cx="3717350" cy="2546043"/>
          </a:xfrm>
        </p:grpSpPr>
        <p:pic>
          <p:nvPicPr>
            <p:cNvPr id="2" name="그림 1"/>
            <p:cNvPicPr>
              <a:picLocks noChangeAspect="1"/>
            </p:cNvPicPr>
            <p:nvPr/>
          </p:nvPicPr>
          <p:blipFill rotWithShape="1">
            <a:blip r:embed="rId4">
              <a:clrChange>
                <a:clrFrom>
                  <a:srgbClr val="CCCCC9"/>
                </a:clrFrom>
                <a:clrTo>
                  <a:srgbClr val="CCCCC9">
                    <a:alpha val="0"/>
                  </a:srgbClr>
                </a:clrTo>
              </a:clrChange>
              <a:extLst>
                <a:ext uri="{28A0092B-C50C-407E-A947-70E740481C1C}">
                  <a14:useLocalDpi xmlns:a14="http://schemas.microsoft.com/office/drawing/2010/main" val="0"/>
                </a:ext>
              </a:extLst>
            </a:blip>
            <a:srcRect l="35831" t="23962" r="18334" b="19366"/>
            <a:stretch/>
          </p:blipFill>
          <p:spPr>
            <a:xfrm>
              <a:off x="4955209" y="1579549"/>
              <a:ext cx="3717350" cy="2500763"/>
            </a:xfrm>
            <a:prstGeom prst="rect">
              <a:avLst/>
            </a:prstGeom>
          </p:spPr>
        </p:pic>
        <p:sp>
          <p:nvSpPr>
            <p:cNvPr id="3" name="자유형 2"/>
            <p:cNvSpPr/>
            <p:nvPr/>
          </p:nvSpPr>
          <p:spPr>
            <a:xfrm>
              <a:off x="6267450" y="2143125"/>
              <a:ext cx="1816100" cy="1238250"/>
            </a:xfrm>
            <a:custGeom>
              <a:avLst/>
              <a:gdLst>
                <a:gd name="connsiteX0" fmla="*/ 1784350 w 1816100"/>
                <a:gd name="connsiteY0" fmla="*/ 0 h 1238250"/>
                <a:gd name="connsiteX1" fmla="*/ 1816100 w 1816100"/>
                <a:gd name="connsiteY1" fmla="*/ 60325 h 1238250"/>
                <a:gd name="connsiteX2" fmla="*/ 549275 w 1816100"/>
                <a:gd name="connsiteY2" fmla="*/ 1238250 h 1238250"/>
                <a:gd name="connsiteX3" fmla="*/ 0 w 1816100"/>
                <a:gd name="connsiteY3" fmla="*/ 149225 h 1238250"/>
                <a:gd name="connsiteX4" fmla="*/ 1784350 w 1816100"/>
                <a:gd name="connsiteY4" fmla="*/ 0 h 12382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6100" h="1238250">
                  <a:moveTo>
                    <a:pt x="1784350" y="0"/>
                  </a:moveTo>
                  <a:lnTo>
                    <a:pt x="1816100" y="60325"/>
                  </a:lnTo>
                  <a:lnTo>
                    <a:pt x="549275" y="1238250"/>
                  </a:lnTo>
                  <a:lnTo>
                    <a:pt x="0" y="149225"/>
                  </a:lnTo>
                  <a:lnTo>
                    <a:pt x="1784350" y="0"/>
                  </a:lnTo>
                  <a:close/>
                </a:path>
              </a:pathLst>
            </a:custGeom>
            <a:gradFill>
              <a:gsLst>
                <a:gs pos="0">
                  <a:schemeClr val="accent1">
                    <a:lumMod val="5000"/>
                    <a:lumOff val="95000"/>
                    <a:alpha val="47000"/>
                  </a:schemeClr>
                </a:gs>
                <a:gs pos="100000">
                  <a:srgbClr val="FFFF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smtClean="0"/>
                <a:t> </a:t>
              </a:r>
              <a:endParaRPr lang="ko-KR" altLang="en-US" dirty="0"/>
            </a:p>
          </p:txBody>
        </p:sp>
        <p:sp>
          <p:nvSpPr>
            <p:cNvPr id="4" name="타원 3"/>
            <p:cNvSpPr/>
            <p:nvPr/>
          </p:nvSpPr>
          <p:spPr>
            <a:xfrm>
              <a:off x="8001000" y="1869936"/>
              <a:ext cx="470189" cy="470189"/>
            </a:xfrm>
            <a:prstGeom prst="ellips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타원 13"/>
            <p:cNvSpPr/>
            <p:nvPr/>
          </p:nvSpPr>
          <p:spPr>
            <a:xfrm>
              <a:off x="6457836" y="2540496"/>
              <a:ext cx="470189" cy="4701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6" name="직선 연결선 5"/>
            <p:cNvCxnSpPr>
              <a:stCxn id="4" idx="1"/>
            </p:cNvCxnSpPr>
            <p:nvPr/>
          </p:nvCxnSpPr>
          <p:spPr>
            <a:xfrm flipH="1" flipV="1">
              <a:off x="7696200" y="1752600"/>
              <a:ext cx="373658" cy="186194"/>
            </a:xfrm>
            <a:prstGeom prst="line">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cxnSp>
        <p:cxnSp>
          <p:nvCxnSpPr>
            <p:cNvPr id="17" name="직선 연결선 16"/>
            <p:cNvCxnSpPr>
              <a:stCxn id="14" idx="1"/>
            </p:cNvCxnSpPr>
            <p:nvPr/>
          </p:nvCxnSpPr>
          <p:spPr>
            <a:xfrm flipH="1" flipV="1">
              <a:off x="6056505" y="2336165"/>
              <a:ext cx="470189" cy="273189"/>
            </a:xfrm>
            <a:prstGeom prst="lin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cxnSp>
        <p:sp>
          <p:nvSpPr>
            <p:cNvPr id="16" name="TextBox 15"/>
            <p:cNvSpPr txBox="1"/>
            <p:nvPr/>
          </p:nvSpPr>
          <p:spPr>
            <a:xfrm>
              <a:off x="6946105" y="1534269"/>
              <a:ext cx="1523254" cy="276999"/>
            </a:xfrm>
            <a:prstGeom prst="rect">
              <a:avLst/>
            </a:prstGeom>
            <a:noFill/>
          </p:spPr>
          <p:txBody>
            <a:bodyPr wrap="square" rtlCol="0">
              <a:spAutoFit/>
            </a:bodyPr>
            <a:lstStyle/>
            <a:p>
              <a:pPr marL="266700" indent="-266700">
                <a:tabLst>
                  <a:tab pos="266700" algn="l"/>
                </a:tabLst>
              </a:pPr>
              <a:r>
                <a:rPr lang="en-US" altLang="ko-KR" sz="1200" b="1" dirty="0"/>
                <a:t>R</a:t>
              </a:r>
              <a:r>
                <a:rPr lang="en-US" altLang="ko-KR" sz="1200" b="1" dirty="0" smtClean="0"/>
                <a:t>x :  Image Sensor</a:t>
              </a:r>
              <a:endParaRPr lang="ko-KR" altLang="en-US" sz="1200" b="1" dirty="0"/>
            </a:p>
          </p:txBody>
        </p:sp>
        <p:sp>
          <p:nvSpPr>
            <p:cNvPr id="21" name="TextBox 20"/>
            <p:cNvSpPr txBox="1"/>
            <p:nvPr/>
          </p:nvSpPr>
          <p:spPr>
            <a:xfrm>
              <a:off x="5220610" y="2081580"/>
              <a:ext cx="1531028" cy="276999"/>
            </a:xfrm>
            <a:prstGeom prst="rect">
              <a:avLst/>
            </a:prstGeom>
            <a:noFill/>
          </p:spPr>
          <p:txBody>
            <a:bodyPr wrap="square" rtlCol="0">
              <a:spAutoFit/>
            </a:bodyPr>
            <a:lstStyle/>
            <a:p>
              <a:pPr marL="266700" indent="-266700">
                <a:tabLst>
                  <a:tab pos="266700" algn="l"/>
                </a:tabLst>
              </a:pPr>
              <a:r>
                <a:rPr lang="en-US" altLang="ko-KR" sz="1200" b="1" dirty="0"/>
                <a:t>T</a:t>
              </a:r>
              <a:r>
                <a:rPr lang="en-US" altLang="ko-KR" sz="1200" b="1" dirty="0" smtClean="0"/>
                <a:t>x :  CSK Modulation </a:t>
              </a:r>
              <a:endParaRPr lang="ko-KR" altLang="en-US" sz="1200" b="1" dirty="0"/>
            </a:p>
          </p:txBody>
        </p:sp>
      </p:grpSp>
      <p:sp>
        <p:nvSpPr>
          <p:cNvPr id="20" name="자유형 19"/>
          <p:cNvSpPr/>
          <p:nvPr/>
        </p:nvSpPr>
        <p:spPr>
          <a:xfrm>
            <a:off x="6134100" y="1828800"/>
            <a:ext cx="1771650" cy="2176463"/>
          </a:xfrm>
          <a:custGeom>
            <a:avLst/>
            <a:gdLst>
              <a:gd name="connsiteX0" fmla="*/ 1724025 w 1771650"/>
              <a:gd name="connsiteY0" fmla="*/ 0 h 2176463"/>
              <a:gd name="connsiteX1" fmla="*/ 1771650 w 1771650"/>
              <a:gd name="connsiteY1" fmla="*/ 47625 h 2176463"/>
              <a:gd name="connsiteX2" fmla="*/ 1109663 w 1771650"/>
              <a:gd name="connsiteY2" fmla="*/ 2176463 h 2176463"/>
              <a:gd name="connsiteX3" fmla="*/ 0 w 1771650"/>
              <a:gd name="connsiteY3" fmla="*/ 1652588 h 2176463"/>
              <a:gd name="connsiteX4" fmla="*/ 1724025 w 1771650"/>
              <a:gd name="connsiteY4" fmla="*/ 0 h 2176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1650" h="2176463">
                <a:moveTo>
                  <a:pt x="1724025" y="0"/>
                </a:moveTo>
                <a:lnTo>
                  <a:pt x="1771650" y="47625"/>
                </a:lnTo>
                <a:lnTo>
                  <a:pt x="1109663" y="2176463"/>
                </a:lnTo>
                <a:lnTo>
                  <a:pt x="0" y="1652588"/>
                </a:lnTo>
                <a:lnTo>
                  <a:pt x="1724025" y="0"/>
                </a:lnTo>
                <a:close/>
              </a:path>
            </a:pathLst>
          </a:custGeom>
          <a:gradFill>
            <a:gsLst>
              <a:gs pos="0">
                <a:schemeClr val="accent1">
                  <a:lumMod val="5000"/>
                  <a:lumOff val="95000"/>
                  <a:alpha val="47000"/>
                </a:schemeClr>
              </a:gs>
              <a:gs pos="100000">
                <a:srgbClr val="FFFF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자유형 21"/>
          <p:cNvSpPr/>
          <p:nvPr/>
        </p:nvSpPr>
        <p:spPr>
          <a:xfrm>
            <a:off x="5149850" y="1600200"/>
            <a:ext cx="781050" cy="1270000"/>
          </a:xfrm>
          <a:custGeom>
            <a:avLst/>
            <a:gdLst>
              <a:gd name="connsiteX0" fmla="*/ 723900 w 781050"/>
              <a:gd name="connsiteY0" fmla="*/ 0 h 1270000"/>
              <a:gd name="connsiteX1" fmla="*/ 0 w 781050"/>
              <a:gd name="connsiteY1" fmla="*/ 977900 h 1270000"/>
              <a:gd name="connsiteX2" fmla="*/ 692150 w 781050"/>
              <a:gd name="connsiteY2" fmla="*/ 1270000 h 1270000"/>
              <a:gd name="connsiteX3" fmla="*/ 781050 w 781050"/>
              <a:gd name="connsiteY3" fmla="*/ 50800 h 1270000"/>
              <a:gd name="connsiteX4" fmla="*/ 723900 w 781050"/>
              <a:gd name="connsiteY4" fmla="*/ 0 h 127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 h="1270000">
                <a:moveTo>
                  <a:pt x="723900" y="0"/>
                </a:moveTo>
                <a:lnTo>
                  <a:pt x="0" y="977900"/>
                </a:lnTo>
                <a:lnTo>
                  <a:pt x="692150" y="1270000"/>
                </a:lnTo>
                <a:lnTo>
                  <a:pt x="781050" y="50800"/>
                </a:lnTo>
                <a:lnTo>
                  <a:pt x="723900" y="0"/>
                </a:lnTo>
                <a:close/>
              </a:path>
            </a:pathLst>
          </a:custGeom>
          <a:gradFill>
            <a:gsLst>
              <a:gs pos="0">
                <a:schemeClr val="accent1">
                  <a:lumMod val="5000"/>
                  <a:lumOff val="95000"/>
                  <a:alpha val="47000"/>
                </a:schemeClr>
              </a:gs>
              <a:gs pos="100000">
                <a:srgbClr val="FFFF00"/>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dirty="0"/>
              <a:t> </a:t>
            </a:r>
            <a:endParaRPr lang="ko-KR" altLang="en-US" dirty="0"/>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57201" y="1600200"/>
            <a:ext cx="8153400" cy="2971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Localization OCC Link for Outbound Logistics Service</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CSK based encoded transmitter is uses display</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LED patch, etc. can be attached to the upper part of the trailer of the delivery truck, and the entrance and exit can be recognized through the camera installed on the outer wall of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logistics center</a:t>
            </a:r>
          </a:p>
          <a:p>
            <a:pPr marL="342900" indent="-342900" algn="just">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CSK based outbound recognition technology can be efficiently used for smart logistics system</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267200" y="6315465"/>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11184</TotalTime>
  <Words>306</Words>
  <Application>Microsoft Office PowerPoint</Application>
  <PresentationFormat>On-screen Show (4:3)</PresentationFormat>
  <Paragraphs>67</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443</cp:revision>
  <cp:lastPrinted>2017-05-07T15:48:38Z</cp:lastPrinted>
  <dcterms:created xsi:type="dcterms:W3CDTF">2010-05-15T17:50:32Z</dcterms:created>
  <dcterms:modified xsi:type="dcterms:W3CDTF">2018-09-13T18:39:32Z</dcterms:modified>
</cp:coreProperties>
</file>