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2709" autoAdjust="0"/>
    <p:restoredTop sz="96159" autoAdjust="0"/>
  </p:normalViewPr>
  <p:slideViewPr>
    <p:cSldViewPr>
      <p:cViewPr varScale="1">
        <p:scale>
          <a:sx n="91" d="100"/>
          <a:sy n="91" d="100"/>
        </p:scale>
        <p:origin x="915"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September  2018</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9/13/2018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September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September  2018</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September  2018</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September  2018</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September  2018</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September  2018</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9/13/2018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15-18-0466-00-0vat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15-18-0466-00-0vat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9/13/2018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9/13/2018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847755"/>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International </a:t>
            </a:r>
            <a:r>
              <a:rPr lang="en-US" altLang="ko-KR" sz="1600" dirty="0">
                <a:latin typeface="Times New Roman" pitchFamily="18" charset="0"/>
                <a:cs typeface="Times New Roman" pitchFamily="18" charset="0"/>
              </a:rPr>
              <a:t>Railway Light </a:t>
            </a:r>
            <a:r>
              <a:rPr lang="en-US" altLang="ko-KR" sz="1600" dirty="0" smtClean="0">
                <a:latin typeface="Times New Roman" pitchFamily="18" charset="0"/>
                <a:cs typeface="Times New Roman" pitchFamily="18" charset="0"/>
              </a:rPr>
              <a:t>Signals Management Solution for ITS Service using </a:t>
            </a:r>
            <a:r>
              <a:rPr lang="en-US" sz="1600" dirty="0">
                <a:latin typeface="Times New Roman" pitchFamily="18" charset="0"/>
                <a:cs typeface="Times New Roman" pitchFamily="18" charset="0"/>
              </a:rPr>
              <a:t>IoT/I</a:t>
            </a:r>
            <a:r>
              <a:rPr lang="en-US" altLang="ko-KR" sz="1600" dirty="0">
                <a:latin typeface="Times New Roman" pitchFamily="18" charset="0"/>
                <a:cs typeface="Times New Roman" pitchFamily="18" charset="0"/>
              </a:rPr>
              <a:t>oL </a:t>
            </a:r>
            <a:r>
              <a:rPr lang="en-US" altLang="ko-KR" sz="1600" dirty="0" smtClean="0">
                <a:latin typeface="Times New Roman" pitchFamily="18" charset="0"/>
                <a:cs typeface="Times New Roman" pitchFamily="18" charset="0"/>
              </a:rPr>
              <a:t>Technology </a:t>
            </a:r>
            <a:endParaRPr lang="en-US" altLang="ko-KR" sz="1600" dirty="0">
              <a:latin typeface="Times New Roman" pitchFamily="18" charset="0"/>
              <a:cs typeface="Times New Roman" pitchFamily="18" charset="0"/>
            </a:endParaRPr>
          </a:p>
          <a:p>
            <a:pPr marL="228600"/>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September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altLang="ko-KR" sz="1600" dirty="0">
                <a:latin typeface="Times New Roman" pitchFamily="18" charset="0"/>
                <a:cs typeface="Times New Roman" pitchFamily="18" charset="0"/>
              </a:rPr>
              <a:t>Jaesang </a:t>
            </a:r>
            <a:r>
              <a:rPr lang="en-US" altLang="ko-KR" sz="1600" dirty="0" smtClean="0">
                <a:latin typeface="Times New Roman" pitchFamily="18" charset="0"/>
                <a:cs typeface="Times New Roman" pitchFamily="18" charset="0"/>
              </a:rPr>
              <a:t>Cha, </a:t>
            </a:r>
            <a:r>
              <a:rPr lang="en-US" altLang="ko-KR" sz="1600" dirty="0">
                <a:latin typeface="Times New Roman" pitchFamily="18" charset="0"/>
                <a:cs typeface="Times New Roman" pitchFamily="18" charset="0"/>
              </a:rPr>
              <a:t>Minwoo </a:t>
            </a:r>
            <a:r>
              <a:rPr lang="en-US" altLang="ko-KR" sz="1600" dirty="0" smtClean="0">
                <a:latin typeface="Times New Roman" pitchFamily="18" charset="0"/>
                <a:cs typeface="Times New Roman" pitchFamily="18" charset="0"/>
              </a:rPr>
              <a:t>Lee, </a:t>
            </a:r>
            <a:r>
              <a:rPr lang="en-US" altLang="ko-KR" sz="1600" dirty="0" err="1">
                <a:latin typeface="Times New Roman" pitchFamily="18" charset="0"/>
                <a:cs typeface="Times New Roman" pitchFamily="18" charset="0"/>
              </a:rPr>
              <a:t>Jonghyeok</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Lee (</a:t>
            </a:r>
            <a:r>
              <a:rPr lang="en-US" altLang="ko-KR" sz="1600" dirty="0">
                <a:latin typeface="Times New Roman" pitchFamily="18" charset="0"/>
                <a:cs typeface="Times New Roman" pitchFamily="18" charset="0"/>
              </a:rPr>
              <a:t>SNUST), </a:t>
            </a:r>
            <a:r>
              <a:rPr lang="en-US" altLang="ko-KR" sz="1600" dirty="0" err="1">
                <a:latin typeface="Times New Roman" pitchFamily="18" charset="0"/>
                <a:cs typeface="Times New Roman" pitchFamily="18" charset="0"/>
              </a:rPr>
              <a:t>Soonho</a:t>
            </a:r>
            <a:r>
              <a:rPr lang="en-US" altLang="ko-KR" sz="1600" dirty="0">
                <a:latin typeface="Times New Roman" pitchFamily="18" charset="0"/>
                <a:cs typeface="Times New Roman" pitchFamily="18" charset="0"/>
              </a:rPr>
              <a:t> </a:t>
            </a:r>
            <a:r>
              <a:rPr lang="en-US" altLang="ko-KR" sz="1600" dirty="0" smtClean="0">
                <a:latin typeface="Times New Roman" pitchFamily="18" charset="0"/>
                <a:cs typeface="Times New Roman" pitchFamily="18" charset="0"/>
              </a:rPr>
              <a:t>Jung (</a:t>
            </a:r>
            <a:r>
              <a:rPr lang="en-US" altLang="ko-KR" sz="1600" dirty="0">
                <a:latin typeface="Times New Roman" pitchFamily="18" charset="0"/>
                <a:cs typeface="Times New Roman" pitchFamily="18" charset="0"/>
              </a:rPr>
              <a:t>Sunil </a:t>
            </a:r>
            <a:r>
              <a:rPr lang="en-US" altLang="ko-KR" sz="1600" dirty="0" err="1">
                <a:latin typeface="Times New Roman" pitchFamily="18" charset="0"/>
                <a:cs typeface="Times New Roman" pitchFamily="18" charset="0"/>
              </a:rPr>
              <a:t>Elecomm</a:t>
            </a:r>
            <a:r>
              <a:rPr lang="en-US" altLang="ko-KR" sz="1600" dirty="0">
                <a:latin typeface="Times New Roman" pitchFamily="18" charset="0"/>
                <a:cs typeface="Times New Roman" pitchFamily="18" charset="0"/>
              </a:rPr>
              <a:t> Co., LTD.), </a:t>
            </a:r>
            <a:r>
              <a:rPr lang="en-US" altLang="ko-KR" sz="1600" dirty="0" err="1" smtClean="0">
                <a:latin typeface="Times New Roman" pitchFamily="18" charset="0"/>
                <a:cs typeface="Times New Roman" pitchFamily="18" charset="0"/>
              </a:rPr>
              <a:t>Jinyong</a:t>
            </a:r>
            <a:r>
              <a:rPr lang="en-US" altLang="ko-KR" sz="1600" dirty="0" smtClean="0">
                <a:latin typeface="Times New Roman" pitchFamily="18" charset="0"/>
                <a:cs typeface="Times New Roman" pitchFamily="18" charset="0"/>
              </a:rPr>
              <a:t> </a:t>
            </a:r>
            <a:r>
              <a:rPr lang="en-US" altLang="ko-KR" sz="1600" dirty="0">
                <a:latin typeface="Times New Roman" pitchFamily="18" charset="0"/>
                <a:cs typeface="Times New Roman" pitchFamily="18" charset="0"/>
              </a:rPr>
              <a:t>Choi(</a:t>
            </a:r>
            <a:r>
              <a:rPr lang="en-US" altLang="ko-KR" sz="1600" dirty="0" err="1">
                <a:latin typeface="Times New Roman" pitchFamily="18" charset="0"/>
                <a:cs typeface="Times New Roman" pitchFamily="18" charset="0"/>
              </a:rPr>
              <a:t>Shinhan</a:t>
            </a:r>
            <a:r>
              <a:rPr lang="en-US" altLang="ko-KR" sz="1600" dirty="0">
                <a:latin typeface="Times New Roman" pitchFamily="18" charset="0"/>
                <a:cs typeface="Times New Roman" pitchFamily="18" charset="0"/>
              </a:rPr>
              <a:t> Bank</a:t>
            </a:r>
            <a:r>
              <a:rPr lang="en-US" altLang="ko-KR" sz="1600" dirty="0" smtClean="0">
                <a:latin typeface="Times New Roman" pitchFamily="18" charset="0"/>
                <a:cs typeface="Times New Roman" pitchFamily="18" charset="0"/>
              </a:rPr>
              <a:t>), </a:t>
            </a:r>
            <a:r>
              <a:rPr lang="en-US" altLang="ko-KR" sz="1600" dirty="0" err="1">
                <a:latin typeface="Times New Roman" pitchFamily="18" charset="0"/>
                <a:cs typeface="Times New Roman" pitchFamily="18" charset="0"/>
              </a:rPr>
              <a:t>Sooyoung</a:t>
            </a:r>
            <a:r>
              <a:rPr lang="en-US" altLang="ko-KR" sz="1600" dirty="0">
                <a:latin typeface="Times New Roman" pitchFamily="18" charset="0"/>
                <a:cs typeface="Times New Roman" pitchFamily="18" charset="0"/>
              </a:rPr>
              <a:t> Chang (SYCA), Vinayagam </a:t>
            </a:r>
            <a:r>
              <a:rPr lang="en-US" altLang="ko-KR" sz="1600" dirty="0" smtClean="0">
                <a:latin typeface="Times New Roman" pitchFamily="18" charset="0"/>
                <a:cs typeface="Times New Roman" pitchFamily="18" charset="0"/>
              </a:rPr>
              <a:t>Mariappan (SNUST)</a:t>
            </a:r>
          </a:p>
          <a:p>
            <a:pPr marL="228600" algn="just"/>
            <a:r>
              <a:rPr lang="en-US" altLang="ko-KR" sz="1600" dirty="0" smtClean="0">
                <a:latin typeface="Times New Roman" pitchFamily="18" charset="0"/>
                <a:cs typeface="Times New Roman" pitchFamily="18" charset="0"/>
              </a:rPr>
              <a:t>  </a:t>
            </a:r>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IoT/IoL Link design consideration for VAT. This proposed </a:t>
            </a:r>
            <a:r>
              <a:rPr lang="en-US" altLang="ko-KR" sz="1600" dirty="0" smtClean="0">
                <a:latin typeface="Times New Roman" pitchFamily="18" charset="0"/>
                <a:cs typeface="Times New Roman" pitchFamily="18" charset="0"/>
              </a:rPr>
              <a:t>IoT/IoL </a:t>
            </a:r>
            <a:r>
              <a:rPr lang="en-US" altLang="ko-KR" sz="1600" dirty="0">
                <a:latin typeface="Times New Roman" pitchFamily="18" charset="0"/>
                <a:cs typeface="Times New Roman" pitchFamily="18" charset="0"/>
              </a:rPr>
              <a:t>solution for </a:t>
            </a:r>
            <a:r>
              <a:rPr lang="en-US" altLang="ko-KR" sz="1600" dirty="0" smtClean="0">
                <a:latin typeface="Times New Roman" pitchFamily="18" charset="0"/>
                <a:cs typeface="Times New Roman" pitchFamily="18" charset="0"/>
              </a:rPr>
              <a:t>ITS Service used in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international railway light Signals management subsystem.</a:t>
            </a:r>
            <a:r>
              <a:rPr lang="en-US" altLang="ko-KR" sz="1600" dirty="0" smtClean="0">
                <a:latin typeface="Times New Roman" pitchFamily="18" charset="0"/>
                <a:cs typeface="Times New Roman" pitchFamily="18" charset="0"/>
              </a:rPr>
              <a:t> This </a:t>
            </a:r>
            <a:r>
              <a:rPr lang="en-US" altLang="ko-KR" sz="1600" dirty="0">
                <a:latin typeface="Times New Roman" pitchFamily="18" charset="0"/>
                <a:cs typeface="Times New Roman" pitchFamily="18" charset="0"/>
              </a:rPr>
              <a:t>VAT  to operate on the application services like ITS, ADAS, etc. on road condition. Also this can be used for LED IT, Digital Signage with connected information services etc. </a:t>
            </a:r>
            <a:endParaRPr lang="en-US" altLang="ko-KR"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a:t>
            </a:r>
            <a:r>
              <a:rPr lang="en-US" sz="1600" dirty="0" smtClean="0">
                <a:latin typeface="Times New Roman" pitchFamily="18" charset="0"/>
                <a:cs typeface="Times New Roman" pitchFamily="18" charset="0"/>
              </a:rPr>
              <a:t>provided concept </a:t>
            </a:r>
            <a:r>
              <a:rPr lang="en-US" sz="1600" dirty="0">
                <a:latin typeface="Times New Roman" pitchFamily="18" charset="0"/>
                <a:cs typeface="Times New Roman" pitchFamily="18" charset="0"/>
              </a:rPr>
              <a:t>models of  light communication based IoT/IoL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209800"/>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International Railway Light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Signals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Management Solution</a:t>
            </a: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Link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Railway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Signals Solution</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485390"/>
            <a:ext cx="9144000" cy="6858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International Railway Light </a:t>
            </a:r>
            <a:r>
              <a:rPr lang="en-US" altLang="ko-KR" sz="3200" b="1" dirty="0" smtClean="0"/>
              <a:t>Signals </a:t>
            </a:r>
            <a:r>
              <a:rPr lang="en-US" altLang="ko-KR" sz="3200" b="1" dirty="0"/>
              <a:t>Management Solution</a:t>
            </a:r>
          </a:p>
        </p:txBody>
      </p:sp>
      <p:sp>
        <p:nvSpPr>
          <p:cNvPr id="10" name="Content Placeholder 2"/>
          <p:cNvSpPr txBox="1">
            <a:spLocks/>
          </p:cNvSpPr>
          <p:nvPr/>
        </p:nvSpPr>
        <p:spPr>
          <a:xfrm>
            <a:off x="4446404" y="1440499"/>
            <a:ext cx="4532796" cy="4768161"/>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Each country has their own railroad light signaling systems</a:t>
            </a:r>
          </a:p>
          <a:p>
            <a:pPr marL="628650" lvl="1" indent="-171450" algn="just">
              <a:lnSpc>
                <a:spcPct val="150000"/>
              </a:lnSpc>
              <a:buFont typeface="Times New Roman" panose="02020603050405020304" pitchFamily="18" charset="0"/>
              <a:buChar char="˗"/>
            </a:pPr>
            <a:r>
              <a:rPr lang="en-US" altLang="ko-KR" sz="2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Railroad light signaling systems are not fully standardized and not unified for international railway traffic</a:t>
            </a:r>
            <a:endPar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Unification of  the railroad light signaling system is difficult activity</a:t>
            </a:r>
          </a:p>
          <a:p>
            <a:pPr marL="628650" lvl="1" indent="-171450" algn="just">
              <a:lnSpc>
                <a:spcPct val="150000"/>
              </a:lnSpc>
              <a:buFont typeface="Times New Roman" panose="02020603050405020304" pitchFamily="18"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 country want to change existing traffic light system and the change of existing standard has a big influence to education system of this sphere, which requires retraining of specialists.</a:t>
            </a:r>
          </a:p>
          <a:p>
            <a:pPr marL="285750" indent="-285750" algn="just">
              <a:lnSpc>
                <a:spcPct val="150000"/>
              </a:lnSpc>
              <a:buFont typeface="Arial" panose="020B0604020202020204" pitchFamily="34" charset="0"/>
              <a:buChar char="•"/>
            </a:pPr>
            <a:r>
              <a:rPr lang="en-US" altLang="ko-KR" sz="2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Present railroad signaling approach allows to modify the signaling system  from the international differences and create new standard of railroad signalization based on existing light infrastructure.</a:t>
            </a:r>
          </a:p>
          <a:p>
            <a:pPr marL="628650" lvl="1" indent="-171450" algn="just">
              <a:lnSpc>
                <a:spcPct val="150000"/>
              </a:lnSpc>
              <a:buFont typeface="Times New Roman" panose="02020603050405020304" pitchFamily="18"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 the IoT/IoL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solution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adapt the international railway light signaling method </a:t>
            </a:r>
          </a:p>
          <a:p>
            <a:pPr marL="628650" lvl="1" indent="-171450" algn="just">
              <a:lnSpc>
                <a:spcPct val="150000"/>
              </a:lnSpc>
              <a:buFont typeface="Times New Roman" panose="02020603050405020304" pitchFamily="18"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Existing Lighting System and Railroad vehicles built in with Camera / PD based receiver</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technology solution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create an opportunity to come to international standard with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almost zero expenses.</a:t>
            </a:r>
            <a:endParaRPr lang="en-US" altLang="ko-KR" sz="21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5" name="TextBox 53"/>
          <p:cNvSpPr txBox="1">
            <a:spLocks noChangeArrowheads="1"/>
          </p:cNvSpPr>
          <p:nvPr/>
        </p:nvSpPr>
        <p:spPr bwMode="auto">
          <a:xfrm>
            <a:off x="635401" y="3206934"/>
            <a:ext cx="3585618" cy="20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CSX “NORAC” private railway company signals , USA </a:t>
            </a:r>
            <a:r>
              <a:rPr kumimoji="0" lang="en-US" altLang="ko-KR" sz="1000" b="1" dirty="0" smtClean="0">
                <a:cs typeface="Times New Roman" panose="02020603050405020304" pitchFamily="18" charset="0"/>
              </a:rPr>
              <a:t>&gt;</a:t>
            </a:r>
          </a:p>
        </p:txBody>
      </p:sp>
      <p:sp>
        <p:nvSpPr>
          <p:cNvPr id="35" name="TextBox 53"/>
          <p:cNvSpPr txBox="1">
            <a:spLocks noChangeArrowheads="1"/>
          </p:cNvSpPr>
          <p:nvPr/>
        </p:nvSpPr>
        <p:spPr bwMode="auto">
          <a:xfrm>
            <a:off x="704623" y="4706779"/>
            <a:ext cx="32416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Japan basic railway signals</a:t>
            </a:r>
            <a:r>
              <a:rPr kumimoji="0" lang="en-US" altLang="ko-KR" sz="1000" b="1" dirty="0" smtClean="0">
                <a:cs typeface="Times New Roman" panose="02020603050405020304" pitchFamily="18" charset="0"/>
              </a:rPr>
              <a:t>&gt;</a:t>
            </a:r>
          </a:p>
        </p:txBody>
      </p:sp>
      <p:pic>
        <p:nvPicPr>
          <p:cNvPr id="1026" name="Picture 2" descr="E:\Текущие документы\personal\Vehicle\25.06.2018\csxprrdiagrams.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1219200"/>
            <a:ext cx="3102428" cy="199018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E:\Текущие документы\personal\Vehicle\25.06.2018\6817378416_29dcaf0090_b.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2704"/>
          <a:stretch/>
        </p:blipFill>
        <p:spPr bwMode="auto">
          <a:xfrm>
            <a:off x="1066800" y="3507989"/>
            <a:ext cx="2514600" cy="121041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Related image"/>
          <p:cNvPicPr>
            <a:picLocks noChangeAspect="1" noChangeArrowheads="1"/>
          </p:cNvPicPr>
          <p:nvPr/>
        </p:nvPicPr>
        <p:blipFill rotWithShape="1">
          <a:blip r:embed="rId5">
            <a:extLst>
              <a:ext uri="{28A0092B-C50C-407E-A947-70E740481C1C}">
                <a14:useLocalDpi xmlns:a14="http://schemas.microsoft.com/office/drawing/2010/main" val="0"/>
              </a:ext>
            </a:extLst>
          </a:blip>
          <a:srcRect t="34284"/>
          <a:stretch/>
        </p:blipFill>
        <p:spPr bwMode="auto">
          <a:xfrm>
            <a:off x="909637" y="4953000"/>
            <a:ext cx="3124200" cy="1026556"/>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53"/>
          <p:cNvSpPr txBox="1">
            <a:spLocks noChangeArrowheads="1"/>
          </p:cNvSpPr>
          <p:nvPr/>
        </p:nvSpPr>
        <p:spPr bwMode="auto">
          <a:xfrm>
            <a:off x="792223" y="6050702"/>
            <a:ext cx="32416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a:t>
            </a:r>
            <a:r>
              <a:rPr lang="en-US" altLang="ko-KR" sz="1000" b="1" dirty="0" smtClean="0">
                <a:cs typeface="Times New Roman" panose="02020603050405020304" pitchFamily="18" charset="0"/>
              </a:rPr>
              <a:t>United Kingdom basic railway signals</a:t>
            </a:r>
            <a:r>
              <a:rPr kumimoji="0" lang="en-US" altLang="ko-KR" sz="1000" b="1" dirty="0" smtClean="0">
                <a:cs typeface="Times New Roman" panose="02020603050405020304" pitchFamily="18" charset="0"/>
              </a:rPr>
              <a:t>&gt;</a:t>
            </a:r>
          </a:p>
        </p:txBody>
      </p:sp>
      <p:sp>
        <p:nvSpPr>
          <p:cNvPr id="11" name="TextBox 10"/>
          <p:cNvSpPr txBox="1"/>
          <p:nvPr/>
        </p:nvSpPr>
        <p:spPr>
          <a:xfrm rot="16200000">
            <a:off x="3773024" y="2825739"/>
            <a:ext cx="546945" cy="215444"/>
          </a:xfrm>
          <a:prstGeom prst="rect">
            <a:avLst/>
          </a:prstGeom>
          <a:noFill/>
        </p:spPr>
        <p:txBody>
          <a:bodyPr wrap="none" rtlCol="0">
            <a:spAutoFit/>
          </a:bodyPr>
          <a:lstStyle/>
          <a:p>
            <a:r>
              <a:rPr lang="en-US" sz="800" b="1" dirty="0" smtClean="0"/>
              <a:t>GOOGLE</a:t>
            </a:r>
            <a:endParaRPr lang="en-US" sz="800" b="1" dirty="0"/>
          </a:p>
        </p:txBody>
      </p:sp>
      <p:sp>
        <p:nvSpPr>
          <p:cNvPr id="12" name="TextBox 11"/>
          <p:cNvSpPr txBox="1"/>
          <p:nvPr/>
        </p:nvSpPr>
        <p:spPr>
          <a:xfrm rot="16200000">
            <a:off x="3351568" y="4372778"/>
            <a:ext cx="546945" cy="215444"/>
          </a:xfrm>
          <a:prstGeom prst="rect">
            <a:avLst/>
          </a:prstGeom>
          <a:noFill/>
        </p:spPr>
        <p:txBody>
          <a:bodyPr wrap="none" rtlCol="0">
            <a:spAutoFit/>
          </a:bodyPr>
          <a:lstStyle/>
          <a:p>
            <a:r>
              <a:rPr lang="en-US" sz="800" b="1" dirty="0" smtClean="0"/>
              <a:t>GOOGLE</a:t>
            </a:r>
            <a:endParaRPr lang="en-US" sz="800" b="1" dirty="0"/>
          </a:p>
        </p:txBody>
      </p:sp>
      <p:sp>
        <p:nvSpPr>
          <p:cNvPr id="13" name="TextBox 12"/>
          <p:cNvSpPr txBox="1"/>
          <p:nvPr/>
        </p:nvSpPr>
        <p:spPr>
          <a:xfrm rot="16200000">
            <a:off x="3509606" y="5494454"/>
            <a:ext cx="546945" cy="215444"/>
          </a:xfrm>
          <a:prstGeom prst="rect">
            <a:avLst/>
          </a:prstGeom>
          <a:noFill/>
        </p:spPr>
        <p:txBody>
          <a:bodyPr wrap="none" rtlCol="0">
            <a:spAutoFit/>
          </a:bodyPr>
          <a:lstStyle/>
          <a:p>
            <a:r>
              <a:rPr lang="en-US" sz="800" b="1" dirty="0" smtClean="0"/>
              <a:t>GOOGLE</a:t>
            </a:r>
            <a:endParaRPr lang="en-US" sz="800" b="1" dirty="0"/>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 y="713335"/>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t>IoT/IoL Link for </a:t>
            </a:r>
            <a:r>
              <a:rPr lang="en-US" altLang="ko-KR" sz="3000" b="1" dirty="0" smtClean="0"/>
              <a:t>Railway </a:t>
            </a:r>
            <a:r>
              <a:rPr lang="en-US" altLang="ko-KR" sz="3000" b="1" dirty="0"/>
              <a:t>Light </a:t>
            </a:r>
            <a:r>
              <a:rPr lang="en-US" altLang="ko-KR" sz="3000" b="1" dirty="0" smtClean="0"/>
              <a:t>Signals </a:t>
            </a:r>
            <a:r>
              <a:rPr lang="en-US" altLang="ko-KR" sz="3000" b="1" dirty="0"/>
              <a:t>Solution</a:t>
            </a:r>
          </a:p>
        </p:txBody>
      </p:sp>
      <p:sp>
        <p:nvSpPr>
          <p:cNvPr id="43" name="TextBox 53"/>
          <p:cNvSpPr txBox="1">
            <a:spLocks noChangeArrowheads="1"/>
          </p:cNvSpPr>
          <p:nvPr/>
        </p:nvSpPr>
        <p:spPr bwMode="auto">
          <a:xfrm>
            <a:off x="431709" y="3949176"/>
            <a:ext cx="462185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V2I </a:t>
            </a:r>
            <a:r>
              <a:rPr lang="en-US" altLang="ko-KR" sz="1000" b="1" dirty="0" smtClean="0">
                <a:cs typeface="Times New Roman" panose="02020603050405020304" pitchFamily="18" charset="0"/>
              </a:rPr>
              <a:t>IoT/IoL Link </a:t>
            </a:r>
            <a:r>
              <a:rPr lang="en-US" altLang="ko-KR" sz="1000" b="1" dirty="0">
                <a:cs typeface="Times New Roman" panose="02020603050405020304" pitchFamily="18" charset="0"/>
              </a:rPr>
              <a:t>for </a:t>
            </a:r>
            <a:r>
              <a:rPr lang="en-US" altLang="ko-KR" sz="1000" b="1" dirty="0" smtClean="0">
                <a:cs typeface="Times New Roman" panose="02020603050405020304" pitchFamily="18" charset="0"/>
              </a:rPr>
              <a:t>Railroad Signal System &gt;</a:t>
            </a:r>
            <a:endParaRPr kumimoji="0" lang="en-US" altLang="ko-KR" sz="1000" b="1" dirty="0" smtClean="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pic>
        <p:nvPicPr>
          <p:cNvPr id="2054" name="Picture 6"/>
          <p:cNvPicPr>
            <a:picLocks noChangeAspect="1" noChangeArrowheads="1"/>
          </p:cNvPicPr>
          <p:nvPr/>
        </p:nvPicPr>
        <p:blipFill rotWithShape="1">
          <a:blip r:embed="rId3">
            <a:extLst>
              <a:ext uri="{28A0092B-C50C-407E-A947-70E740481C1C}">
                <a14:useLocalDpi xmlns:a14="http://schemas.microsoft.com/office/drawing/2010/main" val="0"/>
              </a:ext>
            </a:extLst>
          </a:blip>
          <a:srcRect l="48747" t="1281" r="2050" b="17567"/>
          <a:stretch/>
        </p:blipFill>
        <p:spPr bwMode="auto">
          <a:xfrm>
            <a:off x="602820" y="1911486"/>
            <a:ext cx="4949068" cy="2034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Content Placeholder 2"/>
          <p:cNvSpPr txBox="1">
            <a:spLocks/>
          </p:cNvSpPr>
          <p:nvPr/>
        </p:nvSpPr>
        <p:spPr>
          <a:xfrm>
            <a:off x="5562600" y="1752600"/>
            <a:ext cx="3337903" cy="3657600"/>
          </a:xfrm>
          <a:prstGeom prst="rect">
            <a:avLst/>
          </a:prstGeom>
        </p:spPr>
        <p:txBody>
          <a:bodyPr vert="horz" lIns="91440" tIns="45720" rIns="91440" bIns="45720" rtlCol="0">
            <a:normAutofit fontScale="4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V2I IoT/IoL </a:t>
            </a:r>
            <a:r>
              <a:rPr lang="en-US" altLang="ko-KR" sz="29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a:t>
            </a:r>
            <a:r>
              <a:rPr lang="en-US" altLang="ko-KR" sz="2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Railway Light Signal System</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Railroad Traffic Lights</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PD / </a:t>
            </a: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Installed on Railroad Vehicles</a:t>
            </a:r>
            <a:endPar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Wingdings" panose="05000000000000000000" pitchFamily="2" charset="2"/>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2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2m ~ 200m</a:t>
            </a:r>
            <a:endParaRPr lang="en-US" altLang="ko-KR" sz="2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1" name="Content Placeholder 2"/>
          <p:cNvSpPr txBox="1">
            <a:spLocks/>
          </p:cNvSpPr>
          <p:nvPr/>
        </p:nvSpPr>
        <p:spPr>
          <a:xfrm>
            <a:off x="466480" y="4282005"/>
            <a:ext cx="5482253" cy="203346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Signalization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is based on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connectivity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which allows to instantly identify semaphore shape and/or receive accurate system Data which is matching existing system</a:t>
            </a:r>
          </a:p>
          <a:p>
            <a:pPr marL="285750" indent="-285750" algn="just">
              <a:lnSpc>
                <a:spcPct val="150000"/>
              </a:lnSpc>
              <a:buFont typeface="Arial" panose="020B0604020202020204" pitchFamily="34" charset="0"/>
              <a:buChar char="•"/>
            </a:pP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Train driver can get more status information and other additional information services</a:t>
            </a:r>
          </a:p>
          <a:p>
            <a:pPr marL="285750" indent="-285750" algn="just">
              <a:lnSpc>
                <a:spcPct val="150000"/>
              </a:lnSpc>
              <a:buFont typeface="Arial" panose="020B0604020202020204" pitchFamily="34" charset="0"/>
              <a:buChar char="•"/>
            </a:pP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elps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simplify and unify existing differences in international Railroad signalization</a:t>
            </a:r>
          </a:p>
          <a:p>
            <a:pPr marL="628650" lvl="1" indent="-171450" algn="just">
              <a:lnSpc>
                <a:spcPct val="150000"/>
              </a:lnSpc>
              <a:buFont typeface="Times New Roman" panose="02020603050405020304" pitchFamily="18" charset="0"/>
              <a:buChar char="˗"/>
            </a:pPr>
            <a:endPar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
        <p:nvSpPr>
          <p:cNvPr id="5" name="Content Placeholder 2"/>
          <p:cNvSpPr txBox="1">
            <a:spLocks/>
          </p:cNvSpPr>
          <p:nvPr/>
        </p:nvSpPr>
        <p:spPr>
          <a:xfrm>
            <a:off x="376561" y="1471474"/>
            <a:ext cx="8310239" cy="479146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International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Railway Light Signals Management Solution for ITS S</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ervice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using IoT/IoL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a:t>
            </a:r>
            <a:endParaRPr lang="en-IN"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Existing Lighting System and Railroad vehicles built in with Camera / PD based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receiver.</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IoL/IoL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 allows to instantly identify semaphore shape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receive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additional system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Train driver can get more status information and other additional information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services from ITS Server.</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elps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simplify and unify existing differences in international Railroad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signals management.</a:t>
            </a: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11279</TotalTime>
  <Words>462</Words>
  <Application>Microsoft Office PowerPoint</Application>
  <PresentationFormat>On-screen Show (4:3)</PresentationFormat>
  <Paragraphs>75</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굴림</vt:lpstr>
      <vt:lpstr>맑은 고딕</vt: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458</cp:revision>
  <cp:lastPrinted>2017-05-07T15:48:38Z</cp:lastPrinted>
  <dcterms:created xsi:type="dcterms:W3CDTF">2010-05-15T17:50:32Z</dcterms:created>
  <dcterms:modified xsi:type="dcterms:W3CDTF">2018-09-13T18:32:44Z</dcterms:modified>
</cp:coreProperties>
</file>